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l" defTabSz="584200" rtl="0" fontAlgn="auto" latinLnBrk="0" hangingPunct="0">
      <a:lnSpc>
        <a:spcPct val="100000"/>
      </a:lnSpc>
      <a:spcBef>
        <a:spcPts val="300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yramids of Giza silhouetted against an orange sunset"/>
          <p:cNvSpPr/>
          <p:nvPr>
            <p:ph type="pic" sz="quarter" idx="21"/>
          </p:nvPr>
        </p:nvSpPr>
        <p:spPr>
          <a:xfrm>
            <a:off x="7391400" y="762000"/>
            <a:ext cx="4660900" cy="307533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Close-up of a pyramid in Giza"/>
          <p:cNvSpPr/>
          <p:nvPr>
            <p:ph type="pic" sz="half" idx="22"/>
          </p:nvPr>
        </p:nvSpPr>
        <p:spPr>
          <a:xfrm>
            <a:off x="6901631" y="3197028"/>
            <a:ext cx="5380144" cy="8115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phinx in front of the pyramids of Giza with a clear blue sky in the background"/>
          <p:cNvSpPr/>
          <p:nvPr>
            <p:ph type="pic" idx="23"/>
          </p:nvPr>
        </p:nvSpPr>
        <p:spPr>
          <a:xfrm>
            <a:off x="-2291141" y="-26019"/>
            <a:ext cx="12309676" cy="92337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“Type a quote here.”"/>
          <p:cNvSpPr txBox="1"/>
          <p:nvPr>
            <p:ph type="body" sz="quarter" idx="21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2" name="–Johnny Appleseed"/>
          <p:cNvSpPr txBox="1"/>
          <p:nvPr>
            <p:ph type="body" sz="quarter" idx="22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yramids of Giza silhouetted against an orange sunset"/>
          <p:cNvSpPr/>
          <p:nvPr>
            <p:ph type="pic" idx="21"/>
          </p:nvPr>
        </p:nvSpPr>
        <p:spPr>
          <a:xfrm>
            <a:off x="-355600" y="0"/>
            <a:ext cx="14782326" cy="10375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yramids of Giza silhouetted against an orange sunset"/>
          <p:cNvSpPr/>
          <p:nvPr>
            <p:ph type="pic" idx="21"/>
          </p:nvPr>
        </p:nvSpPr>
        <p:spPr>
          <a:xfrm>
            <a:off x="1574800" y="114300"/>
            <a:ext cx="9855200" cy="650260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yramids of Giza silhouetted against an orange sunset"/>
          <p:cNvSpPr/>
          <p:nvPr>
            <p:ph type="pic" idx="21"/>
          </p:nvPr>
        </p:nvSpPr>
        <p:spPr>
          <a:xfrm>
            <a:off x="3759200" y="825500"/>
            <a:ext cx="11548692" cy="762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yramids of Giza silhouetted against an orange sunset"/>
          <p:cNvSpPr/>
          <p:nvPr>
            <p:ph type="pic" sz="half" idx="21"/>
          </p:nvPr>
        </p:nvSpPr>
        <p:spPr>
          <a:xfrm>
            <a:off x="5283200" y="2819400"/>
            <a:ext cx="8565280" cy="5651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300" y="9296400"/>
            <a:ext cx="323478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ination of emotional-based interactions on social networks using sentiment analysis from AI to develop engagement-predicting models."/>
          <p:cNvSpPr txBox="1"/>
          <p:nvPr>
            <p:ph type="ctrTitle"/>
          </p:nvPr>
        </p:nvSpPr>
        <p:spPr>
          <a:xfrm>
            <a:off x="1270000" y="2906768"/>
            <a:ext cx="10464801" cy="2455245"/>
          </a:xfrm>
          <a:prstGeom prst="rect">
            <a:avLst/>
          </a:prstGeom>
        </p:spPr>
        <p:txBody>
          <a:bodyPr/>
          <a:lstStyle>
            <a:lvl1pPr algn="just">
              <a:defRPr sz="3600"/>
            </a:lvl1pPr>
          </a:lstStyle>
          <a:p>
            <a:pPr/>
            <a:r>
              <a:t>Examination of emotional-based interactions on social networks using sentiment analysis from AI to develop engagement-predicting models.</a:t>
            </a:r>
          </a:p>
        </p:txBody>
      </p:sp>
      <p:sp>
        <p:nvSpPr>
          <p:cNvPr id="138" name="Deeksha Reddy Patlolla  Christian Sanchez…"/>
          <p:cNvSpPr txBox="1"/>
          <p:nvPr>
            <p:ph type="subTitle" sz="quarter" idx="1"/>
          </p:nvPr>
        </p:nvSpPr>
        <p:spPr>
          <a:xfrm>
            <a:off x="1269999" y="5554635"/>
            <a:ext cx="10464801" cy="1460501"/>
          </a:xfrm>
          <a:prstGeom prst="rect">
            <a:avLst/>
          </a:prstGeom>
        </p:spPr>
        <p:txBody>
          <a:bodyPr/>
          <a:lstStyle/>
          <a:p>
            <a:pPr algn="r" defTabSz="368045">
              <a:defRPr sz="2268"/>
            </a:pPr>
            <a:r>
              <a:t>Deeksha Reddy Patlolla </a:t>
            </a:r>
            <a:br/>
            <a:r>
              <a:t>Christian Sanchez</a:t>
            </a:r>
            <a:endParaRPr sz="756">
              <a:latin typeface="Times Roman"/>
              <a:ea typeface="Times Roman"/>
              <a:cs typeface="Times Roman"/>
              <a:sym typeface="Times Roman"/>
            </a:endParaRPr>
          </a:p>
          <a:p>
            <a:pPr algn="r" defTabSz="368045">
              <a:defRPr sz="2268"/>
            </a:pPr>
            <a:r>
              <a:t>Salini Pradhan</a:t>
            </a:r>
          </a:p>
        </p:txBody>
      </p:sp>
      <p:sp>
        <p:nvSpPr>
          <p:cNvPr id="139" name="SOCIAL NETWORKS AND INFORMATICS"/>
          <p:cNvSpPr txBox="1"/>
          <p:nvPr/>
        </p:nvSpPr>
        <p:spPr>
          <a:xfrm>
            <a:off x="2259868" y="1620933"/>
            <a:ext cx="848506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400"/>
            </a:lvl1pPr>
          </a:lstStyle>
          <a:p>
            <a:pPr/>
            <a:r>
              <a:t>SOCIAL NETWORKS AND INFORMATICS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OJECT TITLE"/>
          <p:cNvSpPr txBox="1"/>
          <p:nvPr>
            <p:ph type="title"/>
          </p:nvPr>
        </p:nvSpPr>
        <p:spPr>
          <a:xfrm>
            <a:off x="1270000" y="467777"/>
            <a:ext cx="10464801" cy="1619044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PROJECT TITLE </a:t>
            </a:r>
          </a:p>
        </p:txBody>
      </p:sp>
      <p:sp>
        <p:nvSpPr>
          <p:cNvPr id="142" name="Research Focus: Investigates how emotions impact user engagement on social media platforms.…"/>
          <p:cNvSpPr txBox="1"/>
          <p:nvPr/>
        </p:nvSpPr>
        <p:spPr>
          <a:xfrm>
            <a:off x="1276185" y="1833699"/>
            <a:ext cx="10169437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Research Focus: Investigates how emotions impact user engagement on social media platforms.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Objective</a:t>
            </a:r>
            <a:r>
              <a:t>: Enhances community moderation and content recommendations through AI-driven sentiment analysis.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Role of Emotional Content</a:t>
            </a:r>
            <a:r>
              <a:t>: Emotional content significantly drives engagement on social media.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Technology Used</a:t>
            </a:r>
            <a:r>
              <a:t>: Utilises Natural Language Processing (NLP) and AI to recognise and interpret emotions in user-generated text.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Cross-Cultural Emotion Analysis</a:t>
            </a:r>
            <a:r>
              <a:t>: Aims to understand emotional dynamics across cultures and languages.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Predictive Models</a:t>
            </a:r>
            <a:r>
              <a:t>: Develops AI models to forecast user behaviour based on emotional indicators.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Challenges</a:t>
            </a:r>
            <a:r>
              <a:t>: Addresses complexities in emotion recognition due to differences in how people express emotions.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OJECT INTRODUCTION"/>
          <p:cNvSpPr txBox="1"/>
          <p:nvPr/>
        </p:nvSpPr>
        <p:spPr>
          <a:xfrm>
            <a:off x="1270000" y="544956"/>
            <a:ext cx="10464801" cy="161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spcBef>
                <a:spcPts val="0"/>
              </a:spcBef>
              <a:defRPr sz="4500"/>
            </a:lvl1pPr>
          </a:lstStyle>
          <a:p>
            <a:pPr/>
            <a:r>
              <a:t>PROJECT INTRODUCTION</a:t>
            </a:r>
          </a:p>
        </p:txBody>
      </p:sp>
      <p:sp>
        <p:nvSpPr>
          <p:cNvPr id="145" name="Project Focus: Explores the role of emotions in social network interactions.…"/>
          <p:cNvSpPr txBox="1"/>
          <p:nvPr/>
        </p:nvSpPr>
        <p:spPr>
          <a:xfrm>
            <a:off x="1199005" y="2380615"/>
            <a:ext cx="10169437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Project Focus</a:t>
            </a:r>
            <a:r>
              <a:t>: Explores the role of emotions in social network interactions.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Purpose</a:t>
            </a:r>
            <a:r>
              <a:t>: Provides recommendations and predicts user engagement to foster healthier interactions and communities.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Technologies Used</a:t>
            </a:r>
            <a:r>
              <a:t>: Utilises Natural Language Processing (NLP) and Artificial Intelligence (AI) for behavioUr prediction and emotion classification.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Sentiment Analysis</a:t>
            </a:r>
            <a:r>
              <a:t>: CategoriSes emotions to understand user sentiment and engagement.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500">
                <a:solidFill>
                  <a:srgbClr val="000000"/>
                </a:solidFill>
              </a:defRPr>
            </a:pPr>
            <a:r>
              <a:t>Contextual Complexity</a:t>
            </a:r>
            <a:r>
              <a:t>: Highlights the challenge of emotion classification due to context-dependent emotional expressions.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OJECT MOTIVATION"/>
          <p:cNvSpPr txBox="1"/>
          <p:nvPr/>
        </p:nvSpPr>
        <p:spPr>
          <a:xfrm>
            <a:off x="1270000" y="544956"/>
            <a:ext cx="10464800" cy="161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spcBef>
                <a:spcPts val="0"/>
              </a:spcBef>
              <a:defRPr sz="4500"/>
            </a:lvl1pPr>
          </a:lstStyle>
          <a:p>
            <a:pPr/>
            <a:r>
              <a:t>PROJECT MOTIVATION</a:t>
            </a:r>
          </a:p>
        </p:txBody>
      </p:sp>
      <p:sp>
        <p:nvSpPr>
          <p:cNvPr id="148" name="Research Objective: Explore how different types of social media posts elicit emotions and influence user engagement (likes, shares, comments).…"/>
          <p:cNvSpPr txBox="1"/>
          <p:nvPr/>
        </p:nvSpPr>
        <p:spPr>
          <a:xfrm>
            <a:off x="1199005" y="1823775"/>
            <a:ext cx="10169437" cy="731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300">
                <a:solidFill>
                  <a:srgbClr val="000000"/>
                </a:solidFill>
              </a:defRPr>
            </a:pPr>
            <a:r>
              <a:t>Research Objective</a:t>
            </a:r>
            <a:r>
              <a:t>: Explore how different types of social media posts elicit emotions and influence user engagement (likes, shares, comments).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300">
                <a:solidFill>
                  <a:srgbClr val="000000"/>
                </a:solidFill>
              </a:defRPr>
            </a:pPr>
            <a:r>
              <a:t>User Interaction Analysis</a:t>
            </a:r>
            <a:r>
              <a:t>: Decode user signals to understand how emotions affect user behaviour and engagement.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300">
                <a:solidFill>
                  <a:srgbClr val="000000"/>
                </a:solidFill>
              </a:defRPr>
            </a:pPr>
            <a:r>
              <a:t>Demographic Relevance</a:t>
            </a:r>
            <a:r>
              <a:t>: Examine how emotional responses vary across different demographics.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300">
                <a:solidFill>
                  <a:srgbClr val="000000"/>
                </a:solidFill>
              </a:defRPr>
            </a:pPr>
            <a:r>
              <a:t>Healthier Social Networks</a:t>
            </a:r>
            <a:r>
              <a:t>: Aim to create a healthier social media environment by filtering hate and harmful content.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300">
                <a:solidFill>
                  <a:srgbClr val="000000"/>
                </a:solidFill>
              </a:defRPr>
            </a:pPr>
            <a:r>
              <a:t>Real-Time Moderation</a:t>
            </a:r>
            <a:r>
              <a:t>: Utilise AI to process and filter posts in real time, addressing challenges in content moderation.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300">
                <a:solidFill>
                  <a:srgbClr val="000000"/>
                </a:solidFill>
              </a:defRPr>
            </a:pPr>
            <a:r>
              <a:t>Enhanced Recommendation Systems</a:t>
            </a:r>
            <a:r>
              <a:t>: Improve recommendation algorithms by incorporating emotional sentiment analysis.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300">
                <a:solidFill>
                  <a:srgbClr val="000000"/>
                </a:solidFill>
              </a:defRPr>
            </a:pPr>
            <a:r>
              <a:t>Deeper User Connections:Enable personalised content recommendations based on users' emotional responses (e.g., promoting inspiring content if users engage with inspiring posts)</a:t>
            </a:r>
          </a:p>
          <a:p>
            <a:pPr marL="457200" indent="-457200" algn="just" defTabSz="457200">
              <a:spcBef>
                <a:spcPts val="0"/>
              </a:spcBef>
              <a:tabLst>
                <a:tab pos="139700" algn="l"/>
                <a:tab pos="457200" algn="l"/>
              </a:tabLst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PLEMENTATION"/>
          <p:cNvSpPr txBox="1"/>
          <p:nvPr/>
        </p:nvSpPr>
        <p:spPr>
          <a:xfrm>
            <a:off x="1270000" y="544956"/>
            <a:ext cx="10464800" cy="161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spcBef>
                <a:spcPts val="0"/>
              </a:spcBef>
              <a:defRPr sz="4500"/>
            </a:lvl1pPr>
          </a:lstStyle>
          <a:p>
            <a:pPr/>
            <a:r>
              <a:t>IMPLEMENTATION</a:t>
            </a:r>
          </a:p>
        </p:txBody>
      </p:sp>
      <p:sp>
        <p:nvSpPr>
          <p:cNvPr id="151" name="Data Collection &amp; Preprocessing: Utilised the GoEmotions dataset; cleaned text, created sentiment scores, and extracted features like text length.…"/>
          <p:cNvSpPr txBox="1"/>
          <p:nvPr/>
        </p:nvSpPr>
        <p:spPr>
          <a:xfrm>
            <a:off x="1417681" y="2088025"/>
            <a:ext cx="10169437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Data Collection &amp; Preprocessing</a:t>
            </a:r>
            <a:r>
              <a:t>: Utilised the GoEmotions dataset; cleaned text, created sentiment scores, and extracted features like text length.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Sentiment Analysis</a:t>
            </a:r>
            <a:r>
              <a:t>: Mapped emotions to sentiment (positive, negative, neutral) and calculated polarity using TextBlob.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Network Analysis</a:t>
            </a:r>
            <a:r>
              <a:t>: Built an interaction graph using NetworkX; created subgraphs for efficient analysis.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Centrality Measures</a:t>
            </a:r>
            <a:r>
              <a:t>: Calculated degree and closeness centrality to identify influential users in emotional interactions.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Predictive Modelling</a:t>
            </a:r>
            <a:r>
              <a:t>: Trained a RandomForestRegressor to predict engagement using centrality, sentiment, and text attributes.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Model Evaluation</a:t>
            </a:r>
            <a:r>
              <a:t>: Assessed model accuracy using Mean Squared Error (MSE) and Root Mean Squared Error (RMSE).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Visualisation</a:t>
            </a:r>
            <a:r>
              <a:t>: Visualised interaction networks with nodes representing users and edges representing emotional connections.</a:t>
            </a:r>
          </a:p>
          <a:p>
            <a:pPr marL="457200" indent="-317500" algn="just" defTabSz="457200">
              <a:spcBef>
                <a:spcPts val="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Tools &amp; Technologies</a:t>
            </a:r>
            <a:r>
              <a:t>: Used Python, Pandas, NetworkX, and Matplotlib; development environment supports scalability for larger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SULTS AND DISCUSSION"/>
          <p:cNvSpPr txBox="1"/>
          <p:nvPr/>
        </p:nvSpPr>
        <p:spPr>
          <a:xfrm>
            <a:off x="1270000" y="480640"/>
            <a:ext cx="10464800" cy="1619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spcBef>
                <a:spcPts val="0"/>
              </a:spcBef>
              <a:defRPr sz="4500"/>
            </a:lvl1pPr>
          </a:lstStyle>
          <a:p>
            <a:pPr/>
            <a:r>
              <a:t>RESULTS AND DISCUSSION </a:t>
            </a:r>
          </a:p>
        </p:txBody>
      </p:sp>
      <p:sp>
        <p:nvSpPr>
          <p:cNvPr id="154" name="Model Performance:…"/>
          <p:cNvSpPr txBox="1"/>
          <p:nvPr/>
        </p:nvSpPr>
        <p:spPr>
          <a:xfrm>
            <a:off x="1417681" y="1717929"/>
            <a:ext cx="10169437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just" defTabSz="457200">
              <a:spcBef>
                <a:spcPts val="120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Model Performance</a:t>
            </a:r>
            <a:r>
              <a:t>:</a:t>
            </a:r>
          </a:p>
          <a:p>
            <a:pPr lvl="1" marL="914400" indent="-317500" algn="just" defTabSz="457200">
              <a:spcBef>
                <a:spcPts val="0"/>
              </a:spcBef>
              <a:buSzPct val="125000"/>
              <a:buFont typeface="Times Roman"/>
              <a:buChar char="◦"/>
              <a:defRPr sz="2000">
                <a:solidFill>
                  <a:srgbClr val="000000"/>
                </a:solidFill>
              </a:defRPr>
            </a:pPr>
            <a:r>
              <a:t>Speed</a:t>
            </a:r>
            <a:r>
              <a:t>: Training and evaluation completed in 0.28 seconds.</a:t>
            </a:r>
          </a:p>
          <a:p>
            <a:pPr lvl="1" marL="914400" indent="-317500" algn="just" defTabSz="457200">
              <a:spcBef>
                <a:spcPts val="0"/>
              </a:spcBef>
              <a:buSzPct val="125000"/>
              <a:buFont typeface="Times Roman"/>
              <a:buChar char="◦"/>
              <a:defRPr sz="2000">
                <a:solidFill>
                  <a:srgbClr val="000000"/>
                </a:solidFill>
              </a:defRPr>
            </a:pPr>
            <a:r>
              <a:t>Accuracy</a:t>
            </a:r>
            <a:r>
              <a:t>: MSE = 898.45, RMSE = 29.97, indicating predictions are within 30 characters of actual text lengths.</a:t>
            </a:r>
          </a:p>
          <a:p>
            <a:pPr marL="457200" indent="-317500" algn="just" defTabSz="457200">
              <a:spcBef>
                <a:spcPts val="120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Visualisation Insights</a:t>
            </a:r>
            <a:r>
              <a:t>:</a:t>
            </a:r>
          </a:p>
          <a:p>
            <a:pPr lvl="1" marL="914400" indent="-317500" algn="just" defTabSz="457200">
              <a:spcBef>
                <a:spcPts val="0"/>
              </a:spcBef>
              <a:buSzPct val="125000"/>
              <a:buFont typeface="Times Roman"/>
              <a:buChar char="◦"/>
              <a:defRPr sz="2000">
                <a:solidFill>
                  <a:srgbClr val="000000"/>
                </a:solidFill>
              </a:defRPr>
            </a:pPr>
            <a:r>
              <a:t>Network Dynamics</a:t>
            </a:r>
            <a:r>
              <a:t>: User interactions visualised with larger nodes representing influential users.</a:t>
            </a:r>
          </a:p>
          <a:p>
            <a:pPr lvl="1" marL="914400" indent="-317500" algn="just" defTabSz="457200">
              <a:spcBef>
                <a:spcPts val="0"/>
              </a:spcBef>
              <a:buSzPct val="125000"/>
              <a:buFont typeface="Times Roman"/>
              <a:buChar char="◦"/>
              <a:defRPr sz="2000">
                <a:solidFill>
                  <a:srgbClr val="000000"/>
                </a:solidFill>
              </a:defRPr>
            </a:pPr>
            <a:r>
              <a:t>Cluster Formation</a:t>
            </a:r>
            <a:r>
              <a:t>: Clusters reveal shared user interests and emotional responses.</a:t>
            </a:r>
          </a:p>
          <a:p>
            <a:pPr marL="457200" indent="-317500" algn="just" defTabSz="457200">
              <a:spcBef>
                <a:spcPts val="1200"/>
              </a:spcBef>
              <a:buSzPct val="125000"/>
              <a:buFont typeface="Times Roman"/>
              <a:buChar char="•"/>
              <a:defRPr sz="2000">
                <a:solidFill>
                  <a:srgbClr val="000000"/>
                </a:solidFill>
              </a:defRPr>
            </a:pPr>
            <a:r>
              <a:t>Discussion</a:t>
            </a:r>
            <a:r>
              <a:t>:</a:t>
            </a:r>
          </a:p>
          <a:p>
            <a:pPr lvl="1" marL="914400" indent="-317500" algn="just" defTabSz="457200">
              <a:spcBef>
                <a:spcPts val="0"/>
              </a:spcBef>
              <a:buSzPct val="125000"/>
              <a:buFont typeface="Times Roman"/>
              <a:buChar char="◦"/>
              <a:defRPr sz="2000">
                <a:solidFill>
                  <a:srgbClr val="000000"/>
                </a:solidFill>
              </a:defRPr>
            </a:pPr>
            <a:r>
              <a:t>Key Findings</a:t>
            </a:r>
            <a:r>
              <a:t>: Machine learning effectively predicts engagement; RMSE highlights complexity in emotional text.</a:t>
            </a:r>
          </a:p>
          <a:p>
            <a:pPr lvl="1" marL="914400" indent="-317500" algn="just" defTabSz="457200">
              <a:spcBef>
                <a:spcPts val="0"/>
              </a:spcBef>
              <a:buSzPct val="125000"/>
              <a:buFont typeface="Times Roman"/>
              <a:buChar char="◦"/>
              <a:defRPr sz="2000">
                <a:solidFill>
                  <a:srgbClr val="000000"/>
                </a:solidFill>
              </a:defRPr>
            </a:pPr>
            <a:r>
              <a:t>Platform Insights</a:t>
            </a:r>
            <a:r>
              <a:t>: Identifies influential users, enabling better content delivery and moderation.</a:t>
            </a:r>
          </a:p>
          <a:p>
            <a:pPr lvl="1" marL="914400" indent="-317500" algn="just" defTabSz="457200">
              <a:spcBef>
                <a:spcPts val="0"/>
              </a:spcBef>
              <a:buSzPct val="125000"/>
              <a:buFont typeface="Times Roman"/>
              <a:buChar char="◦"/>
              <a:defRPr sz="2000">
                <a:solidFill>
                  <a:srgbClr val="000000"/>
                </a:solidFill>
              </a:defRPr>
            </a:pPr>
            <a:r>
              <a:t>Limitations &amp; Future Work</a:t>
            </a:r>
            <a:r>
              <a:t>: Improve sentiment analysis for cultural context and enable real-time prediction for adaptive social media strategies.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