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67" r:id="rId4"/>
    <p:sldId id="258" r:id="rId5"/>
    <p:sldId id="268" r:id="rId6"/>
    <p:sldId id="271" r:id="rId7"/>
    <p:sldId id="261" r:id="rId8"/>
    <p:sldId id="262" r:id="rId9"/>
    <p:sldId id="269" r:id="rId10"/>
    <p:sldId id="27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DE83B4-ECAB-4FE2-9A00-E5D48E040384}" type="datetimeFigureOut">
              <a:rPr lang="en-IN" smtClean="0"/>
              <a:t>24-04-2023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BE4683E-5E6A-4C7C-842B-DB0C7ADD70B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39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E83B4-ECAB-4FE2-9A00-E5D48E04038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4683E-5E6A-4C7C-842B-DB0C7ADD70B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06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E83B4-ECAB-4FE2-9A00-E5D48E04038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4683E-5E6A-4C7C-842B-DB0C7ADD70B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782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E83B4-ECAB-4FE2-9A00-E5D48E04038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4683E-5E6A-4C7C-842B-DB0C7ADD70B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31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E83B4-ECAB-4FE2-9A00-E5D48E04038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4683E-5E6A-4C7C-842B-DB0C7ADD70B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83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E83B4-ECAB-4FE2-9A00-E5D48E040384}"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4683E-5E6A-4C7C-842B-DB0C7ADD70B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538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DE83B4-ECAB-4FE2-9A00-E5D48E040384}"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E4683E-5E6A-4C7C-842B-DB0C7ADD70B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080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E83B4-ECAB-4FE2-9A00-E5D48E040384}"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E4683E-5E6A-4C7C-842B-DB0C7ADD70B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54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E83B4-ECAB-4FE2-9A00-E5D48E040384}"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E4683E-5E6A-4C7C-842B-DB0C7ADD70BA}" type="slidenum">
              <a:rPr lang="en-IN" smtClean="0"/>
              <a:t>‹#›</a:t>
            </a:fld>
            <a:endParaRPr lang="en-IN"/>
          </a:p>
        </p:txBody>
      </p:sp>
    </p:spTree>
    <p:extLst>
      <p:ext uri="{BB962C8B-B14F-4D97-AF65-F5344CB8AC3E}">
        <p14:creationId xmlns:p14="http://schemas.microsoft.com/office/powerpoint/2010/main" val="214206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E83B4-ECAB-4FE2-9A00-E5D48E040384}"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4683E-5E6A-4C7C-842B-DB0C7ADD70B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620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DDE83B4-ECAB-4FE2-9A00-E5D48E040384}" type="datetimeFigureOut">
              <a:rPr lang="en-IN" smtClean="0"/>
              <a:t>24-04-2023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BE4683E-5E6A-4C7C-842B-DB0C7ADD70B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6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DDE83B4-ECAB-4FE2-9A00-E5D48E040384}" type="datetimeFigureOut">
              <a:rPr lang="en-IN" smtClean="0"/>
              <a:t>24-04-2023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E4683E-5E6A-4C7C-842B-DB0C7ADD70B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31624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programming-is-an-art-text-code-python-computer-python-programming-wallpaper-srfia/download/3840x216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2E4E8-9DF5-8A01-7E05-91C0D3C3B299}"/>
              </a:ext>
            </a:extLst>
          </p:cNvPr>
          <p:cNvSpPr>
            <a:spLocks noGrp="1"/>
          </p:cNvSpPr>
          <p:nvPr>
            <p:ph type="ctrTitle"/>
          </p:nvPr>
        </p:nvSpPr>
        <p:spPr>
          <a:xfrm>
            <a:off x="1568825" y="1999129"/>
            <a:ext cx="8921251" cy="1429871"/>
          </a:xfrm>
        </p:spPr>
        <p:txBody>
          <a:bodyPr>
            <a:normAutofit/>
          </a:bodyPr>
          <a:lstStyle/>
          <a:p>
            <a:pPr algn="ctr"/>
            <a:r>
              <a:rPr lang="en-US" sz="4800" b="1" dirty="0">
                <a:solidFill>
                  <a:srgbClr val="002060"/>
                </a:solidFill>
                <a:latin typeface="Segoe UI Black" panose="020B0A02040204020203" pitchFamily="34" charset="0"/>
                <a:ea typeface="Segoe UI Black" panose="020B0A02040204020203" pitchFamily="34" charset="0"/>
              </a:rPr>
              <a:t>IT257- Design and analysis of algorithms</a:t>
            </a:r>
            <a:endParaRPr lang="en-IN" sz="4800" b="1" dirty="0">
              <a:solidFill>
                <a:srgbClr val="002060"/>
              </a:solidFill>
              <a:latin typeface="Segoe UI Black" panose="020B0A02040204020203" pitchFamily="34" charset="0"/>
              <a:ea typeface="Segoe UI Black" panose="020B0A02040204020203" pitchFamily="34" charset="0"/>
            </a:endParaRPr>
          </a:p>
        </p:txBody>
      </p:sp>
      <p:sp>
        <p:nvSpPr>
          <p:cNvPr id="5" name="Subtitle 4">
            <a:extLst>
              <a:ext uri="{FF2B5EF4-FFF2-40B4-BE49-F238E27FC236}">
                <a16:creationId xmlns:a16="http://schemas.microsoft.com/office/drawing/2014/main" id="{791AEF92-B2FF-5B0E-BC5C-5A416A4DB3F8}"/>
              </a:ext>
            </a:extLst>
          </p:cNvPr>
          <p:cNvSpPr>
            <a:spLocks noGrp="1"/>
          </p:cNvSpPr>
          <p:nvPr>
            <p:ph type="subTitle" idx="1"/>
          </p:nvPr>
        </p:nvSpPr>
        <p:spPr>
          <a:xfrm>
            <a:off x="1775012" y="3756212"/>
            <a:ext cx="8921251" cy="770543"/>
          </a:xfrm>
        </p:spPr>
        <p:txBody>
          <a:bodyPr>
            <a:normAutofit lnSpcReduction="10000"/>
          </a:bodyPr>
          <a:lstStyle/>
          <a:p>
            <a:pPr algn="ctr"/>
            <a:r>
              <a:rPr lang="en-US" sz="3600" b="1" dirty="0">
                <a:solidFill>
                  <a:srgbClr val="C00000"/>
                </a:solidFill>
                <a:latin typeface="Bahnschrift SemiBold" panose="020B0502040204020203" pitchFamily="34" charset="0"/>
              </a:rPr>
              <a:t>Mid term evaluation</a:t>
            </a:r>
            <a:endParaRPr lang="en-IN" sz="3600" b="1" dirty="0">
              <a:solidFill>
                <a:srgbClr val="C00000"/>
              </a:solidFill>
              <a:latin typeface="Bahnschrift SemiBold" panose="020B0502040204020203" pitchFamily="34" charset="0"/>
            </a:endParaRPr>
          </a:p>
        </p:txBody>
      </p:sp>
    </p:spTree>
    <p:extLst>
      <p:ext uri="{BB962C8B-B14F-4D97-AF65-F5344CB8AC3E}">
        <p14:creationId xmlns:p14="http://schemas.microsoft.com/office/powerpoint/2010/main" val="183108870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05FD-3F2B-46F6-0ECF-7E465EA86C16}"/>
              </a:ext>
            </a:extLst>
          </p:cNvPr>
          <p:cNvSpPr>
            <a:spLocks noGrp="1"/>
          </p:cNvSpPr>
          <p:nvPr>
            <p:ph type="title"/>
          </p:nvPr>
        </p:nvSpPr>
        <p:spPr/>
        <p:txBody>
          <a:bodyPr>
            <a:normAutofit/>
          </a:bodyPr>
          <a:lstStyle/>
          <a:p>
            <a:pPr algn="ctr"/>
            <a:r>
              <a:rPr lang="en-US" sz="5000" dirty="0"/>
              <a:t>Results using PSO</a:t>
            </a:r>
            <a:endParaRPr lang="en-IN" sz="5000" dirty="0"/>
          </a:p>
        </p:txBody>
      </p:sp>
      <p:pic>
        <p:nvPicPr>
          <p:cNvPr id="7" name="Content Placeholder 6">
            <a:extLst>
              <a:ext uri="{FF2B5EF4-FFF2-40B4-BE49-F238E27FC236}">
                <a16:creationId xmlns:a16="http://schemas.microsoft.com/office/drawing/2014/main" id="{7707C3FE-57EE-3D54-4107-DF406F9485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9217" y="2011363"/>
            <a:ext cx="4476453" cy="3842590"/>
          </a:xfrm>
        </p:spPr>
      </p:pic>
      <p:sp>
        <p:nvSpPr>
          <p:cNvPr id="3" name="Content Placeholder 2">
            <a:extLst>
              <a:ext uri="{FF2B5EF4-FFF2-40B4-BE49-F238E27FC236}">
                <a16:creationId xmlns:a16="http://schemas.microsoft.com/office/drawing/2014/main" id="{3BCD5DCF-4DFC-1245-75FE-BD0FCEDC0DCD}"/>
              </a:ext>
            </a:extLst>
          </p:cNvPr>
          <p:cNvSpPr>
            <a:spLocks noGrp="1"/>
          </p:cNvSpPr>
          <p:nvPr>
            <p:ph sz="half" idx="2"/>
          </p:nvPr>
        </p:nvSpPr>
        <p:spPr/>
        <p:txBody>
          <a:bodyPr>
            <a:normAutofit fontScale="92500" lnSpcReduction="20000"/>
          </a:bodyPr>
          <a:lstStyle/>
          <a:p>
            <a:r>
              <a:rPr lang="en-US" dirty="0"/>
              <a:t>Total of 100 iterations were used to obtain the P_best paths for each swarm and then finally shortlisting it to the G_best solution.</a:t>
            </a:r>
          </a:p>
          <a:p>
            <a:r>
              <a:rPr lang="en-US" dirty="0"/>
              <a:t>Tangential approximations with Euclidean distances resulted in proper avoiding of obstacles which can be clearly seen in the picture.</a:t>
            </a:r>
          </a:p>
          <a:p>
            <a:r>
              <a:rPr lang="en-US" dirty="0"/>
              <a:t>The path chosen is yet not the optimal path but a good path for the problem.</a:t>
            </a:r>
            <a:endParaRPr lang="en-IN" dirty="0"/>
          </a:p>
        </p:txBody>
      </p:sp>
    </p:spTree>
    <p:extLst>
      <p:ext uri="{BB962C8B-B14F-4D97-AF65-F5344CB8AC3E}">
        <p14:creationId xmlns:p14="http://schemas.microsoft.com/office/powerpoint/2010/main" val="270881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301D-6CC7-4B59-873C-D7F2641FA5B6}"/>
              </a:ext>
            </a:extLst>
          </p:cNvPr>
          <p:cNvSpPr>
            <a:spLocks noGrp="1"/>
          </p:cNvSpPr>
          <p:nvPr>
            <p:ph type="title"/>
          </p:nvPr>
        </p:nvSpPr>
        <p:spPr>
          <a:xfrm>
            <a:off x="2588725" y="2489884"/>
            <a:ext cx="9603275" cy="1049235"/>
          </a:xfrm>
        </p:spPr>
        <p:txBody>
          <a:bodyPr>
            <a:noAutofit/>
          </a:bodyPr>
          <a:lstStyle/>
          <a:p>
            <a:r>
              <a:rPr lang="en-US" sz="9600" b="1" dirty="0">
                <a:solidFill>
                  <a:srgbClr val="002060"/>
                </a:solidFill>
                <a:latin typeface="Bahnschrift SemiBold" panose="020B0502040204020203" pitchFamily="34" charset="0"/>
              </a:rPr>
              <a:t>Thank you !</a:t>
            </a:r>
            <a:endParaRPr lang="en-IN" sz="9600" b="1" dirty="0">
              <a:solidFill>
                <a:srgbClr val="002060"/>
              </a:solidFill>
              <a:latin typeface="Bahnschrift SemiBold" panose="020B0502040204020203" pitchFamily="34" charset="0"/>
            </a:endParaRPr>
          </a:p>
        </p:txBody>
      </p:sp>
    </p:spTree>
    <p:extLst>
      <p:ext uri="{BB962C8B-B14F-4D97-AF65-F5344CB8AC3E}">
        <p14:creationId xmlns:p14="http://schemas.microsoft.com/office/powerpoint/2010/main" val="135673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992F-908D-65A0-9C96-BD73A865DD9A}"/>
              </a:ext>
            </a:extLst>
          </p:cNvPr>
          <p:cNvSpPr>
            <a:spLocks noGrp="1"/>
          </p:cNvSpPr>
          <p:nvPr>
            <p:ph type="title"/>
          </p:nvPr>
        </p:nvSpPr>
        <p:spPr>
          <a:xfrm>
            <a:off x="1449217" y="804889"/>
            <a:ext cx="9605635" cy="1346640"/>
          </a:xfrm>
        </p:spPr>
        <p:txBody>
          <a:bodyPr>
            <a:normAutofit/>
          </a:bodyPr>
          <a:lstStyle/>
          <a:p>
            <a:pPr algn="ctr"/>
            <a:r>
              <a:rPr lang="en-US" sz="6000" dirty="0">
                <a:solidFill>
                  <a:srgbClr val="002060"/>
                </a:solidFill>
                <a:latin typeface="Bahnschrift SemiBold" panose="020B0502040204020203" pitchFamily="34" charset="0"/>
                <a:ea typeface="Segoe UI Black" panose="020B0A02040204020203" pitchFamily="34" charset="0"/>
              </a:rPr>
              <a:t>PROJECT MEMBERS</a:t>
            </a:r>
            <a:endParaRPr lang="en-IN" sz="6000" dirty="0">
              <a:solidFill>
                <a:srgbClr val="002060"/>
              </a:solidFill>
              <a:latin typeface="Bahnschrift SemiBold" panose="020B0502040204020203" pitchFamily="34" charset="0"/>
              <a:ea typeface="Segoe UI Black" panose="020B0A02040204020203" pitchFamily="34" charset="0"/>
            </a:endParaRPr>
          </a:p>
        </p:txBody>
      </p:sp>
      <p:sp>
        <p:nvSpPr>
          <p:cNvPr id="4" name="Content Placeholder 3">
            <a:extLst>
              <a:ext uri="{FF2B5EF4-FFF2-40B4-BE49-F238E27FC236}">
                <a16:creationId xmlns:a16="http://schemas.microsoft.com/office/drawing/2014/main" id="{167B2A79-7266-06C1-7098-94240468E9E3}"/>
              </a:ext>
            </a:extLst>
          </p:cNvPr>
          <p:cNvSpPr>
            <a:spLocks noGrp="1"/>
          </p:cNvSpPr>
          <p:nvPr>
            <p:ph sz="half" idx="1"/>
          </p:nvPr>
        </p:nvSpPr>
        <p:spPr>
          <a:xfrm>
            <a:off x="1447331" y="2581835"/>
            <a:ext cx="4645152" cy="2877638"/>
          </a:xfrm>
        </p:spPr>
        <p:txBody>
          <a:bodyPr>
            <a:normAutofit/>
          </a:bodyPr>
          <a:lstStyle/>
          <a:p>
            <a:r>
              <a:rPr lang="en-US" sz="2400" dirty="0">
                <a:latin typeface="Bahnschrift SemiBold" panose="020B0502040204020203" pitchFamily="34" charset="0"/>
              </a:rPr>
              <a:t>SALIQ GOWHAR KHAN</a:t>
            </a:r>
          </a:p>
          <a:p>
            <a:r>
              <a:rPr lang="en-US" sz="2400" dirty="0">
                <a:latin typeface="Bahnschrift SemiBold" panose="020B0502040204020203" pitchFamily="34" charset="0"/>
              </a:rPr>
              <a:t>BHAVYA</a:t>
            </a:r>
          </a:p>
          <a:p>
            <a:r>
              <a:rPr lang="en-US" sz="2400" dirty="0">
                <a:latin typeface="Bahnschrift SemiBold" panose="020B0502040204020203" pitchFamily="34" charset="0"/>
              </a:rPr>
              <a:t>ASHUTOSH KUMAR GUPTA</a:t>
            </a:r>
          </a:p>
          <a:p>
            <a:pPr marL="0" indent="0">
              <a:buNone/>
            </a:pPr>
            <a:endParaRPr lang="en-US" sz="2400" dirty="0">
              <a:latin typeface="Bahnschrift SemiBold" panose="020B0502040204020203" pitchFamily="34" charset="0"/>
            </a:endParaRPr>
          </a:p>
        </p:txBody>
      </p:sp>
      <p:sp>
        <p:nvSpPr>
          <p:cNvPr id="5" name="Content Placeholder 4">
            <a:extLst>
              <a:ext uri="{FF2B5EF4-FFF2-40B4-BE49-F238E27FC236}">
                <a16:creationId xmlns:a16="http://schemas.microsoft.com/office/drawing/2014/main" id="{28CCC577-DEF2-3E7C-C5BA-A9E74C309327}"/>
              </a:ext>
            </a:extLst>
          </p:cNvPr>
          <p:cNvSpPr>
            <a:spLocks noGrp="1"/>
          </p:cNvSpPr>
          <p:nvPr>
            <p:ph sz="half" idx="2"/>
          </p:nvPr>
        </p:nvSpPr>
        <p:spPr>
          <a:xfrm>
            <a:off x="6413771" y="2581223"/>
            <a:ext cx="4645152" cy="2877639"/>
          </a:xfrm>
        </p:spPr>
        <p:txBody>
          <a:bodyPr/>
          <a:lstStyle/>
          <a:p>
            <a:r>
              <a:rPr lang="en-US" sz="2400" dirty="0">
                <a:latin typeface="Bahnschrift SemiBold" panose="020B0502040204020203" pitchFamily="34" charset="0"/>
              </a:rPr>
              <a:t>211AI043</a:t>
            </a:r>
          </a:p>
          <a:p>
            <a:r>
              <a:rPr lang="en-US" sz="2400" dirty="0">
                <a:latin typeface="Bahnschrift SemiBold" panose="020B0502040204020203" pitchFamily="34" charset="0"/>
              </a:rPr>
              <a:t>211AI011</a:t>
            </a:r>
          </a:p>
          <a:p>
            <a:r>
              <a:rPr lang="en-US" sz="2400" dirty="0">
                <a:latin typeface="Bahnschrift SemiBold" panose="020B0502040204020203" pitchFamily="34" charset="0"/>
              </a:rPr>
              <a:t>211AI008</a:t>
            </a:r>
            <a:endParaRPr lang="en-US" dirty="0"/>
          </a:p>
          <a:p>
            <a:endParaRPr lang="en-IN" dirty="0"/>
          </a:p>
          <a:p>
            <a:pPr marL="0" indent="0">
              <a:buNone/>
            </a:pPr>
            <a:endParaRPr lang="en-IN" dirty="0"/>
          </a:p>
        </p:txBody>
      </p:sp>
    </p:spTree>
    <p:extLst>
      <p:ext uri="{BB962C8B-B14F-4D97-AF65-F5344CB8AC3E}">
        <p14:creationId xmlns:p14="http://schemas.microsoft.com/office/powerpoint/2010/main" val="73404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82753-936B-9BD9-1CFD-738AA76E59A7}"/>
              </a:ext>
            </a:extLst>
          </p:cNvPr>
          <p:cNvSpPr>
            <a:spLocks noGrp="1"/>
          </p:cNvSpPr>
          <p:nvPr>
            <p:ph type="title"/>
          </p:nvPr>
        </p:nvSpPr>
        <p:spPr>
          <a:xfrm>
            <a:off x="1451579" y="1905000"/>
            <a:ext cx="9603275" cy="2692400"/>
          </a:xfrm>
        </p:spPr>
        <p:txBody>
          <a:bodyPr>
            <a:noAutofit/>
          </a:bodyPr>
          <a:lstStyle/>
          <a:p>
            <a:pPr algn="ctr"/>
            <a:r>
              <a:rPr lang="en-US" sz="6600" b="1" dirty="0">
                <a:solidFill>
                  <a:srgbClr val="002060"/>
                </a:solidFill>
                <a:latin typeface="Bahnschrift SemiBold Condensed" panose="020B0502040204020203" pitchFamily="34" charset="0"/>
              </a:rPr>
              <a:t>Optimal path planning using meta-heuristic algorithmic paradigms</a:t>
            </a:r>
            <a:endParaRPr lang="en-IN" sz="6600" b="1" dirty="0">
              <a:solidFill>
                <a:srgbClr val="002060"/>
              </a:solidFill>
              <a:latin typeface="Bahnschrift SemiBold Condensed" panose="020B0502040204020203" pitchFamily="34" charset="0"/>
            </a:endParaRPr>
          </a:p>
        </p:txBody>
      </p:sp>
    </p:spTree>
    <p:extLst>
      <p:ext uri="{BB962C8B-B14F-4D97-AF65-F5344CB8AC3E}">
        <p14:creationId xmlns:p14="http://schemas.microsoft.com/office/powerpoint/2010/main" val="388586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F28B-418D-A0A1-F8F4-A4A46703F8C2}"/>
              </a:ext>
            </a:extLst>
          </p:cNvPr>
          <p:cNvSpPr>
            <a:spLocks noGrp="1"/>
          </p:cNvSpPr>
          <p:nvPr>
            <p:ph type="title"/>
          </p:nvPr>
        </p:nvSpPr>
        <p:spPr/>
        <p:txBody>
          <a:bodyPr>
            <a:noAutofit/>
          </a:bodyPr>
          <a:lstStyle/>
          <a:p>
            <a:pPr algn="ctr"/>
            <a:r>
              <a:rPr lang="en-US" sz="7200" dirty="0">
                <a:solidFill>
                  <a:srgbClr val="002060"/>
                </a:solidFill>
                <a:latin typeface="Bahnschrift SemiBold" panose="020B0502040204020203" pitchFamily="34" charset="0"/>
              </a:rPr>
              <a:t>PROJECT INSIGHTS</a:t>
            </a:r>
            <a:endParaRPr lang="en-IN" sz="7200" dirty="0">
              <a:solidFill>
                <a:srgbClr val="002060"/>
              </a:solidFill>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506CFD63-D220-7D3E-CEAE-E5758EEC177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50776" y="2216944"/>
            <a:ext cx="6517341" cy="3048000"/>
          </a:xfrm>
        </p:spPr>
      </p:pic>
    </p:spTree>
    <p:extLst>
      <p:ext uri="{BB962C8B-B14F-4D97-AF65-F5344CB8AC3E}">
        <p14:creationId xmlns:p14="http://schemas.microsoft.com/office/powerpoint/2010/main" val="261758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EEC6-10C3-FD8D-9C61-055BEA2898B4}"/>
              </a:ext>
            </a:extLst>
          </p:cNvPr>
          <p:cNvSpPr>
            <a:spLocks noGrp="1"/>
          </p:cNvSpPr>
          <p:nvPr>
            <p:ph type="title"/>
          </p:nvPr>
        </p:nvSpPr>
        <p:spPr>
          <a:xfrm>
            <a:off x="1451579" y="804519"/>
            <a:ext cx="9603275" cy="1454587"/>
          </a:xfrm>
        </p:spPr>
        <p:txBody>
          <a:bodyPr>
            <a:normAutofit/>
          </a:bodyPr>
          <a:lstStyle/>
          <a:p>
            <a:pPr algn="ctr"/>
            <a:r>
              <a:rPr lang="en-US" sz="5400" dirty="0">
                <a:latin typeface="Bahnschrift SemiBold" panose="020B0502040204020203" pitchFamily="34" charset="0"/>
              </a:rPr>
              <a:t>Problem statement</a:t>
            </a:r>
            <a:endParaRPr lang="en-IN" sz="5400" dirty="0">
              <a:latin typeface="Bahnschrift SemiBold" panose="020B0502040204020203" pitchFamily="34" charset="0"/>
            </a:endParaRPr>
          </a:p>
        </p:txBody>
      </p:sp>
      <p:sp>
        <p:nvSpPr>
          <p:cNvPr id="4" name="Subtitle 3">
            <a:extLst>
              <a:ext uri="{FF2B5EF4-FFF2-40B4-BE49-F238E27FC236}">
                <a16:creationId xmlns:a16="http://schemas.microsoft.com/office/drawing/2014/main" id="{FBAB8E83-241F-A02F-B17F-24C2535EA6F5}"/>
              </a:ext>
            </a:extLst>
          </p:cNvPr>
          <p:cNvSpPr>
            <a:spLocks noGrp="1"/>
          </p:cNvSpPr>
          <p:nvPr>
            <p:ph idx="1"/>
          </p:nvPr>
        </p:nvSpPr>
        <p:spPr>
          <a:xfrm>
            <a:off x="1451579" y="2259106"/>
            <a:ext cx="9603275" cy="3119718"/>
          </a:xfrm>
        </p:spPr>
        <p:txBody>
          <a:bodyPr>
            <a:normAutofit/>
          </a:bodyPr>
          <a:lstStyle/>
          <a:p>
            <a:pPr algn="just"/>
            <a:r>
              <a:rPr lang="en-US" sz="2800" dirty="0">
                <a:latin typeface="Bahnschrift SemiBold" panose="020B0502040204020203" pitchFamily="34" charset="0"/>
              </a:rPr>
              <a:t>Given a set of nodes forming a graph, with added obstacles, develop efficient algorithms for real time optimal path planning in robots and live traffic networks. </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val="285968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5970-941A-82EE-2B7A-10BDF9ECBB0E}"/>
              </a:ext>
            </a:extLst>
          </p:cNvPr>
          <p:cNvSpPr>
            <a:spLocks noGrp="1"/>
          </p:cNvSpPr>
          <p:nvPr>
            <p:ph type="title"/>
          </p:nvPr>
        </p:nvSpPr>
        <p:spPr/>
        <p:txBody>
          <a:bodyPr>
            <a:normAutofit/>
          </a:bodyPr>
          <a:lstStyle/>
          <a:p>
            <a:pPr algn="ctr"/>
            <a:r>
              <a:rPr lang="en-US" sz="6000" dirty="0">
                <a:latin typeface="Bahnschrift SemiBold" panose="020B0502040204020203" pitchFamily="34" charset="0"/>
              </a:rPr>
              <a:t>Contributions</a:t>
            </a:r>
            <a:endParaRPr lang="en-IN" sz="60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76B9DCA5-D7D2-9DBC-F697-29E75108DB25}"/>
              </a:ext>
            </a:extLst>
          </p:cNvPr>
          <p:cNvSpPr>
            <a:spLocks noGrp="1"/>
          </p:cNvSpPr>
          <p:nvPr>
            <p:ph idx="1"/>
          </p:nvPr>
        </p:nvSpPr>
        <p:spPr/>
        <p:txBody>
          <a:bodyPr/>
          <a:lstStyle/>
          <a:p>
            <a:pPr marL="0" indent="0" algn="just">
              <a:buNone/>
            </a:pPr>
            <a:r>
              <a:rPr lang="en-US" dirty="0">
                <a:latin typeface="Bahnschrift SemiBold" panose="020B0502040204020203" pitchFamily="34" charset="0"/>
              </a:rPr>
              <a:t>Building Blocks:</a:t>
            </a:r>
          </a:p>
          <a:p>
            <a:pPr algn="just"/>
            <a:r>
              <a:rPr lang="en-US" dirty="0">
                <a:latin typeface="Bahnschrift SemiBold" panose="020B0502040204020203" pitchFamily="34" charset="0"/>
              </a:rPr>
              <a:t>Path planning using Genetic Algorithms.                - Saliq Gowhar</a:t>
            </a:r>
          </a:p>
          <a:p>
            <a:pPr algn="just"/>
            <a:r>
              <a:rPr lang="en-US" dirty="0">
                <a:latin typeface="Bahnschrift SemiBold" panose="020B0502040204020203" pitchFamily="34" charset="0"/>
              </a:rPr>
              <a:t>Path planning using Particle swarm intelligence.  - Bhavya &amp; Ashutosh</a:t>
            </a:r>
          </a:p>
          <a:p>
            <a:pPr marL="0" indent="0" algn="just">
              <a:buNone/>
            </a:pPr>
            <a:endParaRPr lang="en-US" dirty="0">
              <a:latin typeface="Bahnschrift SemiBold" panose="020B0502040204020203" pitchFamily="34" charset="0"/>
            </a:endParaRPr>
          </a:p>
          <a:p>
            <a:pPr marL="0" indent="0" algn="just">
              <a:buNone/>
            </a:pPr>
            <a:r>
              <a:rPr lang="en-US" dirty="0">
                <a:latin typeface="Bahnschrift SemiBold" panose="020B0502040204020203" pitchFamily="34" charset="0"/>
              </a:rPr>
              <a:t>Applications:</a:t>
            </a:r>
          </a:p>
          <a:p>
            <a:pPr algn="just"/>
            <a:r>
              <a:rPr lang="en-US" dirty="0">
                <a:latin typeface="Bahnschrift SemiBold" panose="020B0502040204020203" pitchFamily="34" charset="0"/>
              </a:rPr>
              <a:t>Robot Path planning.			          	     - Saliq Gowhar</a:t>
            </a:r>
          </a:p>
          <a:p>
            <a:pPr algn="just"/>
            <a:r>
              <a:rPr lang="en-US" dirty="0">
                <a:latin typeface="Bahnschrift SemiBold" panose="020B0502040204020203" pitchFamily="34" charset="0"/>
              </a:rPr>
              <a:t>Traffic networks.			         	     - Bhavya &amp; Ashutosh</a:t>
            </a:r>
          </a:p>
          <a:p>
            <a:pPr marL="0" indent="0">
              <a:buNone/>
            </a:pPr>
            <a:endParaRPr lang="en-IN" dirty="0"/>
          </a:p>
        </p:txBody>
      </p:sp>
    </p:spTree>
    <p:extLst>
      <p:ext uri="{BB962C8B-B14F-4D97-AF65-F5344CB8AC3E}">
        <p14:creationId xmlns:p14="http://schemas.microsoft.com/office/powerpoint/2010/main" val="80681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D986-BAA5-4919-FA36-C40400F0C141}"/>
              </a:ext>
            </a:extLst>
          </p:cNvPr>
          <p:cNvSpPr>
            <a:spLocks noGrp="1"/>
          </p:cNvSpPr>
          <p:nvPr>
            <p:ph type="title"/>
          </p:nvPr>
        </p:nvSpPr>
        <p:spPr/>
        <p:txBody>
          <a:bodyPr>
            <a:noAutofit/>
          </a:bodyPr>
          <a:lstStyle/>
          <a:p>
            <a:pPr algn="ctr"/>
            <a:r>
              <a:rPr lang="en-US" sz="7200" dirty="0">
                <a:solidFill>
                  <a:srgbClr val="002060"/>
                </a:solidFill>
                <a:latin typeface="Bahnschrift SemiBold" panose="020B0502040204020203" pitchFamily="34" charset="0"/>
              </a:rPr>
              <a:t>objectives</a:t>
            </a:r>
            <a:endParaRPr lang="en-IN" sz="7200" dirty="0">
              <a:solidFill>
                <a:srgbClr val="002060"/>
              </a:solidFill>
              <a:latin typeface="Bahnschrift SemiBold" panose="020B0502040204020203" pitchFamily="34" charset="0"/>
            </a:endParaRPr>
          </a:p>
        </p:txBody>
      </p:sp>
      <p:sp>
        <p:nvSpPr>
          <p:cNvPr id="4" name="Content Placeholder 3">
            <a:extLst>
              <a:ext uri="{FF2B5EF4-FFF2-40B4-BE49-F238E27FC236}">
                <a16:creationId xmlns:a16="http://schemas.microsoft.com/office/drawing/2014/main" id="{D1066DAD-0DE3-D00A-1DD9-BD6CD1751C39}"/>
              </a:ext>
            </a:extLst>
          </p:cNvPr>
          <p:cNvSpPr>
            <a:spLocks noGrp="1"/>
          </p:cNvSpPr>
          <p:nvPr>
            <p:ph idx="1"/>
          </p:nvPr>
        </p:nvSpPr>
        <p:spPr>
          <a:xfrm>
            <a:off x="1451579" y="2034988"/>
            <a:ext cx="9603275" cy="3431357"/>
          </a:xfrm>
        </p:spPr>
        <p:txBody>
          <a:bodyPr>
            <a:normAutofit fontScale="62500" lnSpcReduction="20000"/>
          </a:bodyPr>
          <a:lstStyle/>
          <a:p>
            <a:r>
              <a:rPr lang="en-US" sz="2900" b="1" dirty="0">
                <a:latin typeface="Bahnschrift SemiBold" panose="020B0502040204020203" pitchFamily="34" charset="0"/>
              </a:rPr>
              <a:t>To implement effective path planning algorithms in a graph using various meta heuristic optimizations.</a:t>
            </a:r>
          </a:p>
          <a:p>
            <a:r>
              <a:rPr lang="en-US" sz="2900" b="1" dirty="0">
                <a:latin typeface="Bahnschrift SemiBold" panose="020B0502040204020203" pitchFamily="34" charset="0"/>
              </a:rPr>
              <a:t>To extend the idea over obstacle-clustered graphs with large number of nodes followed by dynamic k-shortest path calculations.</a:t>
            </a:r>
          </a:p>
          <a:p>
            <a:r>
              <a:rPr lang="en-US" sz="2900" b="1" dirty="0">
                <a:latin typeface="Bahnschrift SemiBold" panose="020B0502040204020203" pitchFamily="34" charset="0"/>
              </a:rPr>
              <a:t>A novel approach to optimize the algorithms by integrating traditional path planning algorithms like Kruskal's MST and Dijkstra's Algorithm.</a:t>
            </a:r>
          </a:p>
          <a:p>
            <a:r>
              <a:rPr lang="en-US" sz="2900" b="1" dirty="0">
                <a:latin typeface="Bahnschrift SemiBold" panose="020B0502040204020203" pitchFamily="34" charset="0"/>
              </a:rPr>
              <a:t>To create an application simulating real time robot path planning with convergence to the most optimal path.</a:t>
            </a:r>
          </a:p>
          <a:p>
            <a:r>
              <a:rPr lang="en-US" sz="2900" b="1" dirty="0">
                <a:latin typeface="Bahnschrift SemiBold" panose="020B0502040204020203" pitchFamily="34" charset="0"/>
              </a:rPr>
              <a:t>To extend the use case over real time traffic networks in a clustered graph using the designed algorithms.</a:t>
            </a:r>
          </a:p>
          <a:p>
            <a:endParaRPr lang="en-US" sz="2900" b="1" dirty="0">
              <a:latin typeface="Bahnschrift SemiBold" panose="020B0502040204020203" pitchFamily="34" charset="0"/>
            </a:endParaRPr>
          </a:p>
          <a:p>
            <a:endParaRPr lang="en-US" sz="2800" b="1" dirty="0">
              <a:latin typeface="Bahnschrift SemiBold" panose="020B0502040204020203" pitchFamily="34" charset="0"/>
            </a:endParaRPr>
          </a:p>
          <a:p>
            <a:endParaRPr lang="en-IN" sz="2800" b="1" dirty="0">
              <a:latin typeface="Bahnschrift SemiBold" panose="020B0502040204020203" pitchFamily="34" charset="0"/>
            </a:endParaRPr>
          </a:p>
        </p:txBody>
      </p:sp>
    </p:spTree>
    <p:extLst>
      <p:ext uri="{BB962C8B-B14F-4D97-AF65-F5344CB8AC3E}">
        <p14:creationId xmlns:p14="http://schemas.microsoft.com/office/powerpoint/2010/main" val="367828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554F-AC51-1F3C-FD32-9E06CF0CD810}"/>
              </a:ext>
            </a:extLst>
          </p:cNvPr>
          <p:cNvSpPr>
            <a:spLocks noGrp="1"/>
          </p:cNvSpPr>
          <p:nvPr>
            <p:ph type="title"/>
          </p:nvPr>
        </p:nvSpPr>
        <p:spPr>
          <a:xfrm>
            <a:off x="1451578" y="546846"/>
            <a:ext cx="9603275" cy="869579"/>
          </a:xfrm>
        </p:spPr>
        <p:txBody>
          <a:bodyPr>
            <a:noAutofit/>
          </a:bodyPr>
          <a:lstStyle/>
          <a:p>
            <a:pPr algn="ctr"/>
            <a:r>
              <a:rPr lang="en-US" sz="6000" dirty="0">
                <a:solidFill>
                  <a:srgbClr val="002060"/>
                </a:solidFill>
                <a:latin typeface="Bahnschrift SemiBold" panose="020B0502040204020203" pitchFamily="34" charset="0"/>
                <a:ea typeface="Segoe UI Black" panose="020B0A02040204020203" pitchFamily="34" charset="0"/>
              </a:rPr>
              <a:t> methodology</a:t>
            </a:r>
            <a:endParaRPr lang="en-IN" sz="6000" dirty="0">
              <a:solidFill>
                <a:srgbClr val="002060"/>
              </a:solidFill>
              <a:latin typeface="Bahnschrift SemiBold" panose="020B05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A7558336-5A64-A39D-D9ED-0D2F149A3047}"/>
              </a:ext>
            </a:extLst>
          </p:cNvPr>
          <p:cNvSpPr>
            <a:spLocks noGrp="1"/>
          </p:cNvSpPr>
          <p:nvPr>
            <p:ph idx="1"/>
          </p:nvPr>
        </p:nvSpPr>
        <p:spPr>
          <a:xfrm>
            <a:off x="349624" y="546847"/>
            <a:ext cx="11161057" cy="6078072"/>
          </a:xfrm>
        </p:spPr>
        <p:txBody>
          <a:bodyPr>
            <a:normAutofit/>
          </a:bodyPr>
          <a:lstStyle/>
          <a:p>
            <a:pPr marL="0" indent="0">
              <a:buNone/>
            </a:pPr>
            <a:r>
              <a:rPr lang="en-US" dirty="0"/>
              <a:t> </a:t>
            </a:r>
            <a:endParaRPr lang="en-IN" dirty="0"/>
          </a:p>
        </p:txBody>
      </p:sp>
      <p:sp>
        <p:nvSpPr>
          <p:cNvPr id="4" name="Rectangle 3">
            <a:extLst>
              <a:ext uri="{FF2B5EF4-FFF2-40B4-BE49-F238E27FC236}">
                <a16:creationId xmlns:a16="http://schemas.microsoft.com/office/drawing/2014/main" id="{B806BE9E-641B-B316-66E8-1234AEFB2477}"/>
              </a:ext>
            </a:extLst>
          </p:cNvPr>
          <p:cNvSpPr/>
          <p:nvPr/>
        </p:nvSpPr>
        <p:spPr>
          <a:xfrm>
            <a:off x="932329" y="1936377"/>
            <a:ext cx="4590632" cy="19453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1600" dirty="0">
                <a:latin typeface="Calibri" panose="020F0502020204030204" pitchFamily="34" charset="0"/>
                <a:ea typeface="Calibri" panose="020F0502020204030204" pitchFamily="34" charset="0"/>
                <a:cs typeface="Calibri" panose="020F0502020204030204" pitchFamily="34" charset="0"/>
              </a:rPr>
              <a:t>Path finding in graphs with clustered obstacles and extension towards optimal and multiple shortest path findings using Genetic and Particle swarm intelligence algorithms with generation of dynamic/random obstacles to prove non static nature</a:t>
            </a:r>
            <a:endParaRPr lang="en-IN" sz="1600" dirty="0"/>
          </a:p>
        </p:txBody>
      </p:sp>
      <p:sp>
        <p:nvSpPr>
          <p:cNvPr id="5" name="Rectangle 4">
            <a:extLst>
              <a:ext uri="{FF2B5EF4-FFF2-40B4-BE49-F238E27FC236}">
                <a16:creationId xmlns:a16="http://schemas.microsoft.com/office/drawing/2014/main" id="{0D9CB4BC-FAA3-6753-4C5E-DFBB0AF42CA3}"/>
              </a:ext>
            </a:extLst>
          </p:cNvPr>
          <p:cNvSpPr/>
          <p:nvPr/>
        </p:nvSpPr>
        <p:spPr>
          <a:xfrm>
            <a:off x="6831107" y="1936377"/>
            <a:ext cx="4590630" cy="1945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1550" dirty="0">
                <a:latin typeface="Calibri" panose="020F0502020204030204" pitchFamily="34" charset="0"/>
                <a:ea typeface="Calibri" panose="020F0502020204030204" pitchFamily="34" charset="0"/>
                <a:cs typeface="Calibri" panose="020F0502020204030204" pitchFamily="34" charset="0"/>
              </a:rPr>
              <a:t>Optimizing the algorithms using integrated Dijkstra and Kruskal's Algorithm. For example in Genetic Algorithm, the results can be significantly improved by providing the path calculations obtained by Dijkstra Algorithm in the initial population, which results in having a superior initial population and hence resulting in superior future generations.</a:t>
            </a:r>
            <a:endParaRPr lang="en-IN" sz="1550" dirty="0">
              <a:latin typeface="Calibri" panose="020F0502020204030204" pitchFamily="34" charset="0"/>
              <a:ea typeface="Calibri" panose="020F0502020204030204" pitchFamily="34" charset="0"/>
              <a:cs typeface="Calibri" panose="020F0502020204030204" pitchFamily="34" charset="0"/>
            </a:endParaRPr>
          </a:p>
        </p:txBody>
      </p:sp>
      <p:sp>
        <p:nvSpPr>
          <p:cNvPr id="6" name="Arrow: Right 5">
            <a:extLst>
              <a:ext uri="{FF2B5EF4-FFF2-40B4-BE49-F238E27FC236}">
                <a16:creationId xmlns:a16="http://schemas.microsoft.com/office/drawing/2014/main" id="{ABE61AA3-654C-E0F2-F0F3-FB491DD701FB}"/>
              </a:ext>
            </a:extLst>
          </p:cNvPr>
          <p:cNvSpPr/>
          <p:nvPr/>
        </p:nvSpPr>
        <p:spPr>
          <a:xfrm>
            <a:off x="5844989" y="2563906"/>
            <a:ext cx="636494" cy="681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E677625-40EB-27F5-69E3-EAEF4F0C8CB9}"/>
              </a:ext>
            </a:extLst>
          </p:cNvPr>
          <p:cNvSpPr/>
          <p:nvPr/>
        </p:nvSpPr>
        <p:spPr>
          <a:xfrm>
            <a:off x="6831108" y="4087906"/>
            <a:ext cx="4590630" cy="1945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latin typeface="Calibri" panose="020F0502020204030204" pitchFamily="34" charset="0"/>
                <a:ea typeface="Calibri" panose="020F0502020204030204" pitchFamily="34" charset="0"/>
                <a:cs typeface="Calibri" panose="020F0502020204030204" pitchFamily="34" charset="0"/>
              </a:rPr>
              <a:t>Aim at converging the algorithmic results to an optimal or a global solution that in our case will be the shortest path or the least obstructive path and analyzing the results via simulations.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8" name="Arrow: Down 7">
            <a:extLst>
              <a:ext uri="{FF2B5EF4-FFF2-40B4-BE49-F238E27FC236}">
                <a16:creationId xmlns:a16="http://schemas.microsoft.com/office/drawing/2014/main" id="{6E3F44E1-22BF-BFA2-39E6-62D35232D198}"/>
              </a:ext>
            </a:extLst>
          </p:cNvPr>
          <p:cNvSpPr/>
          <p:nvPr/>
        </p:nvSpPr>
        <p:spPr>
          <a:xfrm>
            <a:off x="11484550" y="3567954"/>
            <a:ext cx="681251" cy="627527"/>
          </a:xfrm>
          <a:prstGeom prst="downArrow">
            <a:avLst>
              <a:gd name="adj1" fmla="val 50000"/>
              <a:gd name="adj2" fmla="val 48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Left 8">
            <a:extLst>
              <a:ext uri="{FF2B5EF4-FFF2-40B4-BE49-F238E27FC236}">
                <a16:creationId xmlns:a16="http://schemas.microsoft.com/office/drawing/2014/main" id="{9CBDC69E-D357-976E-FBEC-45D4BC4D2E80}"/>
              </a:ext>
            </a:extLst>
          </p:cNvPr>
          <p:cNvSpPr/>
          <p:nvPr/>
        </p:nvSpPr>
        <p:spPr>
          <a:xfrm>
            <a:off x="5844989" y="4760258"/>
            <a:ext cx="636494" cy="681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C3D0351-D168-96D1-225C-D586300595F8}"/>
              </a:ext>
            </a:extLst>
          </p:cNvPr>
          <p:cNvSpPr/>
          <p:nvPr/>
        </p:nvSpPr>
        <p:spPr>
          <a:xfrm>
            <a:off x="932329" y="4087907"/>
            <a:ext cx="4590632" cy="19453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1400" dirty="0"/>
              <a:t>Extending the project idea into real world applications which include robot path planning and real time traffic networks. In Robot path planning we plan on creating a virtual environment/simulation for a robot to move through and aim at converging the path to an optimal solution. In case of real time traffic networks, we intend on using API’s to obtain traffic data and use the algorithms to obtain multiple shortest and least hindered paths</a:t>
            </a:r>
            <a:r>
              <a:rPr lang="en-US" sz="1600" dirty="0"/>
              <a:t>.</a:t>
            </a:r>
            <a:endParaRPr lang="en-IN" sz="1600" dirty="0"/>
          </a:p>
        </p:txBody>
      </p:sp>
    </p:spTree>
    <p:extLst>
      <p:ext uri="{BB962C8B-B14F-4D97-AF65-F5344CB8AC3E}">
        <p14:creationId xmlns:p14="http://schemas.microsoft.com/office/powerpoint/2010/main" val="302578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79F1-2CF7-3E0A-460D-00E3A715E818}"/>
              </a:ext>
            </a:extLst>
          </p:cNvPr>
          <p:cNvSpPr>
            <a:spLocks noGrp="1"/>
          </p:cNvSpPr>
          <p:nvPr>
            <p:ph type="title"/>
          </p:nvPr>
        </p:nvSpPr>
        <p:spPr/>
        <p:txBody>
          <a:bodyPr>
            <a:noAutofit/>
          </a:bodyPr>
          <a:lstStyle/>
          <a:p>
            <a:pPr algn="ctr"/>
            <a:r>
              <a:rPr lang="en-US" sz="4100" dirty="0">
                <a:latin typeface="Bahnschrift SemiBold" panose="020B0502040204020203" pitchFamily="34" charset="0"/>
              </a:rPr>
              <a:t>Results using genetic algorithms </a:t>
            </a:r>
            <a:endParaRPr lang="en-IN" sz="4100" dirty="0">
              <a:latin typeface="Bahnschrift SemiBold" panose="020B0502040204020203" pitchFamily="34" charset="0"/>
            </a:endParaRPr>
          </a:p>
        </p:txBody>
      </p:sp>
      <p:sp>
        <p:nvSpPr>
          <p:cNvPr id="3" name="Text Placeholder 2">
            <a:extLst>
              <a:ext uri="{FF2B5EF4-FFF2-40B4-BE49-F238E27FC236}">
                <a16:creationId xmlns:a16="http://schemas.microsoft.com/office/drawing/2014/main" id="{CD32D452-7343-F52B-CD03-653E8AC5B7E8}"/>
              </a:ext>
            </a:extLst>
          </p:cNvPr>
          <p:cNvSpPr>
            <a:spLocks noGrp="1"/>
          </p:cNvSpPr>
          <p:nvPr>
            <p:ph type="body" idx="1"/>
          </p:nvPr>
        </p:nvSpPr>
        <p:spPr>
          <a:xfrm>
            <a:off x="770965" y="2019550"/>
            <a:ext cx="5321378" cy="702268"/>
          </a:xfrm>
        </p:spPr>
        <p:txBody>
          <a:bodyPr>
            <a:noAutofit/>
          </a:bodyPr>
          <a:lstStyle/>
          <a:p>
            <a:r>
              <a:rPr lang="en-US" sz="1400" dirty="0">
                <a:latin typeface="Bahnschrift SemiBold" panose="020B0502040204020203" pitchFamily="34" charset="0"/>
              </a:rPr>
              <a:t>Initial random population of paths at generation 0, with a fitness value of 0.016 only. Number of moves = 150, population size = 100 and total generation = 100</a:t>
            </a:r>
            <a:endParaRPr lang="en-IN" sz="1400" dirty="0">
              <a:latin typeface="Bahnschrift SemiBold" panose="020B0502040204020203" pitchFamily="34" charset="0"/>
            </a:endParaRPr>
          </a:p>
        </p:txBody>
      </p:sp>
      <p:pic>
        <p:nvPicPr>
          <p:cNvPr id="7" name="Content Placeholder 6">
            <a:extLst>
              <a:ext uri="{FF2B5EF4-FFF2-40B4-BE49-F238E27FC236}">
                <a16:creationId xmlns:a16="http://schemas.microsoft.com/office/drawing/2014/main" id="{1D04BBBA-2ADD-2BB8-04CA-28F5C1A985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8303" y="2824163"/>
            <a:ext cx="5324039" cy="3229674"/>
          </a:xfrm>
        </p:spPr>
      </p:pic>
      <p:sp>
        <p:nvSpPr>
          <p:cNvPr id="4" name="Text Placeholder 3">
            <a:extLst>
              <a:ext uri="{FF2B5EF4-FFF2-40B4-BE49-F238E27FC236}">
                <a16:creationId xmlns:a16="http://schemas.microsoft.com/office/drawing/2014/main" id="{13B5D0B6-13B3-E2C8-4471-B48B7243AD3D}"/>
              </a:ext>
            </a:extLst>
          </p:cNvPr>
          <p:cNvSpPr>
            <a:spLocks noGrp="1"/>
          </p:cNvSpPr>
          <p:nvPr>
            <p:ph type="body" sz="quarter" idx="3"/>
          </p:nvPr>
        </p:nvSpPr>
        <p:spPr>
          <a:xfrm>
            <a:off x="6412361" y="2019550"/>
            <a:ext cx="5008673" cy="705721"/>
          </a:xfrm>
        </p:spPr>
        <p:txBody>
          <a:bodyPr>
            <a:noAutofit/>
          </a:bodyPr>
          <a:lstStyle/>
          <a:p>
            <a:r>
              <a:rPr lang="en-US" sz="1400" dirty="0">
                <a:latin typeface="Bahnschrift SemiBold" panose="020B0502040204020203" pitchFamily="34" charset="0"/>
              </a:rPr>
              <a:t>Final population of paths at generation 100 with fitness value of 0.55.  shortest path shortlisting will result in highest fitness values.</a:t>
            </a:r>
            <a:endParaRPr lang="en-IN" sz="1400" dirty="0">
              <a:latin typeface="Bahnschrift SemiBold" panose="020B0502040204020203" pitchFamily="34" charset="0"/>
            </a:endParaRPr>
          </a:p>
        </p:txBody>
      </p:sp>
      <p:pic>
        <p:nvPicPr>
          <p:cNvPr id="9" name="Content Placeholder 8">
            <a:extLst>
              <a:ext uri="{FF2B5EF4-FFF2-40B4-BE49-F238E27FC236}">
                <a16:creationId xmlns:a16="http://schemas.microsoft.com/office/drawing/2014/main" id="{BE8E9543-9FA6-1EB3-D26B-8D7DB2ABAE2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2361" y="2820988"/>
            <a:ext cx="5008673" cy="3229674"/>
          </a:xfrm>
        </p:spPr>
      </p:pic>
    </p:spTree>
    <p:extLst>
      <p:ext uri="{BB962C8B-B14F-4D97-AF65-F5344CB8AC3E}">
        <p14:creationId xmlns:p14="http://schemas.microsoft.com/office/powerpoint/2010/main" val="40359752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793</TotalTime>
  <Words>538</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SemiBold</vt:lpstr>
      <vt:lpstr>Bahnschrift SemiBold Condensed</vt:lpstr>
      <vt:lpstr>Calibri</vt:lpstr>
      <vt:lpstr>Gill Sans MT</vt:lpstr>
      <vt:lpstr>Segoe UI Black</vt:lpstr>
      <vt:lpstr>Gallery</vt:lpstr>
      <vt:lpstr>IT257- Design and analysis of algorithms</vt:lpstr>
      <vt:lpstr>PROJECT MEMBERS</vt:lpstr>
      <vt:lpstr>Optimal path planning using meta-heuristic algorithmic paradigms</vt:lpstr>
      <vt:lpstr>PROJECT INSIGHTS</vt:lpstr>
      <vt:lpstr>Problem statement</vt:lpstr>
      <vt:lpstr>Contributions</vt:lpstr>
      <vt:lpstr>objectives</vt:lpstr>
      <vt:lpstr> methodology</vt:lpstr>
      <vt:lpstr>Results using genetic algorithms </vt:lpstr>
      <vt:lpstr>Results using PSO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IT209- DATA STRUCTURES AND ALGORITHMS</dc:title>
  <dc:creator>PABLO .</dc:creator>
  <cp:lastModifiedBy>PABLO .</cp:lastModifiedBy>
  <cp:revision>13</cp:revision>
  <dcterms:created xsi:type="dcterms:W3CDTF">2022-12-08T06:18:39Z</dcterms:created>
  <dcterms:modified xsi:type="dcterms:W3CDTF">2023-04-24T08:56:12Z</dcterms:modified>
</cp:coreProperties>
</file>