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6" r:id="rId8"/>
    <p:sldId id="262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8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6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2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4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6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0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83B4-ECAB-4FE2-9A00-E5D48E04038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E4683E-5E6A-4C7C-842B-DB0C7ADD70B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1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programming-is-an-art-text-code-python-computer-python-programming-wallpaper-srfia/download/3840x216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2E4E8-9DF5-8A01-7E05-91C0D3C3B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825" y="1999129"/>
            <a:ext cx="8921251" cy="14298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IT257- Design and analysis of algorithms</a:t>
            </a:r>
            <a:endParaRPr lang="en-IN" sz="48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1AEF92-B2FF-5B0E-BC5C-5A416A4DB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012" y="3756212"/>
            <a:ext cx="8921251" cy="77054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PROJECT PROPOSAL</a:t>
            </a:r>
            <a:endParaRPr lang="en-IN" sz="3600" b="1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8870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01D-6CC7-4B59-873C-D7F2641F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2489884"/>
            <a:ext cx="9603275" cy="1049235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Thank you !</a:t>
            </a:r>
            <a:endParaRPr lang="en-IN" sz="9600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3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992F-908D-65A0-9C96-BD73A865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34664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PROJECT MEMBERS</a:t>
            </a:r>
            <a:endParaRPr lang="en-IN" sz="6000" dirty="0">
              <a:solidFill>
                <a:srgbClr val="002060"/>
              </a:solidFill>
              <a:latin typeface="Bahnschrift SemiBold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B2A79-7266-06C1-7098-94240468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581835"/>
            <a:ext cx="4645152" cy="28776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SALIQ GOWHAR KHAN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BHAVYA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ASHUTOSH KUMAR GUPTA</a:t>
            </a:r>
          </a:p>
          <a:p>
            <a:pPr marL="0" indent="0">
              <a:buNone/>
            </a:pP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CC577-DEF2-3E7C-C5BA-A9E74C30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581223"/>
            <a:ext cx="4645152" cy="2877639"/>
          </a:xfrm>
        </p:spPr>
        <p:txBody>
          <a:bodyPr/>
          <a:lstStyle/>
          <a:p>
            <a:r>
              <a:rPr lang="en-US" sz="2400" dirty="0">
                <a:latin typeface="Bahnschrift SemiBold" panose="020B0502040204020203" pitchFamily="34" charset="0"/>
              </a:rPr>
              <a:t>211AI043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211AI011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211AI008</a:t>
            </a:r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0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82753-936B-9BD9-1CFD-738AA76E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905000"/>
            <a:ext cx="9603275" cy="26924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Shortest path optimization using integrated greedy Dijkstra algorithm and genetic algorithmic paradigms</a:t>
            </a:r>
            <a:endParaRPr lang="en-IN" sz="4800" b="1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6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F28B-418D-A0A1-F8F4-A4A46703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PROJECT INSIGHTS</a:t>
            </a:r>
            <a:endParaRPr lang="en-IN" sz="72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CFD63-D220-7D3E-CEAE-E5758EEC1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50776" y="2216944"/>
            <a:ext cx="6517341" cy="3048000"/>
          </a:xfrm>
        </p:spPr>
      </p:pic>
    </p:spTree>
    <p:extLst>
      <p:ext uri="{BB962C8B-B14F-4D97-AF65-F5344CB8AC3E}">
        <p14:creationId xmlns:p14="http://schemas.microsoft.com/office/powerpoint/2010/main" val="261758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D0C3-3622-6C96-02E8-05EA84DB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4872"/>
            <a:ext cx="9603275" cy="130086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Introduction and motivation</a:t>
            </a:r>
            <a:endParaRPr lang="en-IN" sz="48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1477-7BCD-F1B7-F0AC-B16BCBC1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ahnschrift SemiBold" panose="020B0502040204020203" pitchFamily="34" charset="0"/>
              </a:rPr>
              <a:t>Graph is an important complex network to describe the relationship among a set of interconnected nodes in real applications, such as road network, traffic control, path finding in social networks, biological pathways, knowledge graph, network routing protocols, to count a few. Due to dense nature of real time graphs it becomes necessary to minimize both the time as well as the cost for communication between two nodes in a network. </a:t>
            </a:r>
            <a:endParaRPr lang="en-IN" sz="2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1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D986-BAA5-4919-FA36-C40400F0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objectives</a:t>
            </a:r>
            <a:endParaRPr lang="en-IN" sz="72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6DAD-0DE3-D00A-1DD9-BD6CD175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30824"/>
            <a:ext cx="9603275" cy="3135521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>
                <a:latin typeface="Bahnschrift SemiBold" panose="020B0502040204020203" pitchFamily="34" charset="0"/>
              </a:rPr>
              <a:t>To optimize the problem of shortest path finding between two nodes using Dijkstra's and Meta Heuristic Genetic algorithms. </a:t>
            </a:r>
          </a:p>
          <a:p>
            <a:r>
              <a:rPr lang="en-US" sz="4200" b="1" dirty="0">
                <a:latin typeface="Bahnschrift SemiBold" panose="020B0502040204020203" pitchFamily="34" charset="0"/>
              </a:rPr>
              <a:t>To extend the problem statement towards finding K shortest paths to reduce the wastage of time in case of a failure or breakage of the original path.</a:t>
            </a:r>
          </a:p>
          <a:p>
            <a:r>
              <a:rPr lang="en-US" sz="4200" b="1" dirty="0">
                <a:latin typeface="Bahnschrift SemiBold" panose="020B0502040204020203" pitchFamily="34" charset="0"/>
              </a:rPr>
              <a:t>To minimize the travelling time or the execution time of the algorithm.</a:t>
            </a:r>
          </a:p>
          <a:p>
            <a:r>
              <a:rPr lang="en-US" sz="4200" b="1" dirty="0">
                <a:latin typeface="Bahnschrift SemiBold" panose="020B0502040204020203" pitchFamily="34" charset="0"/>
              </a:rPr>
              <a:t>To analyze real time traffic networks in large scale routing problems as a field of application.</a:t>
            </a:r>
          </a:p>
          <a:p>
            <a:endParaRPr lang="en-US" sz="2800" b="1" dirty="0">
              <a:latin typeface="Bahnschrift SemiBold" panose="020B0502040204020203" pitchFamily="34" charset="0"/>
            </a:endParaRPr>
          </a:p>
          <a:p>
            <a:endParaRPr lang="en-IN" sz="28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8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4BD8-2A44-99B6-9E80-2CE6B6D4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Literature survey</a:t>
            </a:r>
            <a:endParaRPr lang="en-IN" sz="66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E474-F0BA-1982-59E4-07632003F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200" b="0" i="0" dirty="0">
                <a:effectLst/>
                <a:latin typeface="Bahnschrift SemiBold" panose="020B0502040204020203" pitchFamily="34" charset="0"/>
              </a:rPr>
              <a:t>Yassine et al. presents an improved optimization Genetic algorithm (IOGA) to solve the k shortest paths problem. 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algn="just"/>
            <a:r>
              <a:rPr lang="en-US" sz="1200" dirty="0">
                <a:latin typeface="Bahnschrift SemiBold" panose="020B0502040204020203" pitchFamily="34" charset="0"/>
              </a:rPr>
              <a:t>Snub et al. presents a survey review of various heuristic shortest path algorithms and proposes the main distinguishing features of different heuristic algorithms as well as their computational costs.</a:t>
            </a:r>
          </a:p>
          <a:p>
            <a:pPr algn="just"/>
            <a:r>
              <a:rPr lang="en-US" sz="1200" dirty="0">
                <a:latin typeface="Bahnschrift SemiBold" panose="020B0502040204020203" pitchFamily="34" charset="0"/>
              </a:rPr>
              <a:t>Goldberg et al. reviews the classical Dijkstra's algorithm and an over road networks and illustrates heuristic techniques for computing the shortest-path given a subset of the graph.</a:t>
            </a:r>
          </a:p>
          <a:p>
            <a:pPr algn="just"/>
            <a:r>
              <a:rPr lang="en-US" sz="1200" dirty="0">
                <a:latin typeface="Bahnschrift SemiBold" panose="020B0502040204020203" pitchFamily="34" charset="0"/>
              </a:rPr>
              <a:t>Hershberger et al. describe a new algorithm to enumerate the k shortest simple paths in a directed graph and report on its implementation.</a:t>
            </a:r>
          </a:p>
          <a:p>
            <a:pPr marL="0" indent="0" algn="just">
              <a:buNone/>
            </a:pPr>
            <a:endParaRPr lang="en-US" sz="1400" dirty="0">
              <a:latin typeface="Bahnschrift SemiBold" panose="020B0502040204020203" pitchFamily="34" charset="0"/>
            </a:endParaRPr>
          </a:p>
          <a:p>
            <a:pPr algn="just"/>
            <a:endParaRPr lang="en-US" sz="1400" dirty="0">
              <a:latin typeface="Bahnschrift SemiBold" panose="020B0502040204020203" pitchFamily="34" charset="0"/>
            </a:endParaRPr>
          </a:p>
          <a:p>
            <a:pPr algn="just"/>
            <a:endParaRPr lang="en-US" sz="1400" dirty="0">
              <a:latin typeface="Bahnschrift SemiBold" panose="020B0502040204020203" pitchFamily="34" charset="0"/>
            </a:endParaRPr>
          </a:p>
          <a:p>
            <a:pPr algn="just"/>
            <a:endParaRPr lang="en-US" sz="2200" dirty="0">
              <a:latin typeface="Bahnschrift SemiBold" panose="020B0502040204020203" pitchFamily="34" charset="0"/>
            </a:endParaRPr>
          </a:p>
          <a:p>
            <a:pPr algn="just"/>
            <a:endParaRPr lang="en-IN" sz="2200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2F03C-156B-6E4A-F1AB-4D59EF9D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300" dirty="0">
                <a:latin typeface="Bahnschrift SemiBold" panose="020B0502040204020203" pitchFamily="34" charset="0"/>
              </a:rPr>
              <a:t>They have integrated the Dijkstra Algorithm with the genetic algorithm paradigms to obtain runtimes even lower than the original Dijkstra.</a:t>
            </a:r>
          </a:p>
          <a:p>
            <a:r>
              <a:rPr lang="en-US" sz="1300" dirty="0">
                <a:latin typeface="Bahnschrift SemiBold" panose="020B0502040204020203" pitchFamily="34" charset="0"/>
              </a:rPr>
              <a:t>They have compared runtimes from various Algorithms like DBG, VLNS etc. and shown that genetic algorithms obtained the best runtime.</a:t>
            </a:r>
          </a:p>
          <a:p>
            <a:r>
              <a:rPr lang="en-US" sz="1300" dirty="0">
                <a:latin typeface="Bahnschrift SemiBold" panose="020B0502040204020203" pitchFamily="34" charset="0"/>
              </a:rPr>
              <a:t>They have tried to calculate the exact shortest path using heuristic approaches but no mention for path failure.</a:t>
            </a:r>
          </a:p>
          <a:p>
            <a:r>
              <a:rPr lang="en-US" sz="1300" dirty="0">
                <a:latin typeface="Bahnschrift SemiBold" panose="020B0502040204020203" pitchFamily="34" charset="0"/>
              </a:rPr>
              <a:t>They have used Fibonacci heaps and proposed a new k shortest path algorithm and obtained results better than Yens algorithm.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C9C14-9CC3-6878-8338-27AE4E799E0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19300"/>
            <a:ext cx="4645025" cy="801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98750-6504-04BE-BA0B-29C50518F6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flipV="1">
            <a:off x="4992034" y="7198751"/>
            <a:ext cx="999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68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554F-AC51-1F3C-FD32-9E06CF0C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80402"/>
            <a:ext cx="9603275" cy="8091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Proposed methodology</a:t>
            </a:r>
            <a:endParaRPr lang="en-IN" sz="6000" dirty="0">
              <a:solidFill>
                <a:srgbClr val="002060"/>
              </a:solidFill>
              <a:latin typeface="Bahnschrift SemiBold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8336-5A64-A39D-D9ED-0D2F149A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79176"/>
            <a:ext cx="9603275" cy="456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BE9E-641B-B316-66E8-1234AEFB2477}"/>
              </a:ext>
            </a:extLst>
          </p:cNvPr>
          <p:cNvSpPr/>
          <p:nvPr/>
        </p:nvSpPr>
        <p:spPr>
          <a:xfrm>
            <a:off x="1818463" y="2075331"/>
            <a:ext cx="3298384" cy="151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 Optimization of shortest path problem followed by various other paradigms.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9CB4BC-FAA3-6753-4C5E-DFBB0AF42CA3}"/>
              </a:ext>
            </a:extLst>
          </p:cNvPr>
          <p:cNvSpPr/>
          <p:nvPr/>
        </p:nvSpPr>
        <p:spPr>
          <a:xfrm>
            <a:off x="7108340" y="2048437"/>
            <a:ext cx="3371399" cy="151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optimization Genetic Algorithm to find the K shortest paths. 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E61AA3-654C-E0F2-F0F3-FB491DD701FB}"/>
              </a:ext>
            </a:extLst>
          </p:cNvPr>
          <p:cNvSpPr/>
          <p:nvPr/>
        </p:nvSpPr>
        <p:spPr>
          <a:xfrm>
            <a:off x="5483732" y="2563906"/>
            <a:ext cx="1257727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77625-40EB-27F5-69E3-EAEF4F0C8CB9}"/>
              </a:ext>
            </a:extLst>
          </p:cNvPr>
          <p:cNvSpPr/>
          <p:nvPr/>
        </p:nvSpPr>
        <p:spPr>
          <a:xfrm>
            <a:off x="7108342" y="4312023"/>
            <a:ext cx="3371399" cy="1515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 the approach to analyze real world traffic networks.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E3F44E1-22BF-BFA2-39E6-62D35232D198}"/>
              </a:ext>
            </a:extLst>
          </p:cNvPr>
          <p:cNvSpPr/>
          <p:nvPr/>
        </p:nvSpPr>
        <p:spPr>
          <a:xfrm>
            <a:off x="8453415" y="3594849"/>
            <a:ext cx="681251" cy="627527"/>
          </a:xfrm>
          <a:prstGeom prst="downArrow">
            <a:avLst>
              <a:gd name="adj1" fmla="val 50000"/>
              <a:gd name="adj2" fmla="val 48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CBDC69E-D357-976E-FBEC-45D4BC4D2E80}"/>
              </a:ext>
            </a:extLst>
          </p:cNvPr>
          <p:cNvSpPr/>
          <p:nvPr/>
        </p:nvSpPr>
        <p:spPr>
          <a:xfrm>
            <a:off x="5483732" y="4760258"/>
            <a:ext cx="1257727" cy="6813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D0351-D168-96D1-225C-D586300595F8}"/>
              </a:ext>
            </a:extLst>
          </p:cNvPr>
          <p:cNvSpPr/>
          <p:nvPr/>
        </p:nvSpPr>
        <p:spPr>
          <a:xfrm>
            <a:off x="1818463" y="4312023"/>
            <a:ext cx="3298383" cy="151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of the algorithm and comparison with Original </a:t>
            </a:r>
          </a:p>
          <a:p>
            <a:pPr algn="ctr"/>
            <a:r>
              <a:rPr lang="en-US" dirty="0"/>
              <a:t>Dijkstra.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78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2480-9DAE-DD34-3BBF-675E1FEE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References</a:t>
            </a:r>
            <a:endParaRPr lang="en-IN" sz="66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E154-2E9C-A79C-6E9D-550AAED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algn="just"/>
            <a:r>
              <a:rPr lang="en-US" sz="1300" dirty="0">
                <a:latin typeface="Bahnschrift SemiBold" panose="020B0502040204020203" pitchFamily="34" charset="0"/>
              </a:rPr>
              <a:t>H. M. Yassine and C. Zahira, "An Improved optimization Algorithm to Find Multiple Shortest Paths over Large Graph," 2020 Second International Conference on Embedded &amp; Distributed Systems (Edi's), Oran, Algeria, 2020, pp. 178-182, Doi: 10.1109/EDiS49545.2020.9296433.</a:t>
            </a:r>
          </a:p>
          <a:p>
            <a:pPr algn="just"/>
            <a:r>
              <a:rPr lang="en-US" sz="1300" dirty="0">
                <a:latin typeface="Bahnschrift SemiBold" panose="020B0502040204020203" pitchFamily="34" charset="0"/>
              </a:rPr>
              <a:t>X. Sun, J. Wang, and all, “Genetic Algorithm for Optimizing Routing Design and Fleet Allocation of Freeway Service Overlapping Patrol". School of Transportation Science and Engineering, China, doi:10.3390/su10114120, November 2018.</a:t>
            </a:r>
          </a:p>
          <a:p>
            <a:pPr algn="just"/>
            <a:r>
              <a:rPr lang="en-US" sz="1300" dirty="0">
                <a:latin typeface="Bahnschrift SemiBold" panose="020B0502040204020203" pitchFamily="34" charset="0"/>
              </a:rPr>
              <a:t>L. Fuad, D. Snub and L.R. Rillette, “Heuristic shortest path algorithms for transportation applications: State of the art” Lincoln, NE 68588-0531, USA ,May 2005.</a:t>
            </a:r>
          </a:p>
          <a:p>
            <a:pPr algn="just"/>
            <a:r>
              <a:rPr lang="en-US" sz="1300" dirty="0">
                <a:latin typeface="Bahnschrift SemiBold" panose="020B0502040204020203" pitchFamily="34" charset="0"/>
              </a:rPr>
              <a:t>Andrew V. Goldberg, “Point-to-Point Shortest Path Algorithms with Preprocessing” 1065 La Avenida, Mountain View, CA 94062.</a:t>
            </a:r>
          </a:p>
          <a:p>
            <a:pPr algn="just"/>
            <a:r>
              <a:rPr lang="en-US" sz="1300" dirty="0">
                <a:latin typeface="Bahnschrift SemiBold" panose="020B0502040204020203" pitchFamily="34" charset="0"/>
              </a:rPr>
              <a:t>John Hershberger, “Finding the k Shortest Simple Paths: A New Algorithm and its Implementation”.</a:t>
            </a:r>
          </a:p>
          <a:p>
            <a:pPr algn="just"/>
            <a:r>
              <a:rPr lang="en-US" sz="1300" dirty="0">
                <a:latin typeface="Bahnschrift SemiBold" panose="020B0502040204020203" pitchFamily="34" charset="0"/>
              </a:rPr>
              <a:t>M. Holzer, F. Schulz, and all, “Combining Speed-up Techniques for Shortest-Path Computations ”Postfach 6980, 76128 Karlsruhe, Germany., March 2006.</a:t>
            </a:r>
            <a:endParaRPr lang="en-IN" sz="13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818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414</TotalTime>
  <Words>644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Bahnschrift SemiBold Condensed</vt:lpstr>
      <vt:lpstr>Gill Sans MT</vt:lpstr>
      <vt:lpstr>Segoe UI Black</vt:lpstr>
      <vt:lpstr>Gallery</vt:lpstr>
      <vt:lpstr>IT257- Design and analysis of algorithms</vt:lpstr>
      <vt:lpstr>PROJECT MEMBERS</vt:lpstr>
      <vt:lpstr>Shortest path optimization using integrated greedy Dijkstra algorithm and genetic algorithmic paradigms</vt:lpstr>
      <vt:lpstr>PROJECT INSIGHTS</vt:lpstr>
      <vt:lpstr>Introduction and motivation</vt:lpstr>
      <vt:lpstr>objectives</vt:lpstr>
      <vt:lpstr>Literature survey</vt:lpstr>
      <vt:lpstr>Proposed methodology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IT209- DATA STRUCTURES AND ALGORITHMS</dc:title>
  <dc:creator>PABLO .</dc:creator>
  <cp:lastModifiedBy>PABLO .</cp:lastModifiedBy>
  <cp:revision>11</cp:revision>
  <dcterms:created xsi:type="dcterms:W3CDTF">2022-12-08T06:18:39Z</dcterms:created>
  <dcterms:modified xsi:type="dcterms:W3CDTF">2023-04-03T06:13:34Z</dcterms:modified>
</cp:coreProperties>
</file>