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80697-16C5-4D5C-82D9-2F720D080A6B}"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929635-8BE9-4F65-9C07-385FE3B7C8BD}" type="slidenum">
              <a:rPr lang="en-US" smtClean="0"/>
              <a:t>‹#›</a:t>
            </a:fld>
            <a:endParaRPr lang="en-US"/>
          </a:p>
        </p:txBody>
      </p:sp>
    </p:spTree>
    <p:extLst>
      <p:ext uri="{BB962C8B-B14F-4D97-AF65-F5344CB8AC3E}">
        <p14:creationId xmlns:p14="http://schemas.microsoft.com/office/powerpoint/2010/main" val="2785964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929635-8BE9-4F65-9C07-385FE3B7C8BD}" type="slidenum">
              <a:rPr lang="en-US" smtClean="0"/>
              <a:t>3</a:t>
            </a:fld>
            <a:endParaRPr lang="en-US"/>
          </a:p>
        </p:txBody>
      </p:sp>
    </p:spTree>
    <p:extLst>
      <p:ext uri="{BB962C8B-B14F-4D97-AF65-F5344CB8AC3E}">
        <p14:creationId xmlns:p14="http://schemas.microsoft.com/office/powerpoint/2010/main" val="70297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B5D476-9774-4AE6-BD7D-4D89E0923B64}"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CE38-87F0-4F6D-BD4D-99A0AF63D996}" type="slidenum">
              <a:rPr lang="en-US" smtClean="0"/>
              <a:t>‹#›</a:t>
            </a:fld>
            <a:endParaRPr lang="en-US"/>
          </a:p>
        </p:txBody>
      </p:sp>
    </p:spTree>
    <p:extLst>
      <p:ext uri="{BB962C8B-B14F-4D97-AF65-F5344CB8AC3E}">
        <p14:creationId xmlns:p14="http://schemas.microsoft.com/office/powerpoint/2010/main" val="404862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5D476-9774-4AE6-BD7D-4D89E0923B64}"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CE38-87F0-4F6D-BD4D-99A0AF63D996}" type="slidenum">
              <a:rPr lang="en-US" smtClean="0"/>
              <a:t>‹#›</a:t>
            </a:fld>
            <a:endParaRPr lang="en-US"/>
          </a:p>
        </p:txBody>
      </p:sp>
    </p:spTree>
    <p:extLst>
      <p:ext uri="{BB962C8B-B14F-4D97-AF65-F5344CB8AC3E}">
        <p14:creationId xmlns:p14="http://schemas.microsoft.com/office/powerpoint/2010/main" val="291043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5D476-9774-4AE6-BD7D-4D89E0923B64}"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CE38-87F0-4F6D-BD4D-99A0AF63D996}" type="slidenum">
              <a:rPr lang="en-US" smtClean="0"/>
              <a:t>‹#›</a:t>
            </a:fld>
            <a:endParaRPr lang="en-US"/>
          </a:p>
        </p:txBody>
      </p:sp>
    </p:spTree>
    <p:extLst>
      <p:ext uri="{BB962C8B-B14F-4D97-AF65-F5344CB8AC3E}">
        <p14:creationId xmlns:p14="http://schemas.microsoft.com/office/powerpoint/2010/main" val="271582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5D476-9774-4AE6-BD7D-4D89E0923B64}"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CE38-87F0-4F6D-BD4D-99A0AF63D996}" type="slidenum">
              <a:rPr lang="en-US" smtClean="0"/>
              <a:t>‹#›</a:t>
            </a:fld>
            <a:endParaRPr lang="en-US"/>
          </a:p>
        </p:txBody>
      </p:sp>
    </p:spTree>
    <p:extLst>
      <p:ext uri="{BB962C8B-B14F-4D97-AF65-F5344CB8AC3E}">
        <p14:creationId xmlns:p14="http://schemas.microsoft.com/office/powerpoint/2010/main" val="151481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B5D476-9774-4AE6-BD7D-4D89E0923B64}"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ACE38-87F0-4F6D-BD4D-99A0AF63D996}" type="slidenum">
              <a:rPr lang="en-US" smtClean="0"/>
              <a:t>‹#›</a:t>
            </a:fld>
            <a:endParaRPr lang="en-US"/>
          </a:p>
        </p:txBody>
      </p:sp>
    </p:spTree>
    <p:extLst>
      <p:ext uri="{BB962C8B-B14F-4D97-AF65-F5344CB8AC3E}">
        <p14:creationId xmlns:p14="http://schemas.microsoft.com/office/powerpoint/2010/main" val="2373047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B5D476-9774-4AE6-BD7D-4D89E0923B64}"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ACE38-87F0-4F6D-BD4D-99A0AF63D996}" type="slidenum">
              <a:rPr lang="en-US" smtClean="0"/>
              <a:t>‹#›</a:t>
            </a:fld>
            <a:endParaRPr lang="en-US"/>
          </a:p>
        </p:txBody>
      </p:sp>
    </p:spTree>
    <p:extLst>
      <p:ext uri="{BB962C8B-B14F-4D97-AF65-F5344CB8AC3E}">
        <p14:creationId xmlns:p14="http://schemas.microsoft.com/office/powerpoint/2010/main" val="153351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B5D476-9774-4AE6-BD7D-4D89E0923B64}"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6ACE38-87F0-4F6D-BD4D-99A0AF63D996}" type="slidenum">
              <a:rPr lang="en-US" smtClean="0"/>
              <a:t>‹#›</a:t>
            </a:fld>
            <a:endParaRPr lang="en-US"/>
          </a:p>
        </p:txBody>
      </p:sp>
    </p:spTree>
    <p:extLst>
      <p:ext uri="{BB962C8B-B14F-4D97-AF65-F5344CB8AC3E}">
        <p14:creationId xmlns:p14="http://schemas.microsoft.com/office/powerpoint/2010/main" val="82382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B5D476-9774-4AE6-BD7D-4D89E0923B64}"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6ACE38-87F0-4F6D-BD4D-99A0AF63D996}" type="slidenum">
              <a:rPr lang="en-US" smtClean="0"/>
              <a:t>‹#›</a:t>
            </a:fld>
            <a:endParaRPr lang="en-US"/>
          </a:p>
        </p:txBody>
      </p:sp>
    </p:spTree>
    <p:extLst>
      <p:ext uri="{BB962C8B-B14F-4D97-AF65-F5344CB8AC3E}">
        <p14:creationId xmlns:p14="http://schemas.microsoft.com/office/powerpoint/2010/main" val="17336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5D476-9774-4AE6-BD7D-4D89E0923B64}"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6ACE38-87F0-4F6D-BD4D-99A0AF63D996}" type="slidenum">
              <a:rPr lang="en-US" smtClean="0"/>
              <a:t>‹#›</a:t>
            </a:fld>
            <a:endParaRPr lang="en-US"/>
          </a:p>
        </p:txBody>
      </p:sp>
    </p:spTree>
    <p:extLst>
      <p:ext uri="{BB962C8B-B14F-4D97-AF65-F5344CB8AC3E}">
        <p14:creationId xmlns:p14="http://schemas.microsoft.com/office/powerpoint/2010/main" val="311889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5D476-9774-4AE6-BD7D-4D89E0923B64}"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ACE38-87F0-4F6D-BD4D-99A0AF63D996}" type="slidenum">
              <a:rPr lang="en-US" smtClean="0"/>
              <a:t>‹#›</a:t>
            </a:fld>
            <a:endParaRPr lang="en-US"/>
          </a:p>
        </p:txBody>
      </p:sp>
    </p:spTree>
    <p:extLst>
      <p:ext uri="{BB962C8B-B14F-4D97-AF65-F5344CB8AC3E}">
        <p14:creationId xmlns:p14="http://schemas.microsoft.com/office/powerpoint/2010/main" val="10519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5D476-9774-4AE6-BD7D-4D89E0923B64}"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ACE38-87F0-4F6D-BD4D-99A0AF63D996}" type="slidenum">
              <a:rPr lang="en-US" smtClean="0"/>
              <a:t>‹#›</a:t>
            </a:fld>
            <a:endParaRPr lang="en-US"/>
          </a:p>
        </p:txBody>
      </p:sp>
    </p:spTree>
    <p:extLst>
      <p:ext uri="{BB962C8B-B14F-4D97-AF65-F5344CB8AC3E}">
        <p14:creationId xmlns:p14="http://schemas.microsoft.com/office/powerpoint/2010/main" val="239690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5D476-9774-4AE6-BD7D-4D89E0923B64}" type="datetimeFigureOut">
              <a:rPr lang="en-US" smtClean="0"/>
              <a:t>4/20/2023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ACE38-87F0-4F6D-BD4D-99A0AF63D996}" type="slidenum">
              <a:rPr lang="en-US" smtClean="0"/>
              <a:t>‹#›</a:t>
            </a:fld>
            <a:endParaRPr lang="en-US"/>
          </a:p>
        </p:txBody>
      </p:sp>
    </p:spTree>
    <p:extLst>
      <p:ext uri="{BB962C8B-B14F-4D97-AF65-F5344CB8AC3E}">
        <p14:creationId xmlns:p14="http://schemas.microsoft.com/office/powerpoint/2010/main" val="11782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7" name="Freeform 6"/>
          <p:cNvSpPr/>
          <p:nvPr/>
        </p:nvSpPr>
        <p:spPr>
          <a:xfrm>
            <a:off x="0" y="-1"/>
            <a:ext cx="12191999" cy="6858000"/>
          </a:xfrm>
          <a:custGeom>
            <a:avLst/>
            <a:gdLst>
              <a:gd name="connsiteX0" fmla="*/ 0 w 12191999"/>
              <a:gd name="connsiteY0" fmla="*/ 2996697 h 6858000"/>
              <a:gd name="connsiteX1" fmla="*/ 5977288 w 12191999"/>
              <a:gd name="connsiteY1" fmla="*/ 2996697 h 6858000"/>
              <a:gd name="connsiteX2" fmla="*/ 5977288 w 12191999"/>
              <a:gd name="connsiteY2" fmla="*/ 3063077 h 6858000"/>
              <a:gd name="connsiteX3" fmla="*/ 6589918 w 12191999"/>
              <a:gd name="connsiteY3" fmla="*/ 3675707 h 6858000"/>
              <a:gd name="connsiteX4" fmla="*/ 6708808 w 12191999"/>
              <a:gd name="connsiteY4" fmla="*/ 3675707 h 6858000"/>
              <a:gd name="connsiteX5" fmla="*/ 6708808 w 12191999"/>
              <a:gd name="connsiteY5" fmla="*/ 6858000 h 6858000"/>
              <a:gd name="connsiteX6" fmla="*/ 643563 w 12191999"/>
              <a:gd name="connsiteY6" fmla="*/ 6858000 h 6858000"/>
              <a:gd name="connsiteX7" fmla="*/ 0 w 12191999"/>
              <a:gd name="connsiteY7" fmla="*/ 6214437 h 6858000"/>
              <a:gd name="connsiteX8" fmla="*/ 5977288 w 12191999"/>
              <a:gd name="connsiteY8" fmla="*/ 0 h 6858000"/>
              <a:gd name="connsiteX9" fmla="*/ 11579369 w 12191999"/>
              <a:gd name="connsiteY9" fmla="*/ 0 h 6858000"/>
              <a:gd name="connsiteX10" fmla="*/ 12191999 w 12191999"/>
              <a:gd name="connsiteY10" fmla="*/ 612630 h 6858000"/>
              <a:gd name="connsiteX11" fmla="*/ 12191999 w 12191999"/>
              <a:gd name="connsiteY11" fmla="*/ 3675707 h 6858000"/>
              <a:gd name="connsiteX12" fmla="*/ 6708808 w 12191999"/>
              <a:gd name="connsiteY12" fmla="*/ 3675707 h 6858000"/>
              <a:gd name="connsiteX13" fmla="*/ 6708808 w 12191999"/>
              <a:gd name="connsiteY13" fmla="*/ 3640260 h 6858000"/>
              <a:gd name="connsiteX14" fmla="*/ 6065245 w 12191999"/>
              <a:gd name="connsiteY14" fmla="*/ 2996697 h 6858000"/>
              <a:gd name="connsiteX15" fmla="*/ 5977288 w 12191999"/>
              <a:gd name="connsiteY15" fmla="*/ 29966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1999" h="6858000">
                <a:moveTo>
                  <a:pt x="0" y="2996697"/>
                </a:moveTo>
                <a:lnTo>
                  <a:pt x="5977288" y="2996697"/>
                </a:lnTo>
                <a:lnTo>
                  <a:pt x="5977288" y="3063077"/>
                </a:lnTo>
                <a:lnTo>
                  <a:pt x="6589918" y="3675707"/>
                </a:lnTo>
                <a:lnTo>
                  <a:pt x="6708808" y="3675707"/>
                </a:lnTo>
                <a:lnTo>
                  <a:pt x="6708808" y="6858000"/>
                </a:lnTo>
                <a:lnTo>
                  <a:pt x="643563" y="6858000"/>
                </a:lnTo>
                <a:lnTo>
                  <a:pt x="0" y="6214437"/>
                </a:lnTo>
                <a:close/>
                <a:moveTo>
                  <a:pt x="5977288" y="0"/>
                </a:moveTo>
                <a:lnTo>
                  <a:pt x="11579369" y="0"/>
                </a:lnTo>
                <a:lnTo>
                  <a:pt x="12191999" y="612630"/>
                </a:lnTo>
                <a:lnTo>
                  <a:pt x="12191999" y="3675707"/>
                </a:lnTo>
                <a:lnTo>
                  <a:pt x="6708808" y="3675707"/>
                </a:lnTo>
                <a:lnTo>
                  <a:pt x="6708808" y="3640260"/>
                </a:lnTo>
                <a:lnTo>
                  <a:pt x="6065245" y="2996697"/>
                </a:lnTo>
                <a:lnTo>
                  <a:pt x="5977288" y="2996697"/>
                </a:lnTo>
                <a:close/>
              </a:path>
            </a:pathLst>
          </a:custGeom>
          <a:solidFill>
            <a:schemeClr val="accent6">
              <a:lumMod val="20000"/>
              <a:lumOff val="8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5919537" y="1203158"/>
            <a:ext cx="6389891" cy="954107"/>
          </a:xfrm>
          <a:prstGeom prst="rect">
            <a:avLst/>
          </a:prstGeom>
          <a:noFill/>
        </p:spPr>
        <p:txBody>
          <a:bodyPr wrap="none" rtlCol="0">
            <a:spAutoFit/>
          </a:bodyPr>
          <a:lstStyle/>
          <a:p>
            <a:r>
              <a:rPr lang="en-US" sz="2800" b="1" dirty="0" smtClean="0">
                <a:ln>
                  <a:solidFill>
                    <a:schemeClr val="tx1">
                      <a:lumMod val="75000"/>
                      <a:lumOff val="25000"/>
                    </a:schemeClr>
                  </a:solidFill>
                </a:ln>
                <a:solidFill>
                  <a:schemeClr val="accent2">
                    <a:lumMod val="75000"/>
                  </a:schemeClr>
                </a:solidFill>
              </a:rPr>
              <a:t>An Analysis of World Universities Ranking</a:t>
            </a:r>
          </a:p>
          <a:p>
            <a:pPr algn="ctr"/>
            <a:r>
              <a:rPr lang="en-US" sz="2800" b="1" dirty="0" smtClean="0">
                <a:ln>
                  <a:solidFill>
                    <a:schemeClr val="tx1">
                      <a:lumMod val="75000"/>
                      <a:lumOff val="25000"/>
                    </a:schemeClr>
                  </a:solidFill>
                </a:ln>
                <a:solidFill>
                  <a:schemeClr val="accent2">
                    <a:lumMod val="75000"/>
                  </a:schemeClr>
                </a:solidFill>
              </a:rPr>
              <a:t>2011 - 2023</a:t>
            </a:r>
            <a:endParaRPr lang="en-US" sz="2800" b="1" dirty="0">
              <a:ln>
                <a:solidFill>
                  <a:schemeClr val="tx1">
                    <a:lumMod val="75000"/>
                    <a:lumOff val="25000"/>
                  </a:schemeClr>
                </a:solidFill>
              </a:ln>
              <a:solidFill>
                <a:schemeClr val="accent2">
                  <a:lumMod val="75000"/>
                </a:schemeClr>
              </a:solidFill>
            </a:endParaRPr>
          </a:p>
        </p:txBody>
      </p:sp>
      <p:sp>
        <p:nvSpPr>
          <p:cNvPr id="9" name="TextBox 8"/>
          <p:cNvSpPr txBox="1"/>
          <p:nvPr/>
        </p:nvSpPr>
        <p:spPr>
          <a:xfrm>
            <a:off x="962526" y="4032985"/>
            <a:ext cx="4457439" cy="1815882"/>
          </a:xfrm>
          <a:prstGeom prst="rect">
            <a:avLst/>
          </a:prstGeom>
          <a:noFill/>
        </p:spPr>
        <p:txBody>
          <a:bodyPr wrap="none" rtlCol="0">
            <a:spAutoFit/>
          </a:bodyPr>
          <a:lstStyle/>
          <a:p>
            <a:pPr algn="ctr"/>
            <a:r>
              <a:rPr lang="en-US" sz="2800" dirty="0" smtClean="0">
                <a:ln>
                  <a:solidFill>
                    <a:schemeClr val="tx1">
                      <a:lumMod val="50000"/>
                      <a:lumOff val="50000"/>
                    </a:schemeClr>
                  </a:solidFill>
                </a:ln>
                <a:solidFill>
                  <a:schemeClr val="accent5">
                    <a:lumMod val="50000"/>
                  </a:schemeClr>
                </a:solidFill>
                <a:latin typeface="Arial Black" panose="020B0A04020102020204" pitchFamily="34" charset="0"/>
              </a:rPr>
              <a:t>APRIL 2023 </a:t>
            </a:r>
          </a:p>
          <a:p>
            <a:r>
              <a:rPr lang="en-US" sz="2800" dirty="0" smtClean="0">
                <a:ln>
                  <a:solidFill>
                    <a:schemeClr val="tx1">
                      <a:lumMod val="50000"/>
                      <a:lumOff val="50000"/>
                    </a:schemeClr>
                  </a:solidFill>
                </a:ln>
                <a:solidFill>
                  <a:schemeClr val="accent5">
                    <a:lumMod val="50000"/>
                  </a:schemeClr>
                </a:solidFill>
                <a:latin typeface="Arial Black" panose="020B0A04020102020204" pitchFamily="34" charset="0"/>
              </a:rPr>
              <a:t>AngelHack Challenge</a:t>
            </a:r>
          </a:p>
          <a:p>
            <a:pPr algn="ctr"/>
            <a:r>
              <a:rPr lang="en-US" sz="2800" dirty="0" smtClean="0">
                <a:ln>
                  <a:solidFill>
                    <a:schemeClr val="tx1">
                      <a:lumMod val="50000"/>
                      <a:lumOff val="50000"/>
                    </a:schemeClr>
                  </a:solidFill>
                </a:ln>
                <a:solidFill>
                  <a:schemeClr val="accent5">
                    <a:lumMod val="50000"/>
                  </a:schemeClr>
                </a:solidFill>
                <a:latin typeface="Arial Black" panose="020B0A04020102020204" pitchFamily="34" charset="0"/>
              </a:rPr>
              <a:t>By</a:t>
            </a:r>
          </a:p>
          <a:p>
            <a:pPr algn="ctr"/>
            <a:r>
              <a:rPr lang="en-US" sz="2800" dirty="0" smtClean="0">
                <a:ln>
                  <a:solidFill>
                    <a:schemeClr val="tx1">
                      <a:lumMod val="50000"/>
                      <a:lumOff val="50000"/>
                    </a:schemeClr>
                  </a:solidFill>
                </a:ln>
                <a:solidFill>
                  <a:schemeClr val="accent5">
                    <a:lumMod val="50000"/>
                  </a:schemeClr>
                </a:solidFill>
                <a:latin typeface="Arial Black" panose="020B0A04020102020204" pitchFamily="34" charset="0"/>
              </a:rPr>
              <a:t>Salisu Ali</a:t>
            </a:r>
            <a:r>
              <a:rPr lang="en-US" dirty="0" smtClean="0">
                <a:ln>
                  <a:solidFill>
                    <a:schemeClr val="tx1">
                      <a:lumMod val="50000"/>
                      <a:lumOff val="50000"/>
                    </a:schemeClr>
                  </a:solidFill>
                </a:ln>
                <a:solidFill>
                  <a:schemeClr val="accent5">
                    <a:lumMod val="50000"/>
                  </a:schemeClr>
                </a:solidFill>
              </a:rPr>
              <a:t> </a:t>
            </a:r>
            <a:endParaRPr lang="en-US" dirty="0">
              <a:ln>
                <a:solidFill>
                  <a:schemeClr val="tx1">
                    <a:lumMod val="50000"/>
                    <a:lumOff val="50000"/>
                  </a:schemeClr>
                </a:solidFill>
              </a:ln>
              <a:solidFill>
                <a:schemeClr val="accent5">
                  <a:lumMod val="50000"/>
                </a:schemeClr>
              </a:solidFill>
            </a:endParaRPr>
          </a:p>
        </p:txBody>
      </p:sp>
    </p:spTree>
    <p:extLst>
      <p:ext uri="{BB962C8B-B14F-4D97-AF65-F5344CB8AC3E}">
        <p14:creationId xmlns:p14="http://schemas.microsoft.com/office/powerpoint/2010/main" val="262947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34154"/>
          </a:xfrm>
        </p:spPr>
        <p:txBody>
          <a:bodyPr>
            <a:normAutofit fontScale="90000"/>
          </a:bodyPr>
          <a:lstStyle/>
          <a:p>
            <a:r>
              <a:rPr lang="en-US" dirty="0" smtClean="0"/>
              <a:t>A Closer Look at University of Oxford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15224"/>
            <a:ext cx="9524246" cy="6142776"/>
          </a:xfrm>
        </p:spPr>
      </p:pic>
      <p:sp>
        <p:nvSpPr>
          <p:cNvPr id="5" name="TextBox 4"/>
          <p:cNvSpPr txBox="1"/>
          <p:nvPr/>
        </p:nvSpPr>
        <p:spPr>
          <a:xfrm>
            <a:off x="9125893" y="1294647"/>
            <a:ext cx="2779414" cy="5078313"/>
          </a:xfrm>
          <a:prstGeom prst="rect">
            <a:avLst/>
          </a:prstGeom>
          <a:noFill/>
        </p:spPr>
        <p:txBody>
          <a:bodyPr wrap="square" rtlCol="0">
            <a:spAutoFit/>
          </a:bodyPr>
          <a:lstStyle/>
          <a:p>
            <a:r>
              <a:rPr lang="en-US" dirty="0" smtClean="0"/>
              <a:t>Lowest Ranking: 2011</a:t>
            </a:r>
          </a:p>
          <a:p>
            <a:endParaRPr lang="en-US" dirty="0"/>
          </a:p>
          <a:p>
            <a:r>
              <a:rPr lang="en-US" dirty="0"/>
              <a:t>2</a:t>
            </a:r>
            <a:r>
              <a:rPr lang="en-US" dirty="0" smtClean="0"/>
              <a:t> years of positive growth</a:t>
            </a:r>
          </a:p>
          <a:p>
            <a:endParaRPr lang="en-US" dirty="0"/>
          </a:p>
          <a:p>
            <a:r>
              <a:rPr lang="en-US" dirty="0" smtClean="0"/>
              <a:t>Dipped in 2014 and 2015</a:t>
            </a:r>
          </a:p>
          <a:p>
            <a:endParaRPr lang="en-US" dirty="0"/>
          </a:p>
          <a:p>
            <a:r>
              <a:rPr lang="en-US" dirty="0" smtClean="0"/>
              <a:t>2 years of positive growth</a:t>
            </a:r>
          </a:p>
          <a:p>
            <a:endParaRPr lang="en-US" dirty="0"/>
          </a:p>
          <a:p>
            <a:r>
              <a:rPr lang="en-US" dirty="0" smtClean="0"/>
              <a:t>Dipped in 2018</a:t>
            </a:r>
          </a:p>
          <a:p>
            <a:endParaRPr lang="en-US" dirty="0"/>
          </a:p>
          <a:p>
            <a:r>
              <a:rPr lang="en-US" dirty="0" smtClean="0"/>
              <a:t>1 year of positive growth</a:t>
            </a:r>
          </a:p>
          <a:p>
            <a:endParaRPr lang="en-US" dirty="0"/>
          </a:p>
          <a:p>
            <a:r>
              <a:rPr lang="en-US" dirty="0" smtClean="0"/>
              <a:t>Dipped in 2020 and 2021</a:t>
            </a:r>
          </a:p>
          <a:p>
            <a:endParaRPr lang="en-US" dirty="0"/>
          </a:p>
          <a:p>
            <a:r>
              <a:rPr lang="en-US" dirty="0" smtClean="0"/>
              <a:t>Has been on Positive growth since then with 2023 ranking being the best.</a:t>
            </a:r>
            <a:endParaRPr lang="en-US" dirty="0"/>
          </a:p>
        </p:txBody>
      </p:sp>
    </p:spTree>
    <p:extLst>
      <p:ext uri="{BB962C8B-B14F-4D97-AF65-F5344CB8AC3E}">
        <p14:creationId xmlns:p14="http://schemas.microsoft.com/office/powerpoint/2010/main" val="97720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5223"/>
          </a:xfrm>
        </p:spPr>
        <p:txBody>
          <a:bodyPr>
            <a:normAutofit/>
          </a:bodyPr>
          <a:lstStyle/>
          <a:p>
            <a:r>
              <a:rPr lang="en-US" dirty="0" smtClean="0"/>
              <a:t>Ranking Criteria: Teaching 2023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086" y="1566250"/>
            <a:ext cx="7339343" cy="5142368"/>
          </a:xfrm>
        </p:spPr>
      </p:pic>
      <p:sp>
        <p:nvSpPr>
          <p:cNvPr id="5" name="TextBox 4"/>
          <p:cNvSpPr txBox="1"/>
          <p:nvPr/>
        </p:nvSpPr>
        <p:spPr>
          <a:xfrm>
            <a:off x="184087" y="817571"/>
            <a:ext cx="11823826" cy="646331"/>
          </a:xfrm>
          <a:prstGeom prst="rect">
            <a:avLst/>
          </a:prstGeom>
          <a:noFill/>
        </p:spPr>
        <p:txBody>
          <a:bodyPr wrap="square" rtlCol="0">
            <a:spAutoFit/>
          </a:bodyPr>
          <a:lstStyle/>
          <a:p>
            <a:r>
              <a:rPr lang="en-US" dirty="0" smtClean="0"/>
              <a:t>This </a:t>
            </a:r>
            <a:r>
              <a:rPr lang="en-US" dirty="0"/>
              <a:t>give a good indication of the prestige, facilities and resources of the teaching environment, </a:t>
            </a:r>
            <a:r>
              <a:rPr lang="en-US" dirty="0" smtClean="0"/>
              <a:t>which </a:t>
            </a:r>
            <a:r>
              <a:rPr lang="en-US" dirty="0"/>
              <a:t>would have a direct impact on </a:t>
            </a:r>
            <a:r>
              <a:rPr lang="en-US" dirty="0" smtClean="0"/>
              <a:t>the </a:t>
            </a:r>
            <a:r>
              <a:rPr lang="en-US" dirty="0"/>
              <a:t>student</a:t>
            </a:r>
          </a:p>
        </p:txBody>
      </p:sp>
      <p:sp>
        <p:nvSpPr>
          <p:cNvPr id="6" name="TextBox 5"/>
          <p:cNvSpPr txBox="1"/>
          <p:nvPr/>
        </p:nvSpPr>
        <p:spPr>
          <a:xfrm>
            <a:off x="8555525" y="1846907"/>
            <a:ext cx="184731" cy="369332"/>
          </a:xfrm>
          <a:prstGeom prst="rect">
            <a:avLst/>
          </a:prstGeom>
          <a:noFill/>
        </p:spPr>
        <p:txBody>
          <a:bodyPr wrap="none" rtlCol="0">
            <a:spAutoFit/>
          </a:bodyPr>
          <a:lstStyle/>
          <a:p>
            <a:endParaRPr lang="en-US" dirty="0"/>
          </a:p>
        </p:txBody>
      </p:sp>
      <p:sp>
        <p:nvSpPr>
          <p:cNvPr id="7" name="TextBox 6"/>
          <p:cNvSpPr txBox="1"/>
          <p:nvPr/>
        </p:nvSpPr>
        <p:spPr>
          <a:xfrm>
            <a:off x="7613965" y="1937441"/>
            <a:ext cx="4412055" cy="1477328"/>
          </a:xfrm>
          <a:prstGeom prst="rect">
            <a:avLst/>
          </a:prstGeom>
          <a:noFill/>
        </p:spPr>
        <p:txBody>
          <a:bodyPr wrap="square" rtlCol="0">
            <a:spAutoFit/>
          </a:bodyPr>
          <a:lstStyle/>
          <a:p>
            <a:r>
              <a:rPr lang="en-US" dirty="0" smtClean="0"/>
              <a:t>The top 10 universities in terms of teaching include:</a:t>
            </a:r>
          </a:p>
          <a:p>
            <a:pPr marL="285750" indent="-285750">
              <a:buFontTx/>
              <a:buChar char="-"/>
            </a:pPr>
            <a:r>
              <a:rPr lang="en-US" dirty="0" smtClean="0"/>
              <a:t>6 from United States – North America</a:t>
            </a:r>
          </a:p>
          <a:p>
            <a:pPr marL="285750" indent="-285750">
              <a:buFontTx/>
              <a:buChar char="-"/>
            </a:pPr>
            <a:r>
              <a:rPr lang="en-US" dirty="0" smtClean="0"/>
              <a:t>2 from United Kingdom - Europe</a:t>
            </a:r>
          </a:p>
          <a:p>
            <a:pPr marL="285750" indent="-285750">
              <a:buFontTx/>
              <a:buChar char="-"/>
            </a:pPr>
            <a:r>
              <a:rPr lang="en-US" dirty="0" smtClean="0"/>
              <a:t>2 from China  - Asia</a:t>
            </a:r>
            <a:endParaRPr lang="en-US" dirty="0"/>
          </a:p>
        </p:txBody>
      </p:sp>
    </p:spTree>
    <p:extLst>
      <p:ext uri="{BB962C8B-B14F-4D97-AF65-F5344CB8AC3E}">
        <p14:creationId xmlns:p14="http://schemas.microsoft.com/office/powerpoint/2010/main" val="4014227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7117"/>
          </a:xfrm>
        </p:spPr>
        <p:txBody>
          <a:bodyPr/>
          <a:lstStyle/>
          <a:p>
            <a:r>
              <a:rPr lang="en-US" dirty="0" smtClean="0"/>
              <a:t>How Did TOP 10 Overall Rank: Teaching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95" y="697117"/>
            <a:ext cx="8329187" cy="6092982"/>
          </a:xfrm>
        </p:spPr>
      </p:pic>
      <p:sp>
        <p:nvSpPr>
          <p:cNvPr id="5" name="TextBox 4"/>
          <p:cNvSpPr txBox="1"/>
          <p:nvPr/>
        </p:nvSpPr>
        <p:spPr>
          <a:xfrm>
            <a:off x="8581762" y="1376127"/>
            <a:ext cx="3393878" cy="3970318"/>
          </a:xfrm>
          <a:prstGeom prst="rect">
            <a:avLst/>
          </a:prstGeom>
          <a:noFill/>
        </p:spPr>
        <p:txBody>
          <a:bodyPr wrap="none" rtlCol="0">
            <a:spAutoFit/>
          </a:bodyPr>
          <a:lstStyle/>
          <a:p>
            <a:r>
              <a:rPr lang="en-US" dirty="0"/>
              <a:t>United States: </a:t>
            </a:r>
          </a:p>
          <a:p>
            <a:pPr marL="285750" indent="-285750">
              <a:buFontTx/>
              <a:buChar char="-"/>
            </a:pPr>
            <a:r>
              <a:rPr lang="en-US" dirty="0"/>
              <a:t>Harvard University </a:t>
            </a:r>
            <a:r>
              <a:rPr lang="en-US" dirty="0" smtClean="0"/>
              <a:t>– 1</a:t>
            </a:r>
            <a:r>
              <a:rPr lang="en-US" baseline="30000" dirty="0" smtClean="0"/>
              <a:t>st</a:t>
            </a:r>
            <a:r>
              <a:rPr lang="en-US" dirty="0" smtClean="0"/>
              <a:t> </a:t>
            </a:r>
            <a:endParaRPr lang="en-US" dirty="0"/>
          </a:p>
          <a:p>
            <a:pPr marL="285750" indent="-285750">
              <a:buFontTx/>
              <a:buChar char="-"/>
            </a:pPr>
            <a:r>
              <a:rPr lang="en-US" dirty="0"/>
              <a:t>Stanford University – </a:t>
            </a:r>
            <a:r>
              <a:rPr lang="en-US" dirty="0" smtClean="0"/>
              <a:t>2</a:t>
            </a:r>
            <a:r>
              <a:rPr lang="en-US" baseline="30000" dirty="0" smtClean="0"/>
              <a:t>nd</a:t>
            </a:r>
            <a:endParaRPr lang="en-US" dirty="0"/>
          </a:p>
          <a:p>
            <a:pPr marL="285750" indent="-285750">
              <a:buFontTx/>
              <a:buChar char="-"/>
            </a:pPr>
            <a:r>
              <a:rPr lang="en-US" dirty="0"/>
              <a:t>Massachusetts – </a:t>
            </a:r>
            <a:r>
              <a:rPr lang="en-US" dirty="0" smtClean="0"/>
              <a:t>8</a:t>
            </a:r>
            <a:r>
              <a:rPr lang="en-US" baseline="30000" dirty="0" smtClean="0"/>
              <a:t>th</a:t>
            </a:r>
            <a:endParaRPr lang="en-US" dirty="0"/>
          </a:p>
          <a:p>
            <a:pPr marL="285750" indent="-285750">
              <a:buFontTx/>
              <a:buChar char="-"/>
            </a:pPr>
            <a:r>
              <a:rPr lang="en-US" dirty="0"/>
              <a:t>California institute of Tech – 6</a:t>
            </a:r>
            <a:r>
              <a:rPr lang="en-US" baseline="30000" dirty="0"/>
              <a:t>th</a:t>
            </a:r>
            <a:endParaRPr lang="en-US" dirty="0"/>
          </a:p>
          <a:p>
            <a:pPr marL="285750" indent="-285750">
              <a:buFontTx/>
              <a:buChar char="-"/>
            </a:pPr>
            <a:r>
              <a:rPr lang="en-US" dirty="0"/>
              <a:t>Princeton University – </a:t>
            </a:r>
            <a:r>
              <a:rPr lang="en-US" dirty="0" smtClean="0"/>
              <a:t>12</a:t>
            </a:r>
            <a:r>
              <a:rPr lang="en-US" baseline="30000" dirty="0" smtClean="0"/>
              <a:t>th</a:t>
            </a:r>
            <a:endParaRPr lang="en-US" dirty="0"/>
          </a:p>
          <a:p>
            <a:pPr marL="285750" indent="-285750">
              <a:buFontTx/>
              <a:buChar char="-"/>
            </a:pPr>
            <a:r>
              <a:rPr lang="en-US" dirty="0"/>
              <a:t>University of California – </a:t>
            </a:r>
            <a:r>
              <a:rPr lang="en-US" dirty="0" smtClean="0"/>
              <a:t>14</a:t>
            </a:r>
            <a:r>
              <a:rPr lang="en-US" baseline="30000" dirty="0" smtClean="0"/>
              <a:t>th</a:t>
            </a:r>
            <a:endParaRPr lang="en-US" dirty="0"/>
          </a:p>
          <a:p>
            <a:pPr marL="285750" indent="-285750">
              <a:buFontTx/>
              <a:buChar char="-"/>
            </a:pPr>
            <a:r>
              <a:rPr lang="en-US" dirty="0"/>
              <a:t>Yale University – </a:t>
            </a:r>
            <a:r>
              <a:rPr lang="en-US" dirty="0" smtClean="0"/>
              <a:t>3</a:t>
            </a:r>
            <a:r>
              <a:rPr lang="en-US" baseline="30000" dirty="0" smtClean="0"/>
              <a:t>rd</a:t>
            </a:r>
            <a:r>
              <a:rPr lang="en-US" dirty="0" smtClean="0"/>
              <a:t> </a:t>
            </a:r>
            <a:endParaRPr lang="en-US" dirty="0"/>
          </a:p>
          <a:p>
            <a:endParaRPr lang="en-US" dirty="0"/>
          </a:p>
          <a:p>
            <a:r>
              <a:rPr lang="en-US" dirty="0"/>
              <a:t>United Kingdom:</a:t>
            </a:r>
          </a:p>
          <a:p>
            <a:pPr marL="285750" indent="-285750">
              <a:buFontTx/>
              <a:buChar char="-"/>
            </a:pPr>
            <a:r>
              <a:rPr lang="en-US" dirty="0"/>
              <a:t>University of Oxford – </a:t>
            </a:r>
            <a:r>
              <a:rPr lang="en-US" dirty="0" smtClean="0"/>
              <a:t>5</a:t>
            </a:r>
            <a:r>
              <a:rPr lang="en-US" baseline="30000" dirty="0" smtClean="0"/>
              <a:t>th</a:t>
            </a:r>
            <a:r>
              <a:rPr lang="en-US" dirty="0" smtClean="0"/>
              <a:t> </a:t>
            </a:r>
            <a:endParaRPr lang="en-US" baseline="30000" dirty="0"/>
          </a:p>
          <a:p>
            <a:pPr marL="285750" indent="-285750">
              <a:buFontTx/>
              <a:buChar char="-"/>
            </a:pPr>
            <a:r>
              <a:rPr lang="en-US" dirty="0"/>
              <a:t>University of Cambridge – </a:t>
            </a:r>
            <a:r>
              <a:rPr lang="en-US" dirty="0" smtClean="0"/>
              <a:t>2</a:t>
            </a:r>
            <a:r>
              <a:rPr lang="en-US" baseline="30000" dirty="0" smtClean="0"/>
              <a:t>nd</a:t>
            </a:r>
            <a:r>
              <a:rPr lang="en-US" dirty="0" smtClean="0"/>
              <a:t> </a:t>
            </a:r>
            <a:endParaRPr lang="en-US" dirty="0"/>
          </a:p>
          <a:p>
            <a:pPr marL="285750" indent="-285750">
              <a:buFontTx/>
              <a:buChar char="-"/>
            </a:pPr>
            <a:r>
              <a:rPr lang="en-US" dirty="0"/>
              <a:t>Imperial College – </a:t>
            </a:r>
            <a:r>
              <a:rPr lang="en-US" dirty="0" smtClean="0"/>
              <a:t>16</a:t>
            </a:r>
            <a:r>
              <a:rPr lang="en-US" baseline="30000" dirty="0" smtClean="0"/>
              <a:t>th</a:t>
            </a:r>
            <a:endParaRPr lang="en-US" dirty="0"/>
          </a:p>
          <a:p>
            <a:endParaRPr lang="en-US" dirty="0"/>
          </a:p>
        </p:txBody>
      </p:sp>
    </p:spTree>
    <p:extLst>
      <p:ext uri="{BB962C8B-B14F-4D97-AF65-F5344CB8AC3E}">
        <p14:creationId xmlns:p14="http://schemas.microsoft.com/office/powerpoint/2010/main" val="398587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5223"/>
          </a:xfrm>
        </p:spPr>
        <p:txBody>
          <a:bodyPr>
            <a:normAutofit/>
          </a:bodyPr>
          <a:lstStyle/>
          <a:p>
            <a:r>
              <a:rPr lang="en-US" dirty="0" smtClean="0"/>
              <a:t>Ranking Criteria: Research 2023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087" y="1566250"/>
            <a:ext cx="7339343" cy="5142368"/>
          </a:xfrm>
        </p:spPr>
      </p:pic>
      <p:sp>
        <p:nvSpPr>
          <p:cNvPr id="5" name="TextBox 4"/>
          <p:cNvSpPr txBox="1"/>
          <p:nvPr/>
        </p:nvSpPr>
        <p:spPr>
          <a:xfrm>
            <a:off x="184087" y="817571"/>
            <a:ext cx="11823826" cy="646331"/>
          </a:xfrm>
          <a:prstGeom prst="rect">
            <a:avLst/>
          </a:prstGeom>
          <a:noFill/>
        </p:spPr>
        <p:txBody>
          <a:bodyPr wrap="square" rtlCol="0">
            <a:spAutoFit/>
          </a:bodyPr>
          <a:lstStyle/>
          <a:p>
            <a:r>
              <a:rPr lang="en-US" dirty="0" smtClean="0"/>
              <a:t>An opportunity </a:t>
            </a:r>
            <a:r>
              <a:rPr lang="en-US" dirty="0"/>
              <a:t>to learn from leading researchers, </a:t>
            </a:r>
            <a:r>
              <a:rPr lang="en-US" dirty="0" smtClean="0"/>
              <a:t>will </a:t>
            </a:r>
            <a:r>
              <a:rPr lang="en-US" dirty="0"/>
              <a:t>benefit </a:t>
            </a:r>
            <a:r>
              <a:rPr lang="en-US" dirty="0" smtClean="0"/>
              <a:t>one both </a:t>
            </a:r>
            <a:r>
              <a:rPr lang="en-US" dirty="0"/>
              <a:t>intellectually and practically. </a:t>
            </a:r>
            <a:r>
              <a:rPr lang="en-US" dirty="0" smtClean="0"/>
              <a:t>One </a:t>
            </a:r>
            <a:r>
              <a:rPr lang="en-US" dirty="0"/>
              <a:t>will learn not just about the research they are doing, but also pick up essential intellectual skills that will serve </a:t>
            </a:r>
            <a:r>
              <a:rPr lang="en-US" dirty="0" smtClean="0"/>
              <a:t>one’s whole </a:t>
            </a:r>
            <a:r>
              <a:rPr lang="en-US" dirty="0"/>
              <a:t>life.</a:t>
            </a:r>
          </a:p>
        </p:txBody>
      </p:sp>
      <p:sp>
        <p:nvSpPr>
          <p:cNvPr id="6" name="TextBox 5"/>
          <p:cNvSpPr txBox="1"/>
          <p:nvPr/>
        </p:nvSpPr>
        <p:spPr>
          <a:xfrm>
            <a:off x="8555525" y="1846907"/>
            <a:ext cx="184731" cy="369332"/>
          </a:xfrm>
          <a:prstGeom prst="rect">
            <a:avLst/>
          </a:prstGeom>
          <a:noFill/>
        </p:spPr>
        <p:txBody>
          <a:bodyPr wrap="none" rtlCol="0">
            <a:spAutoFit/>
          </a:bodyPr>
          <a:lstStyle/>
          <a:p>
            <a:endParaRPr lang="en-US" dirty="0"/>
          </a:p>
        </p:txBody>
      </p:sp>
      <p:sp>
        <p:nvSpPr>
          <p:cNvPr id="7" name="TextBox 6"/>
          <p:cNvSpPr txBox="1"/>
          <p:nvPr/>
        </p:nvSpPr>
        <p:spPr>
          <a:xfrm>
            <a:off x="7613965" y="1937441"/>
            <a:ext cx="4412055" cy="1754326"/>
          </a:xfrm>
          <a:prstGeom prst="rect">
            <a:avLst/>
          </a:prstGeom>
          <a:noFill/>
        </p:spPr>
        <p:txBody>
          <a:bodyPr wrap="square" rtlCol="0">
            <a:spAutoFit/>
          </a:bodyPr>
          <a:lstStyle/>
          <a:p>
            <a:r>
              <a:rPr lang="en-US" dirty="0" smtClean="0"/>
              <a:t>The top 10 universities in terms of Research include:</a:t>
            </a:r>
          </a:p>
          <a:p>
            <a:pPr marL="285750" indent="-285750">
              <a:buFontTx/>
              <a:buChar char="-"/>
            </a:pPr>
            <a:r>
              <a:rPr lang="en-US" dirty="0"/>
              <a:t>5</a:t>
            </a:r>
            <a:r>
              <a:rPr lang="en-US" dirty="0" smtClean="0"/>
              <a:t> from United States – North America</a:t>
            </a:r>
          </a:p>
          <a:p>
            <a:pPr marL="285750" indent="-285750">
              <a:buFontTx/>
              <a:buChar char="-"/>
            </a:pPr>
            <a:r>
              <a:rPr lang="en-US" dirty="0" smtClean="0"/>
              <a:t>2 from United Kingdom - Europe</a:t>
            </a:r>
          </a:p>
          <a:p>
            <a:pPr marL="285750" indent="-285750">
              <a:buFontTx/>
              <a:buChar char="-"/>
            </a:pPr>
            <a:r>
              <a:rPr lang="en-US" dirty="0" smtClean="0"/>
              <a:t>2 from China  - Asia</a:t>
            </a:r>
          </a:p>
          <a:p>
            <a:pPr marL="285750" indent="-285750">
              <a:buFontTx/>
              <a:buChar char="-"/>
            </a:pPr>
            <a:r>
              <a:rPr lang="en-US" dirty="0" smtClean="0"/>
              <a:t>1 from Switzerland - Europe</a:t>
            </a:r>
            <a:endParaRPr lang="en-US" dirty="0"/>
          </a:p>
        </p:txBody>
      </p:sp>
    </p:spTree>
    <p:extLst>
      <p:ext uri="{BB962C8B-B14F-4D97-AF65-F5344CB8AC3E}">
        <p14:creationId xmlns:p14="http://schemas.microsoft.com/office/powerpoint/2010/main" val="2957372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7117"/>
          </a:xfrm>
        </p:spPr>
        <p:txBody>
          <a:bodyPr/>
          <a:lstStyle/>
          <a:p>
            <a:r>
              <a:rPr lang="en-US" dirty="0" smtClean="0"/>
              <a:t>How Did TOP 10 Overall Rank: Research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152" y="697117"/>
            <a:ext cx="7702273" cy="6092982"/>
          </a:xfrm>
        </p:spPr>
      </p:pic>
      <p:sp>
        <p:nvSpPr>
          <p:cNvPr id="5" name="TextBox 4"/>
          <p:cNvSpPr txBox="1"/>
          <p:nvPr/>
        </p:nvSpPr>
        <p:spPr>
          <a:xfrm>
            <a:off x="8581762" y="1376127"/>
            <a:ext cx="3393878" cy="3970318"/>
          </a:xfrm>
          <a:prstGeom prst="rect">
            <a:avLst/>
          </a:prstGeom>
          <a:noFill/>
        </p:spPr>
        <p:txBody>
          <a:bodyPr wrap="none" rtlCol="0">
            <a:spAutoFit/>
          </a:bodyPr>
          <a:lstStyle/>
          <a:p>
            <a:r>
              <a:rPr lang="en-US" dirty="0"/>
              <a:t>United States: </a:t>
            </a:r>
          </a:p>
          <a:p>
            <a:pPr marL="285750" indent="-285750">
              <a:buFontTx/>
              <a:buChar char="-"/>
            </a:pPr>
            <a:r>
              <a:rPr lang="en-US" dirty="0"/>
              <a:t>Harvard University </a:t>
            </a:r>
            <a:r>
              <a:rPr lang="en-US" dirty="0" smtClean="0"/>
              <a:t>– 3</a:t>
            </a:r>
            <a:r>
              <a:rPr lang="en-US" baseline="30000" dirty="0" smtClean="0"/>
              <a:t>rd</a:t>
            </a:r>
            <a:r>
              <a:rPr lang="en-US" dirty="0" smtClean="0"/>
              <a:t>  </a:t>
            </a:r>
            <a:endParaRPr lang="en-US" dirty="0"/>
          </a:p>
          <a:p>
            <a:pPr marL="285750" indent="-285750">
              <a:buFontTx/>
              <a:buChar char="-"/>
            </a:pPr>
            <a:r>
              <a:rPr lang="en-US" dirty="0"/>
              <a:t>Stanford University </a:t>
            </a:r>
            <a:r>
              <a:rPr lang="en-US" dirty="0" smtClean="0"/>
              <a:t>– 7</a:t>
            </a:r>
            <a:r>
              <a:rPr lang="en-US" baseline="30000" dirty="0" smtClean="0"/>
              <a:t>th</a:t>
            </a:r>
            <a:endParaRPr lang="en-US" dirty="0"/>
          </a:p>
          <a:p>
            <a:pPr marL="285750" indent="-285750">
              <a:buFontTx/>
              <a:buChar char="-"/>
            </a:pPr>
            <a:r>
              <a:rPr lang="en-US" dirty="0"/>
              <a:t>Massachusetts – </a:t>
            </a:r>
            <a:r>
              <a:rPr lang="en-US" dirty="0" smtClean="0"/>
              <a:t>11</a:t>
            </a:r>
            <a:r>
              <a:rPr lang="en-US" baseline="30000" dirty="0" smtClean="0"/>
              <a:t>th</a:t>
            </a:r>
            <a:endParaRPr lang="en-US" dirty="0"/>
          </a:p>
          <a:p>
            <a:pPr marL="285750" indent="-285750">
              <a:buFontTx/>
              <a:buChar char="-"/>
            </a:pPr>
            <a:r>
              <a:rPr lang="en-US" dirty="0"/>
              <a:t>California institute of Tech – </a:t>
            </a:r>
            <a:r>
              <a:rPr lang="en-US" dirty="0" smtClean="0"/>
              <a:t>5</a:t>
            </a:r>
            <a:r>
              <a:rPr lang="en-US" baseline="30000" dirty="0" smtClean="0"/>
              <a:t>th</a:t>
            </a:r>
            <a:endParaRPr lang="en-US" dirty="0"/>
          </a:p>
          <a:p>
            <a:pPr marL="285750" indent="-285750">
              <a:buFontTx/>
              <a:buChar char="-"/>
            </a:pPr>
            <a:r>
              <a:rPr lang="en-US" dirty="0"/>
              <a:t>Princeton University – </a:t>
            </a:r>
            <a:r>
              <a:rPr lang="en-US" dirty="0" smtClean="0"/>
              <a:t>8</a:t>
            </a:r>
            <a:r>
              <a:rPr lang="en-US" baseline="30000" dirty="0" smtClean="0"/>
              <a:t>th</a:t>
            </a:r>
            <a:endParaRPr lang="en-US" dirty="0"/>
          </a:p>
          <a:p>
            <a:pPr marL="285750" indent="-285750">
              <a:buFontTx/>
              <a:buChar char="-"/>
            </a:pPr>
            <a:r>
              <a:rPr lang="en-US" dirty="0"/>
              <a:t>University of California – 9</a:t>
            </a:r>
            <a:r>
              <a:rPr lang="en-US" baseline="30000" dirty="0" smtClean="0"/>
              <a:t>th</a:t>
            </a:r>
            <a:endParaRPr lang="en-US" dirty="0"/>
          </a:p>
          <a:p>
            <a:pPr marL="285750" indent="-285750">
              <a:buFontTx/>
              <a:buChar char="-"/>
            </a:pPr>
            <a:r>
              <a:rPr lang="en-US" dirty="0"/>
              <a:t>Yale University – </a:t>
            </a:r>
            <a:r>
              <a:rPr lang="en-US" dirty="0" smtClean="0"/>
              <a:t>14</a:t>
            </a:r>
            <a:r>
              <a:rPr lang="en-US" baseline="30000" dirty="0" smtClean="0"/>
              <a:t>th</a:t>
            </a:r>
            <a:r>
              <a:rPr lang="en-US" dirty="0" smtClean="0"/>
              <a:t>   </a:t>
            </a:r>
            <a:endParaRPr lang="en-US" dirty="0"/>
          </a:p>
          <a:p>
            <a:endParaRPr lang="en-US" dirty="0"/>
          </a:p>
          <a:p>
            <a:r>
              <a:rPr lang="en-US" dirty="0"/>
              <a:t>United Kingdom:</a:t>
            </a:r>
          </a:p>
          <a:p>
            <a:pPr marL="285750" indent="-285750">
              <a:buFontTx/>
              <a:buChar char="-"/>
            </a:pPr>
            <a:r>
              <a:rPr lang="en-US" dirty="0"/>
              <a:t>University of Oxford – </a:t>
            </a:r>
            <a:r>
              <a:rPr lang="en-US" dirty="0" smtClean="0"/>
              <a:t>1</a:t>
            </a:r>
            <a:r>
              <a:rPr lang="en-US" baseline="30000" dirty="0" smtClean="0"/>
              <a:t>st</a:t>
            </a:r>
            <a:r>
              <a:rPr lang="en-US" dirty="0" smtClean="0"/>
              <a:t>  </a:t>
            </a:r>
            <a:endParaRPr lang="en-US" baseline="30000" dirty="0"/>
          </a:p>
          <a:p>
            <a:pPr marL="285750" indent="-285750">
              <a:buFontTx/>
              <a:buChar char="-"/>
            </a:pPr>
            <a:r>
              <a:rPr lang="en-US" dirty="0"/>
              <a:t>University of Cambridge – </a:t>
            </a:r>
            <a:r>
              <a:rPr lang="en-US" dirty="0" smtClean="0"/>
              <a:t>2</a:t>
            </a:r>
            <a:r>
              <a:rPr lang="en-US" baseline="30000" dirty="0" smtClean="0"/>
              <a:t>nd</a:t>
            </a:r>
            <a:r>
              <a:rPr lang="en-US" dirty="0" smtClean="0"/>
              <a:t> </a:t>
            </a:r>
            <a:endParaRPr lang="en-US" dirty="0"/>
          </a:p>
          <a:p>
            <a:pPr marL="285750" indent="-285750">
              <a:buFontTx/>
              <a:buChar char="-"/>
            </a:pPr>
            <a:r>
              <a:rPr lang="en-US" dirty="0"/>
              <a:t>Imperial College – </a:t>
            </a:r>
            <a:r>
              <a:rPr lang="en-US" dirty="0" smtClean="0"/>
              <a:t>17</a:t>
            </a:r>
            <a:r>
              <a:rPr lang="en-US" baseline="30000" dirty="0" smtClean="0"/>
              <a:t>th</a:t>
            </a:r>
            <a:endParaRPr lang="en-US" dirty="0"/>
          </a:p>
          <a:p>
            <a:endParaRPr lang="en-US" dirty="0"/>
          </a:p>
        </p:txBody>
      </p:sp>
    </p:spTree>
    <p:extLst>
      <p:ext uri="{BB962C8B-B14F-4D97-AF65-F5344CB8AC3E}">
        <p14:creationId xmlns:p14="http://schemas.microsoft.com/office/powerpoint/2010/main" val="119879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5223"/>
          </a:xfrm>
        </p:spPr>
        <p:txBody>
          <a:bodyPr>
            <a:normAutofit/>
          </a:bodyPr>
          <a:lstStyle/>
          <a:p>
            <a:r>
              <a:rPr lang="en-US" dirty="0" smtClean="0"/>
              <a:t>Ranking Criteria: Citations 2023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087" y="1566250"/>
            <a:ext cx="7357449" cy="5142368"/>
          </a:xfrm>
        </p:spPr>
      </p:pic>
      <p:sp>
        <p:nvSpPr>
          <p:cNvPr id="5" name="TextBox 4"/>
          <p:cNvSpPr txBox="1"/>
          <p:nvPr/>
        </p:nvSpPr>
        <p:spPr>
          <a:xfrm>
            <a:off x="184087" y="817571"/>
            <a:ext cx="11823826" cy="646331"/>
          </a:xfrm>
          <a:prstGeom prst="rect">
            <a:avLst/>
          </a:prstGeom>
          <a:noFill/>
        </p:spPr>
        <p:txBody>
          <a:bodyPr wrap="square" rtlCol="0">
            <a:spAutoFit/>
          </a:bodyPr>
          <a:lstStyle/>
          <a:p>
            <a:r>
              <a:rPr lang="en-US" dirty="0"/>
              <a:t>In the rankings, the research influence of a university is measured by the number of times that work by an academic at that university is cited by another </a:t>
            </a:r>
            <a:r>
              <a:rPr lang="en-US" dirty="0" smtClean="0"/>
              <a:t>scholar.</a:t>
            </a:r>
            <a:endParaRPr lang="en-US" dirty="0"/>
          </a:p>
        </p:txBody>
      </p:sp>
      <p:sp>
        <p:nvSpPr>
          <p:cNvPr id="6" name="TextBox 5"/>
          <p:cNvSpPr txBox="1"/>
          <p:nvPr/>
        </p:nvSpPr>
        <p:spPr>
          <a:xfrm>
            <a:off x="8555525" y="1846907"/>
            <a:ext cx="184731" cy="369332"/>
          </a:xfrm>
          <a:prstGeom prst="rect">
            <a:avLst/>
          </a:prstGeom>
          <a:noFill/>
        </p:spPr>
        <p:txBody>
          <a:bodyPr wrap="none" rtlCol="0">
            <a:spAutoFit/>
          </a:bodyPr>
          <a:lstStyle/>
          <a:p>
            <a:endParaRPr lang="en-US" dirty="0"/>
          </a:p>
        </p:txBody>
      </p:sp>
      <p:sp>
        <p:nvSpPr>
          <p:cNvPr id="7" name="TextBox 6"/>
          <p:cNvSpPr txBox="1"/>
          <p:nvPr/>
        </p:nvSpPr>
        <p:spPr>
          <a:xfrm>
            <a:off x="7613965" y="1937441"/>
            <a:ext cx="4412055" cy="2862322"/>
          </a:xfrm>
          <a:prstGeom prst="rect">
            <a:avLst/>
          </a:prstGeom>
          <a:noFill/>
        </p:spPr>
        <p:txBody>
          <a:bodyPr wrap="square" rtlCol="0">
            <a:spAutoFit/>
          </a:bodyPr>
          <a:lstStyle/>
          <a:p>
            <a:r>
              <a:rPr lang="en-US" dirty="0" smtClean="0"/>
              <a:t>The top 10 universities in terms of Research include:</a:t>
            </a:r>
          </a:p>
          <a:p>
            <a:pPr marL="285750" indent="-285750">
              <a:buFontTx/>
              <a:buChar char="-"/>
            </a:pPr>
            <a:r>
              <a:rPr lang="en-US" dirty="0" smtClean="0"/>
              <a:t>3 Iran</a:t>
            </a:r>
          </a:p>
          <a:p>
            <a:pPr marL="285750" indent="-285750">
              <a:buFontTx/>
              <a:buChar char="-"/>
            </a:pPr>
            <a:r>
              <a:rPr lang="en-US" dirty="0" smtClean="0"/>
              <a:t>1 Turkey</a:t>
            </a:r>
          </a:p>
          <a:p>
            <a:pPr marL="285750" indent="-285750">
              <a:buFontTx/>
              <a:buChar char="-"/>
            </a:pPr>
            <a:r>
              <a:rPr lang="en-US" dirty="0" smtClean="0"/>
              <a:t>1 Vietnam</a:t>
            </a:r>
          </a:p>
          <a:p>
            <a:pPr marL="285750" indent="-285750">
              <a:buFontTx/>
              <a:buChar char="-"/>
            </a:pPr>
            <a:r>
              <a:rPr lang="en-US" dirty="0" smtClean="0"/>
              <a:t>1 Ethiopia</a:t>
            </a:r>
          </a:p>
          <a:p>
            <a:pPr marL="285750" indent="-285750">
              <a:buFontTx/>
              <a:buChar char="-"/>
            </a:pPr>
            <a:r>
              <a:rPr lang="en-US" dirty="0" smtClean="0"/>
              <a:t>1 Australia</a:t>
            </a:r>
          </a:p>
          <a:p>
            <a:pPr marL="285750" indent="-285750">
              <a:buFontTx/>
              <a:buChar char="-"/>
            </a:pPr>
            <a:r>
              <a:rPr lang="en-US" dirty="0" smtClean="0"/>
              <a:t>1 Egypt</a:t>
            </a:r>
          </a:p>
          <a:p>
            <a:pPr marL="285750" indent="-285750">
              <a:buFontTx/>
              <a:buChar char="-"/>
            </a:pPr>
            <a:r>
              <a:rPr lang="en-US" dirty="0" smtClean="0"/>
              <a:t>1 Pakistan</a:t>
            </a:r>
          </a:p>
          <a:p>
            <a:pPr marL="285750" indent="-285750">
              <a:buFontTx/>
              <a:buChar char="-"/>
            </a:pPr>
            <a:r>
              <a:rPr lang="en-US" dirty="0" smtClean="0"/>
              <a:t>1 Tanzania</a:t>
            </a:r>
            <a:endParaRPr lang="en-US" dirty="0"/>
          </a:p>
        </p:txBody>
      </p:sp>
      <p:sp>
        <p:nvSpPr>
          <p:cNvPr id="3" name="TextBox 2"/>
          <p:cNvSpPr txBox="1"/>
          <p:nvPr/>
        </p:nvSpPr>
        <p:spPr>
          <a:xfrm>
            <a:off x="7613965" y="5031618"/>
            <a:ext cx="4460342" cy="646331"/>
          </a:xfrm>
          <a:prstGeom prst="rect">
            <a:avLst/>
          </a:prstGeom>
          <a:noFill/>
        </p:spPr>
        <p:txBody>
          <a:bodyPr wrap="square" rtlCol="0">
            <a:spAutoFit/>
          </a:bodyPr>
          <a:lstStyle/>
          <a:p>
            <a:r>
              <a:rPr lang="en-US" dirty="0" smtClean="0"/>
              <a:t>Majority of these universities are old, medical sciences universities</a:t>
            </a:r>
            <a:endParaRPr lang="en-US" dirty="0"/>
          </a:p>
        </p:txBody>
      </p:sp>
    </p:spTree>
    <p:extLst>
      <p:ext uri="{BB962C8B-B14F-4D97-AF65-F5344CB8AC3E}">
        <p14:creationId xmlns:p14="http://schemas.microsoft.com/office/powerpoint/2010/main" val="3736971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7117"/>
          </a:xfrm>
        </p:spPr>
        <p:txBody>
          <a:bodyPr/>
          <a:lstStyle/>
          <a:p>
            <a:r>
              <a:rPr lang="en-US" dirty="0" smtClean="0"/>
              <a:t>How Did TOP 10 Overall Rank: Citation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152" y="697117"/>
            <a:ext cx="7702273" cy="6092981"/>
          </a:xfrm>
        </p:spPr>
      </p:pic>
      <p:sp>
        <p:nvSpPr>
          <p:cNvPr id="5" name="TextBox 4"/>
          <p:cNvSpPr txBox="1"/>
          <p:nvPr/>
        </p:nvSpPr>
        <p:spPr>
          <a:xfrm>
            <a:off x="8581762" y="1376127"/>
            <a:ext cx="3510898" cy="3970318"/>
          </a:xfrm>
          <a:prstGeom prst="rect">
            <a:avLst/>
          </a:prstGeom>
          <a:noFill/>
        </p:spPr>
        <p:txBody>
          <a:bodyPr wrap="none" rtlCol="0">
            <a:spAutoFit/>
          </a:bodyPr>
          <a:lstStyle/>
          <a:p>
            <a:r>
              <a:rPr lang="en-US" dirty="0"/>
              <a:t>United States: </a:t>
            </a:r>
          </a:p>
          <a:p>
            <a:pPr marL="285750" indent="-285750">
              <a:buFontTx/>
              <a:buChar char="-"/>
            </a:pPr>
            <a:r>
              <a:rPr lang="en-US" dirty="0"/>
              <a:t>Harvard University </a:t>
            </a:r>
            <a:r>
              <a:rPr lang="en-US" dirty="0" smtClean="0"/>
              <a:t>– 20</a:t>
            </a:r>
            <a:r>
              <a:rPr lang="en-US" baseline="30000" dirty="0" smtClean="0"/>
              <a:t>th</a:t>
            </a:r>
            <a:r>
              <a:rPr lang="en-US" dirty="0" smtClean="0"/>
              <a:t>   </a:t>
            </a:r>
            <a:endParaRPr lang="en-US" dirty="0"/>
          </a:p>
          <a:p>
            <a:pPr marL="285750" indent="-285750">
              <a:buFontTx/>
              <a:buChar char="-"/>
            </a:pPr>
            <a:r>
              <a:rPr lang="en-US" dirty="0"/>
              <a:t>Stanford University </a:t>
            </a:r>
            <a:r>
              <a:rPr lang="en-US" dirty="0" smtClean="0"/>
              <a:t>– 16</a:t>
            </a:r>
            <a:r>
              <a:rPr lang="en-US" baseline="30000" dirty="0" smtClean="0"/>
              <a:t>th</a:t>
            </a:r>
            <a:endParaRPr lang="en-US" dirty="0"/>
          </a:p>
          <a:p>
            <a:pPr marL="285750" indent="-285750">
              <a:buFontTx/>
              <a:buChar char="-"/>
            </a:pPr>
            <a:r>
              <a:rPr lang="en-US" dirty="0"/>
              <a:t>Massachusetts – </a:t>
            </a:r>
            <a:r>
              <a:rPr lang="en-US" dirty="0" smtClean="0"/>
              <a:t>15</a:t>
            </a:r>
            <a:r>
              <a:rPr lang="en-US" baseline="30000" dirty="0" smtClean="0"/>
              <a:t>th</a:t>
            </a:r>
            <a:endParaRPr lang="en-US" dirty="0"/>
          </a:p>
          <a:p>
            <a:pPr marL="285750" indent="-285750">
              <a:buFontTx/>
              <a:buChar char="-"/>
            </a:pPr>
            <a:r>
              <a:rPr lang="en-US" dirty="0"/>
              <a:t>California institute of Tech – </a:t>
            </a:r>
            <a:r>
              <a:rPr lang="en-US" dirty="0" smtClean="0"/>
              <a:t>55</a:t>
            </a:r>
            <a:r>
              <a:rPr lang="en-US" baseline="30000" dirty="0" smtClean="0"/>
              <a:t>th</a:t>
            </a:r>
            <a:endParaRPr lang="en-US" dirty="0"/>
          </a:p>
          <a:p>
            <a:pPr marL="285750" indent="-285750">
              <a:buFontTx/>
              <a:buChar char="-"/>
            </a:pPr>
            <a:r>
              <a:rPr lang="en-US" dirty="0"/>
              <a:t>Princeton University – </a:t>
            </a:r>
            <a:r>
              <a:rPr lang="en-US" dirty="0" smtClean="0"/>
              <a:t>25</a:t>
            </a:r>
            <a:r>
              <a:rPr lang="en-US" baseline="30000" dirty="0" smtClean="0"/>
              <a:t>th</a:t>
            </a:r>
            <a:endParaRPr lang="en-US" dirty="0"/>
          </a:p>
          <a:p>
            <a:pPr marL="285750" indent="-285750">
              <a:buFontTx/>
              <a:buChar char="-"/>
            </a:pPr>
            <a:r>
              <a:rPr lang="en-US" dirty="0"/>
              <a:t>University of California – </a:t>
            </a:r>
            <a:r>
              <a:rPr lang="en-US" dirty="0" smtClean="0"/>
              <a:t>27</a:t>
            </a:r>
            <a:r>
              <a:rPr lang="en-US" baseline="30000" dirty="0" smtClean="0"/>
              <a:t>th</a:t>
            </a:r>
            <a:endParaRPr lang="en-US" dirty="0"/>
          </a:p>
          <a:p>
            <a:pPr marL="285750" indent="-285750">
              <a:buFontTx/>
              <a:buChar char="-"/>
            </a:pPr>
            <a:r>
              <a:rPr lang="en-US" dirty="0"/>
              <a:t>Yale University – </a:t>
            </a:r>
            <a:r>
              <a:rPr lang="en-US" dirty="0" smtClean="0"/>
              <a:t>66</a:t>
            </a:r>
            <a:r>
              <a:rPr lang="en-US" baseline="30000" dirty="0" smtClean="0"/>
              <a:t>th</a:t>
            </a:r>
            <a:r>
              <a:rPr lang="en-US" dirty="0" smtClean="0"/>
              <a:t>   </a:t>
            </a:r>
            <a:endParaRPr lang="en-US" dirty="0"/>
          </a:p>
          <a:p>
            <a:endParaRPr lang="en-US" dirty="0"/>
          </a:p>
          <a:p>
            <a:r>
              <a:rPr lang="en-US" dirty="0"/>
              <a:t>United Kingdom:</a:t>
            </a:r>
          </a:p>
          <a:p>
            <a:pPr marL="285750" indent="-285750">
              <a:buFontTx/>
              <a:buChar char="-"/>
            </a:pPr>
            <a:r>
              <a:rPr lang="en-US" dirty="0"/>
              <a:t>University of Oxford – </a:t>
            </a:r>
            <a:r>
              <a:rPr lang="en-US" dirty="0" smtClean="0"/>
              <a:t>28</a:t>
            </a:r>
            <a:r>
              <a:rPr lang="en-US" baseline="30000" dirty="0" smtClean="0"/>
              <a:t>th</a:t>
            </a:r>
            <a:r>
              <a:rPr lang="en-US" dirty="0" smtClean="0"/>
              <a:t>  </a:t>
            </a:r>
            <a:endParaRPr lang="en-US" baseline="30000" dirty="0"/>
          </a:p>
          <a:p>
            <a:pPr marL="285750" indent="-285750">
              <a:buFontTx/>
              <a:buChar char="-"/>
            </a:pPr>
            <a:r>
              <a:rPr lang="en-US" dirty="0"/>
              <a:t>University of Cambridge – </a:t>
            </a:r>
            <a:r>
              <a:rPr lang="en-US" dirty="0" smtClean="0"/>
              <a:t>61</a:t>
            </a:r>
            <a:r>
              <a:rPr lang="en-US" baseline="30000" dirty="0" smtClean="0"/>
              <a:t>st</a:t>
            </a:r>
            <a:r>
              <a:rPr lang="en-US" dirty="0" smtClean="0"/>
              <a:t>  </a:t>
            </a:r>
            <a:endParaRPr lang="en-US" dirty="0"/>
          </a:p>
          <a:p>
            <a:pPr marL="285750" indent="-285750">
              <a:buFontTx/>
              <a:buChar char="-"/>
            </a:pPr>
            <a:r>
              <a:rPr lang="en-US" dirty="0"/>
              <a:t>Imperial College – </a:t>
            </a:r>
            <a:r>
              <a:rPr lang="en-US" dirty="0" smtClean="0"/>
              <a:t>40</a:t>
            </a:r>
            <a:r>
              <a:rPr lang="en-US" baseline="30000" dirty="0" smtClean="0"/>
              <a:t>th</a:t>
            </a:r>
            <a:endParaRPr lang="en-US" dirty="0"/>
          </a:p>
          <a:p>
            <a:endParaRPr lang="en-US" dirty="0"/>
          </a:p>
        </p:txBody>
      </p:sp>
    </p:spTree>
    <p:extLst>
      <p:ext uri="{BB962C8B-B14F-4D97-AF65-F5344CB8AC3E}">
        <p14:creationId xmlns:p14="http://schemas.microsoft.com/office/powerpoint/2010/main" val="2689825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5223"/>
          </a:xfrm>
        </p:spPr>
        <p:txBody>
          <a:bodyPr>
            <a:normAutofit/>
          </a:bodyPr>
          <a:lstStyle/>
          <a:p>
            <a:r>
              <a:rPr lang="en-US" dirty="0" smtClean="0"/>
              <a:t>Ranking Criteria: Industry Income 2023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087" y="1566250"/>
            <a:ext cx="7330289" cy="5142368"/>
          </a:xfrm>
        </p:spPr>
      </p:pic>
      <p:sp>
        <p:nvSpPr>
          <p:cNvPr id="5" name="TextBox 4"/>
          <p:cNvSpPr txBox="1"/>
          <p:nvPr/>
        </p:nvSpPr>
        <p:spPr>
          <a:xfrm>
            <a:off x="184087" y="817571"/>
            <a:ext cx="11823826" cy="646331"/>
          </a:xfrm>
          <a:prstGeom prst="rect">
            <a:avLst/>
          </a:prstGeom>
          <a:noFill/>
        </p:spPr>
        <p:txBody>
          <a:bodyPr wrap="square" rtlCol="0">
            <a:spAutoFit/>
          </a:bodyPr>
          <a:lstStyle/>
          <a:p>
            <a:r>
              <a:rPr lang="en-US" dirty="0"/>
              <a:t>It indicates the commercial impact of an institution’s research, which is itself a reflection of the industrial value of the research.</a:t>
            </a:r>
          </a:p>
        </p:txBody>
      </p:sp>
      <p:sp>
        <p:nvSpPr>
          <p:cNvPr id="6" name="TextBox 5"/>
          <p:cNvSpPr txBox="1"/>
          <p:nvPr/>
        </p:nvSpPr>
        <p:spPr>
          <a:xfrm>
            <a:off x="8555525" y="1846907"/>
            <a:ext cx="184731" cy="369332"/>
          </a:xfrm>
          <a:prstGeom prst="rect">
            <a:avLst/>
          </a:prstGeom>
          <a:noFill/>
        </p:spPr>
        <p:txBody>
          <a:bodyPr wrap="none" rtlCol="0">
            <a:spAutoFit/>
          </a:bodyPr>
          <a:lstStyle/>
          <a:p>
            <a:endParaRPr lang="en-US" dirty="0"/>
          </a:p>
        </p:txBody>
      </p:sp>
      <p:sp>
        <p:nvSpPr>
          <p:cNvPr id="7" name="TextBox 6"/>
          <p:cNvSpPr txBox="1"/>
          <p:nvPr/>
        </p:nvSpPr>
        <p:spPr>
          <a:xfrm>
            <a:off x="7613965" y="1937441"/>
            <a:ext cx="4412055" cy="2585323"/>
          </a:xfrm>
          <a:prstGeom prst="rect">
            <a:avLst/>
          </a:prstGeom>
          <a:noFill/>
        </p:spPr>
        <p:txBody>
          <a:bodyPr wrap="square" rtlCol="0">
            <a:spAutoFit/>
          </a:bodyPr>
          <a:lstStyle/>
          <a:p>
            <a:r>
              <a:rPr lang="en-US" dirty="0" smtClean="0"/>
              <a:t>The top 10 universities in terms of Research include:</a:t>
            </a:r>
          </a:p>
          <a:p>
            <a:pPr marL="285750" indent="-285750">
              <a:buFontTx/>
              <a:buChar char="-"/>
            </a:pPr>
            <a:r>
              <a:rPr lang="en-US" dirty="0"/>
              <a:t>2</a:t>
            </a:r>
            <a:r>
              <a:rPr lang="en-US" dirty="0" smtClean="0"/>
              <a:t> Turkey</a:t>
            </a:r>
          </a:p>
          <a:p>
            <a:pPr marL="285750" indent="-285750">
              <a:buFontTx/>
              <a:buChar char="-"/>
            </a:pPr>
            <a:r>
              <a:rPr lang="en-US" dirty="0" smtClean="0"/>
              <a:t>1 South Korea</a:t>
            </a:r>
          </a:p>
          <a:p>
            <a:pPr marL="285750" indent="-285750">
              <a:buFontTx/>
              <a:buChar char="-"/>
            </a:pPr>
            <a:r>
              <a:rPr lang="en-US" dirty="0"/>
              <a:t>2</a:t>
            </a:r>
            <a:r>
              <a:rPr lang="en-US" dirty="0" smtClean="0"/>
              <a:t> Germany</a:t>
            </a:r>
          </a:p>
          <a:p>
            <a:pPr marL="285750" indent="-285750">
              <a:buFontTx/>
              <a:buChar char="-"/>
            </a:pPr>
            <a:r>
              <a:rPr lang="en-US" dirty="0" smtClean="0"/>
              <a:t>1 Taiwan</a:t>
            </a:r>
          </a:p>
          <a:p>
            <a:pPr marL="285750" indent="-285750">
              <a:buFontTx/>
              <a:buChar char="-"/>
            </a:pPr>
            <a:r>
              <a:rPr lang="en-US" dirty="0"/>
              <a:t>2</a:t>
            </a:r>
            <a:r>
              <a:rPr lang="en-US" dirty="0" smtClean="0"/>
              <a:t> China</a:t>
            </a:r>
          </a:p>
          <a:p>
            <a:pPr marL="285750" indent="-285750">
              <a:buFontTx/>
              <a:buChar char="-"/>
            </a:pPr>
            <a:r>
              <a:rPr lang="en-US" dirty="0" smtClean="0"/>
              <a:t>1 Russia</a:t>
            </a:r>
          </a:p>
          <a:p>
            <a:pPr marL="285750" indent="-285750">
              <a:buFontTx/>
              <a:buChar char="-"/>
            </a:pPr>
            <a:r>
              <a:rPr lang="en-US" dirty="0"/>
              <a:t>1 Netherlands</a:t>
            </a:r>
          </a:p>
        </p:txBody>
      </p:sp>
      <p:sp>
        <p:nvSpPr>
          <p:cNvPr id="3" name="TextBox 2"/>
          <p:cNvSpPr txBox="1"/>
          <p:nvPr/>
        </p:nvSpPr>
        <p:spPr>
          <a:xfrm>
            <a:off x="7613965" y="5031618"/>
            <a:ext cx="4460342" cy="646331"/>
          </a:xfrm>
          <a:prstGeom prst="rect">
            <a:avLst/>
          </a:prstGeom>
          <a:noFill/>
        </p:spPr>
        <p:txBody>
          <a:bodyPr wrap="square" rtlCol="0">
            <a:spAutoFit/>
          </a:bodyPr>
          <a:lstStyle/>
          <a:p>
            <a:r>
              <a:rPr lang="en-US" dirty="0" smtClean="0"/>
              <a:t>Majority of these </a:t>
            </a:r>
            <a:r>
              <a:rPr lang="en-US" dirty="0"/>
              <a:t>universities of science, engineering, business and technology</a:t>
            </a:r>
          </a:p>
        </p:txBody>
      </p:sp>
    </p:spTree>
    <p:extLst>
      <p:ext uri="{BB962C8B-B14F-4D97-AF65-F5344CB8AC3E}">
        <p14:creationId xmlns:p14="http://schemas.microsoft.com/office/powerpoint/2010/main" val="418462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7117"/>
          </a:xfrm>
        </p:spPr>
        <p:txBody>
          <a:bodyPr/>
          <a:lstStyle/>
          <a:p>
            <a:r>
              <a:rPr lang="en-US" dirty="0" smtClean="0"/>
              <a:t>How Did TOP 10 Overall Rank: Industry Income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02" y="697117"/>
            <a:ext cx="8365402" cy="6092981"/>
          </a:xfrm>
        </p:spPr>
      </p:pic>
      <p:sp>
        <p:nvSpPr>
          <p:cNvPr id="5" name="TextBox 4"/>
          <p:cNvSpPr txBox="1"/>
          <p:nvPr/>
        </p:nvSpPr>
        <p:spPr>
          <a:xfrm>
            <a:off x="8581762" y="1376127"/>
            <a:ext cx="3510898" cy="3970318"/>
          </a:xfrm>
          <a:prstGeom prst="rect">
            <a:avLst/>
          </a:prstGeom>
          <a:noFill/>
        </p:spPr>
        <p:txBody>
          <a:bodyPr wrap="none" rtlCol="0">
            <a:spAutoFit/>
          </a:bodyPr>
          <a:lstStyle/>
          <a:p>
            <a:r>
              <a:rPr lang="en-US" dirty="0"/>
              <a:t>United States: </a:t>
            </a:r>
          </a:p>
          <a:p>
            <a:pPr marL="285750" indent="-285750">
              <a:buFontTx/>
              <a:buChar char="-"/>
            </a:pPr>
            <a:r>
              <a:rPr lang="en-US" dirty="0"/>
              <a:t>Harvard University </a:t>
            </a:r>
            <a:r>
              <a:rPr lang="en-US" dirty="0" smtClean="0"/>
              <a:t>– 418</a:t>
            </a:r>
            <a:r>
              <a:rPr lang="en-US" baseline="30000" dirty="0" smtClean="0"/>
              <a:t>th</a:t>
            </a:r>
            <a:r>
              <a:rPr lang="en-US" dirty="0" smtClean="0"/>
              <a:t>   </a:t>
            </a:r>
            <a:endParaRPr lang="en-US" dirty="0"/>
          </a:p>
          <a:p>
            <a:pPr marL="285750" indent="-285750">
              <a:buFontTx/>
              <a:buChar char="-"/>
            </a:pPr>
            <a:r>
              <a:rPr lang="en-US" dirty="0"/>
              <a:t>Stanford University </a:t>
            </a:r>
            <a:r>
              <a:rPr lang="en-US" dirty="0" smtClean="0"/>
              <a:t>– 232</a:t>
            </a:r>
            <a:r>
              <a:rPr lang="en-US" baseline="30000" dirty="0" smtClean="0"/>
              <a:t>nd</a:t>
            </a:r>
            <a:endParaRPr lang="en-US" dirty="0"/>
          </a:p>
          <a:p>
            <a:pPr marL="285750" indent="-285750">
              <a:buFontTx/>
              <a:buChar char="-"/>
            </a:pPr>
            <a:r>
              <a:rPr lang="en-US" dirty="0"/>
              <a:t>Massachusetts – </a:t>
            </a:r>
            <a:r>
              <a:rPr lang="en-US" dirty="0" smtClean="0"/>
              <a:t>62</a:t>
            </a:r>
            <a:r>
              <a:rPr lang="en-US" baseline="30000" dirty="0" smtClean="0"/>
              <a:t>nd</a:t>
            </a:r>
            <a:r>
              <a:rPr lang="en-US" dirty="0" smtClean="0"/>
              <a:t> </a:t>
            </a:r>
            <a:endParaRPr lang="en-US" dirty="0"/>
          </a:p>
          <a:p>
            <a:pPr marL="285750" indent="-285750">
              <a:buFontTx/>
              <a:buChar char="-"/>
            </a:pPr>
            <a:r>
              <a:rPr lang="en-US" dirty="0"/>
              <a:t>California institute of Tech – </a:t>
            </a:r>
            <a:r>
              <a:rPr lang="en-US" dirty="0" smtClean="0"/>
              <a:t>69</a:t>
            </a:r>
            <a:r>
              <a:rPr lang="en-US" baseline="30000" dirty="0" smtClean="0"/>
              <a:t>th</a:t>
            </a:r>
            <a:endParaRPr lang="en-US" dirty="0"/>
          </a:p>
          <a:p>
            <a:pPr marL="285750" indent="-285750">
              <a:buFontTx/>
              <a:buChar char="-"/>
            </a:pPr>
            <a:r>
              <a:rPr lang="en-US" dirty="0"/>
              <a:t>Princeton University – </a:t>
            </a:r>
            <a:r>
              <a:rPr lang="en-US" dirty="0" smtClean="0"/>
              <a:t>221</a:t>
            </a:r>
            <a:r>
              <a:rPr lang="en-US" baseline="30000" dirty="0" smtClean="0"/>
              <a:t>st</a:t>
            </a:r>
            <a:r>
              <a:rPr lang="en-US" dirty="0" smtClean="0"/>
              <a:t> </a:t>
            </a:r>
            <a:endParaRPr lang="en-US" dirty="0"/>
          </a:p>
          <a:p>
            <a:pPr marL="285750" indent="-285750">
              <a:buFontTx/>
              <a:buChar char="-"/>
            </a:pPr>
            <a:r>
              <a:rPr lang="en-US" dirty="0"/>
              <a:t>University of California – </a:t>
            </a:r>
            <a:r>
              <a:rPr lang="en-US" dirty="0" smtClean="0"/>
              <a:t>145</a:t>
            </a:r>
            <a:r>
              <a:rPr lang="en-US" baseline="30000" dirty="0" smtClean="0"/>
              <a:t>th</a:t>
            </a:r>
            <a:endParaRPr lang="en-US" dirty="0"/>
          </a:p>
          <a:p>
            <a:pPr marL="285750" indent="-285750">
              <a:buFontTx/>
              <a:buChar char="-"/>
            </a:pPr>
            <a:r>
              <a:rPr lang="en-US" dirty="0"/>
              <a:t>Yale University – </a:t>
            </a:r>
            <a:r>
              <a:rPr lang="en-US" dirty="0" smtClean="0"/>
              <a:t>323</a:t>
            </a:r>
            <a:r>
              <a:rPr lang="en-US" baseline="30000" dirty="0" smtClean="0"/>
              <a:t>rd</a:t>
            </a:r>
            <a:r>
              <a:rPr lang="en-US" dirty="0" smtClean="0"/>
              <a:t>    </a:t>
            </a:r>
            <a:endParaRPr lang="en-US" dirty="0"/>
          </a:p>
          <a:p>
            <a:endParaRPr lang="en-US" dirty="0"/>
          </a:p>
          <a:p>
            <a:r>
              <a:rPr lang="en-US" dirty="0"/>
              <a:t>United Kingdom:</a:t>
            </a:r>
          </a:p>
          <a:p>
            <a:pPr marL="285750" indent="-285750">
              <a:buFontTx/>
              <a:buChar char="-"/>
            </a:pPr>
            <a:r>
              <a:rPr lang="en-US" dirty="0"/>
              <a:t>University of Oxford – </a:t>
            </a:r>
            <a:r>
              <a:rPr lang="en-US" dirty="0" smtClean="0"/>
              <a:t>158</a:t>
            </a:r>
            <a:r>
              <a:rPr lang="en-US" baseline="30000" dirty="0" smtClean="0"/>
              <a:t>th</a:t>
            </a:r>
            <a:r>
              <a:rPr lang="en-US" dirty="0" smtClean="0"/>
              <a:t>  </a:t>
            </a:r>
            <a:endParaRPr lang="en-US" baseline="30000" dirty="0"/>
          </a:p>
          <a:p>
            <a:pPr marL="285750" indent="-285750">
              <a:buFontTx/>
              <a:buChar char="-"/>
            </a:pPr>
            <a:r>
              <a:rPr lang="en-US" dirty="0"/>
              <a:t>University of Cambridge – </a:t>
            </a:r>
            <a:r>
              <a:rPr lang="en-US" dirty="0" smtClean="0"/>
              <a:t>335</a:t>
            </a:r>
            <a:r>
              <a:rPr lang="en-US" baseline="30000" dirty="0" smtClean="0"/>
              <a:t>th</a:t>
            </a:r>
            <a:r>
              <a:rPr lang="en-US" dirty="0" smtClean="0"/>
              <a:t>  </a:t>
            </a:r>
            <a:endParaRPr lang="en-US" dirty="0"/>
          </a:p>
          <a:p>
            <a:pPr marL="285750" indent="-285750">
              <a:buFontTx/>
              <a:buChar char="-"/>
            </a:pPr>
            <a:r>
              <a:rPr lang="en-US" dirty="0"/>
              <a:t>Imperial College – </a:t>
            </a:r>
            <a:r>
              <a:rPr lang="en-US" dirty="0" smtClean="0"/>
              <a:t>274</a:t>
            </a:r>
            <a:r>
              <a:rPr lang="en-US" baseline="30000" dirty="0" smtClean="0"/>
              <a:t>th</a:t>
            </a:r>
            <a:endParaRPr lang="en-US" dirty="0"/>
          </a:p>
          <a:p>
            <a:endParaRPr lang="en-US" dirty="0"/>
          </a:p>
        </p:txBody>
      </p:sp>
    </p:spTree>
    <p:extLst>
      <p:ext uri="{BB962C8B-B14F-4D97-AF65-F5344CB8AC3E}">
        <p14:creationId xmlns:p14="http://schemas.microsoft.com/office/powerpoint/2010/main" val="271937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5223"/>
          </a:xfrm>
        </p:spPr>
        <p:txBody>
          <a:bodyPr>
            <a:normAutofit/>
          </a:bodyPr>
          <a:lstStyle/>
          <a:p>
            <a:r>
              <a:rPr lang="en-US" dirty="0" smtClean="0"/>
              <a:t>Ranking Criteria: International Outlook 2023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087" y="1289251"/>
            <a:ext cx="7257862" cy="5419367"/>
          </a:xfrm>
        </p:spPr>
      </p:pic>
      <p:sp>
        <p:nvSpPr>
          <p:cNvPr id="5" name="TextBox 4"/>
          <p:cNvSpPr txBox="1"/>
          <p:nvPr/>
        </p:nvSpPr>
        <p:spPr>
          <a:xfrm>
            <a:off x="184087" y="817571"/>
            <a:ext cx="11823826" cy="369332"/>
          </a:xfrm>
          <a:prstGeom prst="rect">
            <a:avLst/>
          </a:prstGeom>
          <a:noFill/>
        </p:spPr>
        <p:txBody>
          <a:bodyPr wrap="square" rtlCol="0">
            <a:spAutoFit/>
          </a:bodyPr>
          <a:lstStyle/>
          <a:p>
            <a:r>
              <a:rPr lang="en-US" dirty="0"/>
              <a:t>International outlook is therefore a mark of a top institution, relevant both to international and domestic </a:t>
            </a:r>
            <a:r>
              <a:rPr lang="en-US" dirty="0" smtClean="0"/>
              <a:t>students.</a:t>
            </a:r>
            <a:endParaRPr lang="en-US" dirty="0"/>
          </a:p>
        </p:txBody>
      </p:sp>
      <p:sp>
        <p:nvSpPr>
          <p:cNvPr id="6" name="TextBox 5"/>
          <p:cNvSpPr txBox="1"/>
          <p:nvPr/>
        </p:nvSpPr>
        <p:spPr>
          <a:xfrm>
            <a:off x="8555525" y="1846907"/>
            <a:ext cx="184731" cy="369332"/>
          </a:xfrm>
          <a:prstGeom prst="rect">
            <a:avLst/>
          </a:prstGeom>
          <a:noFill/>
        </p:spPr>
        <p:txBody>
          <a:bodyPr wrap="none" rtlCol="0">
            <a:spAutoFit/>
          </a:bodyPr>
          <a:lstStyle/>
          <a:p>
            <a:endParaRPr lang="en-US" dirty="0"/>
          </a:p>
        </p:txBody>
      </p:sp>
      <p:sp>
        <p:nvSpPr>
          <p:cNvPr id="7" name="TextBox 6"/>
          <p:cNvSpPr txBox="1"/>
          <p:nvPr/>
        </p:nvSpPr>
        <p:spPr>
          <a:xfrm>
            <a:off x="7613965" y="1937441"/>
            <a:ext cx="4412055" cy="2308324"/>
          </a:xfrm>
          <a:prstGeom prst="rect">
            <a:avLst/>
          </a:prstGeom>
          <a:noFill/>
        </p:spPr>
        <p:txBody>
          <a:bodyPr wrap="square" rtlCol="0">
            <a:spAutoFit/>
          </a:bodyPr>
          <a:lstStyle/>
          <a:p>
            <a:r>
              <a:rPr lang="en-US" dirty="0" smtClean="0"/>
              <a:t>The top 10 universities in terms of Research include:</a:t>
            </a:r>
          </a:p>
          <a:p>
            <a:pPr marL="285750" indent="-285750">
              <a:buFontTx/>
              <a:buChar char="-"/>
            </a:pPr>
            <a:r>
              <a:rPr lang="en-US" dirty="0"/>
              <a:t>2</a:t>
            </a:r>
            <a:r>
              <a:rPr lang="en-US" dirty="0" smtClean="0"/>
              <a:t> Macao</a:t>
            </a:r>
          </a:p>
          <a:p>
            <a:pPr marL="285750" indent="-285750">
              <a:buFontTx/>
              <a:buChar char="-"/>
            </a:pPr>
            <a:r>
              <a:rPr lang="en-US" dirty="0"/>
              <a:t>2</a:t>
            </a:r>
            <a:r>
              <a:rPr lang="en-US" dirty="0" smtClean="0"/>
              <a:t> Hong Kong</a:t>
            </a:r>
          </a:p>
          <a:p>
            <a:pPr marL="285750" indent="-285750">
              <a:buFontTx/>
              <a:buChar char="-"/>
            </a:pPr>
            <a:r>
              <a:rPr lang="en-US" dirty="0"/>
              <a:t>2</a:t>
            </a:r>
            <a:r>
              <a:rPr lang="en-US" dirty="0" smtClean="0"/>
              <a:t> Switzerland</a:t>
            </a:r>
          </a:p>
          <a:p>
            <a:pPr marL="285750" indent="-285750">
              <a:buFontTx/>
              <a:buChar char="-"/>
            </a:pPr>
            <a:r>
              <a:rPr lang="en-US" dirty="0"/>
              <a:t>1 </a:t>
            </a:r>
            <a:r>
              <a:rPr lang="en-US" dirty="0" smtClean="0"/>
              <a:t>Luxembourg</a:t>
            </a:r>
          </a:p>
          <a:p>
            <a:pPr marL="285750" indent="-285750">
              <a:buFontTx/>
              <a:buChar char="-"/>
            </a:pPr>
            <a:r>
              <a:rPr lang="en-US" dirty="0" smtClean="0"/>
              <a:t>2 UAE</a:t>
            </a:r>
          </a:p>
          <a:p>
            <a:pPr marL="285750" indent="-285750">
              <a:buFontTx/>
              <a:buChar char="-"/>
            </a:pPr>
            <a:r>
              <a:rPr lang="en-US" dirty="0" smtClean="0"/>
              <a:t>1 Qatar</a:t>
            </a:r>
            <a:endParaRPr lang="en-US" dirty="0"/>
          </a:p>
        </p:txBody>
      </p:sp>
      <p:sp>
        <p:nvSpPr>
          <p:cNvPr id="3" name="TextBox 2"/>
          <p:cNvSpPr txBox="1"/>
          <p:nvPr/>
        </p:nvSpPr>
        <p:spPr>
          <a:xfrm>
            <a:off x="7613965" y="5031618"/>
            <a:ext cx="4460342"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115570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604" y="334978"/>
            <a:ext cx="2262992" cy="584775"/>
          </a:xfrm>
          <a:prstGeom prst="rect">
            <a:avLst/>
          </a:prstGeom>
          <a:noFill/>
        </p:spPr>
        <p:txBody>
          <a:bodyPr wrap="none" rtlCol="0">
            <a:spAutoFit/>
          </a:bodyPr>
          <a:lstStyle/>
          <a:p>
            <a:r>
              <a:rPr lang="en-US" sz="3200" dirty="0" smtClean="0"/>
              <a:t>Introduction</a:t>
            </a:r>
            <a:endParaRPr lang="en-US" sz="3200" dirty="0"/>
          </a:p>
        </p:txBody>
      </p:sp>
      <p:sp>
        <p:nvSpPr>
          <p:cNvPr id="3" name="TextBox 2"/>
          <p:cNvSpPr txBox="1"/>
          <p:nvPr/>
        </p:nvSpPr>
        <p:spPr>
          <a:xfrm>
            <a:off x="380245" y="1113576"/>
            <a:ext cx="11570329" cy="3970318"/>
          </a:xfrm>
          <a:prstGeom prst="rect">
            <a:avLst/>
          </a:prstGeom>
          <a:noFill/>
        </p:spPr>
        <p:txBody>
          <a:bodyPr wrap="square" rtlCol="0">
            <a:spAutoFit/>
          </a:bodyPr>
          <a:lstStyle/>
          <a:p>
            <a:r>
              <a:rPr lang="en-US" dirty="0" smtClean="0"/>
              <a:t>     The dream of every student is to study in one of the best universities in the world as this affect the quality of education one gets and the impact of that education in the society.</a:t>
            </a:r>
          </a:p>
          <a:p>
            <a:r>
              <a:rPr lang="en-US" dirty="0"/>
              <a:t> </a:t>
            </a:r>
            <a:r>
              <a:rPr lang="en-US" dirty="0" smtClean="0"/>
              <a:t>    Some universities are perceived as the best, but are they really the best? If so, what are they really good at. </a:t>
            </a:r>
          </a:p>
          <a:p>
            <a:r>
              <a:rPr lang="en-US" dirty="0"/>
              <a:t> </a:t>
            </a:r>
            <a:r>
              <a:rPr lang="en-US" dirty="0" smtClean="0"/>
              <a:t>    In this analysis, I’ll dissect the Times Higher Education World Universities Rankings to find out which universities are the best. This involves ranking them, not just on overall score, but also based on certain criteria's which include:</a:t>
            </a:r>
          </a:p>
          <a:p>
            <a:endParaRPr lang="en-US" dirty="0" smtClean="0"/>
          </a:p>
          <a:p>
            <a:pPr marL="285750" indent="-285750">
              <a:buFontTx/>
              <a:buChar char="-"/>
            </a:pPr>
            <a:r>
              <a:rPr lang="en-US" dirty="0" smtClean="0"/>
              <a:t>Teaching</a:t>
            </a:r>
          </a:p>
          <a:p>
            <a:pPr marL="285750" indent="-285750">
              <a:buFontTx/>
              <a:buChar char="-"/>
            </a:pPr>
            <a:r>
              <a:rPr lang="en-US" dirty="0" smtClean="0"/>
              <a:t>Research</a:t>
            </a:r>
          </a:p>
          <a:p>
            <a:pPr marL="285750" indent="-285750">
              <a:buFontTx/>
              <a:buChar char="-"/>
            </a:pPr>
            <a:r>
              <a:rPr lang="en-US" dirty="0" smtClean="0"/>
              <a:t>Citation</a:t>
            </a:r>
          </a:p>
          <a:p>
            <a:pPr marL="285750" indent="-285750">
              <a:buFontTx/>
              <a:buChar char="-"/>
            </a:pPr>
            <a:r>
              <a:rPr lang="en-US" dirty="0" smtClean="0"/>
              <a:t>Industry Income</a:t>
            </a:r>
          </a:p>
          <a:p>
            <a:pPr marL="285750" indent="-285750">
              <a:buFontTx/>
              <a:buChar char="-"/>
            </a:pPr>
            <a:r>
              <a:rPr lang="en-US" dirty="0" smtClean="0"/>
              <a:t>International Outlook</a:t>
            </a:r>
          </a:p>
          <a:p>
            <a:endParaRPr lang="en-US" dirty="0"/>
          </a:p>
          <a:p>
            <a:r>
              <a:rPr lang="en-US" dirty="0" smtClean="0"/>
              <a:t>     I’ll also compare the best of the best, to the best ranked universities in each of these criteria’s.</a:t>
            </a:r>
          </a:p>
          <a:p>
            <a:endParaRPr lang="en-US" dirty="0"/>
          </a:p>
        </p:txBody>
      </p:sp>
    </p:spTree>
    <p:extLst>
      <p:ext uri="{BB962C8B-B14F-4D97-AF65-F5344CB8AC3E}">
        <p14:creationId xmlns:p14="http://schemas.microsoft.com/office/powerpoint/2010/main" val="2123957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7117"/>
          </a:xfrm>
        </p:spPr>
        <p:txBody>
          <a:bodyPr/>
          <a:lstStyle/>
          <a:p>
            <a:r>
              <a:rPr lang="en-US" dirty="0" smtClean="0"/>
              <a:t>How Did TOP 10 Overall Rank: International Outlook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94" y="697117"/>
            <a:ext cx="8347295" cy="6092981"/>
          </a:xfrm>
        </p:spPr>
      </p:pic>
      <p:sp>
        <p:nvSpPr>
          <p:cNvPr id="5" name="TextBox 4"/>
          <p:cNvSpPr txBox="1"/>
          <p:nvPr/>
        </p:nvSpPr>
        <p:spPr>
          <a:xfrm>
            <a:off x="8581762" y="1376127"/>
            <a:ext cx="3627916" cy="3970318"/>
          </a:xfrm>
          <a:prstGeom prst="rect">
            <a:avLst/>
          </a:prstGeom>
          <a:noFill/>
        </p:spPr>
        <p:txBody>
          <a:bodyPr wrap="none" rtlCol="0">
            <a:spAutoFit/>
          </a:bodyPr>
          <a:lstStyle/>
          <a:p>
            <a:r>
              <a:rPr lang="en-US" dirty="0"/>
              <a:t>United States: </a:t>
            </a:r>
          </a:p>
          <a:p>
            <a:pPr marL="285750" indent="-285750">
              <a:buFontTx/>
              <a:buChar char="-"/>
            </a:pPr>
            <a:r>
              <a:rPr lang="en-US" dirty="0"/>
              <a:t>Harvard University </a:t>
            </a:r>
            <a:r>
              <a:rPr lang="en-US" dirty="0" smtClean="0"/>
              <a:t>– 214</a:t>
            </a:r>
            <a:r>
              <a:rPr lang="en-US" baseline="30000" dirty="0" smtClean="0"/>
              <a:t>th</a:t>
            </a:r>
            <a:r>
              <a:rPr lang="en-US" dirty="0" smtClean="0"/>
              <a:t>   </a:t>
            </a:r>
            <a:endParaRPr lang="en-US" dirty="0"/>
          </a:p>
          <a:p>
            <a:pPr marL="285750" indent="-285750">
              <a:buFontTx/>
              <a:buChar char="-"/>
            </a:pPr>
            <a:r>
              <a:rPr lang="en-US" dirty="0"/>
              <a:t>Stanford University </a:t>
            </a:r>
            <a:r>
              <a:rPr lang="en-US" dirty="0" smtClean="0"/>
              <a:t>– 223</a:t>
            </a:r>
            <a:r>
              <a:rPr lang="en-US" baseline="30000" dirty="0" smtClean="0"/>
              <a:t>rd</a:t>
            </a:r>
            <a:r>
              <a:rPr lang="en-US" dirty="0" smtClean="0"/>
              <a:t> </a:t>
            </a:r>
            <a:endParaRPr lang="en-US" dirty="0"/>
          </a:p>
          <a:p>
            <a:pPr marL="285750" indent="-285750">
              <a:buFontTx/>
              <a:buChar char="-"/>
            </a:pPr>
            <a:r>
              <a:rPr lang="en-US" dirty="0"/>
              <a:t>Massachusetts – </a:t>
            </a:r>
            <a:r>
              <a:rPr lang="en-US" dirty="0" smtClean="0"/>
              <a:t>119</a:t>
            </a:r>
            <a:r>
              <a:rPr lang="en-US" baseline="30000" dirty="0" smtClean="0"/>
              <a:t>th</a:t>
            </a:r>
            <a:r>
              <a:rPr lang="en-US" dirty="0" smtClean="0"/>
              <a:t>  </a:t>
            </a:r>
            <a:endParaRPr lang="en-US" dirty="0"/>
          </a:p>
          <a:p>
            <a:pPr marL="285750" indent="-285750">
              <a:buFontTx/>
              <a:buChar char="-"/>
            </a:pPr>
            <a:r>
              <a:rPr lang="en-US" dirty="0"/>
              <a:t>California institute of Tech – </a:t>
            </a:r>
            <a:r>
              <a:rPr lang="en-US" dirty="0" smtClean="0"/>
              <a:t>176</a:t>
            </a:r>
            <a:r>
              <a:rPr lang="en-US" baseline="30000" dirty="0" smtClean="0"/>
              <a:t>th</a:t>
            </a:r>
            <a:endParaRPr lang="en-US" dirty="0"/>
          </a:p>
          <a:p>
            <a:pPr marL="285750" indent="-285750">
              <a:buFontTx/>
              <a:buChar char="-"/>
            </a:pPr>
            <a:r>
              <a:rPr lang="en-US" dirty="0"/>
              <a:t>Princeton University – </a:t>
            </a:r>
            <a:r>
              <a:rPr lang="en-US" dirty="0" smtClean="0"/>
              <a:t>215</a:t>
            </a:r>
            <a:r>
              <a:rPr lang="en-US" baseline="30000" dirty="0" smtClean="0"/>
              <a:t>th</a:t>
            </a:r>
            <a:r>
              <a:rPr lang="en-US" dirty="0" smtClean="0"/>
              <a:t> </a:t>
            </a:r>
            <a:endParaRPr lang="en-US" dirty="0"/>
          </a:p>
          <a:p>
            <a:pPr marL="285750" indent="-285750">
              <a:buFontTx/>
              <a:buChar char="-"/>
            </a:pPr>
            <a:r>
              <a:rPr lang="en-US" dirty="0"/>
              <a:t>University of California – </a:t>
            </a:r>
            <a:r>
              <a:rPr lang="en-US" dirty="0" smtClean="0"/>
              <a:t>238</a:t>
            </a:r>
            <a:r>
              <a:rPr lang="en-US" baseline="30000" dirty="0" smtClean="0"/>
              <a:t>th</a:t>
            </a:r>
            <a:endParaRPr lang="en-US" dirty="0"/>
          </a:p>
          <a:p>
            <a:pPr marL="285750" indent="-285750">
              <a:buFontTx/>
              <a:buChar char="-"/>
            </a:pPr>
            <a:r>
              <a:rPr lang="en-US" dirty="0"/>
              <a:t>Yale University – </a:t>
            </a:r>
            <a:r>
              <a:rPr lang="en-US" dirty="0" smtClean="0"/>
              <a:t>335</a:t>
            </a:r>
            <a:r>
              <a:rPr lang="en-US" baseline="30000" dirty="0" smtClean="0"/>
              <a:t>th</a:t>
            </a:r>
            <a:r>
              <a:rPr lang="en-US" dirty="0" smtClean="0"/>
              <a:t>    </a:t>
            </a:r>
            <a:endParaRPr lang="en-US" dirty="0"/>
          </a:p>
          <a:p>
            <a:endParaRPr lang="en-US" dirty="0"/>
          </a:p>
          <a:p>
            <a:r>
              <a:rPr lang="en-US" dirty="0"/>
              <a:t>United Kingdom:</a:t>
            </a:r>
          </a:p>
          <a:p>
            <a:pPr marL="285750" indent="-285750">
              <a:buFontTx/>
              <a:buChar char="-"/>
            </a:pPr>
            <a:r>
              <a:rPr lang="en-US" dirty="0"/>
              <a:t>University of Oxford – </a:t>
            </a:r>
            <a:r>
              <a:rPr lang="en-US" dirty="0" smtClean="0"/>
              <a:t>28</a:t>
            </a:r>
            <a:r>
              <a:rPr lang="en-US" baseline="30000" dirty="0" smtClean="0"/>
              <a:t>th</a:t>
            </a:r>
            <a:r>
              <a:rPr lang="en-US" dirty="0" smtClean="0"/>
              <a:t>  </a:t>
            </a:r>
            <a:endParaRPr lang="en-US" baseline="30000" dirty="0"/>
          </a:p>
          <a:p>
            <a:pPr marL="285750" indent="-285750">
              <a:buFontTx/>
              <a:buChar char="-"/>
            </a:pPr>
            <a:r>
              <a:rPr lang="en-US" dirty="0"/>
              <a:t>University of Cambridge – </a:t>
            </a:r>
            <a:r>
              <a:rPr lang="en-US" dirty="0" smtClean="0"/>
              <a:t>34</a:t>
            </a:r>
            <a:r>
              <a:rPr lang="en-US" baseline="30000" dirty="0" smtClean="0"/>
              <a:t>th</a:t>
            </a:r>
            <a:r>
              <a:rPr lang="en-US" dirty="0" smtClean="0"/>
              <a:t>  </a:t>
            </a:r>
            <a:endParaRPr lang="en-US" dirty="0"/>
          </a:p>
          <a:p>
            <a:pPr marL="285750" indent="-285750">
              <a:buFontTx/>
              <a:buChar char="-"/>
            </a:pPr>
            <a:r>
              <a:rPr lang="en-US" dirty="0"/>
              <a:t>Imperial College – </a:t>
            </a:r>
            <a:r>
              <a:rPr lang="en-US" dirty="0" smtClean="0"/>
              <a:t>17</a:t>
            </a:r>
            <a:r>
              <a:rPr lang="en-US" baseline="30000" dirty="0" smtClean="0"/>
              <a:t>th</a:t>
            </a:r>
            <a:endParaRPr lang="en-US" dirty="0"/>
          </a:p>
          <a:p>
            <a:endParaRPr lang="en-US" dirty="0"/>
          </a:p>
        </p:txBody>
      </p:sp>
    </p:spTree>
    <p:extLst>
      <p:ext uri="{BB962C8B-B14F-4D97-AF65-F5344CB8AC3E}">
        <p14:creationId xmlns:p14="http://schemas.microsoft.com/office/powerpoint/2010/main" val="2417724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7117"/>
          </a:xfrm>
        </p:spPr>
        <p:txBody>
          <a:bodyPr/>
          <a:lstStyle/>
          <a:p>
            <a:r>
              <a:rPr lang="en-US" dirty="0" smtClean="0"/>
              <a:t>Students and International Students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09" y="697117"/>
            <a:ext cx="8320133" cy="5966233"/>
          </a:xfrm>
        </p:spPr>
      </p:pic>
      <p:sp>
        <p:nvSpPr>
          <p:cNvPr id="5" name="TextBox 4"/>
          <p:cNvSpPr txBox="1"/>
          <p:nvPr/>
        </p:nvSpPr>
        <p:spPr>
          <a:xfrm>
            <a:off x="8581762" y="1376127"/>
            <a:ext cx="3610238" cy="2308324"/>
          </a:xfrm>
          <a:prstGeom prst="rect">
            <a:avLst/>
          </a:prstGeom>
          <a:noFill/>
        </p:spPr>
        <p:txBody>
          <a:bodyPr wrap="square" rtlCol="0">
            <a:spAutoFit/>
          </a:bodyPr>
          <a:lstStyle/>
          <a:p>
            <a:r>
              <a:rPr lang="en-US" dirty="0"/>
              <a:t>United States: </a:t>
            </a:r>
          </a:p>
          <a:p>
            <a:pPr marL="285750" indent="-285750">
              <a:buFontTx/>
              <a:buChar char="-"/>
            </a:pPr>
            <a:r>
              <a:rPr lang="en-US" dirty="0" smtClean="0"/>
              <a:t>Have a relatively lower percentage of international students</a:t>
            </a:r>
            <a:endParaRPr lang="en-US" dirty="0"/>
          </a:p>
          <a:p>
            <a:endParaRPr lang="en-US" dirty="0"/>
          </a:p>
          <a:p>
            <a:r>
              <a:rPr lang="en-US" dirty="0"/>
              <a:t>United </a:t>
            </a:r>
            <a:r>
              <a:rPr lang="en-US" dirty="0" smtClean="0"/>
              <a:t>Kingdom:</a:t>
            </a:r>
          </a:p>
          <a:p>
            <a:r>
              <a:rPr lang="en-US" dirty="0" smtClean="0"/>
              <a:t>-    Has a relatively high percentage of international students</a:t>
            </a:r>
            <a:endParaRPr lang="en-US" dirty="0"/>
          </a:p>
        </p:txBody>
      </p:sp>
    </p:spTree>
    <p:extLst>
      <p:ext uri="{BB962C8B-B14F-4D97-AF65-F5344CB8AC3E}">
        <p14:creationId xmlns:p14="http://schemas.microsoft.com/office/powerpoint/2010/main" val="724208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33743"/>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190122" y="757316"/>
            <a:ext cx="11642757" cy="3733203"/>
          </a:xfrm>
        </p:spPr>
        <p:txBody>
          <a:bodyPr/>
          <a:lstStyle/>
          <a:p>
            <a:r>
              <a:rPr lang="en-US" sz="1800" dirty="0" smtClean="0"/>
              <a:t>There is no doubt, Ranking is not about quantity but quality</a:t>
            </a:r>
          </a:p>
          <a:p>
            <a:r>
              <a:rPr lang="en-US" sz="1800" dirty="0"/>
              <a:t>The best Universities come from the UK and </a:t>
            </a:r>
            <a:r>
              <a:rPr lang="en-US" sz="1800" dirty="0" smtClean="0"/>
              <a:t>US</a:t>
            </a:r>
          </a:p>
          <a:p>
            <a:r>
              <a:rPr lang="en-US" sz="1800" dirty="0" smtClean="0"/>
              <a:t>Universities in UK and US have a good Teaching and Research Rankings</a:t>
            </a:r>
            <a:endParaRPr lang="en-US" sz="1800" dirty="0"/>
          </a:p>
          <a:p>
            <a:r>
              <a:rPr lang="en-US" sz="1800" dirty="0" smtClean="0"/>
              <a:t>Nonetheless, The Old, medical universities in the Middle east and Africa are no match for the best universities in terms of Citation.</a:t>
            </a:r>
          </a:p>
          <a:p>
            <a:r>
              <a:rPr lang="en-US" sz="1800" dirty="0" smtClean="0"/>
              <a:t>Universities that have the best research impact are in Europe and Asia</a:t>
            </a:r>
          </a:p>
          <a:p>
            <a:r>
              <a:rPr lang="en-US" sz="1800" dirty="0" smtClean="0"/>
              <a:t>The universities with good international outlook comes from Qatar, UAE, Luxembourg, Switzerland, Hong Kong and Macau</a:t>
            </a:r>
          </a:p>
          <a:p>
            <a:r>
              <a:rPr lang="en-US" sz="1800" dirty="0" smtClean="0"/>
              <a:t>UK looks more welcoming/appealing to International students than US</a:t>
            </a:r>
          </a:p>
          <a:p>
            <a:endParaRPr lang="en-US" dirty="0" smtClean="0"/>
          </a:p>
          <a:p>
            <a:endParaRPr lang="en-US" dirty="0"/>
          </a:p>
        </p:txBody>
      </p:sp>
    </p:spTree>
    <p:extLst>
      <p:ext uri="{BB962C8B-B14F-4D97-AF65-F5344CB8AC3E}">
        <p14:creationId xmlns:p14="http://schemas.microsoft.com/office/powerpoint/2010/main" val="59137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48863"/>
          </a:xfrm>
        </p:spPr>
        <p:txBody>
          <a:bodyPr>
            <a:normAutofit fontScale="90000"/>
          </a:bodyPr>
          <a:lstStyle/>
          <a:p>
            <a:r>
              <a:rPr lang="en-US" dirty="0" smtClean="0"/>
              <a:t>The World University Rankings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9588" y="648863"/>
            <a:ext cx="6990029" cy="6105022"/>
          </a:xfrm>
        </p:spPr>
      </p:pic>
      <p:sp>
        <p:nvSpPr>
          <p:cNvPr id="5" name="TextBox 4"/>
          <p:cNvSpPr txBox="1"/>
          <p:nvPr/>
        </p:nvSpPr>
        <p:spPr>
          <a:xfrm>
            <a:off x="6964378" y="533639"/>
            <a:ext cx="5238185" cy="923330"/>
          </a:xfrm>
          <a:prstGeom prst="rect">
            <a:avLst/>
          </a:prstGeom>
          <a:noFill/>
        </p:spPr>
        <p:txBody>
          <a:bodyPr wrap="square" rtlCol="0">
            <a:spAutoFit/>
          </a:bodyPr>
          <a:lstStyle/>
          <a:p>
            <a:r>
              <a:rPr lang="en-US" dirty="0" smtClean="0"/>
              <a:t>The Times Higher Education World University Rankings is the most diverse university rankings to date.</a:t>
            </a:r>
            <a:endParaRPr lang="en-US" dirty="0"/>
          </a:p>
        </p:txBody>
      </p:sp>
      <p:sp>
        <p:nvSpPr>
          <p:cNvPr id="6" name="Rectangle 5"/>
          <p:cNvSpPr/>
          <p:nvPr/>
        </p:nvSpPr>
        <p:spPr>
          <a:xfrm>
            <a:off x="7189205" y="5276557"/>
            <a:ext cx="5123508" cy="1477328"/>
          </a:xfrm>
          <a:prstGeom prst="rect">
            <a:avLst/>
          </a:prstGeom>
        </p:spPr>
        <p:txBody>
          <a:bodyPr wrap="square">
            <a:spAutoFit/>
          </a:bodyPr>
          <a:lstStyle/>
          <a:p>
            <a:r>
              <a:rPr lang="en-US" dirty="0" smtClean="0"/>
              <a:t>The 2023 Rankings has 2,345 universities from 104 countries. The top 3 being:</a:t>
            </a:r>
          </a:p>
          <a:p>
            <a:pPr marL="285750" indent="-285750">
              <a:buFontTx/>
              <a:buChar char="-"/>
            </a:pPr>
            <a:r>
              <a:rPr lang="en-US" dirty="0" smtClean="0"/>
              <a:t>United states with 179 universities</a:t>
            </a:r>
          </a:p>
          <a:p>
            <a:pPr marL="285750" indent="-285750">
              <a:buFontTx/>
              <a:buChar char="-"/>
            </a:pPr>
            <a:r>
              <a:rPr lang="en-US" dirty="0" smtClean="0"/>
              <a:t>United Kingdom with 163</a:t>
            </a:r>
          </a:p>
          <a:p>
            <a:pPr marL="285750" indent="-285750">
              <a:buFontTx/>
              <a:buChar char="-"/>
            </a:pPr>
            <a:r>
              <a:rPr lang="en-US" dirty="0" smtClean="0"/>
              <a:t>Japan with 152 universities</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9194" y="1182502"/>
            <a:ext cx="2648320" cy="3953427"/>
          </a:xfrm>
          <a:prstGeom prst="rect">
            <a:avLst/>
          </a:prstGeom>
        </p:spPr>
      </p:pic>
    </p:spTree>
    <p:extLst>
      <p:ext uri="{BB962C8B-B14F-4D97-AF65-F5344CB8AC3E}">
        <p14:creationId xmlns:p14="http://schemas.microsoft.com/office/powerpoint/2010/main" val="572446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66558"/>
          </a:xfrm>
        </p:spPr>
        <p:txBody>
          <a:bodyPr/>
          <a:lstStyle/>
          <a:p>
            <a:r>
              <a:rPr lang="en-US" dirty="0" smtClean="0"/>
              <a:t>Quality, Not Quantity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13" y="766558"/>
            <a:ext cx="12104687" cy="3901547"/>
          </a:xfrm>
        </p:spPr>
      </p:pic>
      <p:sp>
        <p:nvSpPr>
          <p:cNvPr id="5" name="TextBox 4"/>
          <p:cNvSpPr txBox="1"/>
          <p:nvPr/>
        </p:nvSpPr>
        <p:spPr>
          <a:xfrm>
            <a:off x="262550" y="4668105"/>
            <a:ext cx="11608306" cy="1477328"/>
          </a:xfrm>
          <a:prstGeom prst="rect">
            <a:avLst/>
          </a:prstGeom>
          <a:noFill/>
        </p:spPr>
        <p:txBody>
          <a:bodyPr wrap="none" rtlCol="0">
            <a:spAutoFit/>
          </a:bodyPr>
          <a:lstStyle/>
          <a:p>
            <a:r>
              <a:rPr lang="en-US" dirty="0" smtClean="0"/>
              <a:t>Top 100 Universities in 2023 Ranking:</a:t>
            </a:r>
          </a:p>
          <a:p>
            <a:pPr marL="285750" indent="-285750">
              <a:buFontTx/>
              <a:buChar char="-"/>
            </a:pPr>
            <a:r>
              <a:rPr lang="en-US" dirty="0" smtClean="0"/>
              <a:t>Came from 15 countries</a:t>
            </a:r>
          </a:p>
          <a:p>
            <a:pPr marL="285750" indent="-285750">
              <a:buFontTx/>
              <a:buChar char="-"/>
            </a:pPr>
            <a:r>
              <a:rPr lang="en-US" dirty="0" smtClean="0"/>
              <a:t>United States has the highest, 34 universities, United Kingdom 10 universities, followed by Germany with 9 Universities</a:t>
            </a:r>
          </a:p>
          <a:p>
            <a:pPr marL="285750" indent="-285750">
              <a:buFontTx/>
              <a:buChar char="-"/>
            </a:pPr>
            <a:r>
              <a:rPr lang="en-US" dirty="0" smtClean="0"/>
              <a:t>North America, Asia, Europe, Australia all have representatives in top 100</a:t>
            </a:r>
          </a:p>
          <a:p>
            <a:pPr marL="285750" indent="-285750">
              <a:buFontTx/>
              <a:buChar char="-"/>
            </a:pPr>
            <a:r>
              <a:rPr lang="en-US" dirty="0" smtClean="0"/>
              <a:t>South America, Middle East and Africa has no university that made it to the to 100</a:t>
            </a:r>
            <a:endParaRPr lang="en-US" dirty="0"/>
          </a:p>
        </p:txBody>
      </p:sp>
    </p:spTree>
    <p:extLst>
      <p:ext uri="{BB962C8B-B14F-4D97-AF65-F5344CB8AC3E}">
        <p14:creationId xmlns:p14="http://schemas.microsoft.com/office/powerpoint/2010/main" val="21616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79422"/>
          </a:xfrm>
        </p:spPr>
        <p:txBody>
          <a:bodyPr>
            <a:normAutofit fontScale="90000"/>
          </a:bodyPr>
          <a:lstStyle/>
          <a:p>
            <a:r>
              <a:rPr lang="en-US" dirty="0" smtClean="0"/>
              <a:t>Scaling Down further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28" y="579423"/>
            <a:ext cx="5922520" cy="6215202"/>
          </a:xfrm>
        </p:spPr>
      </p:pic>
      <p:sp>
        <p:nvSpPr>
          <p:cNvPr id="5" name="TextBox 4"/>
          <p:cNvSpPr txBox="1"/>
          <p:nvPr/>
        </p:nvSpPr>
        <p:spPr>
          <a:xfrm>
            <a:off x="6346480" y="2525917"/>
            <a:ext cx="5412764" cy="923330"/>
          </a:xfrm>
          <a:prstGeom prst="rect">
            <a:avLst/>
          </a:prstGeom>
          <a:noFill/>
        </p:spPr>
        <p:txBody>
          <a:bodyPr wrap="none" rtlCol="0">
            <a:spAutoFit/>
          </a:bodyPr>
          <a:lstStyle/>
          <a:p>
            <a:r>
              <a:rPr lang="en-US" dirty="0" smtClean="0"/>
              <a:t>The Universities That made the top 10 rankings in 2023:</a:t>
            </a:r>
          </a:p>
          <a:p>
            <a:pPr marL="285750" indent="-285750">
              <a:buFontTx/>
              <a:buChar char="-"/>
            </a:pPr>
            <a:r>
              <a:rPr lang="en-US" dirty="0" smtClean="0"/>
              <a:t>7 universities from the United States</a:t>
            </a:r>
          </a:p>
          <a:p>
            <a:pPr marL="285750" indent="-285750">
              <a:buFontTx/>
              <a:buChar char="-"/>
            </a:pPr>
            <a:r>
              <a:rPr lang="en-US" dirty="0" smtClean="0"/>
              <a:t>3 Universities from the United Kingdom</a:t>
            </a:r>
            <a:endParaRPr lang="en-US" dirty="0"/>
          </a:p>
        </p:txBody>
      </p:sp>
    </p:spTree>
    <p:extLst>
      <p:ext uri="{BB962C8B-B14F-4D97-AF65-F5344CB8AC3E}">
        <p14:creationId xmlns:p14="http://schemas.microsoft.com/office/powerpoint/2010/main" val="168951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97529"/>
          </a:xfrm>
        </p:spPr>
        <p:txBody>
          <a:bodyPr>
            <a:normAutofit fontScale="90000"/>
          </a:bodyPr>
          <a:lstStyle/>
          <a:p>
            <a:r>
              <a:rPr lang="en-US" dirty="0" smtClean="0"/>
              <a:t>Which Ones Made Top 10</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124" y="597529"/>
            <a:ext cx="8500613" cy="6102035"/>
          </a:xfrm>
        </p:spPr>
      </p:pic>
      <p:sp>
        <p:nvSpPr>
          <p:cNvPr id="5" name="TextBox 4"/>
          <p:cNvSpPr txBox="1"/>
          <p:nvPr/>
        </p:nvSpPr>
        <p:spPr>
          <a:xfrm>
            <a:off x="8793033" y="1747319"/>
            <a:ext cx="3393878" cy="4247317"/>
          </a:xfrm>
          <a:prstGeom prst="rect">
            <a:avLst/>
          </a:prstGeom>
          <a:noFill/>
        </p:spPr>
        <p:txBody>
          <a:bodyPr wrap="none" rtlCol="0">
            <a:spAutoFit/>
          </a:bodyPr>
          <a:lstStyle/>
          <a:p>
            <a:r>
              <a:rPr lang="en-US" dirty="0" smtClean="0"/>
              <a:t>They are :</a:t>
            </a:r>
          </a:p>
          <a:p>
            <a:r>
              <a:rPr lang="en-US" dirty="0" smtClean="0"/>
              <a:t>United States: </a:t>
            </a:r>
          </a:p>
          <a:p>
            <a:pPr marL="285750" indent="-285750">
              <a:buFontTx/>
              <a:buChar char="-"/>
            </a:pPr>
            <a:r>
              <a:rPr lang="en-US" dirty="0" smtClean="0"/>
              <a:t>Harvard University - 2</a:t>
            </a:r>
            <a:r>
              <a:rPr lang="en-US" baseline="30000" dirty="0" smtClean="0"/>
              <a:t>nd</a:t>
            </a:r>
            <a:endParaRPr lang="en-US" dirty="0" smtClean="0"/>
          </a:p>
          <a:p>
            <a:pPr marL="285750" indent="-285750">
              <a:buFontTx/>
              <a:buChar char="-"/>
            </a:pPr>
            <a:r>
              <a:rPr lang="en-US" dirty="0" smtClean="0"/>
              <a:t>Stanford </a:t>
            </a:r>
            <a:r>
              <a:rPr lang="en-US" dirty="0"/>
              <a:t>University – 4</a:t>
            </a:r>
            <a:r>
              <a:rPr lang="en-US" baseline="30000" dirty="0"/>
              <a:t>th</a:t>
            </a:r>
            <a:endParaRPr lang="en-US" dirty="0"/>
          </a:p>
          <a:p>
            <a:pPr marL="285750" indent="-285750">
              <a:buFontTx/>
              <a:buChar char="-"/>
            </a:pPr>
            <a:r>
              <a:rPr lang="en-US" dirty="0" smtClean="0"/>
              <a:t>Massachusetts – 5</a:t>
            </a:r>
            <a:r>
              <a:rPr lang="en-US" baseline="30000" dirty="0" smtClean="0"/>
              <a:t>th</a:t>
            </a:r>
            <a:endParaRPr lang="en-US" dirty="0" smtClean="0"/>
          </a:p>
          <a:p>
            <a:pPr marL="285750" indent="-285750">
              <a:buFontTx/>
              <a:buChar char="-"/>
            </a:pPr>
            <a:r>
              <a:rPr lang="en-US" dirty="0" smtClean="0"/>
              <a:t>California institute of Tech – 6</a:t>
            </a:r>
            <a:r>
              <a:rPr lang="en-US" baseline="30000" dirty="0" smtClean="0"/>
              <a:t>th</a:t>
            </a:r>
            <a:endParaRPr lang="en-US" dirty="0" smtClean="0"/>
          </a:p>
          <a:p>
            <a:pPr marL="285750" indent="-285750">
              <a:buFontTx/>
              <a:buChar char="-"/>
            </a:pPr>
            <a:r>
              <a:rPr lang="en-US" dirty="0" smtClean="0"/>
              <a:t>Princeton University – 7</a:t>
            </a:r>
            <a:r>
              <a:rPr lang="en-US" baseline="30000" dirty="0" smtClean="0"/>
              <a:t>th</a:t>
            </a:r>
            <a:endParaRPr lang="en-US" dirty="0" smtClean="0"/>
          </a:p>
          <a:p>
            <a:pPr marL="285750" indent="-285750">
              <a:buFontTx/>
              <a:buChar char="-"/>
            </a:pPr>
            <a:r>
              <a:rPr lang="en-US" dirty="0" smtClean="0"/>
              <a:t>University of California – 8</a:t>
            </a:r>
            <a:r>
              <a:rPr lang="en-US" baseline="30000" dirty="0" smtClean="0"/>
              <a:t>th</a:t>
            </a:r>
            <a:endParaRPr lang="en-US" dirty="0" smtClean="0"/>
          </a:p>
          <a:p>
            <a:pPr marL="285750" indent="-285750">
              <a:buFontTx/>
              <a:buChar char="-"/>
            </a:pPr>
            <a:r>
              <a:rPr lang="en-US" dirty="0" smtClean="0"/>
              <a:t>Yale University – 9</a:t>
            </a:r>
            <a:r>
              <a:rPr lang="en-US" baseline="30000" dirty="0" smtClean="0"/>
              <a:t>th</a:t>
            </a:r>
            <a:endParaRPr lang="en-US" dirty="0" smtClean="0"/>
          </a:p>
          <a:p>
            <a:endParaRPr lang="en-US" dirty="0"/>
          </a:p>
          <a:p>
            <a:r>
              <a:rPr lang="en-US" dirty="0" smtClean="0"/>
              <a:t>United Kingdom:</a:t>
            </a:r>
          </a:p>
          <a:p>
            <a:pPr marL="285750" indent="-285750">
              <a:buFontTx/>
              <a:buChar char="-"/>
            </a:pPr>
            <a:r>
              <a:rPr lang="en-US" dirty="0" smtClean="0"/>
              <a:t>University of Oxford – 1</a:t>
            </a:r>
            <a:r>
              <a:rPr lang="en-US" baseline="30000" dirty="0" smtClean="0"/>
              <a:t>st</a:t>
            </a:r>
          </a:p>
          <a:p>
            <a:pPr marL="285750" indent="-285750">
              <a:buFontTx/>
              <a:buChar char="-"/>
            </a:pPr>
            <a:r>
              <a:rPr lang="en-US" dirty="0"/>
              <a:t>University of Cambridge – </a:t>
            </a:r>
            <a:r>
              <a:rPr lang="en-US" dirty="0" smtClean="0"/>
              <a:t>3</a:t>
            </a:r>
            <a:r>
              <a:rPr lang="en-US" baseline="30000" dirty="0" smtClean="0"/>
              <a:t>rd</a:t>
            </a:r>
            <a:endParaRPr lang="en-US" dirty="0" smtClean="0"/>
          </a:p>
          <a:p>
            <a:pPr marL="285750" indent="-285750">
              <a:buFontTx/>
              <a:buChar char="-"/>
            </a:pPr>
            <a:r>
              <a:rPr lang="en-US" dirty="0" smtClean="0"/>
              <a:t>Imperial College – 10</a:t>
            </a:r>
            <a:r>
              <a:rPr lang="en-US" baseline="30000" dirty="0" smtClean="0"/>
              <a:t>th</a:t>
            </a:r>
            <a:endParaRPr lang="en-US" dirty="0" smtClean="0"/>
          </a:p>
          <a:p>
            <a:endParaRPr lang="en-US" dirty="0"/>
          </a:p>
        </p:txBody>
      </p:sp>
    </p:spTree>
    <p:extLst>
      <p:ext uri="{BB962C8B-B14F-4D97-AF65-F5344CB8AC3E}">
        <p14:creationId xmlns:p14="http://schemas.microsoft.com/office/powerpoint/2010/main" val="294420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48863"/>
          </a:xfrm>
        </p:spPr>
        <p:txBody>
          <a:bodyPr>
            <a:normAutofit fontScale="90000"/>
          </a:bodyPr>
          <a:lstStyle/>
          <a:p>
            <a:r>
              <a:rPr lang="en-US" dirty="0"/>
              <a:t>2</a:t>
            </a:r>
            <a:r>
              <a:rPr lang="en-US" dirty="0" smtClean="0"/>
              <a:t>023 Top 3 Universities Rankings from 2011 - 2023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28" y="751437"/>
            <a:ext cx="12119572" cy="6011501"/>
          </a:xfrm>
        </p:spPr>
      </p:pic>
    </p:spTree>
    <p:extLst>
      <p:ext uri="{BB962C8B-B14F-4D97-AF65-F5344CB8AC3E}">
        <p14:creationId xmlns:p14="http://schemas.microsoft.com/office/powerpoint/2010/main" val="320303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34154"/>
          </a:xfrm>
        </p:spPr>
        <p:txBody>
          <a:bodyPr>
            <a:normAutofit fontScale="90000"/>
          </a:bodyPr>
          <a:lstStyle/>
          <a:p>
            <a:r>
              <a:rPr lang="en-US" dirty="0" smtClean="0"/>
              <a:t>A Closer Look at University of Oxford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34154"/>
            <a:ext cx="9524246" cy="6210677"/>
          </a:xfrm>
        </p:spPr>
      </p:pic>
      <p:sp>
        <p:nvSpPr>
          <p:cNvPr id="5" name="TextBox 4"/>
          <p:cNvSpPr txBox="1"/>
          <p:nvPr/>
        </p:nvSpPr>
        <p:spPr>
          <a:xfrm>
            <a:off x="9125893" y="1294647"/>
            <a:ext cx="2779414" cy="5078313"/>
          </a:xfrm>
          <a:prstGeom prst="rect">
            <a:avLst/>
          </a:prstGeom>
          <a:noFill/>
        </p:spPr>
        <p:txBody>
          <a:bodyPr wrap="square" rtlCol="0">
            <a:spAutoFit/>
          </a:bodyPr>
          <a:lstStyle/>
          <a:p>
            <a:r>
              <a:rPr lang="en-US" dirty="0" smtClean="0"/>
              <a:t>Lowest Ranking: 2011</a:t>
            </a:r>
          </a:p>
          <a:p>
            <a:endParaRPr lang="en-US" dirty="0"/>
          </a:p>
          <a:p>
            <a:r>
              <a:rPr lang="en-US" dirty="0" smtClean="0"/>
              <a:t>3 years of positive growth</a:t>
            </a:r>
          </a:p>
          <a:p>
            <a:endParaRPr lang="en-US" dirty="0"/>
          </a:p>
          <a:p>
            <a:r>
              <a:rPr lang="en-US" dirty="0" smtClean="0"/>
              <a:t>Dipped in 2015</a:t>
            </a:r>
          </a:p>
          <a:p>
            <a:endParaRPr lang="en-US" dirty="0"/>
          </a:p>
          <a:p>
            <a:r>
              <a:rPr lang="en-US" dirty="0" smtClean="0"/>
              <a:t>2 years of positive growth</a:t>
            </a:r>
          </a:p>
          <a:p>
            <a:endParaRPr lang="en-US" dirty="0"/>
          </a:p>
          <a:p>
            <a:r>
              <a:rPr lang="en-US" dirty="0" smtClean="0"/>
              <a:t>Dipped in 2018</a:t>
            </a:r>
          </a:p>
          <a:p>
            <a:endParaRPr lang="en-US" dirty="0"/>
          </a:p>
          <a:p>
            <a:r>
              <a:rPr lang="en-US" dirty="0" smtClean="0"/>
              <a:t>1 year of positive growth</a:t>
            </a:r>
          </a:p>
          <a:p>
            <a:endParaRPr lang="en-US" dirty="0"/>
          </a:p>
          <a:p>
            <a:r>
              <a:rPr lang="en-US" dirty="0" smtClean="0"/>
              <a:t>Dipped in 2020</a:t>
            </a:r>
          </a:p>
          <a:p>
            <a:endParaRPr lang="en-US" dirty="0"/>
          </a:p>
          <a:p>
            <a:r>
              <a:rPr lang="en-US" dirty="0" smtClean="0"/>
              <a:t>Has been on Positive growth since then with 2023 ranking being the best.</a:t>
            </a:r>
            <a:endParaRPr lang="en-US" dirty="0"/>
          </a:p>
        </p:txBody>
      </p:sp>
    </p:spTree>
    <p:extLst>
      <p:ext uri="{BB962C8B-B14F-4D97-AF65-F5344CB8AC3E}">
        <p14:creationId xmlns:p14="http://schemas.microsoft.com/office/powerpoint/2010/main" val="341212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34154"/>
          </a:xfrm>
        </p:spPr>
        <p:txBody>
          <a:bodyPr>
            <a:normAutofit fontScale="90000"/>
          </a:bodyPr>
          <a:lstStyle/>
          <a:p>
            <a:r>
              <a:rPr lang="en-US" dirty="0" smtClean="0"/>
              <a:t>A Closer Look at Harvard University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24277"/>
            <a:ext cx="9524246" cy="6133723"/>
          </a:xfrm>
        </p:spPr>
      </p:pic>
      <p:sp>
        <p:nvSpPr>
          <p:cNvPr id="5" name="TextBox 4"/>
          <p:cNvSpPr txBox="1"/>
          <p:nvPr/>
        </p:nvSpPr>
        <p:spPr>
          <a:xfrm>
            <a:off x="9125893" y="1294647"/>
            <a:ext cx="2779414" cy="5078313"/>
          </a:xfrm>
          <a:prstGeom prst="rect">
            <a:avLst/>
          </a:prstGeom>
          <a:noFill/>
        </p:spPr>
        <p:txBody>
          <a:bodyPr wrap="square" rtlCol="0">
            <a:spAutoFit/>
          </a:bodyPr>
          <a:lstStyle/>
          <a:p>
            <a:r>
              <a:rPr lang="en-US" dirty="0" smtClean="0"/>
              <a:t>Best Ranking: 2011</a:t>
            </a:r>
          </a:p>
          <a:p>
            <a:endParaRPr lang="en-US" dirty="0"/>
          </a:p>
          <a:p>
            <a:r>
              <a:rPr lang="en-US" dirty="0" smtClean="0"/>
              <a:t>Dipped for 2 years</a:t>
            </a:r>
          </a:p>
          <a:p>
            <a:endParaRPr lang="en-US" dirty="0"/>
          </a:p>
          <a:p>
            <a:r>
              <a:rPr lang="en-US" dirty="0" smtClean="0"/>
              <a:t>Positive growth in 2014</a:t>
            </a:r>
          </a:p>
          <a:p>
            <a:endParaRPr lang="en-US" dirty="0"/>
          </a:p>
          <a:p>
            <a:r>
              <a:rPr lang="en-US" dirty="0" smtClean="0"/>
              <a:t>Dipped for 2 years</a:t>
            </a:r>
          </a:p>
          <a:p>
            <a:endParaRPr lang="en-US" dirty="0"/>
          </a:p>
          <a:p>
            <a:r>
              <a:rPr lang="en-US" dirty="0" smtClean="0"/>
              <a:t>Positive growth in 2017</a:t>
            </a:r>
          </a:p>
          <a:p>
            <a:endParaRPr lang="en-US" dirty="0"/>
          </a:p>
          <a:p>
            <a:r>
              <a:rPr lang="en-US" dirty="0" smtClean="0"/>
              <a:t>Dipped in 2018</a:t>
            </a:r>
          </a:p>
          <a:p>
            <a:endParaRPr lang="en-US" dirty="0"/>
          </a:p>
          <a:p>
            <a:r>
              <a:rPr lang="en-US" dirty="0"/>
              <a:t>Positive growth in </a:t>
            </a:r>
            <a:r>
              <a:rPr lang="en-US" dirty="0" smtClean="0"/>
              <a:t>2019</a:t>
            </a:r>
            <a:endParaRPr lang="en-US" dirty="0"/>
          </a:p>
          <a:p>
            <a:endParaRPr lang="en-US" dirty="0"/>
          </a:p>
          <a:p>
            <a:r>
              <a:rPr lang="en-US" dirty="0"/>
              <a:t>Dipped in </a:t>
            </a:r>
            <a:r>
              <a:rPr lang="en-US" dirty="0" smtClean="0"/>
              <a:t>2020</a:t>
            </a:r>
            <a:endParaRPr lang="en-US" dirty="0"/>
          </a:p>
          <a:p>
            <a:endParaRPr lang="en-US" dirty="0"/>
          </a:p>
          <a:p>
            <a:r>
              <a:rPr lang="en-US" dirty="0" smtClean="0"/>
              <a:t>Has been on Positive growth since then.</a:t>
            </a:r>
            <a:endParaRPr lang="en-US" dirty="0"/>
          </a:p>
        </p:txBody>
      </p:sp>
    </p:spTree>
    <p:extLst>
      <p:ext uri="{BB962C8B-B14F-4D97-AF65-F5344CB8AC3E}">
        <p14:creationId xmlns:p14="http://schemas.microsoft.com/office/powerpoint/2010/main" val="2492142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1250</Words>
  <Application>Microsoft Office PowerPoint</Application>
  <PresentationFormat>Widescreen</PresentationFormat>
  <Paragraphs>231</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Calibri</vt:lpstr>
      <vt:lpstr>Calibri Light</vt:lpstr>
      <vt:lpstr>Office Theme</vt:lpstr>
      <vt:lpstr>PowerPoint Presentation</vt:lpstr>
      <vt:lpstr>PowerPoint Presentation</vt:lpstr>
      <vt:lpstr>The World University Rankings</vt:lpstr>
      <vt:lpstr>Quality, Not Quantity</vt:lpstr>
      <vt:lpstr>Scaling Down further</vt:lpstr>
      <vt:lpstr>Which Ones Made Top 10</vt:lpstr>
      <vt:lpstr>2023 Top 3 Universities Rankings from 2011 - 2023</vt:lpstr>
      <vt:lpstr>A Closer Look at University of Oxford</vt:lpstr>
      <vt:lpstr>A Closer Look at Harvard University </vt:lpstr>
      <vt:lpstr>A Closer Look at University of Oxford</vt:lpstr>
      <vt:lpstr>Ranking Criteria: Teaching 2023</vt:lpstr>
      <vt:lpstr>How Did TOP 10 Overall Rank: Teaching</vt:lpstr>
      <vt:lpstr>Ranking Criteria: Research 2023</vt:lpstr>
      <vt:lpstr>How Did TOP 10 Overall Rank: Research</vt:lpstr>
      <vt:lpstr>Ranking Criteria: Citations 2023</vt:lpstr>
      <vt:lpstr>How Did TOP 10 Overall Rank: Citation</vt:lpstr>
      <vt:lpstr>Ranking Criteria: Industry Income 2023</vt:lpstr>
      <vt:lpstr>How Did TOP 10 Overall Rank: Industry Income</vt:lpstr>
      <vt:lpstr>Ranking Criteria: International Outlook 2023</vt:lpstr>
      <vt:lpstr>How Did TOP 10 Overall Rank: International Outlook</vt:lpstr>
      <vt:lpstr>Students and International Students </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48</cp:revision>
  <dcterms:created xsi:type="dcterms:W3CDTF">2023-04-16T09:43:11Z</dcterms:created>
  <dcterms:modified xsi:type="dcterms:W3CDTF">2023-04-20T09:59:19Z</dcterms:modified>
</cp:coreProperties>
</file>