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7"/>
  </p:notesMasterIdLst>
  <p:sldIdLst>
    <p:sldId id="306" r:id="rId5"/>
    <p:sldId id="307" r:id="rId6"/>
    <p:sldId id="308" r:id="rId7"/>
    <p:sldId id="313" r:id="rId8"/>
    <p:sldId id="309" r:id="rId9"/>
    <p:sldId id="315" r:id="rId10"/>
    <p:sldId id="314" r:id="rId11"/>
    <p:sldId id="310" r:id="rId12"/>
    <p:sldId id="316" r:id="rId13"/>
    <p:sldId id="317" r:id="rId14"/>
    <p:sldId id="319" r:id="rId15"/>
    <p:sldId id="31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67" d="100"/>
          <a:sy n="67" d="100"/>
        </p:scale>
        <p:origin x="644" y="44"/>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5/18/2022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r>
              <a:rPr lang="en-US" sz="5400" spc="400" dirty="0">
                <a:solidFill>
                  <a:schemeClr val="bg1"/>
                </a:solidFill>
              </a:rPr>
              <a:t>Azure Event grid</a:t>
            </a:r>
            <a:endParaRPr lang="en-US"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lstStyle/>
          <a:p>
            <a:r>
              <a:rPr lang="en-US" sz="2000" dirty="0">
                <a:solidFill>
                  <a:schemeClr val="bg1"/>
                </a:solidFill>
              </a:rPr>
              <a:t>Sean Alisea</a:t>
            </a:r>
          </a:p>
          <a:p>
            <a:endParaRPr lang="en-U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199" y="1336390"/>
            <a:ext cx="8752841" cy="1182927"/>
          </a:xfrm>
        </p:spPr>
        <p:txBody>
          <a:bodyPr vert="horz" lIns="91440" tIns="45720" rIns="91440" bIns="45720" rtlCol="0" anchor="b">
            <a:normAutofit/>
          </a:bodyPr>
          <a:lstStyle/>
          <a:p>
            <a:r>
              <a:rPr lang="en-US" kern="1200" dirty="0">
                <a:solidFill>
                  <a:schemeClr val="tx1"/>
                </a:solidFill>
                <a:latin typeface="+mj-lt"/>
                <a:ea typeface="+mj-ea"/>
                <a:cs typeface="+mj-cs"/>
              </a:rPr>
              <a:t>Setting up a Subscription</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7962190" y="623907"/>
            <a:ext cx="4114800" cy="365125"/>
          </a:xfrm>
        </p:spPr>
        <p:txBody>
          <a:bodyPr vert="horz" lIns="91440" tIns="45720" rIns="91440" bIns="45720" rtlCol="0" anchor="ctr">
            <a:normAutofit/>
          </a:bodyPr>
          <a:lstStyle/>
          <a:p>
            <a:pPr>
              <a:lnSpc>
                <a:spcPct val="90000"/>
              </a:lnSpc>
              <a:spcAft>
                <a:spcPts val="600"/>
              </a:spcAft>
            </a:pPr>
            <a:r>
              <a:rPr lang="en-US" sz="900" b="1" i="0" kern="1200" cap="all" spc="100" baseline="0">
                <a:latin typeface="+mn-lt"/>
                <a:ea typeface="+mn-ea"/>
                <a:cs typeface="+mn-cs"/>
              </a:rPr>
              <a:t>Azure Event </a:t>
            </a:r>
            <a:br>
              <a:rPr lang="en-US" sz="900" b="1" i="0" kern="1200" cap="all" spc="100" baseline="0">
                <a:latin typeface="+mn-lt"/>
                <a:ea typeface="+mn-ea"/>
                <a:cs typeface="+mn-cs"/>
              </a:rPr>
            </a:br>
            <a:r>
              <a:rPr lang="en-US" sz="900" b="1" i="0" kern="1200" cap="all" spc="100" baseline="0">
                <a:latin typeface="+mn-lt"/>
                <a:ea typeface="+mn-ea"/>
                <a:cs typeface="+mn-cs"/>
              </a:rPr>
              <a:t>Grid</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03776" y="2829330"/>
            <a:ext cx="6190412" cy="3344459"/>
          </a:xfrm>
        </p:spPr>
        <p:txBody>
          <a:bodyPr vert="horz" lIns="91440" tIns="45720" rIns="91440" bIns="45720" rtlCol="0" anchor="t">
            <a:normAutofit/>
          </a:bodyPr>
          <a:lstStyle/>
          <a:p>
            <a:pPr indent="-228600">
              <a:lnSpc>
                <a:spcPct val="90000"/>
              </a:lnSpc>
              <a:buFont typeface="Arial" panose="020B0604020202020204" pitchFamily="34" charset="0"/>
              <a:buChar char="•"/>
            </a:pPr>
            <a:r>
              <a:rPr lang="en-US" sz="1800" dirty="0"/>
              <a:t>Set the “Event Schema” option value to “Event Grid Schema”.  This is a JSON schema that is easy to replicate, and you can create a local DTO/POCO object in your receiver to de-serialize the event information easily.</a:t>
            </a: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dirty="0"/>
              <a:t>9/3/20XX</a:t>
            </a:r>
            <a:endParaRPr lang="en-US"/>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10</a:t>
            </a:fld>
            <a:endParaRPr lang="en-US"/>
          </a:p>
        </p:txBody>
      </p:sp>
      <p:sp>
        <p:nvSpPr>
          <p:cNvPr id="5" name="Picture Placeholder 4">
            <a:extLst>
              <a:ext uri="{FF2B5EF4-FFF2-40B4-BE49-F238E27FC236}">
                <a16:creationId xmlns:a16="http://schemas.microsoft.com/office/drawing/2014/main" id="{B4D5963F-3AEB-D640-11E1-340F89E8A440}"/>
              </a:ext>
            </a:extLst>
          </p:cNvPr>
          <p:cNvSpPr>
            <a:spLocks noGrp="1"/>
          </p:cNvSpPr>
          <p:nvPr>
            <p:ph type="pic" sz="quarter" idx="13"/>
          </p:nvPr>
        </p:nvSpPr>
        <p:spPr/>
      </p:sp>
    </p:spTree>
    <p:extLst>
      <p:ext uri="{BB962C8B-B14F-4D97-AF65-F5344CB8AC3E}">
        <p14:creationId xmlns:p14="http://schemas.microsoft.com/office/powerpoint/2010/main" val="2050439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199" y="1336390"/>
            <a:ext cx="8752841" cy="1182927"/>
          </a:xfrm>
        </p:spPr>
        <p:txBody>
          <a:bodyPr vert="horz" lIns="91440" tIns="45720" rIns="91440" bIns="45720" rtlCol="0" anchor="b">
            <a:normAutofit/>
          </a:bodyPr>
          <a:lstStyle/>
          <a:p>
            <a:r>
              <a:rPr lang="en-US" kern="1200" dirty="0">
                <a:solidFill>
                  <a:schemeClr val="tx1"/>
                </a:solidFill>
                <a:latin typeface="+mj-lt"/>
                <a:ea typeface="+mj-ea"/>
                <a:cs typeface="+mj-cs"/>
              </a:rPr>
              <a:t>Setting up a Subscription</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7962190" y="623907"/>
            <a:ext cx="4114800" cy="365125"/>
          </a:xfrm>
        </p:spPr>
        <p:txBody>
          <a:bodyPr vert="horz" lIns="91440" tIns="45720" rIns="91440" bIns="45720" rtlCol="0" anchor="ctr">
            <a:normAutofit/>
          </a:bodyPr>
          <a:lstStyle/>
          <a:p>
            <a:pPr>
              <a:lnSpc>
                <a:spcPct val="90000"/>
              </a:lnSpc>
              <a:spcAft>
                <a:spcPts val="600"/>
              </a:spcAft>
            </a:pPr>
            <a:r>
              <a:rPr lang="en-US" sz="900" b="1" i="0" kern="1200" cap="all" spc="100" baseline="0">
                <a:latin typeface="+mn-lt"/>
                <a:ea typeface="+mn-ea"/>
                <a:cs typeface="+mn-cs"/>
              </a:rPr>
              <a:t>Azure Event </a:t>
            </a:r>
            <a:br>
              <a:rPr lang="en-US" sz="900" b="1" i="0" kern="1200" cap="all" spc="100" baseline="0">
                <a:latin typeface="+mn-lt"/>
                <a:ea typeface="+mn-ea"/>
                <a:cs typeface="+mn-cs"/>
              </a:rPr>
            </a:br>
            <a:r>
              <a:rPr lang="en-US" sz="900" b="1" i="0" kern="1200" cap="all" spc="100" baseline="0">
                <a:latin typeface="+mn-lt"/>
                <a:ea typeface="+mn-ea"/>
                <a:cs typeface="+mn-cs"/>
              </a:rPr>
              <a:t>Grid</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03776" y="2829330"/>
            <a:ext cx="6190412" cy="3344459"/>
          </a:xfrm>
        </p:spPr>
        <p:txBody>
          <a:bodyPr vert="horz" lIns="91440" tIns="45720" rIns="91440" bIns="45720" rtlCol="0" anchor="t">
            <a:normAutofit/>
          </a:bodyPr>
          <a:lstStyle/>
          <a:p>
            <a:pPr indent="-228600">
              <a:lnSpc>
                <a:spcPct val="90000"/>
              </a:lnSpc>
              <a:buFont typeface="Arial" panose="020B0604020202020204" pitchFamily="34" charset="0"/>
              <a:buChar char="•"/>
            </a:pPr>
            <a:r>
              <a:rPr lang="en-US" sz="1800" dirty="0"/>
              <a:t>Add an “Endpoint Detail”, which is basically the manner in which your event will be delivered to your subscriber.  There are many types.  The most common-</a:t>
            </a:r>
            <a:r>
              <a:rPr lang="en-US" sz="1800" dirty="0" err="1"/>
              <a:t>ly</a:t>
            </a:r>
            <a:r>
              <a:rPr lang="en-US" sz="1800" dirty="0"/>
              <a:t> used options are “Webhook” and “Azure Function”.</a:t>
            </a:r>
          </a:p>
          <a:p>
            <a:pPr indent="-228600">
              <a:lnSpc>
                <a:spcPct val="90000"/>
              </a:lnSpc>
              <a:buFont typeface="Arial" panose="020B0604020202020204" pitchFamily="34" charset="0"/>
              <a:buChar char="•"/>
            </a:pPr>
            <a:endParaRPr lang="en-US" sz="1800" dirty="0"/>
          </a:p>
          <a:p>
            <a:pPr indent="-228600">
              <a:lnSpc>
                <a:spcPct val="90000"/>
              </a:lnSpc>
              <a:buFont typeface="Arial" panose="020B0604020202020204" pitchFamily="34" charset="0"/>
              <a:buChar char="•"/>
            </a:pPr>
            <a:r>
              <a:rPr lang="en-US" sz="1800" dirty="0"/>
              <a:t>You will need to expose an endpoint in an API, or Azure Function, to receive the event.</a:t>
            </a: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dirty="0"/>
              <a:t>9/3/20XX</a:t>
            </a:r>
            <a:endParaRPr lang="en-US"/>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11</a:t>
            </a:fld>
            <a:endParaRPr lang="en-US"/>
          </a:p>
        </p:txBody>
      </p:sp>
      <p:sp>
        <p:nvSpPr>
          <p:cNvPr id="5" name="Picture Placeholder 4">
            <a:extLst>
              <a:ext uri="{FF2B5EF4-FFF2-40B4-BE49-F238E27FC236}">
                <a16:creationId xmlns:a16="http://schemas.microsoft.com/office/drawing/2014/main" id="{CBDEB449-513D-259B-BD9B-5386E5E82A11}"/>
              </a:ext>
            </a:extLst>
          </p:cNvPr>
          <p:cNvSpPr>
            <a:spLocks noGrp="1"/>
          </p:cNvSpPr>
          <p:nvPr>
            <p:ph type="pic" sz="quarter" idx="13"/>
          </p:nvPr>
        </p:nvSpPr>
        <p:spPr/>
      </p:sp>
    </p:spTree>
    <p:extLst>
      <p:ext uri="{BB962C8B-B14F-4D97-AF65-F5344CB8AC3E}">
        <p14:creationId xmlns:p14="http://schemas.microsoft.com/office/powerpoint/2010/main" val="2709575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199" y="1336390"/>
            <a:ext cx="8752841" cy="1182927"/>
          </a:xfrm>
        </p:spPr>
        <p:txBody>
          <a:bodyPr vert="horz" lIns="91440" tIns="45720" rIns="91440" bIns="45720" rtlCol="0" anchor="b">
            <a:normAutofit/>
          </a:bodyPr>
          <a:lstStyle/>
          <a:p>
            <a:r>
              <a:rPr lang="en-US" kern="1200" dirty="0">
                <a:solidFill>
                  <a:schemeClr val="tx1"/>
                </a:solidFill>
                <a:latin typeface="+mj-lt"/>
                <a:ea typeface="+mj-ea"/>
                <a:cs typeface="+mj-cs"/>
              </a:rPr>
              <a:t>Setting up a Subscription</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7962190" y="623907"/>
            <a:ext cx="4114800" cy="365125"/>
          </a:xfrm>
        </p:spPr>
        <p:txBody>
          <a:bodyPr vert="horz" lIns="91440" tIns="45720" rIns="91440" bIns="45720" rtlCol="0" anchor="ctr">
            <a:normAutofit/>
          </a:bodyPr>
          <a:lstStyle/>
          <a:p>
            <a:pPr>
              <a:lnSpc>
                <a:spcPct val="90000"/>
              </a:lnSpc>
              <a:spcAft>
                <a:spcPts val="600"/>
              </a:spcAft>
            </a:pPr>
            <a:r>
              <a:rPr lang="en-US" sz="900" b="1" i="0" kern="1200" cap="all" spc="100" baseline="0">
                <a:latin typeface="+mn-lt"/>
                <a:ea typeface="+mn-ea"/>
                <a:cs typeface="+mn-cs"/>
              </a:rPr>
              <a:t>Azure Event </a:t>
            </a:r>
            <a:br>
              <a:rPr lang="en-US" sz="900" b="1" i="0" kern="1200" cap="all" spc="100" baseline="0">
                <a:latin typeface="+mn-lt"/>
                <a:ea typeface="+mn-ea"/>
                <a:cs typeface="+mn-cs"/>
              </a:rPr>
            </a:br>
            <a:r>
              <a:rPr lang="en-US" sz="900" b="1" i="0" kern="1200" cap="all" spc="100" baseline="0">
                <a:latin typeface="+mn-lt"/>
                <a:ea typeface="+mn-ea"/>
                <a:cs typeface="+mn-cs"/>
              </a:rPr>
              <a:t>Grid</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03776" y="2829330"/>
            <a:ext cx="6190412" cy="3344459"/>
          </a:xfrm>
        </p:spPr>
        <p:txBody>
          <a:bodyPr vert="horz" lIns="91440" tIns="45720" rIns="91440" bIns="45720" rtlCol="0" anchor="t">
            <a:normAutofit fontScale="92500" lnSpcReduction="10000"/>
          </a:bodyPr>
          <a:lstStyle/>
          <a:p>
            <a:pPr indent="-228600">
              <a:lnSpc>
                <a:spcPct val="90000"/>
              </a:lnSpc>
              <a:buFont typeface="Arial" panose="020B0604020202020204" pitchFamily="34" charset="0"/>
              <a:buChar char="•"/>
            </a:pPr>
            <a:r>
              <a:rPr lang="en-US" sz="1800" dirty="0"/>
              <a:t>Under “Additional Features”, you can configure some high-value features in your service.</a:t>
            </a:r>
          </a:p>
          <a:p>
            <a:pPr indent="-228600">
              <a:lnSpc>
                <a:spcPct val="90000"/>
              </a:lnSpc>
              <a:buFont typeface="Arial" panose="020B0604020202020204" pitchFamily="34" charset="0"/>
              <a:buChar char="•"/>
            </a:pPr>
            <a:endParaRPr lang="en-US" sz="1800" dirty="0"/>
          </a:p>
          <a:p>
            <a:pPr indent="-228600">
              <a:lnSpc>
                <a:spcPct val="90000"/>
              </a:lnSpc>
              <a:buFont typeface="Arial" panose="020B0604020202020204" pitchFamily="34" charset="0"/>
              <a:buChar char="•"/>
            </a:pPr>
            <a:r>
              <a:rPr lang="en-US" sz="1800" dirty="0"/>
              <a:t>“Dead-Lettering”: this causes non-deliverable event messages to get written into a Blob Storage container.</a:t>
            </a:r>
          </a:p>
          <a:p>
            <a:pPr indent="-228600">
              <a:lnSpc>
                <a:spcPct val="90000"/>
              </a:lnSpc>
              <a:buFont typeface="Arial" panose="020B0604020202020204" pitchFamily="34" charset="0"/>
              <a:buChar char="•"/>
            </a:pPr>
            <a:endParaRPr lang="en-US" sz="1800" dirty="0"/>
          </a:p>
          <a:p>
            <a:pPr indent="-228600">
              <a:lnSpc>
                <a:spcPct val="90000"/>
              </a:lnSpc>
              <a:buFont typeface="Arial" panose="020B0604020202020204" pitchFamily="34" charset="0"/>
              <a:buChar char="•"/>
            </a:pPr>
            <a:r>
              <a:rPr lang="en-US" sz="1800" dirty="0"/>
              <a:t>“Retry Policies”: this allows you to specify a re-try protocol in the case an event cannot be delivered to a receiving application.  You can configure “Max Delivery Attempts”, and “Event Time to Live”, so that the framework will keep attempting to deliver the event message to all subscribers during that configured window.</a:t>
            </a: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dirty="0"/>
              <a:t>9/3/20XX</a:t>
            </a:r>
            <a:endParaRPr lang="en-US"/>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12</a:t>
            </a:fld>
            <a:endParaRPr lang="en-US"/>
          </a:p>
        </p:txBody>
      </p:sp>
      <p:sp>
        <p:nvSpPr>
          <p:cNvPr id="5" name="Picture Placeholder 4">
            <a:extLst>
              <a:ext uri="{FF2B5EF4-FFF2-40B4-BE49-F238E27FC236}">
                <a16:creationId xmlns:a16="http://schemas.microsoft.com/office/drawing/2014/main" id="{CBDEB449-513D-259B-BD9B-5386E5E82A11}"/>
              </a:ext>
            </a:extLst>
          </p:cNvPr>
          <p:cNvSpPr>
            <a:spLocks noGrp="1"/>
          </p:cNvSpPr>
          <p:nvPr>
            <p:ph type="pic" sz="quarter" idx="13"/>
          </p:nvPr>
        </p:nvSpPr>
        <p:spPr/>
      </p:sp>
    </p:spTree>
    <p:extLst>
      <p:ext uri="{BB962C8B-B14F-4D97-AF65-F5344CB8AC3E}">
        <p14:creationId xmlns:p14="http://schemas.microsoft.com/office/powerpoint/2010/main" val="3400112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p:txBody>
          <a:bodyPr/>
          <a:lstStyle/>
          <a:p>
            <a:r>
              <a:rPr lang="en-US" b="1" cap="all" spc="400" dirty="0">
                <a:solidFill>
                  <a:schemeClr val="bg1"/>
                </a:solidFill>
                <a:latin typeface="+mn-lt"/>
              </a:rPr>
              <a:t>Content</a:t>
            </a:r>
            <a:endParaRPr lang="en-US"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p:txBody>
          <a:bodyPr/>
          <a:lstStyle/>
          <a:p>
            <a:pPr algn="r"/>
            <a:r>
              <a:rPr lang="en-US" sz="1800" dirty="0">
                <a:solidFill>
                  <a:schemeClr val="bg1"/>
                </a:solidFill>
              </a:rPr>
              <a:t>Setting up a Topic</a:t>
            </a:r>
          </a:p>
          <a:p>
            <a:pPr algn="r"/>
            <a:r>
              <a:rPr lang="en-US" sz="1800" dirty="0">
                <a:solidFill>
                  <a:schemeClr val="bg1"/>
                </a:solidFill>
              </a:rPr>
              <a:t>Configuration</a:t>
            </a:r>
          </a:p>
          <a:p>
            <a:pPr algn="r"/>
            <a:r>
              <a:rPr lang="en-US" sz="1800" dirty="0">
                <a:solidFill>
                  <a:schemeClr val="bg1"/>
                </a:solidFill>
              </a:rPr>
              <a:t>Creating a </a:t>
            </a:r>
            <a:r>
              <a:rPr lang="en-US" sz="1800" dirty="0" err="1">
                <a:solidFill>
                  <a:schemeClr val="bg1"/>
                </a:solidFill>
              </a:rPr>
              <a:t>Reciver</a:t>
            </a:r>
            <a:endParaRPr lang="en-US" sz="1800" dirty="0">
              <a:solidFill>
                <a:schemeClr val="bg1"/>
              </a:solidFill>
            </a:endParaRPr>
          </a:p>
        </p:txBody>
      </p:sp>
      <p:pic>
        <p:nvPicPr>
          <p:cNvPr id="6" name="Picture Placeholder 5" descr="mountains at sunset">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2"/>
          <a:srcRect/>
          <a:stretch/>
        </p:blipFill>
        <p:spPr/>
      </p:pic>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161359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lstStyle/>
          <a:p>
            <a:r>
              <a:rPr lang="en-US" sz="5400" dirty="0"/>
              <a:t>Introduction</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a:normAutofit fontScale="70000" lnSpcReduction="20000"/>
          </a:bodyPr>
          <a:lstStyle/>
          <a:p>
            <a:r>
              <a:rPr lang="en-US" sz="2000" dirty="0"/>
              <a:t>Azure Event Grid is a low-cost service that allows disparate systems to communicate using events.</a:t>
            </a:r>
          </a:p>
          <a:p>
            <a:endParaRPr lang="en-US" dirty="0"/>
          </a:p>
          <a:p>
            <a:r>
              <a:rPr lang="en-US" dirty="0"/>
              <a:t>A “Publisher” sends events to a “Topic”, from which there can be many subscribers.  The event contains data that is of interest to subscribers.  The usual scenario is data updates in a system of record, that are of interest to other systems, which either need to respond to data updates in some way, or store a local copy of that data (event-driven replication).</a:t>
            </a:r>
          </a:p>
          <a:p>
            <a:endParaRPr lang="en-US" sz="2000" dirty="0"/>
          </a:p>
          <a:p>
            <a:r>
              <a:rPr lang="en-US" sz="2000" dirty="0"/>
              <a:t>The “Receiver” subscribes to the “Topic”, and can receive notifications via webhook </a:t>
            </a:r>
            <a:r>
              <a:rPr lang="en-US" sz="2000" dirty="0" err="1"/>
              <a:t>api</a:t>
            </a:r>
            <a:r>
              <a:rPr lang="en-US" sz="2000" dirty="0"/>
              <a:t> calls posting a standard event grid message schema.</a:t>
            </a:r>
          </a:p>
          <a:p>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9/3/20XX</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Azure Event </a:t>
            </a:r>
            <a:br>
              <a:rPr lang="en-US" dirty="0"/>
            </a:br>
            <a:r>
              <a:rPr lang="en-US" dirty="0"/>
              <a:t>Grid</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a:t>
            </a:fld>
            <a:endParaRPr lang="en-US" dirty="0"/>
          </a:p>
        </p:txBody>
      </p:sp>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lstStyle/>
          <a:p>
            <a:r>
              <a:rPr lang="en-US" sz="5400" dirty="0"/>
              <a:t>Benefits</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a:normAutofit fontScale="55000" lnSpcReduction="20000"/>
          </a:bodyPr>
          <a:lstStyle/>
          <a:p>
            <a:r>
              <a:rPr lang="en-US" sz="2000" dirty="0"/>
              <a:t>Event-based messaging is asynchronous and disconnected.  NO SYNCRONOUS API CALLS.</a:t>
            </a:r>
          </a:p>
          <a:p>
            <a:endParaRPr lang="en-US" dirty="0"/>
          </a:p>
          <a:p>
            <a:r>
              <a:rPr lang="en-US" dirty="0"/>
              <a:t>Guaranteed “at-least-once” delivery of message.</a:t>
            </a:r>
          </a:p>
          <a:p>
            <a:endParaRPr lang="en-US" sz="2000" dirty="0"/>
          </a:p>
          <a:p>
            <a:r>
              <a:rPr lang="en-US" dirty="0"/>
              <a:t>Configurable re-try protocol spanning time period and number of attempts to deliver message to receiver.</a:t>
            </a:r>
          </a:p>
          <a:p>
            <a:endParaRPr lang="en-US" sz="2000" dirty="0"/>
          </a:p>
          <a:p>
            <a:r>
              <a:rPr lang="en-US" dirty="0"/>
              <a:t>Dead-letter option.  Non-delivered events can be saved in Azure Blob Storage and reprocessed later…no data is lost.</a:t>
            </a:r>
          </a:p>
          <a:p>
            <a:endParaRPr lang="en-US" sz="2000" dirty="0"/>
          </a:p>
          <a:p>
            <a:r>
              <a:rPr lang="en-US" dirty="0"/>
              <a:t>Cost-effective.  Azure Event Grid costs very little in comparison to Azure Service Bus or Azure Event Hub.</a:t>
            </a:r>
            <a:endParaRPr lang="en-US" sz="2000" dirty="0"/>
          </a:p>
          <a:p>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9/3/20XX</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Azure Event </a:t>
            </a:r>
            <a:br>
              <a:rPr lang="en-US" dirty="0"/>
            </a:br>
            <a:r>
              <a:rPr lang="en-US" dirty="0"/>
              <a:t>Grid</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4</a:t>
            </a:fld>
            <a:endParaRPr lang="en-US" dirty="0"/>
          </a:p>
        </p:txBody>
      </p:sp>
    </p:spTree>
    <p:extLst>
      <p:ext uri="{BB962C8B-B14F-4D97-AF65-F5344CB8AC3E}">
        <p14:creationId xmlns:p14="http://schemas.microsoft.com/office/powerpoint/2010/main" val="643748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Event Grid</a:t>
            </a: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r>
              <a:rPr lang="en-US" sz="2000" dirty="0">
                <a:solidFill>
                  <a:schemeClr val="bg1"/>
                </a:solidFill>
              </a:rPr>
              <a:t>The Set-up</a:t>
            </a:r>
            <a:endParaRPr lang="en-US" dirty="0"/>
          </a:p>
        </p:txBody>
      </p:sp>
    </p:spTree>
    <p:extLst>
      <p:ext uri="{BB962C8B-B14F-4D97-AF65-F5344CB8AC3E}">
        <p14:creationId xmlns:p14="http://schemas.microsoft.com/office/powerpoint/2010/main" val="2227882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FB95-2803-4882-8DE6-333A75D37240}"/>
              </a:ext>
            </a:extLst>
          </p:cNvPr>
          <p:cNvSpPr>
            <a:spLocks noGrp="1"/>
          </p:cNvSpPr>
          <p:nvPr>
            <p:ph type="ctrTitle"/>
          </p:nvPr>
        </p:nvSpPr>
        <p:spPr/>
        <p:txBody>
          <a:bodyPr/>
          <a:lstStyle/>
          <a:p>
            <a:r>
              <a:rPr lang="en-US" sz="3600" dirty="0"/>
              <a:t>Topic</a:t>
            </a:r>
            <a:endParaRPr lang="en-US" dirty="0"/>
          </a:p>
        </p:txBody>
      </p:sp>
      <p:pic>
        <p:nvPicPr>
          <p:cNvPr id="8" name="Picture Placeholder 7" descr="mountains at sunset">
            <a:extLst>
              <a:ext uri="{FF2B5EF4-FFF2-40B4-BE49-F238E27FC236}">
                <a16:creationId xmlns:a16="http://schemas.microsoft.com/office/drawing/2014/main" id="{8DD372BB-220C-48D2-B19A-562BE88C2109}"/>
              </a:ext>
            </a:extLst>
          </p:cNvPr>
          <p:cNvPicPr>
            <a:picLocks noGrp="1" noChangeAspect="1"/>
          </p:cNvPicPr>
          <p:nvPr>
            <p:ph type="pic" sz="quarter" idx="13"/>
          </p:nvPr>
        </p:nvPicPr>
        <p:blipFill rotWithShape="1">
          <a:blip r:embed="rId2"/>
          <a:srcRect/>
          <a:stretch/>
        </p:blipFill>
        <p:spPr/>
      </p:pic>
      <p:sp>
        <p:nvSpPr>
          <p:cNvPr id="9" name="Footer Placeholder 8">
            <a:extLst>
              <a:ext uri="{FF2B5EF4-FFF2-40B4-BE49-F238E27FC236}">
                <a16:creationId xmlns:a16="http://schemas.microsoft.com/office/drawing/2014/main" id="{A2055D38-CE59-4FC4-85CE-CF9DA81D858C}"/>
              </a:ext>
            </a:extLst>
          </p:cNvPr>
          <p:cNvSpPr>
            <a:spLocks noGrp="1"/>
          </p:cNvSpPr>
          <p:nvPr>
            <p:ph type="ftr" sz="quarter" idx="11"/>
          </p:nvPr>
        </p:nvSpPr>
        <p:spPr/>
        <p:txBody>
          <a:bodyPr/>
          <a:lstStyle/>
          <a:p>
            <a:r>
              <a:rPr lang="en-US" dirty="0"/>
              <a:t>Presentation Title</a:t>
            </a:r>
          </a:p>
        </p:txBody>
      </p:sp>
      <p:sp>
        <p:nvSpPr>
          <p:cNvPr id="10" name="Slide Number Placeholder 9">
            <a:extLst>
              <a:ext uri="{FF2B5EF4-FFF2-40B4-BE49-F238E27FC236}">
                <a16:creationId xmlns:a16="http://schemas.microsoft.com/office/drawing/2014/main" id="{FE0D311A-C366-4A86-9404-C0F5CBF9C811}"/>
              </a:ext>
            </a:extLst>
          </p:cNvPr>
          <p:cNvSpPr>
            <a:spLocks noGrp="1"/>
          </p:cNvSpPr>
          <p:nvPr>
            <p:ph type="sldNum" sz="quarter" idx="12"/>
          </p:nvPr>
        </p:nvSpPr>
        <p:spPr/>
        <p:txBody>
          <a:bodyPr/>
          <a:lstStyle/>
          <a:p>
            <a:fld id="{D8DA9DAA-006C-4F4B-980E-E3DF019B24E2}" type="slidenum">
              <a:rPr lang="en-US" smtClean="0"/>
              <a:pPr/>
              <a:t>6</a:t>
            </a:fld>
            <a:endParaRPr lang="en-US" dirty="0"/>
          </a:p>
        </p:txBody>
      </p:sp>
      <p:sp>
        <p:nvSpPr>
          <p:cNvPr id="5" name="Subtitle 4">
            <a:extLst>
              <a:ext uri="{FF2B5EF4-FFF2-40B4-BE49-F238E27FC236}">
                <a16:creationId xmlns:a16="http://schemas.microsoft.com/office/drawing/2014/main" id="{59B79FB7-4D61-6556-A054-6E5BF68D385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71157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lstStyle/>
          <a:p>
            <a:r>
              <a:rPr lang="en-US" sz="5400" dirty="0"/>
              <a:t>Setting up a Topic</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a:normAutofit/>
          </a:bodyPr>
          <a:lstStyle/>
          <a:p>
            <a:r>
              <a:rPr lang="en-US" sz="2000" dirty="0"/>
              <a:t>In the Azure Portal, create a resource of type “Event Grid Topic”.</a:t>
            </a:r>
          </a:p>
          <a:p>
            <a:endParaRPr lang="en-US" dirty="0"/>
          </a:p>
          <a:p>
            <a:r>
              <a:rPr lang="en-US" dirty="0"/>
              <a:t>An endpoint </a:t>
            </a:r>
            <a:r>
              <a:rPr lang="en-US" dirty="0" err="1"/>
              <a:t>url</a:t>
            </a:r>
            <a:r>
              <a:rPr lang="en-US" dirty="0"/>
              <a:t>, and access keys, will be created.  You will need these items to configure your sender and receiver applications.  These values will be stored in configuration, and the key value should be stored in an Azure Key Vault instance.</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9/3/20XX</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Azure Event </a:t>
            </a:r>
            <a:br>
              <a:rPr lang="en-US" dirty="0"/>
            </a:br>
            <a:r>
              <a:rPr lang="en-US" dirty="0"/>
              <a:t>Grid</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7</a:t>
            </a:fld>
            <a:endParaRPr lang="en-US" dirty="0"/>
          </a:p>
        </p:txBody>
      </p:sp>
    </p:spTree>
    <p:extLst>
      <p:ext uri="{BB962C8B-B14F-4D97-AF65-F5344CB8AC3E}">
        <p14:creationId xmlns:p14="http://schemas.microsoft.com/office/powerpoint/2010/main" val="275786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FB95-2803-4882-8DE6-333A75D37240}"/>
              </a:ext>
            </a:extLst>
          </p:cNvPr>
          <p:cNvSpPr>
            <a:spLocks noGrp="1"/>
          </p:cNvSpPr>
          <p:nvPr>
            <p:ph type="ctrTitle"/>
          </p:nvPr>
        </p:nvSpPr>
        <p:spPr/>
        <p:txBody>
          <a:bodyPr/>
          <a:lstStyle/>
          <a:p>
            <a:r>
              <a:rPr lang="en-US" sz="3600" dirty="0"/>
              <a:t>Subscription</a:t>
            </a:r>
            <a:endParaRPr lang="en-US" dirty="0"/>
          </a:p>
        </p:txBody>
      </p:sp>
      <p:pic>
        <p:nvPicPr>
          <p:cNvPr id="8" name="Picture Placeholder 7" descr="mountains at sunset">
            <a:extLst>
              <a:ext uri="{FF2B5EF4-FFF2-40B4-BE49-F238E27FC236}">
                <a16:creationId xmlns:a16="http://schemas.microsoft.com/office/drawing/2014/main" id="{8DD372BB-220C-48D2-B19A-562BE88C2109}"/>
              </a:ext>
            </a:extLst>
          </p:cNvPr>
          <p:cNvPicPr>
            <a:picLocks noGrp="1" noChangeAspect="1"/>
          </p:cNvPicPr>
          <p:nvPr>
            <p:ph type="pic" sz="quarter" idx="13"/>
          </p:nvPr>
        </p:nvPicPr>
        <p:blipFill rotWithShape="1">
          <a:blip r:embed="rId2"/>
          <a:srcRect/>
          <a:stretch/>
        </p:blipFill>
        <p:spPr/>
      </p:pic>
      <p:sp>
        <p:nvSpPr>
          <p:cNvPr id="9" name="Footer Placeholder 8">
            <a:extLst>
              <a:ext uri="{FF2B5EF4-FFF2-40B4-BE49-F238E27FC236}">
                <a16:creationId xmlns:a16="http://schemas.microsoft.com/office/drawing/2014/main" id="{A2055D38-CE59-4FC4-85CE-CF9DA81D858C}"/>
              </a:ext>
            </a:extLst>
          </p:cNvPr>
          <p:cNvSpPr>
            <a:spLocks noGrp="1"/>
          </p:cNvSpPr>
          <p:nvPr>
            <p:ph type="ftr" sz="quarter" idx="11"/>
          </p:nvPr>
        </p:nvSpPr>
        <p:spPr/>
        <p:txBody>
          <a:bodyPr/>
          <a:lstStyle/>
          <a:p>
            <a:r>
              <a:rPr lang="en-US" dirty="0"/>
              <a:t>Presentation Title</a:t>
            </a:r>
          </a:p>
        </p:txBody>
      </p:sp>
      <p:sp>
        <p:nvSpPr>
          <p:cNvPr id="10" name="Slide Number Placeholder 9">
            <a:extLst>
              <a:ext uri="{FF2B5EF4-FFF2-40B4-BE49-F238E27FC236}">
                <a16:creationId xmlns:a16="http://schemas.microsoft.com/office/drawing/2014/main" id="{FE0D311A-C366-4A86-9404-C0F5CBF9C811}"/>
              </a:ext>
            </a:extLst>
          </p:cNvPr>
          <p:cNvSpPr>
            <a:spLocks noGrp="1"/>
          </p:cNvSpPr>
          <p:nvPr>
            <p:ph type="sldNum" sz="quarter" idx="12"/>
          </p:nvPr>
        </p:nvSpPr>
        <p:spPr/>
        <p:txBody>
          <a:bodyPr/>
          <a:lstStyle/>
          <a:p>
            <a:fld id="{D8DA9DAA-006C-4F4B-980E-E3DF019B24E2}" type="slidenum">
              <a:rPr lang="en-US" smtClean="0"/>
              <a:pPr/>
              <a:t>8</a:t>
            </a:fld>
            <a:endParaRPr lang="en-US" dirty="0"/>
          </a:p>
        </p:txBody>
      </p:sp>
      <p:sp>
        <p:nvSpPr>
          <p:cNvPr id="5" name="Subtitle 4">
            <a:extLst>
              <a:ext uri="{FF2B5EF4-FFF2-40B4-BE49-F238E27FC236}">
                <a16:creationId xmlns:a16="http://schemas.microsoft.com/office/drawing/2014/main" id="{59B79FB7-4D61-6556-A054-6E5BF68D385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61473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199" y="1336390"/>
            <a:ext cx="8752841" cy="1182927"/>
          </a:xfrm>
        </p:spPr>
        <p:txBody>
          <a:bodyPr vert="horz" lIns="91440" tIns="45720" rIns="91440" bIns="45720" rtlCol="0" anchor="b">
            <a:normAutofit/>
          </a:bodyPr>
          <a:lstStyle/>
          <a:p>
            <a:r>
              <a:rPr lang="en-US" kern="1200" dirty="0">
                <a:solidFill>
                  <a:schemeClr val="tx1"/>
                </a:solidFill>
                <a:latin typeface="+mj-lt"/>
                <a:ea typeface="+mj-ea"/>
                <a:cs typeface="+mj-cs"/>
              </a:rPr>
              <a:t>Setting up a Subscription</a:t>
            </a:r>
          </a:p>
        </p:txBody>
      </p:sp>
      <p:cxnSp>
        <p:nvCxnSpPr>
          <p:cNvPr id="20" name="Straight Connector 19">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7962190" y="623907"/>
            <a:ext cx="4114800" cy="365125"/>
          </a:xfrm>
        </p:spPr>
        <p:txBody>
          <a:bodyPr vert="horz" lIns="91440" tIns="45720" rIns="91440" bIns="45720" rtlCol="0" anchor="ctr">
            <a:normAutofit/>
          </a:bodyPr>
          <a:lstStyle/>
          <a:p>
            <a:pPr>
              <a:lnSpc>
                <a:spcPct val="90000"/>
              </a:lnSpc>
              <a:spcAft>
                <a:spcPts val="600"/>
              </a:spcAft>
            </a:pPr>
            <a:r>
              <a:rPr lang="en-US" sz="900" b="1" i="0" kern="1200" cap="all" spc="100" baseline="0">
                <a:latin typeface="+mn-lt"/>
                <a:ea typeface="+mn-ea"/>
                <a:cs typeface="+mn-cs"/>
              </a:rPr>
              <a:t>Azure Event </a:t>
            </a:r>
            <a:br>
              <a:rPr lang="en-US" sz="900" b="1" i="0" kern="1200" cap="all" spc="100" baseline="0">
                <a:latin typeface="+mn-lt"/>
                <a:ea typeface="+mn-ea"/>
                <a:cs typeface="+mn-cs"/>
              </a:rPr>
            </a:br>
            <a:r>
              <a:rPr lang="en-US" sz="900" b="1" i="0" kern="1200" cap="all" spc="100" baseline="0">
                <a:latin typeface="+mn-lt"/>
                <a:ea typeface="+mn-ea"/>
                <a:cs typeface="+mn-cs"/>
              </a:rPr>
              <a:t>Grid</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03776" y="2829330"/>
            <a:ext cx="6190412" cy="3344459"/>
          </a:xfrm>
        </p:spPr>
        <p:txBody>
          <a:bodyPr vert="horz" lIns="91440" tIns="45720" rIns="91440" bIns="45720" rtlCol="0" anchor="t">
            <a:normAutofit/>
          </a:bodyPr>
          <a:lstStyle/>
          <a:p>
            <a:pPr indent="-228600">
              <a:lnSpc>
                <a:spcPct val="90000"/>
              </a:lnSpc>
              <a:buFont typeface="Arial" panose="020B0604020202020204" pitchFamily="34" charset="0"/>
              <a:buChar char="•"/>
            </a:pPr>
            <a:r>
              <a:rPr lang="en-US" sz="1800" dirty="0"/>
              <a:t>In your topic, you can create many subscriptions.  A “subscription” causes an event receiver to be notified of a particular event.</a:t>
            </a:r>
          </a:p>
          <a:p>
            <a:pPr indent="-228600">
              <a:lnSpc>
                <a:spcPct val="90000"/>
              </a:lnSpc>
              <a:buFont typeface="Arial" panose="020B0604020202020204" pitchFamily="34" charset="0"/>
              <a:buChar char="•"/>
            </a:pPr>
            <a:endParaRPr lang="en-US" sz="1800" dirty="0"/>
          </a:p>
          <a:p>
            <a:pPr indent="-228600">
              <a:lnSpc>
                <a:spcPct val="90000"/>
              </a:lnSpc>
              <a:buFont typeface="Arial" panose="020B0604020202020204" pitchFamily="34" charset="0"/>
              <a:buChar char="•"/>
            </a:pPr>
            <a:r>
              <a:rPr lang="en-US" sz="1800" dirty="0"/>
              <a:t>To create a subscription in the Azure Portal, navigate to the Event Grid Topic, and then click the “+ Event Subscription” option on the overview blade.</a:t>
            </a:r>
          </a:p>
        </p:txBody>
      </p:sp>
      <p:pic>
        <p:nvPicPr>
          <p:cNvPr id="7" name="Picture Placeholder 6" descr="Graphical user interface, application&#10;&#10;Description automatically generated">
            <a:extLst>
              <a:ext uri="{FF2B5EF4-FFF2-40B4-BE49-F238E27FC236}">
                <a16:creationId xmlns:a16="http://schemas.microsoft.com/office/drawing/2014/main" id="{59C08499-3C36-1EEC-2FF3-3E714ECD8A08}"/>
              </a:ext>
            </a:extLst>
          </p:cNvPr>
          <p:cNvPicPr>
            <a:picLocks noGrp="1" noChangeAspect="1"/>
          </p:cNvPicPr>
          <p:nvPr>
            <p:ph type="pic" sz="quarter" idx="13"/>
          </p:nvPr>
        </p:nvPicPr>
        <p:blipFill>
          <a:blip r:embed="rId2"/>
          <a:srcRect l="32020" r="32020"/>
          <a:stretch>
            <a:fillRect/>
          </a:stretch>
        </p:blipFill>
        <p:spPr>
          <a:xfrm>
            <a:off x="7572652" y="3049236"/>
            <a:ext cx="4284067" cy="2482027"/>
          </a:xfrm>
          <a:prstGeom prst="rect">
            <a:avLst/>
          </a:prstGeom>
        </p:spPr>
      </p:pic>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dirty="0"/>
              <a:t>9/3/20XX</a:t>
            </a:r>
            <a:endParaRPr lang="en-US"/>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9</a:t>
            </a:fld>
            <a:endParaRPr lang="en-US"/>
          </a:p>
        </p:txBody>
      </p:sp>
    </p:spTree>
    <p:extLst>
      <p:ext uri="{BB962C8B-B14F-4D97-AF65-F5344CB8AC3E}">
        <p14:creationId xmlns:p14="http://schemas.microsoft.com/office/powerpoint/2010/main" val="1640276683"/>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{78408984-5FE0-450E-B74F-CAFC4B9F0877}tf89338750_win32</Template>
  <TotalTime>188</TotalTime>
  <Words>602</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Univers</vt:lpstr>
      <vt:lpstr>GradientUnivers</vt:lpstr>
      <vt:lpstr>Azure Event grid</vt:lpstr>
      <vt:lpstr>Content</vt:lpstr>
      <vt:lpstr>Introduction</vt:lpstr>
      <vt:lpstr>Benefits</vt:lpstr>
      <vt:lpstr>Event Grid</vt:lpstr>
      <vt:lpstr>Topic</vt:lpstr>
      <vt:lpstr>Setting up a Topic</vt:lpstr>
      <vt:lpstr>Subscription</vt:lpstr>
      <vt:lpstr>Setting up a Subscription</vt:lpstr>
      <vt:lpstr>Setting up a Subscription</vt:lpstr>
      <vt:lpstr>Setting up a Subscription</vt:lpstr>
      <vt:lpstr>Setting up a Subscription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Event grid</dc:title>
  <dc:creator>Sean Alisea</dc:creator>
  <cp:lastModifiedBy>Sean Alisea</cp:lastModifiedBy>
  <cp:revision>7</cp:revision>
  <dcterms:created xsi:type="dcterms:W3CDTF">2022-05-18T14:09:32Z</dcterms:created>
  <dcterms:modified xsi:type="dcterms:W3CDTF">2022-05-18T17:18:01Z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