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68" r:id="rId6"/>
    <p:sldId id="273" r:id="rId7"/>
    <p:sldId id="278" r:id="rId8"/>
    <p:sldId id="279" r:id="rId9"/>
    <p:sldId id="259" r:id="rId10"/>
    <p:sldId id="260" r:id="rId11"/>
    <p:sldId id="277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010C1-069D-4F67-85FD-90E26A7E8B84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E455D-4379-4C2A-A019-819EF818E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E455D-4379-4C2A-A019-819EF818E6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6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BB05CD-038C-4082-8B28-7A43EB3FDFC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BE64A4-4D36-4682-9C1A-DD4A2F6C75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2/07/is-data-scientist-still-the-sexiest-job-of-the-21st-centu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bayesian/awesome-automl-pap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e7eRYzrDydE-iyJaacjFCHA_MBRulWj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CF05-BCE6-C062-6620-374C1036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C20CD-721D-49D6-60CC-EA1650323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data scientists become redundant?</a:t>
            </a:r>
          </a:p>
        </p:txBody>
      </p:sp>
    </p:spTree>
    <p:extLst>
      <p:ext uri="{BB962C8B-B14F-4D97-AF65-F5344CB8AC3E}">
        <p14:creationId xmlns:p14="http://schemas.microsoft.com/office/powerpoint/2010/main" val="270034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FAD-EE7B-343B-5D84-928A770A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B13AE-9F24-57AE-38EB-DE1763A9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automation:</a:t>
            </a:r>
          </a:p>
          <a:p>
            <a:pPr lvl="1"/>
            <a:r>
              <a:rPr lang="en-US" dirty="0"/>
              <a:t>Programming </a:t>
            </a:r>
          </a:p>
          <a:p>
            <a:pPr lvl="1"/>
            <a:r>
              <a:rPr lang="en-US" dirty="0"/>
              <a:t>Functions and packages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/>
              <a:t>Data scientists still needed</a:t>
            </a:r>
          </a:p>
          <a:p>
            <a:pPr lvl="1"/>
            <a:r>
              <a:rPr lang="en-US" dirty="0"/>
              <a:t>Domain specific feature engineering</a:t>
            </a:r>
          </a:p>
          <a:p>
            <a:pPr lvl="1"/>
            <a:r>
              <a:rPr lang="en-US" dirty="0"/>
              <a:t>Communication with stakeholders</a:t>
            </a:r>
          </a:p>
          <a:p>
            <a:pPr lvl="1"/>
            <a:r>
              <a:rPr lang="en-US" dirty="0"/>
              <a:t>Building hypotheses</a:t>
            </a:r>
          </a:p>
          <a:p>
            <a:pPr lvl="1"/>
            <a:r>
              <a:rPr lang="en-US" dirty="0"/>
              <a:t>Manage package environments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8913-A08C-1414-6203-34D49CA2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CEB0-CAA1-C56B-8F68-4309335A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Machine Learning in Action, </a:t>
            </a:r>
            <a:r>
              <a:rPr lang="en-US" dirty="0" err="1"/>
              <a:t>Qingquan</a:t>
            </a:r>
            <a:r>
              <a:rPr lang="en-US" dirty="0"/>
              <a:t> Song, Haifeng </a:t>
            </a:r>
            <a:r>
              <a:rPr lang="en-US" dirty="0" err="1"/>
              <a:t>Jin</a:t>
            </a:r>
            <a:r>
              <a:rPr lang="en-US" dirty="0"/>
              <a:t>, Xia Hu, 2022</a:t>
            </a:r>
          </a:p>
          <a:p>
            <a:r>
              <a:rPr lang="en-US" dirty="0"/>
              <a:t>Automating Data Science: Prospects and Challenges, Tijl De </a:t>
            </a:r>
            <a:r>
              <a:rPr lang="en-US" dirty="0" err="1"/>
              <a:t>Bie</a:t>
            </a:r>
            <a:r>
              <a:rPr lang="en-US" dirty="0"/>
              <a:t>, Luc De </a:t>
            </a:r>
            <a:r>
              <a:rPr lang="en-US" dirty="0" err="1"/>
              <a:t>Raedt</a:t>
            </a:r>
            <a:r>
              <a:rPr lang="en-US" dirty="0"/>
              <a:t>, José Hernández-</a:t>
            </a:r>
            <a:r>
              <a:rPr lang="en-US" dirty="0" err="1"/>
              <a:t>Orallo</a:t>
            </a:r>
            <a:r>
              <a:rPr lang="en-US" dirty="0"/>
              <a:t>, Holger H. </a:t>
            </a:r>
            <a:r>
              <a:rPr lang="en-US" dirty="0" err="1"/>
              <a:t>Hoos</a:t>
            </a:r>
            <a:r>
              <a:rPr lang="en-US" dirty="0"/>
              <a:t>, Padhraic Smyth, Christopher K. I. Williams, 2022</a:t>
            </a:r>
          </a:p>
          <a:p>
            <a:r>
              <a:rPr lang="en-US" dirty="0"/>
              <a:t>Data-driven advice for applying machine learning to bioinformatics problems, Randal S. Olson, William La Cava, </a:t>
            </a:r>
            <a:r>
              <a:rPr lang="en-US" dirty="0" err="1"/>
              <a:t>Zairah</a:t>
            </a:r>
            <a:r>
              <a:rPr lang="en-US" dirty="0"/>
              <a:t> </a:t>
            </a:r>
            <a:r>
              <a:rPr lang="en-US" dirty="0" err="1"/>
              <a:t>Mustahsan</a:t>
            </a:r>
            <a:r>
              <a:rPr lang="en-US" dirty="0"/>
              <a:t>, </a:t>
            </a:r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Varik</a:t>
            </a:r>
            <a:r>
              <a:rPr lang="en-US" dirty="0"/>
              <a:t>, and Jason H. Moore, 2018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Literature Review on Automated Machine Learning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Voller, Luisa, Fachhochschule Wedel, Wedel, 2021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8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A2AC-208E-DF85-B44E-D5D012F2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5392-8B0A-D579-8DFA-79850686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Q&amp;A…</a:t>
            </a:r>
          </a:p>
        </p:txBody>
      </p:sp>
    </p:spTree>
    <p:extLst>
      <p:ext uri="{BB962C8B-B14F-4D97-AF65-F5344CB8AC3E}">
        <p14:creationId xmlns:p14="http://schemas.microsoft.com/office/powerpoint/2010/main" val="402258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59A-1C6C-8CD9-E151-E72E165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63D-3127-37BB-6CF6-FA3298F8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Notebook Example</a:t>
            </a:r>
          </a:p>
          <a:p>
            <a:r>
              <a:rPr lang="en-US" dirty="0"/>
              <a:t>Take-Home Message</a:t>
            </a:r>
          </a:p>
          <a:p>
            <a:r>
              <a:rPr lang="en-US" dirty="0"/>
              <a:t>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2182-37A1-B37E-075F-43A274F4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1C45-4748-A4C5-99E1-D36E6153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36720" cy="4023360"/>
          </a:xfrm>
        </p:spPr>
        <p:txBody>
          <a:bodyPr>
            <a:normAutofit/>
          </a:bodyPr>
          <a:lstStyle/>
          <a:p>
            <a:r>
              <a:rPr lang="en-US" dirty="0"/>
              <a:t>Executives, product managers</a:t>
            </a:r>
          </a:p>
          <a:p>
            <a:r>
              <a:rPr lang="en-US" dirty="0"/>
              <a:t>Reduces tedious work</a:t>
            </a:r>
          </a:p>
          <a:p>
            <a:r>
              <a:rPr lang="en-US" dirty="0"/>
              <a:t>More time on insights</a:t>
            </a:r>
          </a:p>
          <a:p>
            <a:r>
              <a:rPr lang="en-US" dirty="0"/>
              <a:t>Continued job growth</a:t>
            </a:r>
          </a:p>
          <a:p>
            <a:r>
              <a:rPr lang="en-US" dirty="0"/>
              <a:t>More data being created</a:t>
            </a:r>
          </a:p>
          <a:p>
            <a:r>
              <a:rPr lang="en-US" b="0" i="1" dirty="0">
                <a:solidFill>
                  <a:srgbClr val="505050"/>
                </a:solidFill>
                <a:effectLst/>
                <a:latin typeface="GT America"/>
              </a:rPr>
              <a:t>“the field is projected to experience more growth than almost any other by 2029. ” 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F950-B888-A17A-3DFF-CC84CB68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178" y="1931316"/>
            <a:ext cx="6419644" cy="2304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0588C-83EE-6A1E-ECFC-D3D66DB4D149}"/>
              </a:ext>
            </a:extLst>
          </p:cNvPr>
          <p:cNvSpPr txBox="1"/>
          <p:nvPr/>
        </p:nvSpPr>
        <p:spPr>
          <a:xfrm>
            <a:off x="6207760" y="44297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https://hbr.org/2022/07/is-data-scientist-still-the-sexiest-job-of-the-21st-century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5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92B2-22C9-7941-A16E-C6E4015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50A4-7DB8-088B-B655-B6D2D70A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49040" cy="4023360"/>
          </a:xfrm>
        </p:spPr>
        <p:txBody>
          <a:bodyPr/>
          <a:lstStyle/>
          <a:p>
            <a:r>
              <a:rPr lang="en-US" dirty="0"/>
              <a:t>Difficulty spectrum</a:t>
            </a:r>
          </a:p>
          <a:p>
            <a:r>
              <a:rPr lang="en-US" dirty="0"/>
              <a:t>Iterative (left)</a:t>
            </a:r>
          </a:p>
          <a:p>
            <a:r>
              <a:rPr lang="en-US" dirty="0"/>
              <a:t>Domain knowledge (down)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422B-6871-B516-D58F-00B74188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2" y="1845734"/>
            <a:ext cx="6133108" cy="3639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B087D-FA46-B31E-A020-C57F1B0B5C16}"/>
              </a:ext>
            </a:extLst>
          </p:cNvPr>
          <p:cNvSpPr txBox="1"/>
          <p:nvPr/>
        </p:nvSpPr>
        <p:spPr>
          <a:xfrm>
            <a:off x="10566400" y="5582536"/>
            <a:ext cx="1520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 </a:t>
            </a:r>
            <a:r>
              <a:rPr lang="en-US" dirty="0" err="1"/>
              <a:t>Bie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74338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4A7-C9B7-B7F7-BDC7-DC9F6BF5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6BFF-3495-019C-6129-41824E098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7120" cy="4023360"/>
          </a:xfrm>
        </p:spPr>
        <p:txBody>
          <a:bodyPr>
            <a:normAutofit/>
          </a:bodyPr>
          <a:lstStyle/>
          <a:p>
            <a:r>
              <a:rPr lang="en-US" dirty="0"/>
              <a:t>Usually re-run</a:t>
            </a:r>
          </a:p>
          <a:p>
            <a:r>
              <a:rPr lang="en-US" dirty="0"/>
              <a:t>Execution time and accuracy</a:t>
            </a:r>
          </a:p>
          <a:p>
            <a:r>
              <a:rPr lang="en-US" dirty="0"/>
              <a:t>Critically impacts performance</a:t>
            </a:r>
          </a:p>
          <a:p>
            <a:r>
              <a:rPr lang="en-US" dirty="0"/>
              <a:t>In AutoML, these can be set automatically</a:t>
            </a:r>
          </a:p>
          <a:p>
            <a:r>
              <a:rPr lang="en-US" dirty="0"/>
              <a:t>Individual methods compared fairly with each other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F8B4-4617-8791-3918-E416742D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930400"/>
            <a:ext cx="7101840" cy="393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A8A333-75FD-F15B-FEB2-D07AC1F24D78}"/>
              </a:ext>
            </a:extLst>
          </p:cNvPr>
          <p:cNvSpPr txBox="1"/>
          <p:nvPr/>
        </p:nvSpPr>
        <p:spPr>
          <a:xfrm>
            <a:off x="8605520" y="5953762"/>
            <a:ext cx="272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Olson, 2018</a:t>
            </a:r>
          </a:p>
        </p:txBody>
      </p:sp>
    </p:spTree>
    <p:extLst>
      <p:ext uri="{BB962C8B-B14F-4D97-AF65-F5344CB8AC3E}">
        <p14:creationId xmlns:p14="http://schemas.microsoft.com/office/powerpoint/2010/main" val="3053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4D9-09B6-1E4A-E011-668A9DB4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AD72-E98C-2388-2801-798FB7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2560" cy="4189306"/>
          </a:xfrm>
        </p:spPr>
        <p:txBody>
          <a:bodyPr>
            <a:normAutofit/>
          </a:bodyPr>
          <a:lstStyle/>
          <a:p>
            <a:r>
              <a:rPr lang="en-US" dirty="0"/>
              <a:t>Grid Search</a:t>
            </a:r>
          </a:p>
          <a:p>
            <a:pPr lvl="1"/>
            <a:r>
              <a:rPr lang="en-US" dirty="0"/>
              <a:t>Does not scale to high dimensions.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Computationally expensive.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Bayesian Optimization</a:t>
            </a:r>
          </a:p>
          <a:p>
            <a:pPr lvl="1"/>
            <a:r>
              <a:rPr lang="en-US" dirty="0"/>
              <a:t>Instantiation of hyperparameters better than random.</a:t>
            </a:r>
          </a:p>
          <a:p>
            <a:pPr lvl="1"/>
            <a:r>
              <a:rPr lang="en-US" dirty="0"/>
              <a:t>Learns from past datasets</a:t>
            </a:r>
          </a:p>
          <a:p>
            <a:pPr lvl="1"/>
            <a:r>
              <a:rPr lang="en-US" dirty="0"/>
              <a:t>Select meta-features of new dataset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89634-A070-2757-1671-52E6FC160E77}"/>
              </a:ext>
            </a:extLst>
          </p:cNvPr>
          <p:cNvSpPr txBox="1"/>
          <p:nvPr/>
        </p:nvSpPr>
        <p:spPr>
          <a:xfrm>
            <a:off x="10678160" y="5831311"/>
            <a:ext cx="1513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Song,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AC226-1996-7296-1C4C-CCA4E9B6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62" y="1862137"/>
            <a:ext cx="5240338" cy="38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07C1-11F8-F0AB-B2FC-48EBA36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17E0-6D78-02DE-7185-6C09B04A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13760" cy="4023360"/>
          </a:xfrm>
        </p:spPr>
        <p:txBody>
          <a:bodyPr>
            <a:normAutofit/>
          </a:bodyPr>
          <a:lstStyle/>
          <a:p>
            <a:r>
              <a:rPr lang="en-US" dirty="0"/>
              <a:t>Mostly after 2017 (</a:t>
            </a:r>
            <a:r>
              <a:rPr lang="en-US" dirty="0" err="1"/>
              <a:t>Voller</a:t>
            </a:r>
            <a:r>
              <a:rPr lang="en-US" dirty="0"/>
              <a:t>, 2021)</a:t>
            </a:r>
          </a:p>
          <a:p>
            <a:r>
              <a:rPr lang="en-US" dirty="0"/>
              <a:t>Auto-WEKA (2014)</a:t>
            </a:r>
          </a:p>
          <a:p>
            <a:pPr lvl="1"/>
            <a:r>
              <a:rPr lang="en-US" dirty="0"/>
              <a:t>Built on Java</a:t>
            </a:r>
          </a:p>
          <a:p>
            <a:pPr lvl="1"/>
            <a:r>
              <a:rPr lang="en-US" dirty="0"/>
              <a:t>Support GUI</a:t>
            </a:r>
          </a:p>
          <a:p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(2015)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syntax</a:t>
            </a:r>
          </a:p>
          <a:p>
            <a:r>
              <a:rPr lang="en-US" dirty="0"/>
              <a:t>Many more (&gt;50)</a:t>
            </a:r>
          </a:p>
          <a:p>
            <a:r>
              <a:rPr lang="en-US" dirty="0"/>
              <a:t>Types: </a:t>
            </a:r>
          </a:p>
          <a:p>
            <a:pPr lvl="1"/>
            <a:r>
              <a:rPr lang="en-US" dirty="0" err="1"/>
              <a:t>AutoFE</a:t>
            </a:r>
            <a:r>
              <a:rPr lang="en-US" dirty="0"/>
              <a:t>, NAS, or HPO</a:t>
            </a:r>
          </a:p>
          <a:p>
            <a:endParaRPr lang="en-US" dirty="0"/>
          </a:p>
          <a:p>
            <a:pPr mar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E9419-E9C1-1CB9-A558-2BC8BE38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85" y="1845734"/>
            <a:ext cx="6306495" cy="3569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40072-6ED9-716E-F0AA-C785484E4ED6}"/>
              </a:ext>
            </a:extLst>
          </p:cNvPr>
          <p:cNvSpPr txBox="1"/>
          <p:nvPr/>
        </p:nvSpPr>
        <p:spPr>
          <a:xfrm>
            <a:off x="5283200" y="54575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https://github.com/hibayesian/awesome-automl-papers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F3C5-E4D6-215D-FAF6-3BF1CE87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2DB16-A316-818E-0777-AC5C2AE5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Google </a:t>
            </a:r>
            <a:r>
              <a:rPr lang="en-US" dirty="0" err="1">
                <a:hlinkClick r:id="rId2"/>
              </a:rPr>
              <a:t>Colab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1AA-CA3E-3F9F-509A-83444A4E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2DC1-3F07-B523-65E7-7AF273E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Unsupervised learning</a:t>
            </a:r>
          </a:p>
          <a:p>
            <a:r>
              <a:rPr lang="en-US" dirty="0">
                <a:solidFill>
                  <a:srgbClr val="222222"/>
                </a:solidFill>
              </a:rPr>
              <a:t>Unstructured data</a:t>
            </a:r>
          </a:p>
          <a:p>
            <a:r>
              <a:rPr lang="en-US" dirty="0">
                <a:solidFill>
                  <a:srgbClr val="222222"/>
                </a:solidFill>
              </a:rPr>
              <a:t>Cleaning</a:t>
            </a:r>
          </a:p>
          <a:p>
            <a:r>
              <a:rPr lang="en-US" dirty="0">
                <a:solidFill>
                  <a:srgbClr val="222222"/>
                </a:solidFill>
              </a:rPr>
              <a:t>Complex datasets</a:t>
            </a:r>
          </a:p>
          <a:p>
            <a:r>
              <a:rPr lang="en-US" dirty="0"/>
              <a:t>Package conflicts</a:t>
            </a:r>
          </a:p>
          <a:p>
            <a:r>
              <a:rPr lang="en-US" dirty="0"/>
              <a:t>AutoML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8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343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charter</vt:lpstr>
      <vt:lpstr>GT America</vt:lpstr>
      <vt:lpstr>Retrospect</vt:lpstr>
      <vt:lpstr>AutoML</vt:lpstr>
      <vt:lpstr>Table of Contents</vt:lpstr>
      <vt:lpstr>Motivation</vt:lpstr>
      <vt:lpstr>Scope</vt:lpstr>
      <vt:lpstr>Hyperparameter Optimization</vt:lpstr>
      <vt:lpstr>Definitions</vt:lpstr>
      <vt:lpstr>Tools</vt:lpstr>
      <vt:lpstr>Notebook example</vt:lpstr>
      <vt:lpstr>Limitations</vt:lpstr>
      <vt:lpstr>Take-Home Message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</dc:title>
  <dc:creator>Sultan Alkadhi</dc:creator>
  <cp:lastModifiedBy>Sultan Alkadhi</cp:lastModifiedBy>
  <cp:revision>6</cp:revision>
  <dcterms:created xsi:type="dcterms:W3CDTF">2022-08-08T07:30:19Z</dcterms:created>
  <dcterms:modified xsi:type="dcterms:W3CDTF">2022-08-09T09:49:17Z</dcterms:modified>
</cp:coreProperties>
</file>