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76" r:id="rId2"/>
    <p:sldId id="277" r:id="rId3"/>
    <p:sldId id="278" r:id="rId4"/>
    <p:sldId id="257" r:id="rId5"/>
    <p:sldId id="265" r:id="rId6"/>
    <p:sldId id="266" r:id="rId7"/>
    <p:sldId id="273" r:id="rId8"/>
    <p:sldId id="274" r:id="rId9"/>
    <p:sldId id="275" r:id="rId10"/>
    <p:sldId id="258" r:id="rId11"/>
    <p:sldId id="264" r:id="rId12"/>
    <p:sldId id="259" r:id="rId13"/>
    <p:sldId id="260" r:id="rId14"/>
    <p:sldId id="261" r:id="rId15"/>
    <p:sldId id="267" r:id="rId16"/>
    <p:sldId id="268" r:id="rId17"/>
    <p:sldId id="270" r:id="rId18"/>
    <p:sldId id="262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A04FF-55F0-4C19-889C-9131216DA138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F7BE-7F38-4BB0-B821-C50FCF32C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DF46-D1ED-40A4-B7CD-A1E4C39687CC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4147-B100-4A93-B368-B6DF51BF3540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6732-A723-4D38-A372-9C3860F5195C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F57-634C-4C3C-B83E-B401D5F8BCCE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5EAC-2EDC-4572-88C7-1C1024DD828C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EB4B-C57D-4D58-9AAA-31A24626CF71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CCF7-A23C-4349-8081-3CB9D6DF3A56}" type="datetime1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BFA8-A417-4DE5-ADE2-DDAA1CD64729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900D-1E75-44B5-94B1-33880EC0FABD}" type="datetime1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60E2-13DD-4215-89B6-88326F1A030D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073D-2BCB-4173-B989-04DAFA105E2B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5E687-0431-4DFB-9D9B-BD961A30A701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C842-F198-9F18-7DAA-B712D80C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Welcome to Level - 3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E99AB-CBAF-DDDF-67CC-BD1748A2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BFA8-A417-4DE5-ADE2-DDAA1CD64729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D664D-E30B-F25B-3024-A54B9882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E9027-D765-6158-5AB5-7BA5B58D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Cartoon Fire Flames PNG Transparent Background, Free Download #44283 -  FreeIconsPNG">
            <a:extLst>
              <a:ext uri="{FF2B5EF4-FFF2-40B4-BE49-F238E27FC236}">
                <a16:creationId xmlns:a16="http://schemas.microsoft.com/office/drawing/2014/main" id="{DC46B013-030C-E042-7AEC-98EEB66C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7" y="2438400"/>
            <a:ext cx="1762125" cy="217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29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What will we do in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Construct and manage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symbol table</a:t>
            </a:r>
          </a:p>
          <a:p>
            <a:r>
              <a:rPr lang="en-US" dirty="0">
                <a:latin typeface="Candara" pitchFamily="34" charset="0"/>
              </a:rPr>
              <a:t>Perform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lexical analysis</a:t>
            </a:r>
            <a:r>
              <a:rPr lang="en-US" dirty="0">
                <a:latin typeface="Candara" pitchFamily="34" charset="0"/>
              </a:rPr>
              <a:t> using flex</a:t>
            </a:r>
          </a:p>
          <a:p>
            <a:r>
              <a:rPr lang="en-US" dirty="0">
                <a:latin typeface="Candara" pitchFamily="34" charset="0"/>
              </a:rPr>
              <a:t>Perform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syntax analysis</a:t>
            </a:r>
            <a:r>
              <a:rPr lang="en-US" dirty="0">
                <a:latin typeface="Candara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semantic analysis </a:t>
            </a:r>
            <a:r>
              <a:rPr lang="en-US" dirty="0">
                <a:latin typeface="Candara" pitchFamily="34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intermediate code generation</a:t>
            </a:r>
            <a:r>
              <a:rPr lang="en-US" dirty="0">
                <a:latin typeface="Candara" pitchFamily="34" charset="0"/>
              </a:rPr>
              <a:t> using bison</a:t>
            </a:r>
          </a:p>
          <a:p>
            <a:r>
              <a:rPr lang="en-US" dirty="0">
                <a:latin typeface="Candara" pitchFamily="34" charset="0"/>
              </a:rPr>
              <a:t>Some code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optimization</a:t>
            </a:r>
            <a:r>
              <a:rPr lang="en-US" dirty="0">
                <a:latin typeface="Candara" pitchFamily="34" charset="0"/>
              </a:rPr>
              <a:t> too.</a:t>
            </a:r>
          </a:p>
          <a:p>
            <a:r>
              <a:rPr lang="en-US" dirty="0">
                <a:latin typeface="Candara" pitchFamily="34" charset="0"/>
              </a:rPr>
              <a:t>So… We are going to build a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COMPILER</a:t>
            </a:r>
            <a:r>
              <a:rPr lang="en-US" dirty="0">
                <a:latin typeface="Candara" pitchFamily="34" charset="0"/>
              </a:rPr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44E4-426D-4793-8579-D65ADF2B9902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Some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Linux platform</a:t>
            </a:r>
          </a:p>
          <a:p>
            <a:pPr>
              <a:buNone/>
            </a:pPr>
            <a:endParaRPr lang="en-US" dirty="0">
              <a:latin typeface="Candara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No plagiarism</a:t>
            </a:r>
          </a:p>
          <a:p>
            <a:endParaRPr lang="en-US" dirty="0">
              <a:latin typeface="Candar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BF43-E3FD-4B75-B6D4-050A14B27342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ndara" pitchFamily="34" charset="0"/>
              </a:rPr>
              <a:t>A table storing information of occurrence of various entities in the source program </a:t>
            </a:r>
          </a:p>
          <a:p>
            <a:r>
              <a:rPr lang="en-US" dirty="0">
                <a:latin typeface="Candara" pitchFamily="34" charset="0"/>
              </a:rPr>
              <a:t>Function names, return type, no. parameters; variable name, type etc.</a:t>
            </a:r>
          </a:p>
          <a:p>
            <a:r>
              <a:rPr lang="en-US" dirty="0">
                <a:latin typeface="Candara" pitchFamily="34" charset="0"/>
              </a:rPr>
              <a:t>Information are:</a:t>
            </a:r>
          </a:p>
          <a:p>
            <a:pPr lvl="1"/>
            <a:r>
              <a:rPr lang="en-US" dirty="0">
                <a:latin typeface="Candara" pitchFamily="34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Symbol Name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 Type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 Scope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 Value</a:t>
            </a:r>
          </a:p>
          <a:p>
            <a:r>
              <a:rPr lang="en-US" dirty="0">
                <a:latin typeface="Candara" pitchFamily="34" charset="0"/>
              </a:rPr>
              <a:t>Used in almost all phases of a compiler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4766-9F54-4272-B2A0-A8697D339FA8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Implement a simple symbol table</a:t>
            </a:r>
          </a:p>
          <a:p>
            <a:r>
              <a:rPr lang="en-US" dirty="0">
                <a:latin typeface="Candara" pitchFamily="34" charset="0"/>
              </a:rPr>
              <a:t>Hash based (Chaining)</a:t>
            </a:r>
          </a:p>
          <a:p>
            <a:r>
              <a:rPr lang="en-US" dirty="0">
                <a:latin typeface="Candara" pitchFamily="34" charset="0"/>
              </a:rPr>
              <a:t>Each entry is a two </a:t>
            </a:r>
            <a:r>
              <a:rPr lang="en-US" dirty="0" err="1">
                <a:latin typeface="Candara" pitchFamily="34" charset="0"/>
              </a:rPr>
              <a:t>tuple</a:t>
            </a:r>
            <a:r>
              <a:rPr lang="en-US" dirty="0">
                <a:latin typeface="Candara" pitchFamily="34" charset="0"/>
              </a:rPr>
              <a:t> &lt;Symbol Name, Symbol Type&gt;</a:t>
            </a:r>
          </a:p>
          <a:p>
            <a:r>
              <a:rPr lang="en-US" dirty="0">
                <a:latin typeface="Candara" pitchFamily="34" charset="0"/>
              </a:rPr>
              <a:t>Use Symbol Name as key of hash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878D-BA1D-43A3-AB7A-0A237168317F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pic>
        <p:nvPicPr>
          <p:cNvPr id="4" name="Content Placeholder 3" descr="symboltab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6401"/>
            <a:ext cx="7543800" cy="434339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How Symbol Table Helps?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this type of Symbol Table help?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Detect undeclared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Type checking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an extra field for each symbol named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datatype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During an assignment operation check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datatype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field of RHS and LHS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8268" y="2743200"/>
            <a:ext cx="12875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int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a=1;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b=2;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2819400"/>
            <a:ext cx="2590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into symbol table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rot="10800000" flipV="1">
            <a:off x="4419600" y="3004066"/>
            <a:ext cx="990600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3288268"/>
            <a:ext cx="3684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into symbol table. </a:t>
            </a:r>
            <a:r>
              <a:rPr lang="en-US" b="1" dirty="0">
                <a:solidFill>
                  <a:srgbClr val="008000"/>
                </a:solidFill>
              </a:rPr>
              <a:t>SUCCESS</a:t>
            </a:r>
            <a:r>
              <a:rPr lang="en-US" dirty="0"/>
              <a:t>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0200" y="3733800"/>
            <a:ext cx="3624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into symbol table. </a:t>
            </a:r>
            <a:r>
              <a:rPr lang="en-US" b="1" dirty="0">
                <a:solidFill>
                  <a:srgbClr val="FF0000"/>
                </a:solidFill>
              </a:rPr>
              <a:t>FAILURE</a:t>
            </a:r>
            <a:r>
              <a:rPr lang="en-US" dirty="0"/>
              <a:t>!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rot="10800000">
            <a:off x="4267200" y="3429000"/>
            <a:ext cx="1143000" cy="43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rot="10800000">
            <a:off x="4267200" y="3733802"/>
            <a:ext cx="1143000" cy="184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How Symbol Table Helps?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this type of Symbol Table help?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Scope Management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allow duplicate entry in symbol table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Also delete some entries when a block exits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to accommodate this??</a:t>
            </a:r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2693075"/>
            <a:ext cx="19768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int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b=2;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Symbol Table for Scope Management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Hash Tables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819400"/>
            <a:ext cx="19768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int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b=2;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" y="3276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3400" y="35798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400" y="3810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3400" y="4114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3400" y="44180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86200" y="3581400"/>
            <a:ext cx="160020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Table#1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&lt;a,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48400" y="3581400"/>
            <a:ext cx="160020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Table#2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&lt;a,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&lt;b,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20" name="Straight Arrow Connector 19"/>
          <p:cNvCxnSpPr>
            <a:stCxn id="18" idx="1"/>
            <a:endCxn id="17" idx="3"/>
          </p:cNvCxnSpPr>
          <p:nvPr/>
        </p:nvCxnSpPr>
        <p:spPr>
          <a:xfrm rot="10800000">
            <a:off x="5486400" y="4191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53656" y="4334470"/>
            <a:ext cx="870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</a:t>
            </a:r>
          </a:p>
          <a:p>
            <a:r>
              <a:rPr lang="en-US" dirty="0"/>
              <a:t>pointer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73485" y="2831068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Scope</a:t>
            </a:r>
          </a:p>
        </p:txBody>
      </p:sp>
      <p:cxnSp>
        <p:nvCxnSpPr>
          <p:cNvPr id="24" name="Straight Arrow Connector 23"/>
          <p:cNvCxnSpPr>
            <a:stCxn id="22" idx="2"/>
            <a:endCxn id="17" idx="0"/>
          </p:cNvCxnSpPr>
          <p:nvPr/>
        </p:nvCxnSpPr>
        <p:spPr>
          <a:xfrm rot="5400000">
            <a:off x="4517622" y="3369079"/>
            <a:ext cx="381000" cy="43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35685" y="2754868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Scope</a:t>
            </a:r>
          </a:p>
        </p:txBody>
      </p:sp>
      <p:cxnSp>
        <p:nvCxnSpPr>
          <p:cNvPr id="26" name="Straight Arrow Connector 25"/>
          <p:cNvCxnSpPr>
            <a:stCxn id="25" idx="2"/>
            <a:endCxn id="18" idx="0"/>
          </p:cNvCxnSpPr>
          <p:nvPr/>
        </p:nvCxnSpPr>
        <p:spPr>
          <a:xfrm rot="5400000">
            <a:off x="6841722" y="3330979"/>
            <a:ext cx="457200" cy="43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uiExpand="1" build="allAtOnce" animBg="1"/>
      <p:bldP spid="18" grpId="1" build="allAtOnce" animBg="1"/>
      <p:bldP spid="21" grpId="0"/>
      <p:bldP spid="21" grpId="1"/>
      <p:bldP spid="22" grpId="0"/>
      <p:bldP spid="22" grpId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>
                <a:latin typeface="Candara" pitchFamily="34" charset="0"/>
              </a:rPr>
              <a:t>Three Classes</a:t>
            </a:r>
          </a:p>
          <a:p>
            <a:pPr marL="971550" lvl="1" indent="-514350">
              <a:buNone/>
            </a:pPr>
            <a:r>
              <a:rPr lang="en-US" dirty="0">
                <a:latin typeface="Candara" pitchFamily="34" charset="0"/>
              </a:rPr>
              <a:t>1. </a:t>
            </a:r>
            <a:r>
              <a:rPr lang="en-US" dirty="0" err="1">
                <a:latin typeface="Candara" pitchFamily="34" charset="0"/>
              </a:rPr>
              <a:t>SymbolInfo</a:t>
            </a:r>
            <a:endParaRPr lang="en-US" dirty="0">
              <a:latin typeface="Candara" pitchFamily="34" charset="0"/>
            </a:endParaRPr>
          </a:p>
          <a:p>
            <a:pPr lvl="2"/>
            <a:r>
              <a:rPr lang="en-US" dirty="0">
                <a:latin typeface="Candara" pitchFamily="34" charset="0"/>
              </a:rPr>
              <a:t>Each entry of symbol table is an instance of </a:t>
            </a:r>
            <a:r>
              <a:rPr lang="en-US" dirty="0" err="1">
                <a:latin typeface="Candara" pitchFamily="34" charset="0"/>
              </a:rPr>
              <a:t>SymbolInfo</a:t>
            </a:r>
            <a:r>
              <a:rPr lang="en-US" dirty="0">
                <a:latin typeface="Candara" pitchFamily="34" charset="0"/>
              </a:rPr>
              <a:t>.( Remember two </a:t>
            </a:r>
            <a:r>
              <a:rPr lang="en-US" dirty="0" err="1">
                <a:latin typeface="Candara" pitchFamily="34" charset="0"/>
              </a:rPr>
              <a:t>tuples</a:t>
            </a:r>
            <a:r>
              <a:rPr lang="en-US" dirty="0">
                <a:latin typeface="Candara" pitchFamily="34" charset="0"/>
              </a:rPr>
              <a:t>!)</a:t>
            </a:r>
          </a:p>
          <a:p>
            <a:pPr lvl="4">
              <a:buNone/>
            </a:pPr>
            <a:endParaRPr lang="en-US" dirty="0">
              <a:latin typeface="Candar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C846-733F-4BA3-A3AF-581B93256546}" type="datetime1">
              <a:rPr lang="en-US" smtClean="0"/>
              <a:t>5/19/2022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>
                <a:latin typeface="Candara" pitchFamily="34" charset="0"/>
              </a:rPr>
              <a:t>Three Classes</a:t>
            </a:r>
          </a:p>
          <a:p>
            <a:pPr marL="971550" lvl="1" indent="-514350">
              <a:buNone/>
            </a:pPr>
            <a:r>
              <a:rPr lang="en-US" dirty="0">
                <a:latin typeface="Candara" pitchFamily="34" charset="0"/>
              </a:rPr>
              <a:t>2.  </a:t>
            </a:r>
            <a:r>
              <a:rPr lang="en-US" dirty="0" err="1">
                <a:latin typeface="Candara" pitchFamily="34" charset="0"/>
              </a:rPr>
              <a:t>ScopeTable</a:t>
            </a:r>
            <a:endParaRPr lang="en-US" dirty="0">
              <a:latin typeface="Candara" pitchFamily="34" charset="0"/>
            </a:endParaRPr>
          </a:p>
          <a:p>
            <a:pPr lvl="2"/>
            <a:r>
              <a:rPr lang="en-US" sz="2000" dirty="0">
                <a:latin typeface="Candara" pitchFamily="34" charset="0"/>
              </a:rPr>
              <a:t>This class is the implementation of a hash table. </a:t>
            </a:r>
          </a:p>
          <a:p>
            <a:pPr lvl="2"/>
            <a:r>
              <a:rPr lang="en-US" sz="2000" dirty="0">
                <a:latin typeface="Candara" pitchFamily="34" charset="0"/>
              </a:rPr>
              <a:t>Represents each scope 	</a:t>
            </a:r>
          </a:p>
          <a:p>
            <a:pPr lvl="2"/>
            <a:r>
              <a:rPr lang="en-US" sz="2000" dirty="0">
                <a:latin typeface="Candara" pitchFamily="34" charset="0"/>
              </a:rPr>
              <a:t>Implement four operations</a:t>
            </a:r>
          </a:p>
          <a:p>
            <a:pPr lvl="4"/>
            <a:r>
              <a:rPr lang="en-US" dirty="0">
                <a:latin typeface="Candara" pitchFamily="34" charset="0"/>
              </a:rPr>
              <a:t>Insert</a:t>
            </a:r>
          </a:p>
          <a:p>
            <a:pPr lvl="4"/>
            <a:r>
              <a:rPr lang="en-US" dirty="0">
                <a:latin typeface="Candara" pitchFamily="34" charset="0"/>
              </a:rPr>
              <a:t>Lookup</a:t>
            </a:r>
          </a:p>
          <a:p>
            <a:pPr lvl="4"/>
            <a:r>
              <a:rPr lang="en-US" dirty="0">
                <a:latin typeface="Candara" pitchFamily="34" charset="0"/>
              </a:rPr>
              <a:t>Delete</a:t>
            </a:r>
          </a:p>
          <a:p>
            <a:pPr lvl="4"/>
            <a:r>
              <a:rPr lang="en-US" dirty="0">
                <a:latin typeface="Candara" pitchFamily="34" charset="0"/>
              </a:rPr>
              <a:t>Print</a:t>
            </a:r>
          </a:p>
          <a:p>
            <a:pPr lvl="4"/>
            <a:endParaRPr lang="en-US" dirty="0">
              <a:latin typeface="Candar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C846-733F-4BA3-A3AF-581B93256546}" type="datetime1">
              <a:rPr lang="en-US" smtClean="0"/>
              <a:t>5/19/2022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1263-EE7E-E656-730C-E0F9067B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44C74-D09D-FF22-1BCE-FFBB850C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BFA8-A417-4DE5-ADE2-DDAA1CD64729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57F1C-5C21-7BD1-F05E-C848983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C8BB2-122A-6614-2928-17D8A4F8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 descr="Computer Icons Sleep Clip Art - Sleeping Clipart Png, Transparent Png -  kindpng">
            <a:extLst>
              <a:ext uri="{FF2B5EF4-FFF2-40B4-BE49-F238E27FC236}">
                <a16:creationId xmlns:a16="http://schemas.microsoft.com/office/drawing/2014/main" id="{46157FE9-334B-D825-0C28-5702E4638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2635102"/>
            <a:ext cx="2667000" cy="158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althy Food Png Clipart - Fruit And Vegetables Foods PNG Image |  Transparent PNG Free Download on SeekPNG">
            <a:extLst>
              <a:ext uri="{FF2B5EF4-FFF2-40B4-BE49-F238E27FC236}">
                <a16:creationId xmlns:a16="http://schemas.microsoft.com/office/drawing/2014/main" id="{A7A2D350-614F-50C4-C95F-EF32512EE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1" r="12018"/>
          <a:stretch/>
        </p:blipFill>
        <p:spPr bwMode="auto">
          <a:xfrm>
            <a:off x="3679371" y="2635101"/>
            <a:ext cx="2362200" cy="158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lipart study group - Clip Art Library">
            <a:extLst>
              <a:ext uri="{FF2B5EF4-FFF2-40B4-BE49-F238E27FC236}">
                <a16:creationId xmlns:a16="http://schemas.microsoft.com/office/drawing/2014/main" id="{245E6B74-85AD-157F-2614-97F85A25A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2" y="250507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9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>
                <a:latin typeface="Candara" pitchFamily="34" charset="0"/>
              </a:rPr>
              <a:t>Three Classes</a:t>
            </a:r>
          </a:p>
          <a:p>
            <a:pPr marL="971550" lvl="1" indent="-514350">
              <a:buNone/>
            </a:pPr>
            <a:r>
              <a:rPr lang="en-US" dirty="0">
                <a:latin typeface="Candara" pitchFamily="34" charset="0"/>
              </a:rPr>
              <a:t>3.  </a:t>
            </a:r>
            <a:r>
              <a:rPr lang="en-US" dirty="0" err="1">
                <a:latin typeface="Candara" pitchFamily="34" charset="0"/>
              </a:rPr>
              <a:t>SymbolTable</a:t>
            </a:r>
            <a:endParaRPr lang="en-US" dirty="0">
              <a:latin typeface="Candara" pitchFamily="34" charset="0"/>
            </a:endParaRPr>
          </a:p>
          <a:p>
            <a:pPr lvl="2"/>
            <a:r>
              <a:rPr lang="en-US" sz="2000" dirty="0">
                <a:latin typeface="Candara" pitchFamily="34" charset="0"/>
              </a:rPr>
              <a:t>Maintain a list of </a:t>
            </a:r>
            <a:r>
              <a:rPr lang="en-US" sz="2000" dirty="0" err="1">
                <a:latin typeface="Candara" pitchFamily="34" charset="0"/>
              </a:rPr>
              <a:t>ScopeTables</a:t>
            </a:r>
            <a:r>
              <a:rPr lang="en-US" sz="2000" dirty="0">
                <a:latin typeface="Candara" pitchFamily="34" charset="0"/>
              </a:rPr>
              <a:t>	</a:t>
            </a:r>
          </a:p>
          <a:p>
            <a:pPr lvl="2"/>
            <a:r>
              <a:rPr lang="en-US" sz="2000" dirty="0">
                <a:latin typeface="Candara" pitchFamily="34" charset="0"/>
              </a:rPr>
              <a:t>Implement four operations</a:t>
            </a:r>
          </a:p>
          <a:p>
            <a:pPr lvl="4"/>
            <a:r>
              <a:rPr lang="en-US" dirty="0">
                <a:latin typeface="Candara" pitchFamily="34" charset="0"/>
              </a:rPr>
              <a:t>Enter Scope</a:t>
            </a:r>
          </a:p>
          <a:p>
            <a:pPr lvl="4"/>
            <a:r>
              <a:rPr lang="en-US" dirty="0">
                <a:latin typeface="Candara" pitchFamily="34" charset="0"/>
              </a:rPr>
              <a:t>Exit Scope</a:t>
            </a:r>
          </a:p>
          <a:p>
            <a:pPr lvl="4"/>
            <a:r>
              <a:rPr lang="en-US" dirty="0">
                <a:latin typeface="Candara" pitchFamily="34" charset="0"/>
              </a:rPr>
              <a:t>Insert</a:t>
            </a:r>
          </a:p>
          <a:p>
            <a:pPr lvl="4"/>
            <a:r>
              <a:rPr lang="en-US" dirty="0">
                <a:latin typeface="Candara" pitchFamily="34" charset="0"/>
              </a:rPr>
              <a:t>Delete</a:t>
            </a:r>
          </a:p>
          <a:p>
            <a:pPr lvl="4"/>
            <a:r>
              <a:rPr lang="en-US" dirty="0">
                <a:latin typeface="Candara" pitchFamily="34" charset="0"/>
              </a:rPr>
              <a:t>Print All Tables</a:t>
            </a:r>
          </a:p>
          <a:p>
            <a:pPr lvl="4"/>
            <a:r>
              <a:rPr lang="en-US" dirty="0">
                <a:latin typeface="Candara" pitchFamily="34" charset="0"/>
              </a:rPr>
              <a:t>Print Current Table</a:t>
            </a:r>
          </a:p>
          <a:p>
            <a:pPr lvl="4"/>
            <a:endParaRPr lang="en-US" dirty="0">
              <a:latin typeface="Candar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C846-733F-4BA3-A3AF-581B93256546}" type="datetime1">
              <a:rPr lang="en-US" smtClean="0"/>
              <a:t>5/19/2022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A948-FAD1-6C7E-1438-DB837DEC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Avoid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DCF73-4E4B-957B-3892-B357EF57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BFA8-A417-4DE5-ADE2-DDAA1CD64729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703FB-9C0F-64EB-13F2-6C2E8102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17BE8-42E2-D113-34F2-8F77D94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 descr="Teaching About Plagiarism In The Online Classroom - eLearning Industry">
            <a:extLst>
              <a:ext uri="{FF2B5EF4-FFF2-40B4-BE49-F238E27FC236}">
                <a16:creationId xmlns:a16="http://schemas.microsoft.com/office/drawing/2014/main" id="{04C5E4CF-4FFB-F808-2DF2-687663F9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17162"/>
            <a:ext cx="3698875" cy="38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ork demotivation, learn how to avoid this and keep your team happy">
            <a:extLst>
              <a:ext uri="{FF2B5EF4-FFF2-40B4-BE49-F238E27FC236}">
                <a16:creationId xmlns:a16="http://schemas.microsoft.com/office/drawing/2014/main" id="{8AD6C8A5-3CB9-F5D2-7C3B-E01CB66BA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1507033"/>
            <a:ext cx="4546885" cy="38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1148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Candara" pitchFamily="34" charset="0"/>
              </a:rPr>
              <a:t>Welcome</a:t>
            </a:r>
            <a:br>
              <a:rPr lang="en-US" sz="7200" b="1" dirty="0">
                <a:solidFill>
                  <a:schemeClr val="tx2"/>
                </a:solidFill>
                <a:latin typeface="Candara" pitchFamily="34" charset="0"/>
              </a:rPr>
            </a:br>
            <a:r>
              <a:rPr lang="en-US" sz="7200" b="1" dirty="0">
                <a:solidFill>
                  <a:schemeClr val="tx2"/>
                </a:solidFill>
                <a:latin typeface="Candara" pitchFamily="34" charset="0"/>
              </a:rPr>
              <a:t>to </a:t>
            </a:r>
            <a:br>
              <a:rPr lang="en-US" sz="7200" b="1" dirty="0">
                <a:solidFill>
                  <a:schemeClr val="tx2"/>
                </a:solidFill>
                <a:latin typeface="Candara" pitchFamily="34" charset="0"/>
              </a:rPr>
            </a:br>
            <a:r>
              <a:rPr lang="en-US" sz="7200" b="1" dirty="0">
                <a:solidFill>
                  <a:schemeClr val="tx2"/>
                </a:solidFill>
                <a:latin typeface="Candara" pitchFamily="34" charset="0"/>
              </a:rPr>
              <a:t>CSE 310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788E-2F7A-4C04-B120-E02A89A855F6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Convert one source program to a target program</a:t>
            </a:r>
          </a:p>
          <a:p>
            <a:r>
              <a:rPr lang="en-US" dirty="0">
                <a:latin typeface="Candara" pitchFamily="34" charset="0"/>
              </a:rPr>
              <a:t>The compilation process usually divided into several phases</a:t>
            </a:r>
          </a:p>
          <a:p>
            <a:endParaRPr lang="en-US" dirty="0">
              <a:latin typeface="Candar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4DD-3416-45A5-9B21-81FB5691D3C2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compil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86200"/>
            <a:ext cx="6505575" cy="208597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Compiler</a:t>
            </a:r>
          </a:p>
        </p:txBody>
      </p:sp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143000"/>
            <a:ext cx="5486400" cy="5486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4B43-A32E-4E56-A79A-8A69A9FF5F4D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Compiler</a:t>
            </a:r>
          </a:p>
        </p:txBody>
      </p:sp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869950"/>
            <a:ext cx="5486400" cy="5486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4B43-A32E-4E56-A79A-8A69A9FF5F4D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E964B-B7D5-4D7A-8462-60E853C43E76}"/>
              </a:ext>
            </a:extLst>
          </p:cNvPr>
          <p:cNvSpPr txBox="1"/>
          <p:nvPr/>
        </p:nvSpPr>
        <p:spPr>
          <a:xfrm>
            <a:off x="114300" y="1006475"/>
            <a:ext cx="39243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Lexical Analyzer takes the source program as input and converts it into a stream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be used by the syntax analyzer later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Also detects some lexical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Ill formed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Improper variable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Unfinished string/comment etc.</a:t>
            </a:r>
          </a:p>
        </p:txBody>
      </p:sp>
    </p:spTree>
    <p:extLst>
      <p:ext uri="{BB962C8B-B14F-4D97-AF65-F5344CB8AC3E}">
        <p14:creationId xmlns:p14="http://schemas.microsoft.com/office/powerpoint/2010/main" val="83198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Compiler</a:t>
            </a:r>
          </a:p>
        </p:txBody>
      </p:sp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869950"/>
            <a:ext cx="5486400" cy="5486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4B43-A32E-4E56-A79A-8A69A9FF5F4D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E964B-B7D5-4D7A-8462-60E853C43E76}"/>
              </a:ext>
            </a:extLst>
          </p:cNvPr>
          <p:cNvSpPr txBox="1"/>
          <p:nvPr/>
        </p:nvSpPr>
        <p:spPr>
          <a:xfrm>
            <a:off x="114300" y="1006475"/>
            <a:ext cx="346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Syntax analyzer uses the tokens produced by the lexical analyzer to depict the grammatical structure of the token 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Builds implicit syntax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Detects syntax errors</a:t>
            </a:r>
          </a:p>
        </p:txBody>
      </p:sp>
    </p:spTree>
    <p:extLst>
      <p:ext uri="{BB962C8B-B14F-4D97-AF65-F5344CB8AC3E}">
        <p14:creationId xmlns:p14="http://schemas.microsoft.com/office/powerpoint/2010/main" val="357230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Compiler</a:t>
            </a:r>
          </a:p>
        </p:txBody>
      </p:sp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869950"/>
            <a:ext cx="5486400" cy="5486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4B43-A32E-4E56-A79A-8A69A9FF5F4D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E964B-B7D5-4D7A-8462-60E853C43E76}"/>
              </a:ext>
            </a:extLst>
          </p:cNvPr>
          <p:cNvSpPr txBox="1"/>
          <p:nvPr/>
        </p:nvSpPr>
        <p:spPr>
          <a:xfrm>
            <a:off x="114299" y="914400"/>
            <a:ext cx="39538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semantic analyzer uses the syntax tree and the information in the symbol table to check the source program for semantic consistency with the language definition.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 semantic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Variable declared as void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Undeclared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Error in no./type of function argument during call</a:t>
            </a:r>
          </a:p>
        </p:txBody>
      </p:sp>
    </p:spTree>
    <p:extLst>
      <p:ext uri="{BB962C8B-B14F-4D97-AF65-F5344CB8AC3E}">
        <p14:creationId xmlns:p14="http://schemas.microsoft.com/office/powerpoint/2010/main" val="363583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724</Words>
  <Application>Microsoft Office PowerPoint</Application>
  <PresentationFormat>On-screen Show (4:3)</PresentationFormat>
  <Paragraphs>190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Candara</vt:lpstr>
      <vt:lpstr>Courier New</vt:lpstr>
      <vt:lpstr>Office Theme</vt:lpstr>
      <vt:lpstr>Welcome to Level - 3</vt:lpstr>
      <vt:lpstr>Good Practices</vt:lpstr>
      <vt:lpstr>Must Avoid</vt:lpstr>
      <vt:lpstr>Welcome to  CSE 310</vt:lpstr>
      <vt:lpstr>Compiler</vt:lpstr>
      <vt:lpstr>Compiler</vt:lpstr>
      <vt:lpstr>Compiler</vt:lpstr>
      <vt:lpstr>Compiler</vt:lpstr>
      <vt:lpstr>Compiler</vt:lpstr>
      <vt:lpstr>What will we do in this course?</vt:lpstr>
      <vt:lpstr>Some Info</vt:lpstr>
      <vt:lpstr>Symbol Table</vt:lpstr>
      <vt:lpstr>Offline 1: Symbol Table Management</vt:lpstr>
      <vt:lpstr>Offline 1: Symbol Table Management</vt:lpstr>
      <vt:lpstr>How Symbol Table Helps?</vt:lpstr>
      <vt:lpstr>How Symbol Table Helps?</vt:lpstr>
      <vt:lpstr>Symbol Table for Scope Management </vt:lpstr>
      <vt:lpstr>Offline 1: Symbol Table Management</vt:lpstr>
      <vt:lpstr>Offline 1: Symbol Table Management</vt:lpstr>
      <vt:lpstr>Offline 1: Symbol Table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Shashata Sawmya</cp:lastModifiedBy>
  <cp:revision>50</cp:revision>
  <dcterms:created xsi:type="dcterms:W3CDTF">2016-08-27T16:48:28Z</dcterms:created>
  <dcterms:modified xsi:type="dcterms:W3CDTF">2022-05-18T19:16:54Z</dcterms:modified>
</cp:coreProperties>
</file>