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8" r:id="rId6"/>
    <p:sldId id="277" r:id="rId7"/>
    <p:sldId id="261" r:id="rId8"/>
    <p:sldId id="262" r:id="rId9"/>
    <p:sldId id="264" r:id="rId10"/>
    <p:sldId id="269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lkoff" initials="DS" lastIdx="1" clrIdx="0">
    <p:extLst>
      <p:ext uri="{19B8F6BF-5375-455C-9EA6-DF929625EA0E}">
        <p15:presenceInfo xmlns:p15="http://schemas.microsoft.com/office/powerpoint/2012/main" userId="dcca1daa4b581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31D"/>
    <a:srgbClr val="D0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C17A-9DF2-463A-80E6-6E671E26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D7B9C-EB0B-498D-9886-2B7C3F3B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D2DA-FC3B-4E93-A911-D2B3310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06A3-6A61-48FA-9A7A-B6D2C8D6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C0EA-F1F6-45D6-9B42-BC49D9F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096-B52D-4ECF-857D-2B2B73CD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FFD8D-6A2F-4345-BB69-55407770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7B5E-8710-434B-8891-13E5B29B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B920-2DF6-4F81-8CDD-4CD2B8EF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8C1B-55C7-4E20-82C8-93846363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02C3E-FA5A-4905-BBCD-06A5E021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AB305-52F6-4CC5-ABCB-563E67AC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6135-C2AD-4F2C-8291-CD0B47D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2627-2D09-4E2B-9DDD-9F27DFC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F383-07B5-4041-A8BE-C566342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5E2D-4864-4C82-8141-F33B8F8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2BC9-9360-43DC-9F4F-D8D00FF1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1678-51FF-4E45-B060-7D5A661E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B409-F59F-485F-BBDC-64979FAF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3E1C-12ED-4F1A-8202-91965E0B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DACF-00E6-4486-93CA-63076F53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D1AD-967B-46C5-9527-BBB884DE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2FBC-27DC-4399-A80D-51775BBA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B221-6884-4159-AAE2-A738F5EA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EE70-5C4E-4E79-BF5D-4612C4E3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2E38-3171-4046-8857-19FE6124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DE48-A161-487E-AC6C-7E099E5B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0CC2D-592C-482F-BB84-5C00331F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938D-EDAF-4AED-A283-4E24A179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9DB-67A2-464C-A151-6ED08C96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6735-A29A-498D-BBD4-67A8C39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2B5-3781-423A-B5A4-911B3B26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4E73-01DE-40FD-A67A-3AD5B113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9480-1F82-413B-BB6C-25AD88DC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43C44-FBA8-4CE3-A34F-A287BE510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167E8-DF96-4B1C-AA8D-9CAE395B7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D04F2-868C-41C9-8AA9-F60E53B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8DD1-F5D1-4B37-A8B9-E48315E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3D7AB-A845-4201-A079-077DA530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BDB5-9E36-4248-958B-8987543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1549-A8CC-4F95-81F4-D799AFA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DBC37-2402-4C66-9BBB-01FFAE62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AEF7-BAB3-4A91-9498-32BC2F01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2DB51-25FE-4EA7-905F-97EA9D81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2CDB-CFB4-463F-8278-5055A7E8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2D29-5637-4F6D-AF31-A3B2AD1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DA1A-88B3-4EC0-BF02-BB8C9B27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AB0-2DCB-4C19-A7AD-04D4350C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4E76F-0C5F-4898-B387-DF9AAD2F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0A958-5863-438A-829E-AD39B85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D7A9-D2CC-4234-A9C4-03F4338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66EF-AB6D-4EC9-AFCA-FA873328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983-0137-4BA8-948D-E335FFCF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CD7-66F8-44A8-9182-B709BD19C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CFF18-F742-4411-B968-7310F998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2A45-CDFF-4AC9-BDA2-3AF25A8D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634A-AA97-4374-AE90-760B6212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4BED-48B3-44F9-A660-DEB8666C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26E9A-5E7A-47B8-99A2-65FFBA5B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6057-2588-4ABD-86CC-CE72C907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2394-EF55-4BF0-8855-5D9C574D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5DD9-C697-4B97-AA60-B6A77011E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CAE-C051-4FEA-8A94-5BEC43A91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8457B-FE40-44DB-93E2-3C321062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86" y="0"/>
            <a:ext cx="102741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8D53A-D7C0-4CB1-8F7A-2E2A1FDA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230" y="477315"/>
            <a:ext cx="6530502" cy="37901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Demographic and socioeconomic factors predict suicide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C43D-AFE8-4806-BBD2-19D71C7C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554" y="4660842"/>
            <a:ext cx="3787302" cy="901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David Salkoff</a:t>
            </a:r>
          </a:p>
          <a:p>
            <a:r>
              <a:rPr lang="en-US" dirty="0">
                <a:solidFill>
                  <a:schemeClr val="bg1"/>
                </a:solidFill>
              </a:rPr>
              <a:t>December 7, 2019</a:t>
            </a:r>
          </a:p>
        </p:txBody>
      </p:sp>
    </p:spTree>
    <p:extLst>
      <p:ext uri="{BB962C8B-B14F-4D97-AF65-F5344CB8AC3E}">
        <p14:creationId xmlns:p14="http://schemas.microsoft.com/office/powerpoint/2010/main" val="38937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6261C-6089-46B0-B626-A5ADA3119C95}"/>
              </a:ext>
            </a:extLst>
          </p:cNvPr>
          <p:cNvGrpSpPr/>
          <p:nvPr/>
        </p:nvGrpSpPr>
        <p:grpSpPr>
          <a:xfrm>
            <a:off x="743930" y="1084691"/>
            <a:ext cx="8280461" cy="5572010"/>
            <a:chOff x="743930" y="1084691"/>
            <a:chExt cx="8280461" cy="5572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B42234-9293-4020-B63A-AE0EF563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084691"/>
              <a:ext cx="8186191" cy="55720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4511D-8672-4608-9D05-DD87D68FB983}"/>
                </a:ext>
              </a:extLst>
            </p:cNvPr>
            <p:cNvSpPr/>
            <p:nvPr/>
          </p:nvSpPr>
          <p:spPr>
            <a:xfrm>
              <a:off x="743930" y="1084691"/>
              <a:ext cx="4110874" cy="31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6261C-6089-46B0-B626-A5ADA3119C95}"/>
              </a:ext>
            </a:extLst>
          </p:cNvPr>
          <p:cNvGrpSpPr/>
          <p:nvPr/>
        </p:nvGrpSpPr>
        <p:grpSpPr>
          <a:xfrm>
            <a:off x="743930" y="1084691"/>
            <a:ext cx="8280461" cy="5572010"/>
            <a:chOff x="743930" y="1084691"/>
            <a:chExt cx="8280461" cy="5572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B42234-9293-4020-B63A-AE0EF563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084691"/>
              <a:ext cx="8186191" cy="55720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4511D-8672-4608-9D05-DD87D68FB983}"/>
                </a:ext>
              </a:extLst>
            </p:cNvPr>
            <p:cNvSpPr/>
            <p:nvPr/>
          </p:nvSpPr>
          <p:spPr>
            <a:xfrm>
              <a:off x="743930" y="1084691"/>
              <a:ext cx="4110874" cy="31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56B3D05-362D-4C7C-B664-1D60D9B0C2DA}"/>
              </a:ext>
            </a:extLst>
          </p:cNvPr>
          <p:cNvSpPr/>
          <p:nvPr/>
        </p:nvSpPr>
        <p:spPr>
          <a:xfrm>
            <a:off x="914400" y="4345757"/>
            <a:ext cx="8035047" cy="17251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(reduced)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FB1DAE-C874-4226-8F75-36246962309E}"/>
              </a:ext>
            </a:extLst>
          </p:cNvPr>
          <p:cNvGrpSpPr/>
          <p:nvPr/>
        </p:nvGrpSpPr>
        <p:grpSpPr>
          <a:xfrm>
            <a:off x="838200" y="1050761"/>
            <a:ext cx="8187927" cy="3896978"/>
            <a:chOff x="838200" y="1050761"/>
            <a:chExt cx="8187927" cy="38969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A4A790-B11E-4610-9BBA-41E251B8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56" y="1069423"/>
              <a:ext cx="8149371" cy="387831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B9FEB8-6D95-4B72-84C4-833B7F0C32C9}"/>
                </a:ext>
              </a:extLst>
            </p:cNvPr>
            <p:cNvSpPr/>
            <p:nvPr/>
          </p:nvSpPr>
          <p:spPr>
            <a:xfrm>
              <a:off x="838200" y="1050761"/>
              <a:ext cx="4094078" cy="32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98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E111-D4A0-4CA8-B859-0CCA4DB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neural network predict suicide rates better than multiple regression?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E8976-C6B6-47E7-A471-C060995D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50" y="2564664"/>
            <a:ext cx="5542576" cy="2744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7259A-588A-4C9F-8409-2DF6608283BF}"/>
              </a:ext>
            </a:extLst>
          </p:cNvPr>
          <p:cNvSpPr txBox="1"/>
          <p:nvPr/>
        </p:nvSpPr>
        <p:spPr>
          <a:xfrm>
            <a:off x="8482520" y="2425036"/>
            <a:ext cx="226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activation=</a:t>
            </a:r>
            <a:r>
              <a:rPr lang="en-US" sz="2000" dirty="0">
                <a:solidFill>
                  <a:srgbClr val="BD431D"/>
                </a:solidFill>
              </a:rPr>
              <a:t>'sigmoid'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777EA-16B1-49C6-B0A9-6ECA45011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3549"/>
            <a:ext cx="4324063" cy="350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A511A-623E-499A-B647-3B8EC9A5A98C}"/>
              </a:ext>
            </a:extLst>
          </p:cNvPr>
          <p:cNvSpPr txBox="1"/>
          <p:nvPr/>
        </p:nvSpPr>
        <p:spPr>
          <a:xfrm>
            <a:off x="2566458" y="1639927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091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43E2-EA0F-42FB-BECB-C340616E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83023"/>
            <a:ext cx="10515600" cy="1325563"/>
          </a:xfrm>
        </p:spPr>
        <p:txBody>
          <a:bodyPr/>
          <a:lstStyle/>
          <a:p>
            <a:r>
              <a:rPr lang="en-US" dirty="0"/>
              <a:t>Neural network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7A3C5-1EC1-4CF6-ADA2-822E4CFB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4" y="1316275"/>
            <a:ext cx="7867650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37D45-8514-442C-9EEE-01ABC621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18" y="3395977"/>
            <a:ext cx="4054191" cy="2583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66990-CFA0-4B73-9C86-37E885506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" y="3388356"/>
            <a:ext cx="4054191" cy="259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041EEE-FE39-44DC-A9A1-67CCA46F8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45" y="3388356"/>
            <a:ext cx="405419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515B-6E60-420D-A1B0-03EC683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17" y="1279525"/>
            <a:ext cx="6992566" cy="1325563"/>
          </a:xfrm>
        </p:spPr>
        <p:txBody>
          <a:bodyPr/>
          <a:lstStyle/>
          <a:p>
            <a:r>
              <a:rPr lang="en-US" dirty="0"/>
              <a:t>Model Comparison (test data)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7FD92A-5925-4371-A00B-12B776E1C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03079"/>
              </p:ext>
            </p:extLst>
          </p:nvPr>
        </p:nvGraphicFramePr>
        <p:xfrm>
          <a:off x="2853033" y="2799666"/>
          <a:ext cx="6485934" cy="1334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42967">
                  <a:extLst>
                    <a:ext uri="{9D8B030D-6E8A-4147-A177-3AD203B41FA5}">
                      <a16:colId xmlns:a16="http://schemas.microsoft.com/office/drawing/2014/main" val="1208753542"/>
                    </a:ext>
                  </a:extLst>
                </a:gridCol>
                <a:gridCol w="3242967">
                  <a:extLst>
                    <a:ext uri="{9D8B030D-6E8A-4147-A177-3AD203B41FA5}">
                      <a16:colId xmlns:a16="http://schemas.microsoft.com/office/drawing/2014/main" val="2661091785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R-squared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708670882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Multiple Regression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0.433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548881289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Neural Network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0.384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967225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62C6E4-1A87-4820-9449-6AAB4EBF2894}"/>
              </a:ext>
            </a:extLst>
          </p:cNvPr>
          <p:cNvSpPr txBox="1"/>
          <p:nvPr/>
        </p:nvSpPr>
        <p:spPr>
          <a:xfrm>
            <a:off x="8628433" y="3161489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</p:txBody>
      </p:sp>
    </p:spTree>
    <p:extLst>
      <p:ext uri="{BB962C8B-B14F-4D97-AF65-F5344CB8AC3E}">
        <p14:creationId xmlns:p14="http://schemas.microsoft.com/office/powerpoint/2010/main" val="99159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</p:txBody>
      </p:sp>
    </p:spTree>
    <p:extLst>
      <p:ext uri="{BB962C8B-B14F-4D97-AF65-F5344CB8AC3E}">
        <p14:creationId xmlns:p14="http://schemas.microsoft.com/office/powerpoint/2010/main" val="109816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Neural networks do not necessarily perform better than linear models.</a:t>
            </a:r>
          </a:p>
        </p:txBody>
      </p:sp>
    </p:spTree>
    <p:extLst>
      <p:ext uri="{BB962C8B-B14F-4D97-AF65-F5344CB8AC3E}">
        <p14:creationId xmlns:p14="http://schemas.microsoft.com/office/powerpoint/2010/main" val="414017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Neural networks do not necessarily perform better than linear models.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Sometimes searching for more variables (features) is more important than tweaking the model.</a:t>
            </a:r>
          </a:p>
        </p:txBody>
      </p:sp>
    </p:spTree>
    <p:extLst>
      <p:ext uri="{BB962C8B-B14F-4D97-AF65-F5344CB8AC3E}">
        <p14:creationId xmlns:p14="http://schemas.microsoft.com/office/powerpoint/2010/main" val="15780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DDF1-8707-467A-B762-10A8F49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 vary widely across the U.S.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A16DA-A42E-4F47-A932-9BDE5DEF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62955"/>
            <a:ext cx="85725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BED4A-2DDE-4D13-B1C3-B1E0F3415441}"/>
              </a:ext>
            </a:extLst>
          </p:cNvPr>
          <p:cNvSpPr txBox="1"/>
          <p:nvPr/>
        </p:nvSpPr>
        <p:spPr>
          <a:xfrm>
            <a:off x="348006" y="5846544"/>
            <a:ext cx="506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Center for Disease Control and Prevention:</a:t>
            </a:r>
          </a:p>
          <a:p>
            <a:r>
              <a:rPr lang="en-US" dirty="0"/>
              <a:t>              Mortality - underlying cause of death (2017)</a:t>
            </a:r>
          </a:p>
        </p:txBody>
      </p:sp>
    </p:spTree>
    <p:extLst>
      <p:ext uri="{BB962C8B-B14F-4D97-AF65-F5344CB8AC3E}">
        <p14:creationId xmlns:p14="http://schemas.microsoft.com/office/powerpoint/2010/main" val="103476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Neural networks do not necessarily perform better than linear models.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Sometimes searching for more variables (features) is more important than tweaking the model.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Future: Find more variables, isotonic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94009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1A49-0090-40AF-A1A3-FD98BC14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368" y="2270107"/>
            <a:ext cx="6253264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90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DDF1-8707-467A-B762-10A8F49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socioeconomic factors predict suicide rates?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ED32-D995-4CA7-9651-E59D7282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62955"/>
            <a:ext cx="8572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84844-1147-4CE7-BC4C-98DA6D2262FC}"/>
              </a:ext>
            </a:extLst>
          </p:cNvPr>
          <p:cNvSpPr txBox="1"/>
          <p:nvPr/>
        </p:nvSpPr>
        <p:spPr>
          <a:xfrm>
            <a:off x="348006" y="5846544"/>
            <a:ext cx="417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U.S. Census ACS 5-year, 2013-2017</a:t>
            </a:r>
          </a:p>
        </p:txBody>
      </p:sp>
    </p:spTree>
    <p:extLst>
      <p:ext uri="{BB962C8B-B14F-4D97-AF65-F5344CB8AC3E}">
        <p14:creationId xmlns:p14="http://schemas.microsoft.com/office/powerpoint/2010/main" val="111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9B39-02F6-4264-AA5B-8DD73609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factors one-by-one…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EA842-086B-4AE5-A1F3-D85205DC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848"/>
            <a:ext cx="6303935" cy="4886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6714F-3AD3-40C2-BE1F-4ADE6EAE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29" y="1641848"/>
            <a:ext cx="5935741" cy="49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9141-7FA4-41A8-A762-0807163A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 with highest suicide rate offer clues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515F5-2876-49DE-BD3F-66F77EC9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18" y="1737823"/>
            <a:ext cx="8233363" cy="44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52BE25BC-09E3-41A9-9423-A8F4FD26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47" y="4665106"/>
            <a:ext cx="2653216" cy="2194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5B8408-E701-403F-A095-FDF19397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75" y="2434629"/>
            <a:ext cx="2703088" cy="21694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61CC2E-8F82-469C-B7A7-660FA29A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18" y="2434629"/>
            <a:ext cx="2777897" cy="22093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391929-843C-43D6-AEAB-7C2EF804C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75" y="4643980"/>
            <a:ext cx="2723038" cy="21794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AFF8A1-8341-4C9B-ADB3-37DE4E719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9" y="4678572"/>
            <a:ext cx="2588383" cy="2179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E266B9-B8D0-4F36-AB0A-5A4EB4D3C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62" y="2399892"/>
            <a:ext cx="2817795" cy="21844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B8D1FEA-EEA5-48AF-B25B-8B9A44185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9" y="2459565"/>
            <a:ext cx="2713064" cy="21844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CF0FAE1-0C18-49B9-B866-EB5AD2624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30" y="191833"/>
            <a:ext cx="2718051" cy="218940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428E13B-2346-4711-A23C-E38E7459F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" y="191833"/>
            <a:ext cx="2663192" cy="219439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7FB27B-405A-4CF9-A234-B7FEB10E66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89" y="232965"/>
            <a:ext cx="2747974" cy="21594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A5E4EE3-5B7E-4E3D-AEF4-195BB97C16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68" y="262888"/>
            <a:ext cx="2703089" cy="21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4E5-D70E-44F1-B07F-D6A4DDAB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investigated: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8F8-CD68-4D43-A064-C2D5B37B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844479"/>
            <a:ext cx="542119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High School Drop-out rate</a:t>
            </a:r>
          </a:p>
          <a:p>
            <a:r>
              <a:rPr lang="en-US" sz="2400" dirty="0"/>
              <a:t>Unemployment rate</a:t>
            </a:r>
          </a:p>
          <a:p>
            <a:r>
              <a:rPr lang="en-US" sz="2400" dirty="0"/>
              <a:t>Health insurance coverage</a:t>
            </a:r>
          </a:p>
          <a:p>
            <a:r>
              <a:rPr lang="en-US" sz="2400" dirty="0"/>
              <a:t>Poverty level</a:t>
            </a:r>
          </a:p>
          <a:p>
            <a:r>
              <a:rPr lang="en-US" sz="2400" dirty="0"/>
              <a:t>Veteran rate</a:t>
            </a:r>
          </a:p>
          <a:p>
            <a:r>
              <a:rPr lang="en-US" sz="2400" dirty="0"/>
              <a:t>Disability rate</a:t>
            </a:r>
          </a:p>
          <a:p>
            <a:r>
              <a:rPr lang="en-US" sz="2400" dirty="0"/>
              <a:t>Living alone</a:t>
            </a:r>
          </a:p>
          <a:p>
            <a:r>
              <a:rPr lang="en-US" sz="2400" dirty="0"/>
              <a:t>Graduate/Professional degree rate</a:t>
            </a:r>
          </a:p>
          <a:p>
            <a:r>
              <a:rPr lang="en-US" sz="2400" dirty="0"/>
              <a:t>Daylight</a:t>
            </a:r>
          </a:p>
          <a:p>
            <a:r>
              <a:rPr lang="en-US" sz="2400" dirty="0"/>
              <a:t>Income recovery after recession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874F8-D961-4156-8DCC-D755D6FB4011}"/>
              </a:ext>
            </a:extLst>
          </p:cNvPr>
          <p:cNvSpPr txBox="1">
            <a:spLocks/>
          </p:cNvSpPr>
          <p:nvPr/>
        </p:nvSpPr>
        <p:spPr>
          <a:xfrm>
            <a:off x="6096000" y="1844479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Population density</a:t>
            </a:r>
          </a:p>
          <a:p>
            <a:r>
              <a:rPr lang="en-US" sz="2400" dirty="0"/>
              <a:t>Income inequality (GINI index)</a:t>
            </a:r>
          </a:p>
          <a:p>
            <a:r>
              <a:rPr lang="en-US" sz="2400" dirty="0"/>
              <a:t>Welfare (Food stamps / SNAP)</a:t>
            </a:r>
          </a:p>
          <a:p>
            <a:r>
              <a:rPr lang="en-US" sz="2400" dirty="0"/>
              <a:t>Commute time</a:t>
            </a:r>
          </a:p>
          <a:p>
            <a:r>
              <a:rPr lang="en-US" sz="2400" dirty="0"/>
              <a:t>Construction workers rate</a:t>
            </a:r>
          </a:p>
          <a:p>
            <a:r>
              <a:rPr lang="en-US" sz="2400" dirty="0"/>
              <a:t>Time leaving for work</a:t>
            </a:r>
          </a:p>
          <a:p>
            <a:r>
              <a:rPr lang="en-US" sz="2400" dirty="0"/>
              <a:t>Biking to work</a:t>
            </a:r>
          </a:p>
          <a:p>
            <a:r>
              <a:rPr lang="en-US" sz="2400" dirty="0"/>
              <a:t>Gun dealers per 100k</a:t>
            </a:r>
          </a:p>
          <a:p>
            <a:r>
              <a:rPr lang="en-US" sz="2400" dirty="0"/>
              <a:t>Native American rate</a:t>
            </a:r>
          </a:p>
          <a:p>
            <a:r>
              <a:rPr lang="en-US" sz="2400" dirty="0"/>
              <a:t>Mental health providers per 100k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4E5-D70E-44F1-B07F-D6A4DDAB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investigated (</a:t>
            </a:r>
            <a:r>
              <a:rPr lang="en-US" b="1" dirty="0">
                <a:solidFill>
                  <a:srgbClr val="FF0000"/>
                </a:solidFill>
              </a:rPr>
              <a:t>significant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8F8-CD68-4D43-A064-C2D5B37B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844479"/>
            <a:ext cx="542119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 School Drop-out rate</a:t>
            </a:r>
          </a:p>
          <a:p>
            <a:r>
              <a:rPr lang="en-US" sz="2400" dirty="0"/>
              <a:t>Unemployment rate</a:t>
            </a:r>
          </a:p>
          <a:p>
            <a:r>
              <a:rPr lang="en-US" sz="2400" dirty="0"/>
              <a:t>Health insurance coverage</a:t>
            </a:r>
          </a:p>
          <a:p>
            <a:r>
              <a:rPr lang="en-US" sz="2400" dirty="0"/>
              <a:t>Poverty level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Veteran rate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Disability rate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Living alone</a:t>
            </a:r>
          </a:p>
          <a:p>
            <a:r>
              <a:rPr lang="en-US" sz="2400" dirty="0"/>
              <a:t>Graduate/Professional degree rate</a:t>
            </a:r>
          </a:p>
          <a:p>
            <a:r>
              <a:rPr lang="en-US" sz="2400" dirty="0"/>
              <a:t>Daylight</a:t>
            </a:r>
          </a:p>
          <a:p>
            <a:r>
              <a:rPr lang="en-US" sz="2400" dirty="0"/>
              <a:t>Income recovery after recession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874F8-D961-4156-8DCC-D755D6FB4011}"/>
              </a:ext>
            </a:extLst>
          </p:cNvPr>
          <p:cNvSpPr txBox="1">
            <a:spLocks/>
          </p:cNvSpPr>
          <p:nvPr/>
        </p:nvSpPr>
        <p:spPr>
          <a:xfrm>
            <a:off x="6096000" y="1844479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Population density</a:t>
            </a:r>
          </a:p>
          <a:p>
            <a:r>
              <a:rPr lang="en-US" sz="2400" dirty="0"/>
              <a:t>Income inequality (GINI index)</a:t>
            </a:r>
          </a:p>
          <a:p>
            <a:r>
              <a:rPr lang="en-US" sz="2400" dirty="0"/>
              <a:t>Welfare (Food stamps / SNAP)</a:t>
            </a:r>
          </a:p>
          <a:p>
            <a:r>
              <a:rPr lang="en-US" sz="2400" dirty="0"/>
              <a:t>Commute time</a:t>
            </a:r>
          </a:p>
          <a:p>
            <a:r>
              <a:rPr lang="en-US" sz="2400" dirty="0"/>
              <a:t>Construction workers rate</a:t>
            </a:r>
          </a:p>
          <a:p>
            <a:r>
              <a:rPr lang="en-US" sz="2400" dirty="0"/>
              <a:t>Time leaving for work</a:t>
            </a:r>
          </a:p>
          <a:p>
            <a:r>
              <a:rPr lang="en-US" sz="2400" dirty="0"/>
              <a:t>Biking to work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Gun dealers per 100k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Native American rate</a:t>
            </a:r>
          </a:p>
          <a:p>
            <a:r>
              <a:rPr lang="en-US" sz="2400" dirty="0"/>
              <a:t>Mental health providers per 100k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1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07CBF-3B6F-44BA-9650-162BEA22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57" y="949544"/>
            <a:ext cx="5487650" cy="548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6149CE-69DD-42BC-9175-957E4758A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4" y="1400783"/>
            <a:ext cx="5196030" cy="49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574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Demographic and socioeconomic factors predict suicide rate</vt:lpstr>
      <vt:lpstr>Suicide Rates vary widely across the U.S.</vt:lpstr>
      <vt:lpstr>Can socioeconomic factors predict suicide rates?</vt:lpstr>
      <vt:lpstr>Investigating factors one-by-one…</vt:lpstr>
      <vt:lpstr>Counties with highest suicide rate offer clues</vt:lpstr>
      <vt:lpstr>PowerPoint Presentation</vt:lpstr>
      <vt:lpstr>Factors investigated:</vt:lpstr>
      <vt:lpstr>Factors investigated (significant):</vt:lpstr>
      <vt:lpstr>Multiple regression model</vt:lpstr>
      <vt:lpstr>Multiple regression model results</vt:lpstr>
      <vt:lpstr>Multiple regression model results</vt:lpstr>
      <vt:lpstr>Multiple regression model (reduced)</vt:lpstr>
      <vt:lpstr>Can a neural network predict suicide rates better than multiple regression?</vt:lpstr>
      <vt:lpstr>Neural network training</vt:lpstr>
      <vt:lpstr>Model Comparison (test data)</vt:lpstr>
      <vt:lpstr>Conclusion</vt:lpstr>
      <vt:lpstr>Conclusion</vt:lpstr>
      <vt:lpstr>Conclusion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demographic and socioeconomic factors that predict suicide rate?</dc:title>
  <dc:creator>David Salkoff</dc:creator>
  <cp:lastModifiedBy>David Salkoff</cp:lastModifiedBy>
  <cp:revision>31</cp:revision>
  <dcterms:created xsi:type="dcterms:W3CDTF">2019-12-07T03:21:11Z</dcterms:created>
  <dcterms:modified xsi:type="dcterms:W3CDTF">2019-12-07T20:22:22Z</dcterms:modified>
</cp:coreProperties>
</file>