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77" r:id="rId6"/>
    <p:sldId id="261" r:id="rId7"/>
    <p:sldId id="262" r:id="rId8"/>
    <p:sldId id="264" r:id="rId9"/>
    <p:sldId id="269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alkoff" initials="DS" lastIdx="1" clrIdx="0">
    <p:extLst>
      <p:ext uri="{19B8F6BF-5375-455C-9EA6-DF929625EA0E}">
        <p15:presenceInfo xmlns:p15="http://schemas.microsoft.com/office/powerpoint/2012/main" userId="dcca1daa4b581b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431D"/>
    <a:srgbClr val="D08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C17A-9DF2-463A-80E6-6E671E261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D7B9C-EB0B-498D-9886-2B7C3F3B2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1D2DA-FC3B-4E93-A911-D2B33108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E828-A8F5-4FDA-81EE-CC7D1619575A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006A3-6A61-48FA-9A7A-B6D2C8D6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BC0EA-F1F6-45D6-9B42-BC49D9FF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DC6A-FE5E-4702-9CDF-D51B3785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2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B096-B52D-4ECF-857D-2B2B73CD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FFD8D-6A2F-4345-BB69-55407770C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C7B5E-8710-434B-8891-13E5B29B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E828-A8F5-4FDA-81EE-CC7D1619575A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4B920-2DF6-4F81-8CDD-4CD2B8EF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08C1B-55C7-4E20-82C8-93846363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DC6A-FE5E-4702-9CDF-D51B3785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002C3E-FA5A-4905-BBCD-06A5E0219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AB305-52F6-4CC5-ABCB-563E67AC0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E6135-C2AD-4F2C-8291-CD0B47DC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E828-A8F5-4FDA-81EE-CC7D1619575A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92627-2D09-4E2B-9DDD-9F27DFC9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3F383-07B5-4041-A8BE-C566342E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DC6A-FE5E-4702-9CDF-D51B3785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7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5E2D-4864-4C82-8141-F33B8F81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32BC9-9360-43DC-9F4F-D8D00FF18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11678-51FF-4E45-B060-7D5A661E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E828-A8F5-4FDA-81EE-CC7D1619575A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5B409-F59F-485F-BBDC-64979FAF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E3E1C-12ED-4F1A-8202-91965E0B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DC6A-FE5E-4702-9CDF-D51B3785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DACF-00E6-4486-93CA-63076F53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5D1AD-967B-46C5-9527-BBB884DE2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52FBC-27DC-4399-A80D-51775BBA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E828-A8F5-4FDA-81EE-CC7D1619575A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AB221-6884-4159-AAE2-A738F5EA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DEE70-5C4E-4E79-BF5D-4612C4E3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DC6A-FE5E-4702-9CDF-D51B3785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1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2E38-3171-4046-8857-19FE6124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2DE48-A161-487E-AC6C-7E099E5B2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0CC2D-592C-482F-BB84-5C00331F0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0938D-EDAF-4AED-A283-4E24A179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E828-A8F5-4FDA-81EE-CC7D1619575A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6D9DB-67A2-464C-A151-6ED08C96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66735-A29A-498D-BBD4-67A8C397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DC6A-FE5E-4702-9CDF-D51B3785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9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B2B5-3781-423A-B5A4-911B3B26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84E73-01DE-40FD-A67A-3AD5B1134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49480-1F82-413B-BB6C-25AD88DC0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43C44-FBA8-4CE3-A34F-A287BE510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167E8-DF96-4B1C-AA8D-9CAE395B7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D04F2-868C-41C9-8AA9-F60E53B1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E828-A8F5-4FDA-81EE-CC7D1619575A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88DD1-F5D1-4B37-A8B9-E48315E0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3D7AB-A845-4201-A079-077DA530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DC6A-FE5E-4702-9CDF-D51B3785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0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BDB5-9E36-4248-958B-8987543E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21549-A8CC-4F95-81F4-D799AFAE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E828-A8F5-4FDA-81EE-CC7D1619575A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DBC37-2402-4C66-9BBB-01FFAE62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0AEF7-BAB3-4A91-9498-32BC2F01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DC6A-FE5E-4702-9CDF-D51B3785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8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52DB51-25FE-4EA7-905F-97EA9D81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E828-A8F5-4FDA-81EE-CC7D1619575A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52CDB-CFB4-463F-8278-5055A7E8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12D29-5637-4F6D-AF31-A3B2AD1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DC6A-FE5E-4702-9CDF-D51B3785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0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DA1A-88B3-4EC0-BF02-BB8C9B27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27AB0-2DCB-4C19-A7AD-04D4350CE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4E76F-0C5F-4898-B387-DF9AAD2FD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0A958-5863-438A-829E-AD39B85B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E828-A8F5-4FDA-81EE-CC7D1619575A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CD7A9-D2CC-4234-A9C4-03F43389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66EF-AB6D-4EC9-AFCA-FA873328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DC6A-FE5E-4702-9CDF-D51B3785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5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7983-0137-4BA8-948D-E335FFCF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25CD7-66F8-44A8-9182-B709BD19C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CFF18-F742-4411-B968-7310F998D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42A45-CDFF-4AC9-BDA2-3AF25A8D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E828-A8F5-4FDA-81EE-CC7D1619575A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4634A-AA97-4374-AE90-760B6212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54BED-48B3-44F9-A660-DEB8666C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DC6A-FE5E-4702-9CDF-D51B3785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7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26E9A-5E7A-47B8-99A2-65FFBA5B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76057-2588-4ABD-86CC-CE72C9072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2394-EF55-4BF0-8855-5D9C574D1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E828-A8F5-4FDA-81EE-CC7D1619575A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D5DD9-C697-4B97-AA60-B6A77011E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71CAE-C051-4FEA-8A94-5BEC43A91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0DC6A-FE5E-4702-9CDF-D51B3785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3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18457B-FE40-44DB-93E2-3C3210623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86" y="0"/>
            <a:ext cx="1027415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88D53A-D7C0-4CB1-8F7A-2E2A1FDAC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230" y="477315"/>
            <a:ext cx="6530502" cy="37901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Demographic and socioeconomic factors predict suicide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8C43D-AFE8-4806-BBD2-19D71C7C0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8554" y="4660842"/>
            <a:ext cx="3787302" cy="90186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David Salkoff</a:t>
            </a:r>
          </a:p>
          <a:p>
            <a:r>
              <a:rPr lang="en-US" dirty="0">
                <a:solidFill>
                  <a:schemeClr val="bg1"/>
                </a:solidFill>
              </a:rPr>
              <a:t>December 7, 2019</a:t>
            </a:r>
          </a:p>
        </p:txBody>
      </p:sp>
    </p:spTree>
    <p:extLst>
      <p:ext uri="{BB962C8B-B14F-4D97-AF65-F5344CB8AC3E}">
        <p14:creationId xmlns:p14="http://schemas.microsoft.com/office/powerpoint/2010/main" val="389379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ED59-0D2E-4F43-B8E3-73E86784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0" y="201299"/>
            <a:ext cx="10515600" cy="748245"/>
          </a:xfrm>
        </p:spPr>
        <p:txBody>
          <a:bodyPr>
            <a:normAutofit/>
          </a:bodyPr>
          <a:lstStyle/>
          <a:p>
            <a:r>
              <a:rPr lang="en-US" dirty="0"/>
              <a:t>Multiple regression model 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349AA-4822-4D92-BCDC-223BF6FF0E2B}"/>
              </a:ext>
            </a:extLst>
          </p:cNvPr>
          <p:cNvSpPr/>
          <p:nvPr/>
        </p:nvSpPr>
        <p:spPr>
          <a:xfrm>
            <a:off x="838200" y="2187019"/>
            <a:ext cx="500406" cy="4569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BED04-5A42-4989-94BA-7EEB7CBD6919}"/>
              </a:ext>
            </a:extLst>
          </p:cNvPr>
          <p:cNvSpPr txBox="1"/>
          <p:nvPr/>
        </p:nvSpPr>
        <p:spPr>
          <a:xfrm>
            <a:off x="9530498" y="1113221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MSE: 0.478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8E4D9-B540-41B5-9FB6-47DE8EF34BE3}"/>
              </a:ext>
            </a:extLst>
          </p:cNvPr>
          <p:cNvSpPr txBox="1"/>
          <p:nvPr/>
        </p:nvSpPr>
        <p:spPr>
          <a:xfrm>
            <a:off x="9530497" y="1669402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R2: 0.433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46261C-6089-46B0-B626-A5ADA3119C95}"/>
              </a:ext>
            </a:extLst>
          </p:cNvPr>
          <p:cNvGrpSpPr/>
          <p:nvPr/>
        </p:nvGrpSpPr>
        <p:grpSpPr>
          <a:xfrm>
            <a:off x="743930" y="1084691"/>
            <a:ext cx="8280461" cy="5572010"/>
            <a:chOff x="743930" y="1084691"/>
            <a:chExt cx="8280461" cy="557201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DB42234-9293-4020-B63A-AE0EF563B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084691"/>
              <a:ext cx="8186191" cy="557201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54511D-8672-4608-9D05-DD87D68FB983}"/>
                </a:ext>
              </a:extLst>
            </p:cNvPr>
            <p:cNvSpPr/>
            <p:nvPr/>
          </p:nvSpPr>
          <p:spPr>
            <a:xfrm>
              <a:off x="743930" y="1084691"/>
              <a:ext cx="4110874" cy="310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56B3D05-362D-4C7C-B664-1D60D9B0C2DA}"/>
              </a:ext>
            </a:extLst>
          </p:cNvPr>
          <p:cNvSpPr/>
          <p:nvPr/>
        </p:nvSpPr>
        <p:spPr>
          <a:xfrm>
            <a:off x="914400" y="4345757"/>
            <a:ext cx="8035047" cy="172510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1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ED59-0D2E-4F43-B8E3-73E86784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0" y="201299"/>
            <a:ext cx="10515600" cy="748245"/>
          </a:xfrm>
        </p:spPr>
        <p:txBody>
          <a:bodyPr>
            <a:normAutofit/>
          </a:bodyPr>
          <a:lstStyle/>
          <a:p>
            <a:r>
              <a:rPr lang="en-US" dirty="0"/>
              <a:t>Multiple regression model (reduced)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349AA-4822-4D92-BCDC-223BF6FF0E2B}"/>
              </a:ext>
            </a:extLst>
          </p:cNvPr>
          <p:cNvSpPr/>
          <p:nvPr/>
        </p:nvSpPr>
        <p:spPr>
          <a:xfrm>
            <a:off x="838200" y="2187019"/>
            <a:ext cx="500406" cy="4569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BED04-5A42-4989-94BA-7EEB7CBD6919}"/>
              </a:ext>
            </a:extLst>
          </p:cNvPr>
          <p:cNvSpPr txBox="1"/>
          <p:nvPr/>
        </p:nvSpPr>
        <p:spPr>
          <a:xfrm>
            <a:off x="9530498" y="1113221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MSE: 0.478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8E4D9-B540-41B5-9FB6-47DE8EF34BE3}"/>
              </a:ext>
            </a:extLst>
          </p:cNvPr>
          <p:cNvSpPr txBox="1"/>
          <p:nvPr/>
        </p:nvSpPr>
        <p:spPr>
          <a:xfrm>
            <a:off x="9530497" y="1669402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R2: 0.433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FB1DAE-C874-4226-8F75-36246962309E}"/>
              </a:ext>
            </a:extLst>
          </p:cNvPr>
          <p:cNvGrpSpPr/>
          <p:nvPr/>
        </p:nvGrpSpPr>
        <p:grpSpPr>
          <a:xfrm>
            <a:off x="838200" y="1050761"/>
            <a:ext cx="8187927" cy="3896978"/>
            <a:chOff x="838200" y="1050761"/>
            <a:chExt cx="8187927" cy="38969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6A4A790-B11E-4610-9BBA-41E251B8D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756" y="1069423"/>
              <a:ext cx="8149371" cy="387831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B9FEB8-6D95-4B72-84C4-833B7F0C32C9}"/>
                </a:ext>
              </a:extLst>
            </p:cNvPr>
            <p:cNvSpPr/>
            <p:nvPr/>
          </p:nvSpPr>
          <p:spPr>
            <a:xfrm>
              <a:off x="838200" y="1050761"/>
              <a:ext cx="4094078" cy="321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198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E111-D4A0-4CA8-B859-0CCA4DB7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a neural network predict suicide rates better than multiple regression?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E8976-C6B6-47E7-A471-C060995D7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50" y="2564664"/>
            <a:ext cx="5542576" cy="27441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47259A-588A-4C9F-8409-2DF6608283BF}"/>
              </a:ext>
            </a:extLst>
          </p:cNvPr>
          <p:cNvSpPr txBox="1"/>
          <p:nvPr/>
        </p:nvSpPr>
        <p:spPr>
          <a:xfrm>
            <a:off x="8482520" y="2425036"/>
            <a:ext cx="2265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activation=</a:t>
            </a:r>
            <a:r>
              <a:rPr lang="en-US" sz="2000" dirty="0">
                <a:solidFill>
                  <a:srgbClr val="BD431D"/>
                </a:solidFill>
              </a:rPr>
              <a:t>'sigmoid'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9777EA-16B1-49C6-B0A9-6ECA45011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3549"/>
            <a:ext cx="4324063" cy="3506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8A511A-623E-499A-B647-3B8EC9A5A98C}"/>
              </a:ext>
            </a:extLst>
          </p:cNvPr>
          <p:cNvSpPr txBox="1"/>
          <p:nvPr/>
        </p:nvSpPr>
        <p:spPr>
          <a:xfrm>
            <a:off x="2566458" y="1639927"/>
            <a:ext cx="86754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0091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43E2-EA0F-42FB-BECB-C340616E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53" y="83023"/>
            <a:ext cx="10515600" cy="1325563"/>
          </a:xfrm>
        </p:spPr>
        <p:txBody>
          <a:bodyPr/>
          <a:lstStyle/>
          <a:p>
            <a:r>
              <a:rPr lang="en-US" dirty="0"/>
              <a:t>Neural network training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7A3C5-1EC1-4CF6-ADA2-822E4CFB3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44" y="1316275"/>
            <a:ext cx="7867650" cy="1657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637D45-8514-442C-9EEE-01ABC6216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018" y="3395977"/>
            <a:ext cx="4054191" cy="25834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966990-CFA0-4B73-9C86-37E885506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2" y="3388356"/>
            <a:ext cx="4054191" cy="2591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041EEE-FE39-44DC-A9A1-67CCA46F8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745" y="3388356"/>
            <a:ext cx="4054191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62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515B-6E60-420D-A1B0-03EC683A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717" y="1279525"/>
            <a:ext cx="6992566" cy="1325563"/>
          </a:xfrm>
        </p:spPr>
        <p:txBody>
          <a:bodyPr/>
          <a:lstStyle/>
          <a:p>
            <a:r>
              <a:rPr lang="en-US" dirty="0"/>
              <a:t>Model Comparison (test data)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7FD92A-5925-4371-A00B-12B776E1C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003079"/>
              </p:ext>
            </p:extLst>
          </p:nvPr>
        </p:nvGraphicFramePr>
        <p:xfrm>
          <a:off x="2853033" y="2799666"/>
          <a:ext cx="6485934" cy="13341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242967">
                  <a:extLst>
                    <a:ext uri="{9D8B030D-6E8A-4147-A177-3AD203B41FA5}">
                      <a16:colId xmlns:a16="http://schemas.microsoft.com/office/drawing/2014/main" val="1208753542"/>
                    </a:ext>
                  </a:extLst>
                </a:gridCol>
                <a:gridCol w="3242967">
                  <a:extLst>
                    <a:ext uri="{9D8B030D-6E8A-4147-A177-3AD203B41FA5}">
                      <a16:colId xmlns:a16="http://schemas.microsoft.com/office/drawing/2014/main" val="2661091785"/>
                    </a:ext>
                  </a:extLst>
                </a:gridCol>
              </a:tblGrid>
              <a:tr h="43780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Model</a:t>
                      </a:r>
                    </a:p>
                  </a:txBody>
                  <a:tcPr marL="109450" marR="109450" marT="54725" marB="54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R-squared</a:t>
                      </a:r>
                    </a:p>
                  </a:txBody>
                  <a:tcPr marL="109450" marR="109450" marT="54725" marB="54725"/>
                </a:tc>
                <a:extLst>
                  <a:ext uri="{0D108BD9-81ED-4DB2-BD59-A6C34878D82A}">
                    <a16:rowId xmlns:a16="http://schemas.microsoft.com/office/drawing/2014/main" val="1708670882"/>
                  </a:ext>
                </a:extLst>
              </a:tr>
              <a:tr h="44388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Multiple Regression</a:t>
                      </a:r>
                    </a:p>
                  </a:txBody>
                  <a:tcPr marL="109450" marR="109450" marT="54725" marB="54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0.433</a:t>
                      </a:r>
                    </a:p>
                  </a:txBody>
                  <a:tcPr marL="109450" marR="109450" marT="54725" marB="54725"/>
                </a:tc>
                <a:extLst>
                  <a:ext uri="{0D108BD9-81ED-4DB2-BD59-A6C34878D82A}">
                    <a16:rowId xmlns:a16="http://schemas.microsoft.com/office/drawing/2014/main" val="1548881289"/>
                  </a:ext>
                </a:extLst>
              </a:tr>
              <a:tr h="44388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Neural Network</a:t>
                      </a:r>
                    </a:p>
                  </a:txBody>
                  <a:tcPr marL="109450" marR="109450" marT="54725" marB="54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0.384</a:t>
                      </a:r>
                    </a:p>
                  </a:txBody>
                  <a:tcPr marL="109450" marR="109450" marT="54725" marB="54725"/>
                </a:tc>
                <a:extLst>
                  <a:ext uri="{0D108BD9-81ED-4DB2-BD59-A6C34878D82A}">
                    <a16:rowId xmlns:a16="http://schemas.microsoft.com/office/drawing/2014/main" val="19672252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262C6E4-1A87-4820-9449-6AAB4EBF2894}"/>
              </a:ext>
            </a:extLst>
          </p:cNvPr>
          <p:cNvSpPr txBox="1"/>
          <p:nvPr/>
        </p:nvSpPr>
        <p:spPr>
          <a:xfrm>
            <a:off x="8628433" y="3161489"/>
            <a:ext cx="628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73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8A73-C388-471B-A6C5-6362CE45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792B2-D169-4A7F-9CDC-E8F72C44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400"/>
              </a:lnSpc>
            </a:pPr>
            <a:r>
              <a:rPr lang="en-US" sz="2600" dirty="0"/>
              <a:t>Many demographic, socioeconomic factors can predict county suicide rate.</a:t>
            </a:r>
          </a:p>
        </p:txBody>
      </p:sp>
    </p:spTree>
    <p:extLst>
      <p:ext uri="{BB962C8B-B14F-4D97-AF65-F5344CB8AC3E}">
        <p14:creationId xmlns:p14="http://schemas.microsoft.com/office/powerpoint/2010/main" val="991598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8A73-C388-471B-A6C5-6362CE45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792B2-D169-4A7F-9CDC-E8F72C44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400"/>
              </a:lnSpc>
            </a:pPr>
            <a:r>
              <a:rPr lang="en-US" sz="2600" dirty="0"/>
              <a:t>Many demographic, socioeconomic factors can predict county suicide rate.</a:t>
            </a:r>
          </a:p>
          <a:p>
            <a:pPr>
              <a:lnSpc>
                <a:spcPts val="3400"/>
              </a:lnSpc>
            </a:pPr>
            <a:r>
              <a:rPr lang="en-US" sz="2600" dirty="0"/>
              <a:t>A multiple regression model can account for 43% of suicide rate variance.</a:t>
            </a:r>
          </a:p>
          <a:p>
            <a:pPr lvl="1">
              <a:lnSpc>
                <a:spcPts val="3400"/>
              </a:lnSpc>
            </a:pPr>
            <a:r>
              <a:rPr lang="en-US" sz="2200" dirty="0"/>
              <a:t>Variables with p&lt;0.05 in pair-wise correlation are not necessarily significant in a multiple regression model (e.g. median income).</a:t>
            </a:r>
          </a:p>
        </p:txBody>
      </p:sp>
    </p:spTree>
    <p:extLst>
      <p:ext uri="{BB962C8B-B14F-4D97-AF65-F5344CB8AC3E}">
        <p14:creationId xmlns:p14="http://schemas.microsoft.com/office/powerpoint/2010/main" val="109816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8A73-C388-471B-A6C5-6362CE45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792B2-D169-4A7F-9CDC-E8F72C44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400"/>
              </a:lnSpc>
            </a:pPr>
            <a:r>
              <a:rPr lang="en-US" sz="2600" dirty="0"/>
              <a:t>Many demographic, socioeconomic factors can predict county suicide rate.</a:t>
            </a:r>
          </a:p>
          <a:p>
            <a:pPr>
              <a:lnSpc>
                <a:spcPts val="3400"/>
              </a:lnSpc>
            </a:pPr>
            <a:r>
              <a:rPr lang="en-US" sz="2600" dirty="0"/>
              <a:t>A multiple regression model can account for 43% of suicide rate variance.</a:t>
            </a:r>
          </a:p>
          <a:p>
            <a:pPr lvl="1">
              <a:lnSpc>
                <a:spcPts val="3400"/>
              </a:lnSpc>
            </a:pPr>
            <a:r>
              <a:rPr lang="en-US" sz="2200" dirty="0"/>
              <a:t>Variables with p&lt;0.05 in pair-wise correlation are not necessarily significant in a multiple regression model (e.g. median income).</a:t>
            </a:r>
          </a:p>
          <a:p>
            <a:pPr>
              <a:lnSpc>
                <a:spcPts val="3400"/>
              </a:lnSpc>
            </a:pPr>
            <a:r>
              <a:rPr lang="en-US" sz="2600" dirty="0"/>
              <a:t>Neural networks do not necessarily perform better than linear models.</a:t>
            </a:r>
          </a:p>
        </p:txBody>
      </p:sp>
    </p:spTree>
    <p:extLst>
      <p:ext uri="{BB962C8B-B14F-4D97-AF65-F5344CB8AC3E}">
        <p14:creationId xmlns:p14="http://schemas.microsoft.com/office/powerpoint/2010/main" val="4140177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8A73-C388-471B-A6C5-6362CE45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792B2-D169-4A7F-9CDC-E8F72C44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400"/>
              </a:lnSpc>
            </a:pPr>
            <a:r>
              <a:rPr lang="en-US" sz="2600" dirty="0"/>
              <a:t>Many demographic, socioeconomic factors can predict county suicide rate.</a:t>
            </a:r>
          </a:p>
          <a:p>
            <a:pPr>
              <a:lnSpc>
                <a:spcPts val="3400"/>
              </a:lnSpc>
            </a:pPr>
            <a:r>
              <a:rPr lang="en-US" sz="2600" dirty="0"/>
              <a:t>A multiple regression model can account for 43% of suicide rate variance.</a:t>
            </a:r>
          </a:p>
          <a:p>
            <a:pPr lvl="1">
              <a:lnSpc>
                <a:spcPts val="3400"/>
              </a:lnSpc>
            </a:pPr>
            <a:r>
              <a:rPr lang="en-US" sz="2200" dirty="0"/>
              <a:t>Variables with p&lt;0.05 in pair-wise correlation are not necessarily significant in a multiple regression model (e.g. median income).</a:t>
            </a:r>
          </a:p>
          <a:p>
            <a:pPr>
              <a:lnSpc>
                <a:spcPts val="3400"/>
              </a:lnSpc>
            </a:pPr>
            <a:r>
              <a:rPr lang="en-US" sz="2600" dirty="0"/>
              <a:t>Neural networks do not necessarily perform better than linear models.</a:t>
            </a:r>
          </a:p>
          <a:p>
            <a:pPr>
              <a:lnSpc>
                <a:spcPts val="3400"/>
              </a:lnSpc>
            </a:pPr>
            <a:r>
              <a:rPr lang="en-US" sz="2600" dirty="0"/>
              <a:t>Sometimes searching for more variables (features) is more important than tweaking the model.</a:t>
            </a:r>
          </a:p>
        </p:txBody>
      </p:sp>
    </p:spTree>
    <p:extLst>
      <p:ext uri="{BB962C8B-B14F-4D97-AF65-F5344CB8AC3E}">
        <p14:creationId xmlns:p14="http://schemas.microsoft.com/office/powerpoint/2010/main" val="1578090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1A49-0090-40AF-A1A3-FD98BC14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9368" y="2270107"/>
            <a:ext cx="6253264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7907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DDF1-8707-467A-B762-10A8F497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Rates vary widely across the U.S.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A16DA-A42E-4F47-A932-9BDE5DEF1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662955"/>
            <a:ext cx="8572500" cy="4286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1BED4A-2DDE-4D13-B1C3-B1E0F3415441}"/>
              </a:ext>
            </a:extLst>
          </p:cNvPr>
          <p:cNvSpPr txBox="1"/>
          <p:nvPr/>
        </p:nvSpPr>
        <p:spPr>
          <a:xfrm>
            <a:off x="348006" y="5846544"/>
            <a:ext cx="5065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Center for Disease Control and Prevention:</a:t>
            </a:r>
          </a:p>
          <a:p>
            <a:r>
              <a:rPr lang="en-US" dirty="0"/>
              <a:t>              Mortality - underlying cause of death (2017)</a:t>
            </a:r>
          </a:p>
        </p:txBody>
      </p:sp>
    </p:spTree>
    <p:extLst>
      <p:ext uri="{BB962C8B-B14F-4D97-AF65-F5344CB8AC3E}">
        <p14:creationId xmlns:p14="http://schemas.microsoft.com/office/powerpoint/2010/main" val="103476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DDF1-8707-467A-B762-10A8F497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Can socioeconomic factors predict suicide rates?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5ED32-D995-4CA7-9651-E59D7282C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662955"/>
            <a:ext cx="8572500" cy="4286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684844-1147-4CE7-BC4C-98DA6D2262FC}"/>
              </a:ext>
            </a:extLst>
          </p:cNvPr>
          <p:cNvSpPr txBox="1"/>
          <p:nvPr/>
        </p:nvSpPr>
        <p:spPr>
          <a:xfrm>
            <a:off x="348006" y="5846544"/>
            <a:ext cx="417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U.S. Census ACS 5-year, 2013-2017</a:t>
            </a:r>
          </a:p>
        </p:txBody>
      </p:sp>
    </p:spTree>
    <p:extLst>
      <p:ext uri="{BB962C8B-B14F-4D97-AF65-F5344CB8AC3E}">
        <p14:creationId xmlns:p14="http://schemas.microsoft.com/office/powerpoint/2010/main" val="1113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9B39-02F6-4264-AA5B-8DD73609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factors one-by-one…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EA842-086B-4AE5-A1F3-D85205DC6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1848"/>
            <a:ext cx="6303935" cy="4886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C6714F-3AD3-40C2-BE1F-4ADE6EAEB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29" y="1641848"/>
            <a:ext cx="5935741" cy="490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5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52BE25BC-09E3-41A9-9423-A8F4FD26E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47" y="4665106"/>
            <a:ext cx="2653216" cy="219439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15B8408-E701-403F-A095-FDF193974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75" y="2434629"/>
            <a:ext cx="2703088" cy="216945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F61CC2E-8F82-469C-B7A7-660FA29AB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18" y="2434629"/>
            <a:ext cx="2777897" cy="22093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9391929-843C-43D6-AEAB-7C2EF804C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75" y="4643980"/>
            <a:ext cx="2723038" cy="217942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3AFF8A1-8341-4C9B-ADB3-37DE4E7196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9" y="4678572"/>
            <a:ext cx="2588383" cy="217942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5E266B9-B8D0-4F36-AB0A-5A4EB4D3CC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262" y="2399892"/>
            <a:ext cx="2817795" cy="218441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B8D1FEA-EEA5-48AF-B25B-8B9A441856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9" y="2459565"/>
            <a:ext cx="2713064" cy="218441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CF0FAE1-0C18-49B9-B866-EB5AD26240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330" y="191833"/>
            <a:ext cx="2718051" cy="2189403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428E13B-2346-4711-A23C-E38E7459F8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79" y="191833"/>
            <a:ext cx="2663192" cy="219439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87FB27B-405A-4CF9-A234-B7FEB10E66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689" y="232965"/>
            <a:ext cx="2747974" cy="215947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A5E4EE3-5B7E-4E3D-AEF4-195BB97C16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968" y="262888"/>
            <a:ext cx="2703089" cy="21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4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484E5-D70E-44F1-B07F-D6A4DDAB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investigated: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508F8-CD68-4D43-A064-C2D5B37B1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47" y="1844479"/>
            <a:ext cx="5421198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High School Drop-out rate</a:t>
            </a:r>
          </a:p>
          <a:p>
            <a:r>
              <a:rPr lang="en-US" sz="2400" dirty="0"/>
              <a:t>Unemployment rate</a:t>
            </a:r>
          </a:p>
          <a:p>
            <a:r>
              <a:rPr lang="en-US" sz="2400" dirty="0"/>
              <a:t>Health insurance coverage</a:t>
            </a:r>
          </a:p>
          <a:p>
            <a:r>
              <a:rPr lang="en-US" sz="2400" dirty="0"/>
              <a:t>Poverty level</a:t>
            </a:r>
          </a:p>
          <a:p>
            <a:r>
              <a:rPr lang="en-US" sz="2400" dirty="0"/>
              <a:t>Veteran rate</a:t>
            </a:r>
          </a:p>
          <a:p>
            <a:r>
              <a:rPr lang="en-US" sz="2400" dirty="0"/>
              <a:t>Disability rate</a:t>
            </a:r>
          </a:p>
          <a:p>
            <a:r>
              <a:rPr lang="en-US" sz="2400" dirty="0"/>
              <a:t>Living alone</a:t>
            </a:r>
          </a:p>
          <a:p>
            <a:r>
              <a:rPr lang="en-US" sz="2400" dirty="0"/>
              <a:t>Graduate/Professional degree rate</a:t>
            </a:r>
          </a:p>
          <a:p>
            <a:r>
              <a:rPr lang="en-US" sz="2400" dirty="0"/>
              <a:t>Daylight</a:t>
            </a:r>
          </a:p>
          <a:p>
            <a:r>
              <a:rPr lang="en-US" sz="2400" dirty="0"/>
              <a:t>Income recovery after recession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C874F8-D961-4156-8DCC-D755D6FB4011}"/>
              </a:ext>
            </a:extLst>
          </p:cNvPr>
          <p:cNvSpPr txBox="1">
            <a:spLocks/>
          </p:cNvSpPr>
          <p:nvPr/>
        </p:nvSpPr>
        <p:spPr>
          <a:xfrm>
            <a:off x="6096000" y="1844479"/>
            <a:ext cx="54211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Population density</a:t>
            </a:r>
          </a:p>
          <a:p>
            <a:r>
              <a:rPr lang="en-US" sz="2400" dirty="0"/>
              <a:t>Income inequality (GINI index)</a:t>
            </a:r>
          </a:p>
          <a:p>
            <a:r>
              <a:rPr lang="en-US" sz="2400" dirty="0"/>
              <a:t>Welfare (Food stamps / SNAP)</a:t>
            </a:r>
          </a:p>
          <a:p>
            <a:r>
              <a:rPr lang="en-US" sz="2400" dirty="0"/>
              <a:t>Commute time</a:t>
            </a:r>
          </a:p>
          <a:p>
            <a:r>
              <a:rPr lang="en-US" sz="2400" dirty="0"/>
              <a:t>Construction workers rate</a:t>
            </a:r>
          </a:p>
          <a:p>
            <a:r>
              <a:rPr lang="en-US" sz="2400" dirty="0"/>
              <a:t>Time leaving for work</a:t>
            </a:r>
          </a:p>
          <a:p>
            <a:r>
              <a:rPr lang="en-US" sz="2400" dirty="0"/>
              <a:t>Biking to work</a:t>
            </a:r>
          </a:p>
          <a:p>
            <a:r>
              <a:rPr lang="en-US" sz="2400" dirty="0"/>
              <a:t>Gun dealers per 100k</a:t>
            </a:r>
          </a:p>
          <a:p>
            <a:r>
              <a:rPr lang="en-US" sz="2400" dirty="0"/>
              <a:t>Native American rate</a:t>
            </a:r>
          </a:p>
          <a:p>
            <a:r>
              <a:rPr lang="en-US" sz="2400" dirty="0"/>
              <a:t>Mental health providers per 100k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1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484E5-D70E-44F1-B07F-D6A4DDAB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investigated (</a:t>
            </a:r>
            <a:r>
              <a:rPr lang="en-US" b="1" dirty="0">
                <a:solidFill>
                  <a:srgbClr val="FF0000"/>
                </a:solidFill>
              </a:rPr>
              <a:t>significant</a:t>
            </a:r>
            <a:r>
              <a:rPr lang="en-US" dirty="0"/>
              <a:t>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508F8-CD68-4D43-A064-C2D5B37B1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47" y="1844479"/>
            <a:ext cx="5421198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High School Drop-out rate</a:t>
            </a:r>
          </a:p>
          <a:p>
            <a:r>
              <a:rPr lang="en-US" sz="2400" dirty="0"/>
              <a:t>Unemployment rate</a:t>
            </a:r>
          </a:p>
          <a:p>
            <a:r>
              <a:rPr lang="en-US" sz="2400" dirty="0"/>
              <a:t>Health insurance coverage</a:t>
            </a:r>
          </a:p>
          <a:p>
            <a:r>
              <a:rPr lang="en-US" sz="2400" dirty="0"/>
              <a:t>Poverty level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Veteran rate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Disability rate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Living alone</a:t>
            </a:r>
          </a:p>
          <a:p>
            <a:r>
              <a:rPr lang="en-US" sz="2400" dirty="0"/>
              <a:t>Graduate/Professional degree rate</a:t>
            </a:r>
          </a:p>
          <a:p>
            <a:r>
              <a:rPr lang="en-US" sz="2400" dirty="0"/>
              <a:t>Daylight</a:t>
            </a:r>
          </a:p>
          <a:p>
            <a:r>
              <a:rPr lang="en-US" sz="2400" dirty="0"/>
              <a:t>Income recovery after recession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C874F8-D961-4156-8DCC-D755D6FB4011}"/>
              </a:ext>
            </a:extLst>
          </p:cNvPr>
          <p:cNvSpPr txBox="1">
            <a:spLocks/>
          </p:cNvSpPr>
          <p:nvPr/>
        </p:nvSpPr>
        <p:spPr>
          <a:xfrm>
            <a:off x="6096000" y="1844479"/>
            <a:ext cx="54211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Population density</a:t>
            </a:r>
          </a:p>
          <a:p>
            <a:r>
              <a:rPr lang="en-US" sz="2400" dirty="0"/>
              <a:t>Income inequality (GINI index)</a:t>
            </a:r>
          </a:p>
          <a:p>
            <a:r>
              <a:rPr lang="en-US" sz="2400" dirty="0"/>
              <a:t>Welfare (Food stamps / SNAP)</a:t>
            </a:r>
          </a:p>
          <a:p>
            <a:r>
              <a:rPr lang="en-US" sz="2400" dirty="0"/>
              <a:t>Commute time</a:t>
            </a:r>
          </a:p>
          <a:p>
            <a:r>
              <a:rPr lang="en-US" sz="2400" dirty="0"/>
              <a:t>Construction workers rate</a:t>
            </a:r>
          </a:p>
          <a:p>
            <a:r>
              <a:rPr lang="en-US" sz="2400" dirty="0"/>
              <a:t>Time leaving for work</a:t>
            </a:r>
          </a:p>
          <a:p>
            <a:r>
              <a:rPr lang="en-US" sz="2400" dirty="0"/>
              <a:t>Biking to work</a:t>
            </a:r>
          </a:p>
          <a:p>
            <a:r>
              <a:rPr lang="en-US" sz="2400" dirty="0">
                <a:solidFill>
                  <a:srgbClr val="FF0000"/>
                </a:solidFill>
              </a:rPr>
              <a:t>Gun dealers per 100k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Native American rate</a:t>
            </a:r>
          </a:p>
          <a:p>
            <a:r>
              <a:rPr lang="en-US" sz="2400" dirty="0"/>
              <a:t>Mental health providers per 100k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1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A707CBF-3B6F-44BA-9650-162BEA22F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57" y="949544"/>
            <a:ext cx="5487650" cy="5487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ACED59-0D2E-4F43-B8E3-73E86784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0" y="201299"/>
            <a:ext cx="10515600" cy="748245"/>
          </a:xfrm>
        </p:spPr>
        <p:txBody>
          <a:bodyPr>
            <a:normAutofit/>
          </a:bodyPr>
          <a:lstStyle/>
          <a:p>
            <a:r>
              <a:rPr lang="en-US" dirty="0"/>
              <a:t>Multiple regression model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6149CE-69DD-42BC-9175-957E4758A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14" y="1400783"/>
            <a:ext cx="5196030" cy="491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2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ED59-0D2E-4F43-B8E3-73E86784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0" y="201299"/>
            <a:ext cx="10515600" cy="748245"/>
          </a:xfrm>
        </p:spPr>
        <p:txBody>
          <a:bodyPr>
            <a:normAutofit/>
          </a:bodyPr>
          <a:lstStyle/>
          <a:p>
            <a:r>
              <a:rPr lang="en-US" dirty="0"/>
              <a:t>Multiple regression model 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349AA-4822-4D92-BCDC-223BF6FF0E2B}"/>
              </a:ext>
            </a:extLst>
          </p:cNvPr>
          <p:cNvSpPr/>
          <p:nvPr/>
        </p:nvSpPr>
        <p:spPr>
          <a:xfrm>
            <a:off x="838200" y="2187019"/>
            <a:ext cx="500406" cy="4569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BED04-5A42-4989-94BA-7EEB7CBD6919}"/>
              </a:ext>
            </a:extLst>
          </p:cNvPr>
          <p:cNvSpPr txBox="1"/>
          <p:nvPr/>
        </p:nvSpPr>
        <p:spPr>
          <a:xfrm>
            <a:off x="9530498" y="1113221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MSE: 0.478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8E4D9-B540-41B5-9FB6-47DE8EF34BE3}"/>
              </a:ext>
            </a:extLst>
          </p:cNvPr>
          <p:cNvSpPr txBox="1"/>
          <p:nvPr/>
        </p:nvSpPr>
        <p:spPr>
          <a:xfrm>
            <a:off x="9530497" y="1669402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R2: 0.433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46261C-6089-46B0-B626-A5ADA3119C95}"/>
              </a:ext>
            </a:extLst>
          </p:cNvPr>
          <p:cNvGrpSpPr/>
          <p:nvPr/>
        </p:nvGrpSpPr>
        <p:grpSpPr>
          <a:xfrm>
            <a:off x="743930" y="1084691"/>
            <a:ext cx="8280461" cy="5572010"/>
            <a:chOff x="743930" y="1084691"/>
            <a:chExt cx="8280461" cy="557201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DB42234-9293-4020-B63A-AE0EF563B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084691"/>
              <a:ext cx="8186191" cy="557201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54511D-8672-4608-9D05-DD87D68FB983}"/>
                </a:ext>
              </a:extLst>
            </p:cNvPr>
            <p:cNvSpPr/>
            <p:nvPr/>
          </p:nvSpPr>
          <p:spPr>
            <a:xfrm>
              <a:off x="743930" y="1084691"/>
              <a:ext cx="4110874" cy="310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926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480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Demographic and socioeconomic factors predict suicide rate</vt:lpstr>
      <vt:lpstr>Suicide Rates vary widely across the U.S.</vt:lpstr>
      <vt:lpstr>Can socioeconomic factors predict suicide rates?</vt:lpstr>
      <vt:lpstr>Investigating factors one-by-one…</vt:lpstr>
      <vt:lpstr>PowerPoint Presentation</vt:lpstr>
      <vt:lpstr>Factors investigated:</vt:lpstr>
      <vt:lpstr>Factors investigated (significant):</vt:lpstr>
      <vt:lpstr>Multiple regression model</vt:lpstr>
      <vt:lpstr>Multiple regression model results</vt:lpstr>
      <vt:lpstr>Multiple regression model results</vt:lpstr>
      <vt:lpstr>Multiple regression model (reduced)</vt:lpstr>
      <vt:lpstr>Can a neural network predict suicide rates better than multiple regression?</vt:lpstr>
      <vt:lpstr>Neural network training</vt:lpstr>
      <vt:lpstr>Model Comparison (test data)</vt:lpstr>
      <vt:lpstr>Conclusion</vt:lpstr>
      <vt:lpstr>Conclusion</vt:lpstr>
      <vt:lpstr>Conclusion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demographic and socioeconomic factors that predict suicide rate?</dc:title>
  <dc:creator>David Salkoff</dc:creator>
  <cp:lastModifiedBy>David Salkoff</cp:lastModifiedBy>
  <cp:revision>27</cp:revision>
  <dcterms:created xsi:type="dcterms:W3CDTF">2019-12-07T03:21:11Z</dcterms:created>
  <dcterms:modified xsi:type="dcterms:W3CDTF">2019-12-07T18:36:00Z</dcterms:modified>
</cp:coreProperties>
</file>