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4"/>
  </p:notesMasterIdLst>
  <p:sldIdLst>
    <p:sldId id="306" r:id="rId2"/>
    <p:sldId id="307" r:id="rId3"/>
    <p:sldId id="308" r:id="rId4"/>
    <p:sldId id="309" r:id="rId5"/>
    <p:sldId id="311" r:id="rId6"/>
    <p:sldId id="310" r:id="rId7"/>
    <p:sldId id="312" r:id="rId8"/>
    <p:sldId id="313" r:id="rId9"/>
    <p:sldId id="314" r:id="rId10"/>
    <p:sldId id="316" r:id="rId11"/>
    <p:sldId id="317" r:id="rId12"/>
    <p:sldId id="315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83">
          <p15:clr>
            <a:srgbClr val="A4A3A4"/>
          </p15:clr>
        </p15:guide>
        <p15:guide id="4" orient="horz" pos="414">
          <p15:clr>
            <a:srgbClr val="A4A3A4"/>
          </p15:clr>
        </p15:guide>
        <p15:guide id="5" pos="7423">
          <p15:clr>
            <a:srgbClr val="A4A3A4"/>
          </p15:clr>
        </p15:guide>
        <p15:guide id="6" orient="horz" pos="4133">
          <p15:clr>
            <a:srgbClr val="A4A3A4"/>
          </p15:clr>
        </p15:guide>
        <p15:guide id="7" pos="665">
          <p15:clr>
            <a:srgbClr val="A4A3A4"/>
          </p15:clr>
        </p15:guide>
        <p15:guide id="8" pos="3228">
          <p15:clr>
            <a:srgbClr val="A4A3A4"/>
          </p15:clr>
        </p15:guide>
        <p15:guide id="9" pos="5201">
          <p15:clr>
            <a:srgbClr val="A4A3A4"/>
          </p15:clr>
        </p15:guide>
        <p15:guide id="10" pos="1890">
          <p15:clr>
            <a:srgbClr val="A4A3A4"/>
          </p15:clr>
        </p15:guide>
        <p15:guide id="11" orient="horz" pos="295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jxbnU29/WmsZIfJC1bapxQMc3E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EA2"/>
    <a:srgbClr val="87D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>
        <p:guide orient="horz" pos="2160"/>
        <p:guide pos="3840"/>
        <p:guide pos="483"/>
        <p:guide orient="horz" pos="414"/>
        <p:guide pos="7423"/>
        <p:guide orient="horz" pos="4133"/>
        <p:guide pos="665"/>
        <p:guide pos="3228"/>
        <p:guide pos="5201"/>
        <p:guide pos="1890"/>
        <p:guide orient="horz"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6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293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969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07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29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775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07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13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44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7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51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58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37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9623" y="-28679"/>
            <a:ext cx="12271247" cy="691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08411" y="479125"/>
            <a:ext cx="7490957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chemeClr val="tx1"/>
                </a:solidFill>
                <a:latin typeface="Century Gothic"/>
                <a:sym typeface="Century Gothic"/>
              </a:rPr>
              <a:t>QUALIFICATION</a:t>
            </a:r>
          </a:p>
          <a:p>
            <a:pPr lvl="0"/>
            <a:r>
              <a:rPr lang="en-US" sz="4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Voyage 2022</a:t>
            </a:r>
            <a:endParaRPr lang="en-US" sz="3200" dirty="0">
              <a:solidFill>
                <a:srgbClr val="44C49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055688" y="4033468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995" y="434929"/>
            <a:ext cx="2784204" cy="95143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0C55C8-1BAC-E54E-9334-F440B57E28E3}"/>
              </a:ext>
            </a:extLst>
          </p:cNvPr>
          <p:cNvSpPr/>
          <p:nvPr/>
        </p:nvSpPr>
        <p:spPr>
          <a:xfrm>
            <a:off x="1321759" y="3899343"/>
            <a:ext cx="3846180" cy="234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Safety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pPr fontAlgn="base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entury Gothic"/>
              </a:rPr>
              <a:t>Liveability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and life standards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Climate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Children education level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Healthcare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EE16E88-D369-4E41-B032-6868D43DADE6}"/>
              </a:ext>
            </a:extLst>
          </p:cNvPr>
          <p:cNvSpPr/>
          <p:nvPr/>
        </p:nvSpPr>
        <p:spPr>
          <a:xfrm>
            <a:off x="6315583" y="3849718"/>
            <a:ext cx="5649568" cy="3079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Infrastructure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Cultural diversity and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tolerance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“Window to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Asia” status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Business opportunities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Quality of life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pPr fontAlgn="base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Century Gothic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ru-RU" sz="105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05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98;p21">
            <a:extLst>
              <a:ext uri="{FF2B5EF4-FFF2-40B4-BE49-F238E27FC236}">
                <a16:creationId xmlns:a16="http://schemas.microsoft.com/office/drawing/2014/main" id="{F9232A00-D9DD-7644-8C6C-0F4D207A079B}"/>
              </a:ext>
            </a:extLst>
          </p:cNvPr>
          <p:cNvSpPr/>
          <p:nvPr/>
        </p:nvSpPr>
        <p:spPr>
          <a:xfrm>
            <a:off x="1055688" y="4489709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98;p21">
            <a:extLst>
              <a:ext uri="{FF2B5EF4-FFF2-40B4-BE49-F238E27FC236}">
                <a16:creationId xmlns:a16="http://schemas.microsoft.com/office/drawing/2014/main" id="{D818F456-5A2C-7548-BDEE-8980623B1AC6}"/>
              </a:ext>
            </a:extLst>
          </p:cNvPr>
          <p:cNvSpPr/>
          <p:nvPr/>
        </p:nvSpPr>
        <p:spPr>
          <a:xfrm>
            <a:off x="1055688" y="492597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98;p21">
            <a:extLst>
              <a:ext uri="{FF2B5EF4-FFF2-40B4-BE49-F238E27FC236}">
                <a16:creationId xmlns:a16="http://schemas.microsoft.com/office/drawing/2014/main" id="{8733484F-05D3-DB4D-B109-1B1DDADD1994}"/>
              </a:ext>
            </a:extLst>
          </p:cNvPr>
          <p:cNvSpPr/>
          <p:nvPr/>
        </p:nvSpPr>
        <p:spPr>
          <a:xfrm>
            <a:off x="1055688" y="539772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8;p21">
            <a:extLst>
              <a:ext uri="{FF2B5EF4-FFF2-40B4-BE49-F238E27FC236}">
                <a16:creationId xmlns:a16="http://schemas.microsoft.com/office/drawing/2014/main" id="{CC7E595C-55A0-1A45-B0DB-374DCC2C8C79}"/>
              </a:ext>
            </a:extLst>
          </p:cNvPr>
          <p:cNvSpPr/>
          <p:nvPr/>
        </p:nvSpPr>
        <p:spPr>
          <a:xfrm>
            <a:off x="1055688" y="5861281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98;p21">
            <a:extLst>
              <a:ext uri="{FF2B5EF4-FFF2-40B4-BE49-F238E27FC236}">
                <a16:creationId xmlns:a16="http://schemas.microsoft.com/office/drawing/2014/main" id="{A7AB9F5A-D0DC-8041-8824-38F8AC389D2C}"/>
              </a:ext>
            </a:extLst>
          </p:cNvPr>
          <p:cNvSpPr/>
          <p:nvPr/>
        </p:nvSpPr>
        <p:spPr>
          <a:xfrm>
            <a:off x="6096000" y="404864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98;p21">
            <a:extLst>
              <a:ext uri="{FF2B5EF4-FFF2-40B4-BE49-F238E27FC236}">
                <a16:creationId xmlns:a16="http://schemas.microsoft.com/office/drawing/2014/main" id="{F142245C-0447-8043-A8AC-E03D57870868}"/>
              </a:ext>
            </a:extLst>
          </p:cNvPr>
          <p:cNvSpPr/>
          <p:nvPr/>
        </p:nvSpPr>
        <p:spPr>
          <a:xfrm>
            <a:off x="6096000" y="4504883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98;p21">
            <a:extLst>
              <a:ext uri="{FF2B5EF4-FFF2-40B4-BE49-F238E27FC236}">
                <a16:creationId xmlns:a16="http://schemas.microsoft.com/office/drawing/2014/main" id="{06D058DB-9A19-2B4D-9A35-9F5F8A967E75}"/>
              </a:ext>
            </a:extLst>
          </p:cNvPr>
          <p:cNvSpPr/>
          <p:nvPr/>
        </p:nvSpPr>
        <p:spPr>
          <a:xfrm>
            <a:off x="6108634" y="5819846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98;p21">
            <a:extLst>
              <a:ext uri="{FF2B5EF4-FFF2-40B4-BE49-F238E27FC236}">
                <a16:creationId xmlns:a16="http://schemas.microsoft.com/office/drawing/2014/main" id="{11A10476-3598-044D-83CC-5185693290EA}"/>
              </a:ext>
            </a:extLst>
          </p:cNvPr>
          <p:cNvSpPr/>
          <p:nvPr/>
        </p:nvSpPr>
        <p:spPr>
          <a:xfrm>
            <a:off x="6108634" y="492597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98;p21">
            <a:extLst>
              <a:ext uri="{FF2B5EF4-FFF2-40B4-BE49-F238E27FC236}">
                <a16:creationId xmlns:a16="http://schemas.microsoft.com/office/drawing/2014/main" id="{20268A07-5701-EF4E-A7B2-C746A6339ADB}"/>
              </a:ext>
            </a:extLst>
          </p:cNvPr>
          <p:cNvSpPr/>
          <p:nvPr/>
        </p:nvSpPr>
        <p:spPr>
          <a:xfrm>
            <a:off x="6108634" y="5389531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1;p6">
            <a:extLst>
              <a:ext uri="{FF2B5EF4-FFF2-40B4-BE49-F238E27FC236}">
                <a16:creationId xmlns:a16="http://schemas.microsoft.com/office/drawing/2014/main" id="{3BA2F16E-F2C0-2645-A33B-63AD47999A61}"/>
              </a:ext>
            </a:extLst>
          </p:cNvPr>
          <p:cNvSpPr txBox="1"/>
          <p:nvPr/>
        </p:nvSpPr>
        <p:spPr>
          <a:xfrm>
            <a:off x="957463" y="1222497"/>
            <a:ext cx="34359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VOYAGE </a:t>
            </a:r>
            <a:r>
              <a:rPr lang="ru-RU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</a:t>
            </a:r>
          </a:p>
        </p:txBody>
      </p:sp>
      <p:sp>
        <p:nvSpPr>
          <p:cNvPr id="24" name="Google Shape;101;p6">
            <a:extLst>
              <a:ext uri="{FF2B5EF4-FFF2-40B4-BE49-F238E27FC236}">
                <a16:creationId xmlns:a16="http://schemas.microsoft.com/office/drawing/2014/main" id="{00AA80C1-3BA1-434E-B055-1BB1434AAE26}"/>
              </a:ext>
            </a:extLst>
          </p:cNvPr>
          <p:cNvSpPr txBox="1"/>
          <p:nvPr/>
        </p:nvSpPr>
        <p:spPr>
          <a:xfrm>
            <a:off x="957463" y="2441639"/>
            <a:ext cx="107283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  <a:latin typeface="Century Gothic"/>
              </a:rPr>
              <a:t>The country chosen for the Voyage best meets the following criteria</a:t>
            </a:r>
            <a:r>
              <a:rPr lang="ru-RU" sz="28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879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168" y="430213"/>
            <a:ext cx="2784204" cy="951437"/>
          </a:xfrm>
          <a:prstGeom prst="rect">
            <a:avLst/>
          </a:prstGeom>
        </p:spPr>
      </p:pic>
      <p:sp>
        <p:nvSpPr>
          <p:cNvPr id="14" name="Google Shape;392;p21">
            <a:extLst>
              <a:ext uri="{FF2B5EF4-FFF2-40B4-BE49-F238E27FC236}">
                <a16:creationId xmlns:a16="http://schemas.microsoft.com/office/drawing/2014/main" id="{AE88946C-BB6E-2049-9DF7-E84379FFC45C}"/>
              </a:ext>
            </a:extLst>
          </p:cNvPr>
          <p:cNvSpPr txBox="1"/>
          <p:nvPr/>
        </p:nvSpPr>
        <p:spPr>
          <a:xfrm>
            <a:off x="936975" y="489926"/>
            <a:ext cx="881831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entury Gothic"/>
              </a:rPr>
              <a:t>Examples of qualification:</a:t>
            </a:r>
            <a:r>
              <a:rPr lang="ru-RU" sz="4400" b="1" dirty="0">
                <a:solidFill>
                  <a:schemeClr val="bg1"/>
                </a:solidFill>
                <a:latin typeface="Century Gothic"/>
              </a:rPr>
              <a:t>:</a:t>
            </a:r>
          </a:p>
        </p:txBody>
      </p:sp>
      <p:sp>
        <p:nvSpPr>
          <p:cNvPr id="16" name="Google Shape;398;p21">
            <a:extLst>
              <a:ext uri="{FF2B5EF4-FFF2-40B4-BE49-F238E27FC236}">
                <a16:creationId xmlns:a16="http://schemas.microsoft.com/office/drawing/2014/main" id="{7EA8DAFE-AA1B-F34B-9088-95C16867CB8C}"/>
              </a:ext>
            </a:extLst>
          </p:cNvPr>
          <p:cNvSpPr/>
          <p:nvPr/>
        </p:nvSpPr>
        <p:spPr>
          <a:xfrm>
            <a:off x="1073815" y="2093100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11BB1CC-D7BE-184F-A861-8B72CD28D566}"/>
              </a:ext>
            </a:extLst>
          </p:cNvPr>
          <p:cNvSpPr/>
          <p:nvPr/>
        </p:nvSpPr>
        <p:spPr>
          <a:xfrm>
            <a:off x="1337741" y="1953711"/>
            <a:ext cx="4532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Pearl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5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months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out of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9 = 5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Sapphire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4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months out of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9 = 8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Total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: 13</a:t>
            </a:r>
          </a:p>
          <a:p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</a:p>
        </p:txBody>
      </p:sp>
      <p:sp>
        <p:nvSpPr>
          <p:cNvPr id="21" name="Google Shape;398;p21">
            <a:extLst>
              <a:ext uri="{FF2B5EF4-FFF2-40B4-BE49-F238E27FC236}">
                <a16:creationId xmlns:a16="http://schemas.microsoft.com/office/drawing/2014/main" id="{9153F319-EC02-024B-A3D9-B12481F53ED1}"/>
              </a:ext>
            </a:extLst>
          </p:cNvPr>
          <p:cNvSpPr/>
          <p:nvPr/>
        </p:nvSpPr>
        <p:spPr>
          <a:xfrm>
            <a:off x="1055688" y="4229009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6F4F265-59F1-0B4E-B6DD-9282F9821F05}"/>
              </a:ext>
            </a:extLst>
          </p:cNvPr>
          <p:cNvSpPr/>
          <p:nvPr/>
        </p:nvSpPr>
        <p:spPr>
          <a:xfrm>
            <a:off x="1329076" y="4089620"/>
            <a:ext cx="4532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QB – Pearl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4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months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out of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9 = 4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Sapphire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5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months out of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9 = 10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Total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: 14</a:t>
            </a:r>
          </a:p>
          <a:p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</a:p>
        </p:txBody>
      </p:sp>
      <p:sp>
        <p:nvSpPr>
          <p:cNvPr id="23" name="Google Shape;398;p21">
            <a:extLst>
              <a:ext uri="{FF2B5EF4-FFF2-40B4-BE49-F238E27FC236}">
                <a16:creationId xmlns:a16="http://schemas.microsoft.com/office/drawing/2014/main" id="{3E7B7224-7303-2740-8BA7-FD63B1D28DE1}"/>
              </a:ext>
            </a:extLst>
          </p:cNvPr>
          <p:cNvSpPr/>
          <p:nvPr/>
        </p:nvSpPr>
        <p:spPr>
          <a:xfrm>
            <a:off x="6115871" y="2093100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E5606E4-A1B5-C64A-AEAC-BEE96966C72C}"/>
              </a:ext>
            </a:extLst>
          </p:cNvPr>
          <p:cNvSpPr/>
          <p:nvPr/>
        </p:nvSpPr>
        <p:spPr>
          <a:xfrm>
            <a:off x="6413883" y="1953711"/>
            <a:ext cx="54465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NQB – 3 partners of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the first line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Topaz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3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months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out of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9 = 9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Pearl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3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months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out of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9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12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Total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: 21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</a:p>
        </p:txBody>
      </p:sp>
      <p:sp>
        <p:nvSpPr>
          <p:cNvPr id="25" name="Google Shape;398;p21">
            <a:extLst>
              <a:ext uri="{FF2B5EF4-FFF2-40B4-BE49-F238E27FC236}">
                <a16:creationId xmlns:a16="http://schemas.microsoft.com/office/drawing/2014/main" id="{EEB4E5ED-C2C5-4E40-B7F8-71A5FBD9FF95}"/>
              </a:ext>
            </a:extLst>
          </p:cNvPr>
          <p:cNvSpPr/>
          <p:nvPr/>
        </p:nvSpPr>
        <p:spPr>
          <a:xfrm>
            <a:off x="6116309" y="4240495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7CE8610-15D4-E340-B8F7-171F92B440EE}"/>
              </a:ext>
            </a:extLst>
          </p:cNvPr>
          <p:cNvSpPr/>
          <p:nvPr/>
        </p:nvSpPr>
        <p:spPr>
          <a:xfrm>
            <a:off x="6474803" y="4101106"/>
            <a:ext cx="54465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NQB –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partners of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the first line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Topaz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3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months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out of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9 = 12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Pearl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3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months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out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12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Topaz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1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months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out of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9 =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1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Total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: 25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Family contract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1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21"/>
          <p:cNvSpPr/>
          <p:nvPr/>
        </p:nvSpPr>
        <p:spPr>
          <a:xfrm>
            <a:off x="7846307" y="3059077"/>
            <a:ext cx="188282" cy="188282"/>
          </a:xfrm>
          <a:prstGeom prst="ellipse">
            <a:avLst/>
          </a:prstGeom>
          <a:solidFill>
            <a:srgbClr val="44C4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Изображение выглядит как текст, человек, цветной&#10;&#10;Автоматически созданное описание">
            <a:extLst>
              <a:ext uri="{FF2B5EF4-FFF2-40B4-BE49-F238E27FC236}">
                <a16:creationId xmlns:a16="http://schemas.microsoft.com/office/drawing/2014/main" id="{7C83BB73-C77A-8640-9A88-415E5A51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33" y="1272290"/>
            <a:ext cx="3510418" cy="5195417"/>
          </a:xfrm>
          <a:prstGeom prst="rect">
            <a:avLst/>
          </a:prstGeom>
        </p:spPr>
      </p:pic>
      <p:sp>
        <p:nvSpPr>
          <p:cNvPr id="7" name="Google Shape;392;p21">
            <a:extLst>
              <a:ext uri="{FF2B5EF4-FFF2-40B4-BE49-F238E27FC236}">
                <a16:creationId xmlns:a16="http://schemas.microsoft.com/office/drawing/2014/main" id="{F45DB096-CCC8-F44E-B44F-63947179417B}"/>
              </a:ext>
            </a:extLst>
          </p:cNvPr>
          <p:cNvSpPr txBox="1"/>
          <p:nvPr/>
        </p:nvSpPr>
        <p:spPr>
          <a:xfrm>
            <a:off x="895965" y="386436"/>
            <a:ext cx="4657087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entury Gothic"/>
              </a:rPr>
              <a:t>Recommended to watch:</a:t>
            </a:r>
            <a:endParaRPr lang="ru-RU" sz="4400" b="1" dirty="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398" y="512826"/>
            <a:ext cx="2784204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6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небо, вода, внешний, дерево&#10;&#10;Автоматически созданное описание">
            <a:extLst>
              <a:ext uri="{FF2B5EF4-FFF2-40B4-BE49-F238E27FC236}">
                <a16:creationId xmlns:a16="http://schemas.microsoft.com/office/drawing/2014/main" id="{28059C55-21B9-304D-9AA6-7161A8AC5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0" t="450" r="22900" b="-450"/>
          <a:stretch/>
        </p:blipFill>
        <p:spPr>
          <a:xfrm>
            <a:off x="5631113" y="-9469"/>
            <a:ext cx="6651871" cy="6925901"/>
          </a:xfrm>
          <a:prstGeom prst="rect">
            <a:avLst/>
          </a:prstGeom>
        </p:spPr>
      </p:pic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478466" y="494444"/>
            <a:ext cx="508440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See you in Singapore!</a:t>
            </a:r>
            <a:endParaRPr lang="en-US" sz="32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D23E9C-4C12-6C4C-9EC5-BFF86F003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886" y="73318"/>
            <a:ext cx="2784204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2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56730" y="466744"/>
            <a:ext cx="343663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Singapore</a:t>
            </a:r>
            <a:r>
              <a:rPr lang="ru-RU" sz="4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en-US" sz="4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1312838" y="3031781"/>
            <a:ext cx="188282" cy="188282"/>
          </a:xfrm>
          <a:prstGeom prst="ellipse">
            <a:avLst/>
          </a:prstGeom>
          <a:solidFill>
            <a:srgbClr val="44C4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Изображение выглядит как небо, внешний, гавань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20723AA9-E0B1-104C-B027-573C25B66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9"/>
          <a:stretch/>
        </p:blipFill>
        <p:spPr>
          <a:xfrm>
            <a:off x="4367284" y="-13648"/>
            <a:ext cx="7838364" cy="687164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170" y="439448"/>
            <a:ext cx="2784204" cy="951437"/>
          </a:xfrm>
          <a:prstGeom prst="rect">
            <a:avLst/>
          </a:prstGeom>
        </p:spPr>
      </p:pic>
      <p:sp>
        <p:nvSpPr>
          <p:cNvPr id="7" name="Google Shape;101;p6">
            <a:extLst>
              <a:ext uri="{FF2B5EF4-FFF2-40B4-BE49-F238E27FC236}">
                <a16:creationId xmlns:a16="http://schemas.microsoft.com/office/drawing/2014/main" id="{0FD8A635-9FF7-7042-8AC2-691F8576A7F5}"/>
              </a:ext>
            </a:extLst>
          </p:cNvPr>
          <p:cNvSpPr txBox="1"/>
          <p:nvPr/>
        </p:nvSpPr>
        <p:spPr>
          <a:xfrm>
            <a:off x="957463" y="1222497"/>
            <a:ext cx="34359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VOYAGE </a:t>
            </a:r>
            <a:r>
              <a:rPr lang="ru-RU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5790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57463" y="502077"/>
            <a:ext cx="350146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Singapore</a:t>
            </a:r>
            <a:r>
              <a:rPr lang="ru-RU" sz="4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en-US" sz="4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1312838" y="3031781"/>
            <a:ext cx="188282" cy="188282"/>
          </a:xfrm>
          <a:prstGeom prst="ellipse">
            <a:avLst/>
          </a:prstGeom>
          <a:solidFill>
            <a:srgbClr val="44C4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312290-EEA2-F349-85EF-D0CED3504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2"/>
          <a:stretch/>
        </p:blipFill>
        <p:spPr>
          <a:xfrm>
            <a:off x="4367283" y="-13648"/>
            <a:ext cx="7852013" cy="688892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17" y="420189"/>
            <a:ext cx="2784204" cy="951437"/>
          </a:xfrm>
          <a:prstGeom prst="rect">
            <a:avLst/>
          </a:prstGeom>
        </p:spPr>
      </p:pic>
      <p:sp>
        <p:nvSpPr>
          <p:cNvPr id="7" name="Google Shape;101;p6">
            <a:extLst>
              <a:ext uri="{FF2B5EF4-FFF2-40B4-BE49-F238E27FC236}">
                <a16:creationId xmlns:a16="http://schemas.microsoft.com/office/drawing/2014/main" id="{5C154A7C-53CA-6740-A4D6-6F3ABD16723E}"/>
              </a:ext>
            </a:extLst>
          </p:cNvPr>
          <p:cNvSpPr txBox="1"/>
          <p:nvPr/>
        </p:nvSpPr>
        <p:spPr>
          <a:xfrm>
            <a:off x="957463" y="1222497"/>
            <a:ext cx="34359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VOYAGE </a:t>
            </a:r>
            <a:r>
              <a:rPr lang="ru-RU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29659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46358" y="291390"/>
            <a:ext cx="8307823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entury Gothic"/>
              </a:rPr>
              <a:t>QUALIFICATION FOR</a:t>
            </a:r>
          </a:p>
          <a:p>
            <a:r>
              <a:rPr lang="en-US" sz="4400" b="1" dirty="0">
                <a:solidFill>
                  <a:schemeClr val="tx1"/>
                </a:solidFill>
                <a:latin typeface="Century Gothic"/>
              </a:rPr>
              <a:t>Voyage 2022 to SINGAPORE</a:t>
            </a:r>
            <a:endParaRPr lang="ru-RU" sz="4400" b="1" dirty="0">
              <a:solidFill>
                <a:schemeClr val="tx1"/>
              </a:solidFill>
              <a:latin typeface="Century Gothic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064059" y="4176807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60" y="433158"/>
            <a:ext cx="2784204" cy="95143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6490510" y="4082590"/>
            <a:ext cx="55273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Century Gothic"/>
              </a:rPr>
              <a:t>New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Qualification points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NQB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)– 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this is the sum of points for the qualifications of the first line partners,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first achieved by them in the qualify</a:t>
            </a:r>
            <a:r>
              <a:rPr lang="en-US" sz="2000" dirty="0">
                <a:solidFill>
                  <a:srgbClr val="FFFFFF"/>
                </a:solidFill>
                <a:latin typeface="GoogleSans-Regular"/>
                <a:ea typeface="Calibri"/>
              </a:rPr>
              <a:t>ing period.</a:t>
            </a:r>
          </a:p>
          <a:p>
            <a:pPr lvl="0"/>
            <a:endParaRPr lang="ru-RU" sz="20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9F9B22-BEF8-C54F-9B5C-FB486A476A91}"/>
              </a:ext>
            </a:extLst>
          </p:cNvPr>
          <p:cNvSpPr/>
          <p:nvPr/>
        </p:nvSpPr>
        <p:spPr>
          <a:xfrm>
            <a:off x="1340302" y="4082590"/>
            <a:ext cx="4874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Qualification points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QB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)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are points for personal qualification by a partner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in one of the months.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endParaRPr lang="ru-RU" sz="2000" b="1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0" name="Google Shape;398;p21">
            <a:extLst>
              <a:ext uri="{FF2B5EF4-FFF2-40B4-BE49-F238E27FC236}">
                <a16:creationId xmlns:a16="http://schemas.microsoft.com/office/drawing/2014/main" id="{4C3FA5AC-8062-0B46-9DC0-EBA34D6A8976}"/>
              </a:ext>
            </a:extLst>
          </p:cNvPr>
          <p:cNvSpPr/>
          <p:nvPr/>
        </p:nvSpPr>
        <p:spPr>
          <a:xfrm>
            <a:off x="6202271" y="4176807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5BFD01-49A8-4F40-9E69-6D72020355CD}"/>
              </a:ext>
            </a:extLst>
          </p:cNvPr>
          <p:cNvSpPr/>
          <p:nvPr/>
        </p:nvSpPr>
        <p:spPr>
          <a:xfrm>
            <a:off x="1340302" y="5162139"/>
            <a:ext cx="48982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Date of registration of partners participating in the formation of NQB -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Starting from October 1, 2017 and later.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3" name="Google Shape;101;p6">
            <a:extLst>
              <a:ext uri="{FF2B5EF4-FFF2-40B4-BE49-F238E27FC236}">
                <a16:creationId xmlns:a16="http://schemas.microsoft.com/office/drawing/2014/main" id="{BF2E41AC-7210-774D-9845-4AA0990CD117}"/>
              </a:ext>
            </a:extLst>
          </p:cNvPr>
          <p:cNvSpPr txBox="1"/>
          <p:nvPr/>
        </p:nvSpPr>
        <p:spPr>
          <a:xfrm>
            <a:off x="946358" y="1983298"/>
            <a:ext cx="820540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entury Gothic"/>
                <a:sym typeface="Century Gothic"/>
              </a:rPr>
              <a:t>Qualification terms and conditions:</a:t>
            </a:r>
            <a:r>
              <a:rPr lang="ru-RU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</p:txBody>
      </p:sp>
      <p:sp>
        <p:nvSpPr>
          <p:cNvPr id="14" name="Google Shape;101;p6">
            <a:extLst>
              <a:ext uri="{FF2B5EF4-FFF2-40B4-BE49-F238E27FC236}">
                <a16:creationId xmlns:a16="http://schemas.microsoft.com/office/drawing/2014/main" id="{FC7D5CCC-7B15-1743-B83D-048363C0E638}"/>
              </a:ext>
            </a:extLst>
          </p:cNvPr>
          <p:cNvSpPr txBox="1"/>
          <p:nvPr/>
        </p:nvSpPr>
        <p:spPr>
          <a:xfrm>
            <a:off x="946358" y="2631573"/>
            <a:ext cx="1124564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  <a:sym typeface="Century Gothic"/>
              </a:rPr>
              <a:t>Qualification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period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– 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September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2021 </a:t>
            </a:r>
            <a:r>
              <a:rPr lang="mr-IN" sz="2000" dirty="0">
                <a:solidFill>
                  <a:schemeClr val="tx1"/>
                </a:solidFill>
                <a:latin typeface="Century Gothic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May 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2022</a:t>
            </a:r>
            <a:endParaRPr lang="en-US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Two terms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are accounted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–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Qualification points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QB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and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New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Qualification points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NQB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7558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1"/>
          <p:cNvSpPr txBox="1"/>
          <p:nvPr/>
        </p:nvSpPr>
        <p:spPr>
          <a:xfrm>
            <a:off x="946506" y="504312"/>
            <a:ext cx="7897243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entury Gothic"/>
              </a:rPr>
              <a:t>QUALIFICATION FOR</a:t>
            </a:r>
          </a:p>
          <a:p>
            <a:r>
              <a:rPr lang="en-US" sz="4400" b="1" dirty="0">
                <a:solidFill>
                  <a:schemeClr val="tx1"/>
                </a:solidFill>
                <a:latin typeface="Century Gothic"/>
              </a:rPr>
              <a:t>Voyage 2022 to SINGAPORE</a:t>
            </a:r>
            <a:endParaRPr lang="ru-RU" sz="32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1066860" y="3155324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highlight>
                <a:srgbClr val="0000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65" y="422424"/>
            <a:ext cx="2784204" cy="951437"/>
          </a:xfrm>
          <a:prstGeom prst="rect">
            <a:avLst/>
          </a:prstGeom>
        </p:spPr>
      </p:pic>
      <p:sp>
        <p:nvSpPr>
          <p:cNvPr id="12" name="Google Shape;101;p6">
            <a:extLst>
              <a:ext uri="{FF2B5EF4-FFF2-40B4-BE49-F238E27FC236}">
                <a16:creationId xmlns:a16="http://schemas.microsoft.com/office/drawing/2014/main" id="{9CFAFF71-44BB-5D46-8105-D1ABF75DBAA6}"/>
              </a:ext>
            </a:extLst>
          </p:cNvPr>
          <p:cNvSpPr txBox="1"/>
          <p:nvPr/>
        </p:nvSpPr>
        <p:spPr>
          <a:xfrm>
            <a:off x="946506" y="2065350"/>
            <a:ext cx="120062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entury Gothic"/>
                <a:sym typeface="Century Gothic"/>
              </a:rPr>
              <a:t>Qualification conditions:</a:t>
            </a:r>
            <a:r>
              <a:rPr lang="ru-RU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1289250" y="2975384"/>
            <a:ext cx="4632581" cy="372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Qualification points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Century Gothic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QB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Pearl - 1 point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Sapphire - 2 points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Ruby - 3 points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Emerald - 4 points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Diamond - 5 points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D4CD41-3859-AE4E-86EF-823948E663CD}"/>
              </a:ext>
            </a:extLst>
          </p:cNvPr>
          <p:cNvSpPr/>
          <p:nvPr/>
        </p:nvSpPr>
        <p:spPr>
          <a:xfrm>
            <a:off x="6371169" y="2963586"/>
            <a:ext cx="5577500" cy="372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New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Qualification points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(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NQB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)  </a:t>
            </a:r>
          </a:p>
          <a:p>
            <a:pPr>
              <a:lnSpc>
                <a:spcPct val="150000"/>
              </a:lnSpc>
            </a:pPr>
            <a:r>
              <a:rPr lang="fr-FR" sz="2000" dirty="0" err="1">
                <a:solidFill>
                  <a:schemeClr val="tx1"/>
                </a:solidFill>
                <a:latin typeface="Century Gothic"/>
              </a:rPr>
              <a:t>Topaz</a:t>
            </a:r>
            <a:r>
              <a:rPr lang="fr-FR" sz="2000" dirty="0">
                <a:solidFill>
                  <a:schemeClr val="tx1"/>
                </a:solidFill>
                <a:latin typeface="Century Gothic"/>
              </a:rPr>
              <a:t> - 1 point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Pearls - 2 points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Sapphire - 3 points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Ruby - 4 points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Emerald - 5 points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entury Gothic"/>
              </a:rPr>
              <a:t>Diamond - 6 points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0" name="Google Shape;398;p21">
            <a:extLst>
              <a:ext uri="{FF2B5EF4-FFF2-40B4-BE49-F238E27FC236}">
                <a16:creationId xmlns:a16="http://schemas.microsoft.com/office/drawing/2014/main" id="{81DAF1D1-EEB8-AE47-A3EA-5B5CEFE4F944}"/>
              </a:ext>
            </a:extLst>
          </p:cNvPr>
          <p:cNvSpPr/>
          <p:nvPr/>
        </p:nvSpPr>
        <p:spPr>
          <a:xfrm>
            <a:off x="6075591" y="3155324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highlight>
                <a:srgbClr val="0000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878357-9A5E-4C47-A963-4F48938CF5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2" t="630" r="327" b="-630"/>
          <a:stretch/>
        </p:blipFill>
        <p:spPr>
          <a:xfrm>
            <a:off x="6075591" y="3456953"/>
            <a:ext cx="1121195" cy="5587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BC850E-7AC5-467E-BE68-AC965CB6D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650" y="3920455"/>
            <a:ext cx="1119932" cy="5274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9637D5-BBB5-40B2-891C-78CCDBD5B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524" y="4392228"/>
            <a:ext cx="1119935" cy="5274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C185A8-4427-40E9-AF09-D2D89BB98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0891" y="4850845"/>
            <a:ext cx="1233200" cy="58083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65C4947-C1D2-4D0A-BC3B-C82C2F746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2974" y="5270393"/>
            <a:ext cx="1233200" cy="58083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C424BC5-F5E1-45A8-A9E2-64C10B84C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7489" y="5719500"/>
            <a:ext cx="1088685" cy="51277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2D999EA-06CB-4EF3-B1E6-3394FF1D8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97" y="3882616"/>
            <a:ext cx="1119932" cy="5274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1FB21FF-3AB8-422D-A7A9-6105E94BA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71" y="4354389"/>
            <a:ext cx="1119935" cy="5274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9ADD6D7-7CB3-4378-8754-9A41F34D7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38" y="4813006"/>
            <a:ext cx="1233200" cy="58083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908B8D6-8AB4-4029-8E7E-43A13DBEA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621" y="5232554"/>
            <a:ext cx="1233200" cy="58083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46633AB-06F7-4C33-AB53-DCAC7A0E3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136" y="5681661"/>
            <a:ext cx="1088685" cy="5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523552" y="6337398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21"/>
          <p:cNvSpPr/>
          <p:nvPr/>
        </p:nvSpPr>
        <p:spPr>
          <a:xfrm>
            <a:off x="1069913" y="4143579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488" y="458018"/>
            <a:ext cx="2784204" cy="95143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240645" y="2000917"/>
            <a:ext cx="112389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entury Gothic"/>
              </a:rPr>
              <a:t>NQB</a:t>
            </a:r>
            <a:r>
              <a:rPr lang="ru-RU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entury Gothic"/>
              </a:rPr>
              <a:t>can add up for the same freshly achieved rank - i.e.</a:t>
            </a:r>
          </a:p>
          <a:p>
            <a:r>
              <a:rPr lang="en-US" sz="2800" dirty="0">
                <a:solidFill>
                  <a:schemeClr val="accent1"/>
                </a:solidFill>
                <a:latin typeface="Century Gothic"/>
              </a:rPr>
              <a:t>if during the qualifying period a partner has become Topaz and Pearl both for the first time, then 1 + 2 = 3 points will be accounted.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1108C6-8884-CD44-8865-7E9FB186A2EC}"/>
              </a:ext>
            </a:extLst>
          </p:cNvPr>
          <p:cNvSpPr/>
          <p:nvPr/>
        </p:nvSpPr>
        <p:spPr>
          <a:xfrm>
            <a:off x="7660527" y="4031235"/>
            <a:ext cx="252024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Topaz - 1 point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Pearls - 2 points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Sapphire - 3 points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Ruby - 4 points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Emerald - 5 points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Diamond - 6 points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A57225-D311-144A-AE56-C9C340C48B77}"/>
              </a:ext>
            </a:extLst>
          </p:cNvPr>
          <p:cNvSpPr/>
          <p:nvPr/>
        </p:nvSpPr>
        <p:spPr>
          <a:xfrm>
            <a:off x="1329623" y="4041120"/>
            <a:ext cx="5494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Besides, after reaching closed qualification for the first time in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case the maximum closed qualification is again achieved in the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qualification period, points are also added up in the </a:t>
            </a:r>
            <a:r>
              <a:rPr lang="en-US" sz="2000" b="1" dirty="0">
                <a:solidFill>
                  <a:schemeClr val="tx1"/>
                </a:solidFill>
                <a:latin typeface="Century Gothic"/>
              </a:rPr>
              <a:t>NQB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based on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 </a:t>
            </a:r>
          </a:p>
        </p:txBody>
      </p:sp>
      <p:sp>
        <p:nvSpPr>
          <p:cNvPr id="6" name="Стрелка вправо 5">
            <a:extLst>
              <a:ext uri="{FF2B5EF4-FFF2-40B4-BE49-F238E27FC236}">
                <a16:creationId xmlns:a16="http://schemas.microsoft.com/office/drawing/2014/main" id="{7849F569-EF0E-894B-97F4-85C08F578FF6}"/>
              </a:ext>
            </a:extLst>
          </p:cNvPr>
          <p:cNvSpPr/>
          <p:nvPr/>
        </p:nvSpPr>
        <p:spPr>
          <a:xfrm>
            <a:off x="6824296" y="5618872"/>
            <a:ext cx="627797" cy="2798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7D458"/>
              </a:solidFill>
            </a:endParaRPr>
          </a:p>
        </p:txBody>
      </p:sp>
      <p:sp>
        <p:nvSpPr>
          <p:cNvPr id="13" name="Google Shape;392;p21">
            <a:extLst>
              <a:ext uri="{FF2B5EF4-FFF2-40B4-BE49-F238E27FC236}">
                <a16:creationId xmlns:a16="http://schemas.microsoft.com/office/drawing/2014/main" id="{A679A74C-2679-5145-8A2F-352D15D2603B}"/>
              </a:ext>
            </a:extLst>
          </p:cNvPr>
          <p:cNvSpPr txBox="1"/>
          <p:nvPr/>
        </p:nvSpPr>
        <p:spPr>
          <a:xfrm>
            <a:off x="973800" y="500997"/>
            <a:ext cx="6982845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entury Gothic"/>
                <a:sym typeface="Century Gothic"/>
              </a:rPr>
              <a:t>Qualification conditions</a:t>
            </a:r>
            <a:r>
              <a:rPr lang="ru-RU" sz="4400" b="1" dirty="0">
                <a:solidFill>
                  <a:schemeClr val="tx1"/>
                </a:solidFill>
                <a:latin typeface="Century Gothic"/>
                <a:sym typeface="Century Gothic"/>
              </a:rPr>
              <a:t>:</a:t>
            </a:r>
          </a:p>
          <a:p>
            <a:pPr lvl="0"/>
            <a:endParaRPr lang="ru-RU" sz="4400" b="1" dirty="0">
              <a:solidFill>
                <a:schemeClr val="tx1"/>
              </a:solidFill>
              <a:latin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41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941418" y="2026954"/>
            <a:ext cx="515458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If the partner first became Pearl in September (2 points),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then repeated the Pearl qualification in October, then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entury Gothic"/>
              </a:rPr>
              <a:t>+2 more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 will go to 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</a:rPr>
              <a:t>NQB</a:t>
            </a:r>
            <a:r>
              <a:rPr lang="ru-RU" sz="2000" dirty="0">
                <a:solidFill>
                  <a:schemeClr val="tx1"/>
                </a:solidFill>
                <a:latin typeface="Century Gothic"/>
              </a:rPr>
              <a:t>. </a:t>
            </a:r>
          </a:p>
          <a:p>
            <a:r>
              <a:rPr lang="ru-RU" sz="2000" dirty="0">
                <a:solidFill>
                  <a:schemeClr val="tx1"/>
                </a:solidFill>
                <a:latin typeface="Century Gothic"/>
              </a:rPr>
              <a:t> 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During the qualifying period, the partner became Topaz for the first time,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and then for the first time - Pearl, then 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</a:rPr>
              <a:t>1 + 2 = 3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 will be accounted.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Then the partner repeats the Pearl qualification, so 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</a:rPr>
              <a:t>+2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more points go to 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</a:rPr>
              <a:t>NQB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CAD0BF-1BE4-F74B-B172-107AE9BCBF29}"/>
              </a:ext>
            </a:extLst>
          </p:cNvPr>
          <p:cNvSpPr/>
          <p:nvPr/>
        </p:nvSpPr>
        <p:spPr>
          <a:xfrm>
            <a:off x="6438525" y="2026954"/>
            <a:ext cx="52564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During the qualifying period, the partner became Topaz for the first time,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and then for the first time - Pearl, 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</a:rPr>
              <a:t>1 + 2 = 3 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points will be accounted.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If then he or she again qualifies as Topaz, NO extra points will go </a:t>
            </a:r>
            <a:r>
              <a:rPr lang="en-US" sz="2000" b="1" dirty="0">
                <a:solidFill>
                  <a:schemeClr val="accent1"/>
                </a:solidFill>
                <a:latin typeface="Century Gothic"/>
              </a:rPr>
              <a:t>to NQB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(since the maximum qualification achieved </a:t>
            </a:r>
            <a:r>
              <a:rPr lang="mr-IN" sz="2000" dirty="0">
                <a:solidFill>
                  <a:schemeClr val="tx1"/>
                </a:solidFill>
                <a:latin typeface="Century Gothic"/>
              </a:rPr>
              <a:t>–</a:t>
            </a:r>
            <a:r>
              <a:rPr lang="en-US" sz="2000" dirty="0">
                <a:solidFill>
                  <a:schemeClr val="tx1"/>
                </a:solidFill>
                <a:latin typeface="Century Gothic"/>
              </a:rPr>
              <a:t> Pearl)</a:t>
            </a:r>
          </a:p>
          <a:p>
            <a:endParaRPr lang="ru-RU" sz="20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8" name="Google Shape;392;p21">
            <a:extLst>
              <a:ext uri="{FF2B5EF4-FFF2-40B4-BE49-F238E27FC236}">
                <a16:creationId xmlns:a16="http://schemas.microsoft.com/office/drawing/2014/main" id="{B2C2305D-C386-BD4D-B20A-F3CFB2820AE7}"/>
              </a:ext>
            </a:extLst>
          </p:cNvPr>
          <p:cNvSpPr txBox="1"/>
          <p:nvPr/>
        </p:nvSpPr>
        <p:spPr>
          <a:xfrm>
            <a:off x="941418" y="583770"/>
            <a:ext cx="356234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entury Gothic"/>
                <a:sym typeface="Century Gothic"/>
              </a:rPr>
              <a:t>Examples</a:t>
            </a:r>
            <a:r>
              <a:rPr lang="ru-RU" sz="4400" b="1" dirty="0">
                <a:solidFill>
                  <a:schemeClr val="tx1"/>
                </a:solidFill>
                <a:latin typeface="Century Gothic"/>
                <a:sym typeface="Century Gothic"/>
              </a:rPr>
              <a:t>: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BC09FDE-D843-4ADF-A0AC-B665DAE3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488" y="458018"/>
            <a:ext cx="2784204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21"/>
          <p:cNvSpPr/>
          <p:nvPr/>
        </p:nvSpPr>
        <p:spPr>
          <a:xfrm>
            <a:off x="1055688" y="3231855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1369772" y="3090991"/>
            <a:ext cx="84156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Reach Pearl and above</a:t>
            </a:r>
          </a:p>
          <a:p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Get 12 qualification points (QB)</a:t>
            </a:r>
          </a:p>
          <a:p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Get 20 new qualification points (NQB)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(for two partners to participate - 25 NQB)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Google Shape;392;p21">
            <a:extLst>
              <a:ext uri="{FF2B5EF4-FFF2-40B4-BE49-F238E27FC236}">
                <a16:creationId xmlns:a16="http://schemas.microsoft.com/office/drawing/2014/main" id="{12B692F5-A695-2945-901A-A24CD36982DE}"/>
              </a:ext>
            </a:extLst>
          </p:cNvPr>
          <p:cNvSpPr txBox="1"/>
          <p:nvPr/>
        </p:nvSpPr>
        <p:spPr>
          <a:xfrm>
            <a:off x="946503" y="482071"/>
            <a:ext cx="919695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entury Gothic"/>
              </a:rPr>
              <a:t>To participate in the Voyage,</a:t>
            </a:r>
          </a:p>
          <a:p>
            <a:endParaRPr lang="en-US" sz="3600" dirty="0">
              <a:solidFill>
                <a:schemeClr val="accent1"/>
              </a:solidFill>
              <a:latin typeface="Century Gothic"/>
            </a:endParaRPr>
          </a:p>
          <a:p>
            <a:r>
              <a:rPr lang="en-US" sz="3600" dirty="0">
                <a:solidFill>
                  <a:schemeClr val="accent1"/>
                </a:solidFill>
                <a:latin typeface="Century Gothic"/>
              </a:rPr>
              <a:t>During the qualification period one must:</a:t>
            </a:r>
          </a:p>
          <a:p>
            <a:pPr lvl="0"/>
            <a:endParaRPr lang="ru-RU" sz="4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lang="ru-RU" sz="4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398;p21">
            <a:extLst>
              <a:ext uri="{FF2B5EF4-FFF2-40B4-BE49-F238E27FC236}">
                <a16:creationId xmlns:a16="http://schemas.microsoft.com/office/drawing/2014/main" id="{CEB0C0BD-1413-1148-9878-F1E7E5B95A08}"/>
              </a:ext>
            </a:extLst>
          </p:cNvPr>
          <p:cNvSpPr/>
          <p:nvPr/>
        </p:nvSpPr>
        <p:spPr>
          <a:xfrm>
            <a:off x="1055688" y="3804326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98;p21">
            <a:extLst>
              <a:ext uri="{FF2B5EF4-FFF2-40B4-BE49-F238E27FC236}">
                <a16:creationId xmlns:a16="http://schemas.microsoft.com/office/drawing/2014/main" id="{D2A76593-B871-3E4B-B4D1-9C249C4C156A}"/>
              </a:ext>
            </a:extLst>
          </p:cNvPr>
          <p:cNvSpPr/>
          <p:nvPr/>
        </p:nvSpPr>
        <p:spPr>
          <a:xfrm>
            <a:off x="1055688" y="4406867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BCA70D-DCFF-41D7-9B40-FFC2864A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488" y="458018"/>
            <a:ext cx="2784204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1"/>
          <p:cNvCxnSpPr/>
          <p:nvPr/>
        </p:nvCxnSpPr>
        <p:spPr>
          <a:xfrm>
            <a:off x="766763" y="6553200"/>
            <a:ext cx="10734357" cy="0"/>
          </a:xfrm>
          <a:prstGeom prst="straightConnector1">
            <a:avLst/>
          </a:prstGeom>
          <a:noFill/>
          <a:ln w="9525" cap="flat" cmpd="sng">
            <a:solidFill>
              <a:srgbClr val="44C49E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21"/>
          <p:cNvSpPr/>
          <p:nvPr/>
        </p:nvSpPr>
        <p:spPr>
          <a:xfrm>
            <a:off x="1055688" y="3834002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33B870-0BC3-E440-AFEA-7E06F37B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6415"/>
            <a:ext cx="2784204" cy="95143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BCEADB-2E3C-2542-953A-0C74E977BFAD}"/>
              </a:ext>
            </a:extLst>
          </p:cNvPr>
          <p:cNvSpPr/>
          <p:nvPr/>
        </p:nvSpPr>
        <p:spPr>
          <a:xfrm>
            <a:off x="1299422" y="3734648"/>
            <a:ext cx="111612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Be Active from the sign up month to May 2022,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at least starting from the third month after sign up month to be 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in Pearl qualification and above.</a:t>
            </a:r>
          </a:p>
          <a:p>
            <a:pPr lvl="0"/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Get 12 qualification points (QB)</a:t>
            </a:r>
          </a:p>
          <a:p>
            <a:pPr lvl="0"/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Get 20 new qualification points (NQB)</a:t>
            </a:r>
          </a:p>
          <a:p>
            <a:r>
              <a:rPr lang="en-US" sz="2000" dirty="0">
                <a:solidFill>
                  <a:schemeClr val="tx1"/>
                </a:solidFill>
                <a:latin typeface="Century Gothic"/>
              </a:rPr>
              <a:t>(for two partners to participate - 25 NQB)</a:t>
            </a:r>
            <a:endParaRPr lang="ru-RU" sz="2000" dirty="0">
              <a:solidFill>
                <a:schemeClr val="tx1"/>
              </a:solidFill>
              <a:latin typeface="Century Gothic"/>
            </a:endParaRPr>
          </a:p>
          <a:p>
            <a:r>
              <a:rPr lang="ru-RU" sz="2000" b="1" dirty="0">
                <a:solidFill>
                  <a:schemeClr val="tx1"/>
                </a:solidFill>
                <a:latin typeface="Century Gothic"/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Google Shape;398;p21">
            <a:extLst>
              <a:ext uri="{FF2B5EF4-FFF2-40B4-BE49-F238E27FC236}">
                <a16:creationId xmlns:a16="http://schemas.microsoft.com/office/drawing/2014/main" id="{63D0EBC3-321D-4944-B799-0C574CD040C9}"/>
              </a:ext>
            </a:extLst>
          </p:cNvPr>
          <p:cNvSpPr/>
          <p:nvPr/>
        </p:nvSpPr>
        <p:spPr>
          <a:xfrm>
            <a:off x="1067025" y="5071668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98;p21">
            <a:extLst>
              <a:ext uri="{FF2B5EF4-FFF2-40B4-BE49-F238E27FC236}">
                <a16:creationId xmlns:a16="http://schemas.microsoft.com/office/drawing/2014/main" id="{DFC90B13-F061-8D45-A4F8-51BE75164C53}"/>
              </a:ext>
            </a:extLst>
          </p:cNvPr>
          <p:cNvSpPr/>
          <p:nvPr/>
        </p:nvSpPr>
        <p:spPr>
          <a:xfrm>
            <a:off x="1067025" y="5658605"/>
            <a:ext cx="188282" cy="1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2;p21">
            <a:extLst>
              <a:ext uri="{FF2B5EF4-FFF2-40B4-BE49-F238E27FC236}">
                <a16:creationId xmlns:a16="http://schemas.microsoft.com/office/drawing/2014/main" id="{9064C7E3-3363-EB43-89D2-B938D1B1C114}"/>
              </a:ext>
            </a:extLst>
          </p:cNvPr>
          <p:cNvSpPr txBox="1"/>
          <p:nvPr/>
        </p:nvSpPr>
        <p:spPr>
          <a:xfrm>
            <a:off x="1055688" y="472290"/>
            <a:ext cx="9225996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entury Gothic"/>
              </a:rPr>
              <a:t>Special conditions for newcomers of </a:t>
            </a:r>
          </a:p>
          <a:p>
            <a:r>
              <a:rPr lang="en-US" sz="3600" dirty="0">
                <a:solidFill>
                  <a:schemeClr val="accent1"/>
                </a:solidFill>
                <a:latin typeface="Century Gothic"/>
              </a:rPr>
              <a:t>September 2021 – April 2022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From the month of signing up and until May 2022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you need to:</a:t>
            </a:r>
          </a:p>
          <a:p>
            <a:endParaRPr lang="ru-RU" sz="4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370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736</Words>
  <Application>Microsoft Macintosh PowerPoint</Application>
  <PresentationFormat>Широкоэкранный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Arial</vt:lpstr>
      <vt:lpstr>Century Gothic</vt:lpstr>
      <vt:lpstr>GoogleSans-Regular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kovallevno@gmail.com</cp:lastModifiedBy>
  <cp:revision>27</cp:revision>
  <dcterms:created xsi:type="dcterms:W3CDTF">2021-06-17T07:55:09Z</dcterms:created>
  <dcterms:modified xsi:type="dcterms:W3CDTF">2021-09-23T12:00:19Z</dcterms:modified>
</cp:coreProperties>
</file>