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sldIdLst>
    <p:sldId id="256" r:id="rId5"/>
    <p:sldId id="258" r:id="rId6"/>
    <p:sldId id="259" r:id="rId7"/>
    <p:sldId id="262" r:id="rId8"/>
    <p:sldId id="261"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70D88D-D2E7-4D62-84E7-317E82F950BB}" v="9" dt="2024-03-02T11:39:11.6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3/2/2024</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4008160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3/2/2024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05410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3/2/2024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53598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3/2/2024</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98830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3/2/2024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48090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3/2/2024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62461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3/2/2024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23120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3/2/2024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26879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3/2/2024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20834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3/2/2024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46391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3/2/2024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56913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3/2/2024</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3275838434"/>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62" r:id="rId3"/>
    <p:sldLayoutId id="2147483663" r:id="rId4"/>
    <p:sldLayoutId id="2147483664" r:id="rId5"/>
    <p:sldLayoutId id="2147483665" r:id="rId6"/>
    <p:sldLayoutId id="2147483666" r:id="rId7"/>
    <p:sldLayoutId id="2147483670" r:id="rId8"/>
    <p:sldLayoutId id="2147483667" r:id="rId9"/>
    <p:sldLayoutId id="2147483668" r:id="rId10"/>
    <p:sldLayoutId id="2147483669"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3">
            <a:extLst>
              <a:ext uri="{FF2B5EF4-FFF2-40B4-BE49-F238E27FC236}">
                <a16:creationId xmlns:a16="http://schemas.microsoft.com/office/drawing/2014/main" id="{5EE087DF-EBDD-A7D0-4721-D4F0156122DE}"/>
              </a:ext>
            </a:extLst>
          </p:cNvPr>
          <p:cNvPicPr>
            <a:picLocks noChangeAspect="1"/>
          </p:cNvPicPr>
          <p:nvPr/>
        </p:nvPicPr>
        <p:blipFill rotWithShape="1">
          <a:blip r:embed="rId2">
            <a:alphaModFix amt="60000"/>
          </a:blip>
          <a:srcRect t="14610" b="21844"/>
          <a:stretch/>
        </p:blipFill>
        <p:spPr>
          <a:xfrm>
            <a:off x="20" y="10"/>
            <a:ext cx="12191980" cy="6856614"/>
          </a:xfrm>
          <a:prstGeom prst="rect">
            <a:avLst/>
          </a:prstGeom>
        </p:spPr>
      </p:pic>
      <p:sp>
        <p:nvSpPr>
          <p:cNvPr id="2" name="Title 1">
            <a:extLst>
              <a:ext uri="{FF2B5EF4-FFF2-40B4-BE49-F238E27FC236}">
                <a16:creationId xmlns:a16="http://schemas.microsoft.com/office/drawing/2014/main" id="{1625D218-7C10-F364-0A37-E38166E41CF8}"/>
              </a:ext>
            </a:extLst>
          </p:cNvPr>
          <p:cNvSpPr>
            <a:spLocks noGrp="1"/>
          </p:cNvSpPr>
          <p:nvPr>
            <p:ph type="ctrTitle"/>
          </p:nvPr>
        </p:nvSpPr>
        <p:spPr>
          <a:xfrm>
            <a:off x="838200" y="740211"/>
            <a:ext cx="7530685" cy="3163864"/>
          </a:xfrm>
        </p:spPr>
        <p:txBody>
          <a:bodyPr>
            <a:normAutofit/>
          </a:bodyPr>
          <a:lstStyle/>
          <a:p>
            <a:pPr algn="l"/>
            <a:r>
              <a:rPr lang="en-IN" sz="4800" b="1">
                <a:solidFill>
                  <a:srgbClr val="FFFFFF"/>
                </a:solidFill>
              </a:rPr>
              <a:t>OrderManagementSystem</a:t>
            </a:r>
            <a:endParaRPr lang="en-IN" sz="4800">
              <a:solidFill>
                <a:srgbClr val="FFFFFF"/>
              </a:solidFill>
            </a:endParaRPr>
          </a:p>
        </p:txBody>
      </p:sp>
      <p:sp>
        <p:nvSpPr>
          <p:cNvPr id="3" name="Subtitle 2">
            <a:extLst>
              <a:ext uri="{FF2B5EF4-FFF2-40B4-BE49-F238E27FC236}">
                <a16:creationId xmlns:a16="http://schemas.microsoft.com/office/drawing/2014/main" id="{E1C6C5CE-726E-4F53-284F-AF7146F303EC}"/>
              </a:ext>
            </a:extLst>
          </p:cNvPr>
          <p:cNvSpPr>
            <a:spLocks noGrp="1"/>
          </p:cNvSpPr>
          <p:nvPr>
            <p:ph type="subTitle" idx="1"/>
          </p:nvPr>
        </p:nvSpPr>
        <p:spPr>
          <a:xfrm>
            <a:off x="838200" y="4074515"/>
            <a:ext cx="7583133" cy="1279124"/>
          </a:xfrm>
        </p:spPr>
        <p:txBody>
          <a:bodyPr>
            <a:normAutofit/>
          </a:bodyPr>
          <a:lstStyle/>
          <a:p>
            <a:pPr algn="l"/>
            <a:r>
              <a:rPr lang="en-US" sz="2200" b="1" dirty="0">
                <a:solidFill>
                  <a:srgbClr val="FFFFFF"/>
                </a:solidFill>
              </a:rPr>
              <a:t>Based on the given features design a code to Manage the Food </a:t>
            </a:r>
            <a:r>
              <a:rPr lang="en-US" sz="2200" b="1" dirty="0" err="1">
                <a:solidFill>
                  <a:srgbClr val="FFFFFF"/>
                </a:solidFill>
              </a:rPr>
              <a:t>Plateform</a:t>
            </a:r>
            <a:endParaRPr lang="en-IN" sz="2200" b="1" dirty="0">
              <a:solidFill>
                <a:srgbClr val="FFFFFF"/>
              </a:solidFill>
            </a:endParaRPr>
          </a:p>
        </p:txBody>
      </p:sp>
    </p:spTree>
    <p:extLst>
      <p:ext uri="{BB962C8B-B14F-4D97-AF65-F5344CB8AC3E}">
        <p14:creationId xmlns:p14="http://schemas.microsoft.com/office/powerpoint/2010/main" val="76425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4" name="Group 13">
            <a:extLst>
              <a:ext uri="{FF2B5EF4-FFF2-40B4-BE49-F238E27FC236}">
                <a16:creationId xmlns:a16="http://schemas.microsoft.com/office/drawing/2014/main" id="{8D6FD602-3113-4FC4-982F-15099614D2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48" y="0"/>
            <a:ext cx="7724071" cy="6858000"/>
            <a:chOff x="4464881" y="0"/>
            <a:chExt cx="7724071" cy="6858000"/>
          </a:xfrm>
        </p:grpSpPr>
        <p:pic>
          <p:nvPicPr>
            <p:cNvPr id="15" name="Picture 14">
              <a:extLst>
                <a:ext uri="{FF2B5EF4-FFF2-40B4-BE49-F238E27FC236}">
                  <a16:creationId xmlns:a16="http://schemas.microsoft.com/office/drawing/2014/main" id="{8B8C81AF-BEDB-486F-AB26-181C63BF14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6" name="Picture 15">
              <a:extLst>
                <a:ext uri="{FF2B5EF4-FFF2-40B4-BE49-F238E27FC236}">
                  <a16:creationId xmlns:a16="http://schemas.microsoft.com/office/drawing/2014/main" id="{E08D8EF1-80CA-4FAD-BD38-F379CECC367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DED5BE3F-405B-737E-5559-B301BB584897}"/>
              </a:ext>
            </a:extLst>
          </p:cNvPr>
          <p:cNvSpPr>
            <a:spLocks noGrp="1"/>
          </p:cNvSpPr>
          <p:nvPr>
            <p:ph type="title"/>
          </p:nvPr>
        </p:nvSpPr>
        <p:spPr>
          <a:xfrm>
            <a:off x="5638800" y="586992"/>
            <a:ext cx="5867400" cy="1664573"/>
          </a:xfrm>
        </p:spPr>
        <p:txBody>
          <a:bodyPr>
            <a:normAutofit/>
          </a:bodyPr>
          <a:lstStyle/>
          <a:p>
            <a:r>
              <a:rPr lang="en-US">
                <a:latin typeface="Calibri" panose="020F0502020204030204" pitchFamily="34" charset="0"/>
                <a:cs typeface="Calibri" panose="020F0502020204030204" pitchFamily="34" charset="0"/>
              </a:rPr>
              <a:t>Program components:</a:t>
            </a:r>
            <a:endParaRPr lang="en-IN">
              <a:latin typeface="Calibri" panose="020F0502020204030204" pitchFamily="34" charset="0"/>
              <a:cs typeface="Calibri" panose="020F0502020204030204" pitchFamily="34" charset="0"/>
            </a:endParaRPr>
          </a:p>
        </p:txBody>
      </p:sp>
      <p:pic>
        <p:nvPicPr>
          <p:cNvPr id="7" name="Graphic 6" descr="Office Worker">
            <a:extLst>
              <a:ext uri="{FF2B5EF4-FFF2-40B4-BE49-F238E27FC236}">
                <a16:creationId xmlns:a16="http://schemas.microsoft.com/office/drawing/2014/main" id="{2B1755D0-42A5-8252-A7D3-123E948CD23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6552" y="1109972"/>
            <a:ext cx="4724400" cy="4724400"/>
          </a:xfrm>
          <a:prstGeom prst="rect">
            <a:avLst/>
          </a:prstGeom>
        </p:spPr>
      </p:pic>
      <p:sp>
        <p:nvSpPr>
          <p:cNvPr id="3" name="Content Placeholder 2">
            <a:extLst>
              <a:ext uri="{FF2B5EF4-FFF2-40B4-BE49-F238E27FC236}">
                <a16:creationId xmlns:a16="http://schemas.microsoft.com/office/drawing/2014/main" id="{11B8A954-6E99-DCDC-FFBB-03DC9CAF592A}"/>
              </a:ext>
            </a:extLst>
          </p:cNvPr>
          <p:cNvSpPr>
            <a:spLocks noGrp="1"/>
          </p:cNvSpPr>
          <p:nvPr>
            <p:ph idx="1"/>
          </p:nvPr>
        </p:nvSpPr>
        <p:spPr>
          <a:xfrm>
            <a:off x="5638860" y="2411653"/>
            <a:ext cx="5867022" cy="3928822"/>
          </a:xfrm>
        </p:spPr>
        <p:txBody>
          <a:bodyPr>
            <a:normAutofit/>
          </a:bodyPr>
          <a:lstStyle/>
          <a:p>
            <a:r>
              <a:rPr lang="en-US" sz="1800" b="1">
                <a:latin typeface="Calibri" panose="020F0502020204030204" pitchFamily="34" charset="0"/>
                <a:cs typeface="Calibri" panose="020F0502020204030204" pitchFamily="34" charset="0"/>
              </a:rPr>
              <a:t>Admin:</a:t>
            </a:r>
          </a:p>
          <a:p>
            <a:pPr lvl="1"/>
            <a:r>
              <a:rPr lang="en-US" sz="1800"/>
              <a:t>Handles admin actions ,including login,OTP verification, and listing available items.</a:t>
            </a:r>
          </a:p>
          <a:p>
            <a:pPr>
              <a:buFont typeface="Wingdings" panose="05000000000000000000" pitchFamily="2" charset="2"/>
              <a:buChar char="q"/>
            </a:pPr>
            <a:r>
              <a:rPr lang="en-US" sz="1800" b="1">
                <a:latin typeface="Calibri" panose="020F0502020204030204" pitchFamily="34" charset="0"/>
                <a:cs typeface="Calibri" panose="020F0502020204030204" pitchFamily="34" charset="0"/>
              </a:rPr>
              <a:t>Helper Methods:</a:t>
            </a:r>
          </a:p>
          <a:p>
            <a:pPr lvl="1"/>
            <a:r>
              <a:rPr lang="en-US" sz="1800"/>
              <a:t>i</a:t>
            </a:r>
            <a:r>
              <a:rPr lang="en-US" sz="1800" b="1">
                <a:latin typeface="Calibri" panose="020F0502020204030204" pitchFamily="34" charset="0"/>
                <a:cs typeface="Calibri" panose="020F0502020204030204" pitchFamily="34" charset="0"/>
              </a:rPr>
              <a:t>sValidMobileNumber</a:t>
            </a:r>
            <a:r>
              <a:rPr lang="en-US" sz="1800"/>
              <a:t>: Validates the format of a mobile number.</a:t>
            </a:r>
          </a:p>
          <a:p>
            <a:pPr lvl="1"/>
            <a:r>
              <a:rPr lang="en-US" sz="1800" b="1">
                <a:latin typeface="Calibri" panose="020F0502020204030204" pitchFamily="34" charset="0"/>
                <a:cs typeface="Calibri" panose="020F0502020204030204" pitchFamily="34" charset="0"/>
              </a:rPr>
              <a:t>initializeDatabase</a:t>
            </a:r>
            <a:r>
              <a:rPr lang="en-US" sz="1800"/>
              <a:t>: Simulated database initialization with sample users.</a:t>
            </a:r>
            <a:endParaRPr lang="en-IN" sz="1800"/>
          </a:p>
        </p:txBody>
      </p:sp>
    </p:spTree>
    <p:extLst>
      <p:ext uri="{BB962C8B-B14F-4D97-AF65-F5344CB8AC3E}">
        <p14:creationId xmlns:p14="http://schemas.microsoft.com/office/powerpoint/2010/main" val="3770484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6" name="Picture 25">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8" name="Rectangle 27">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0" name="Rectangle 29">
            <a:extLst>
              <a:ext uri="{FF2B5EF4-FFF2-40B4-BE49-F238E27FC236}">
                <a16:creationId xmlns:a16="http://schemas.microsoft.com/office/drawing/2014/main" id="{2B028756-0FA5-471F-B25F-B44FA1553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32" name="Group 31">
            <a:extLst>
              <a:ext uri="{FF2B5EF4-FFF2-40B4-BE49-F238E27FC236}">
                <a16:creationId xmlns:a16="http://schemas.microsoft.com/office/drawing/2014/main" id="{A19C2C53-C77D-4569-8377-F6307A1056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48" y="0"/>
            <a:ext cx="7724071" cy="6858000"/>
            <a:chOff x="4464881" y="0"/>
            <a:chExt cx="7724071" cy="6858000"/>
          </a:xfrm>
        </p:grpSpPr>
        <p:pic>
          <p:nvPicPr>
            <p:cNvPr id="33" name="Picture 32">
              <a:extLst>
                <a:ext uri="{FF2B5EF4-FFF2-40B4-BE49-F238E27FC236}">
                  <a16:creationId xmlns:a16="http://schemas.microsoft.com/office/drawing/2014/main" id="{F91D0B37-4004-4E3A-97FE-EF3C057AA4E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34" name="Picture 33">
              <a:extLst>
                <a:ext uri="{FF2B5EF4-FFF2-40B4-BE49-F238E27FC236}">
                  <a16:creationId xmlns:a16="http://schemas.microsoft.com/office/drawing/2014/main" id="{1E0457E7-51E7-4FFE-B085-40494AC3E87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EC545492-B6D3-C75E-4ECE-1E7097CAACEE}"/>
              </a:ext>
            </a:extLst>
          </p:cNvPr>
          <p:cNvSpPr>
            <a:spLocks noGrp="1"/>
          </p:cNvSpPr>
          <p:nvPr>
            <p:ph type="title"/>
          </p:nvPr>
        </p:nvSpPr>
        <p:spPr>
          <a:xfrm>
            <a:off x="6019800" y="744909"/>
            <a:ext cx="5562600" cy="3155419"/>
          </a:xfrm>
        </p:spPr>
        <p:txBody>
          <a:bodyPr vert="horz" lIns="91440" tIns="45720" rIns="91440" bIns="45720" rtlCol="0" anchor="b">
            <a:normAutofit/>
          </a:bodyPr>
          <a:lstStyle/>
          <a:p>
            <a:r>
              <a:rPr lang="en-US"/>
              <a:t>THANK YOU</a:t>
            </a:r>
          </a:p>
        </p:txBody>
      </p:sp>
      <p:pic>
        <p:nvPicPr>
          <p:cNvPr id="21" name="Graphic 20" descr="Handshake">
            <a:extLst>
              <a:ext uri="{FF2B5EF4-FFF2-40B4-BE49-F238E27FC236}">
                <a16:creationId xmlns:a16="http://schemas.microsoft.com/office/drawing/2014/main" id="{DD470D85-E267-24A0-083C-5CDFB3AAA69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7742" y="1017640"/>
            <a:ext cx="4817466" cy="4817466"/>
          </a:xfrm>
          <a:prstGeom prst="rect">
            <a:avLst/>
          </a:prstGeom>
        </p:spPr>
      </p:pic>
    </p:spTree>
    <p:extLst>
      <p:ext uri="{BB962C8B-B14F-4D97-AF65-F5344CB8AC3E}">
        <p14:creationId xmlns:p14="http://schemas.microsoft.com/office/powerpoint/2010/main" val="19632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21"/>
                                        </p:tgtEl>
                                        <p:attrNameLst>
                                          <p:attrName>style.visibility</p:attrName>
                                        </p:attrNameLst>
                                      </p:cBhvr>
                                      <p:to>
                                        <p:strVal val="visible"/>
                                      </p:to>
                                    </p:set>
                                    <p:animEffect transition="in" filter="fade">
                                      <p:cBhvr>
                                        <p:cTn id="10" dur="7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65875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4" name="Group 13">
            <a:extLst>
              <a:ext uri="{FF2B5EF4-FFF2-40B4-BE49-F238E27FC236}">
                <a16:creationId xmlns:a16="http://schemas.microsoft.com/office/drawing/2014/main" id="{8D6FD602-3113-4FC4-982F-15099614D2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48" y="0"/>
            <a:ext cx="7724071" cy="6858000"/>
            <a:chOff x="4464881" y="0"/>
            <a:chExt cx="7724071" cy="6858000"/>
          </a:xfrm>
        </p:grpSpPr>
        <p:pic>
          <p:nvPicPr>
            <p:cNvPr id="15" name="Picture 14">
              <a:extLst>
                <a:ext uri="{FF2B5EF4-FFF2-40B4-BE49-F238E27FC236}">
                  <a16:creationId xmlns:a16="http://schemas.microsoft.com/office/drawing/2014/main" id="{8B8C81AF-BEDB-486F-AB26-181C63BF14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6" name="Picture 15">
              <a:extLst>
                <a:ext uri="{FF2B5EF4-FFF2-40B4-BE49-F238E27FC236}">
                  <a16:creationId xmlns:a16="http://schemas.microsoft.com/office/drawing/2014/main" id="{E08D8EF1-80CA-4FAD-BD38-F379CECC367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E607FC2F-E215-45C2-8E07-34C210E9F3A3}"/>
              </a:ext>
            </a:extLst>
          </p:cNvPr>
          <p:cNvSpPr>
            <a:spLocks noGrp="1"/>
          </p:cNvSpPr>
          <p:nvPr>
            <p:ph type="title"/>
          </p:nvPr>
        </p:nvSpPr>
        <p:spPr>
          <a:xfrm>
            <a:off x="5638800" y="586992"/>
            <a:ext cx="5867400" cy="1664573"/>
          </a:xfrm>
        </p:spPr>
        <p:txBody>
          <a:bodyPr>
            <a:normAutofit/>
          </a:bodyPr>
          <a:lstStyle/>
          <a:p>
            <a:pPr>
              <a:lnSpc>
                <a:spcPct val="90000"/>
              </a:lnSpc>
            </a:pPr>
            <a:r>
              <a:rPr lang="en-US" sz="2800" b="1" dirty="0"/>
              <a:t>C</a:t>
            </a:r>
            <a:r>
              <a:rPr lang="en-US" sz="2800" b="1" i="0" kern="1200" dirty="0">
                <a:effectLst/>
                <a:latin typeface="+mj-lt"/>
                <a:ea typeface="+mj-ea"/>
                <a:cs typeface="+mj-cs"/>
              </a:rPr>
              <a:t>reating a highly specialized order management system for a large F</a:t>
            </a:r>
            <a:r>
              <a:rPr lang="en-US" sz="2800" b="1" kern="1200" dirty="0">
                <a:latin typeface="+mj-lt"/>
                <a:ea typeface="+mj-ea"/>
                <a:cs typeface="+mj-cs"/>
              </a:rPr>
              <a:t>oodOrdermanagement</a:t>
            </a:r>
            <a:r>
              <a:rPr lang="en-US" sz="2800" b="1" i="0" kern="1200" dirty="0">
                <a:effectLst/>
                <a:latin typeface="+mj-lt"/>
                <a:ea typeface="+mj-ea"/>
                <a:cs typeface="+mj-cs"/>
              </a:rPr>
              <a:t> platform</a:t>
            </a:r>
            <a:endParaRPr lang="en-IN" sz="2800" dirty="0"/>
          </a:p>
        </p:txBody>
      </p:sp>
      <p:pic>
        <p:nvPicPr>
          <p:cNvPr id="7" name="Graphic 6" descr="Register">
            <a:extLst>
              <a:ext uri="{FF2B5EF4-FFF2-40B4-BE49-F238E27FC236}">
                <a16:creationId xmlns:a16="http://schemas.microsoft.com/office/drawing/2014/main" id="{DD263FD2-F021-A92D-5B3B-3931BF3F5A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6552" y="1109972"/>
            <a:ext cx="4724400" cy="4724400"/>
          </a:xfrm>
          <a:prstGeom prst="rect">
            <a:avLst/>
          </a:prstGeom>
        </p:spPr>
      </p:pic>
      <p:sp>
        <p:nvSpPr>
          <p:cNvPr id="3" name="Content Placeholder 2">
            <a:extLst>
              <a:ext uri="{FF2B5EF4-FFF2-40B4-BE49-F238E27FC236}">
                <a16:creationId xmlns:a16="http://schemas.microsoft.com/office/drawing/2014/main" id="{DDC8E12C-4911-FA77-5A53-6641DA3E2606}"/>
              </a:ext>
            </a:extLst>
          </p:cNvPr>
          <p:cNvSpPr>
            <a:spLocks noGrp="1"/>
          </p:cNvSpPr>
          <p:nvPr>
            <p:ph idx="1"/>
          </p:nvPr>
        </p:nvSpPr>
        <p:spPr>
          <a:xfrm>
            <a:off x="5638860" y="2411653"/>
            <a:ext cx="5867022" cy="3928822"/>
          </a:xfrm>
        </p:spPr>
        <p:txBody>
          <a:bodyPr>
            <a:normAutofit/>
          </a:bodyPr>
          <a:lstStyle/>
          <a:p>
            <a:r>
              <a:rPr lang="en-US" sz="1800">
                <a:latin typeface="arial" panose="020B0604020202020204" pitchFamily="34" charset="0"/>
              </a:rPr>
              <a:t>C</a:t>
            </a:r>
            <a:r>
              <a:rPr lang="en-US" sz="1800" b="0" i="0">
                <a:effectLst/>
                <a:latin typeface="arial" panose="020B0604020202020204" pitchFamily="34" charset="0"/>
              </a:rPr>
              <a:t>reating a highly specialized order management system for a large e-commerce </a:t>
            </a:r>
            <a:r>
              <a:rPr lang="en-US" sz="1800">
                <a:latin typeface="arial" panose="020B0604020202020204" pitchFamily="34" charset="0"/>
              </a:rPr>
              <a:t>Food </a:t>
            </a:r>
            <a:r>
              <a:rPr lang="en-US" sz="1800" b="0" i="0">
                <a:effectLst/>
                <a:latin typeface="arial" panose="020B0604020202020204" pitchFamily="34" charset="0"/>
              </a:rPr>
              <a:t>platform. This system will handle a high volume of orders, requiring advanced database design and optimization, secure authentication.</a:t>
            </a:r>
            <a:br>
              <a:rPr lang="en-US" sz="1800"/>
            </a:br>
            <a:endParaRPr lang="en-US" sz="1800" kern="1200">
              <a:latin typeface="+mn-lt"/>
              <a:ea typeface="+mn-ea"/>
              <a:cs typeface="+mn-cs"/>
            </a:endParaRPr>
          </a:p>
          <a:p>
            <a:endParaRPr lang="en-IN" sz="1800"/>
          </a:p>
        </p:txBody>
      </p:sp>
    </p:spTree>
    <p:extLst>
      <p:ext uri="{BB962C8B-B14F-4D97-AF65-F5344CB8AC3E}">
        <p14:creationId xmlns:p14="http://schemas.microsoft.com/office/powerpoint/2010/main" val="1327701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4" name="Group 13">
            <a:extLst>
              <a:ext uri="{FF2B5EF4-FFF2-40B4-BE49-F238E27FC236}">
                <a16:creationId xmlns:a16="http://schemas.microsoft.com/office/drawing/2014/main" id="{8D6FD602-3113-4FC4-982F-15099614D2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48" y="0"/>
            <a:ext cx="7724071" cy="6858000"/>
            <a:chOff x="4464881" y="0"/>
            <a:chExt cx="7724071" cy="6858000"/>
          </a:xfrm>
        </p:grpSpPr>
        <p:pic>
          <p:nvPicPr>
            <p:cNvPr id="15" name="Picture 14">
              <a:extLst>
                <a:ext uri="{FF2B5EF4-FFF2-40B4-BE49-F238E27FC236}">
                  <a16:creationId xmlns:a16="http://schemas.microsoft.com/office/drawing/2014/main" id="{8B8C81AF-BEDB-486F-AB26-181C63BF14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6" name="Picture 15">
              <a:extLst>
                <a:ext uri="{FF2B5EF4-FFF2-40B4-BE49-F238E27FC236}">
                  <a16:creationId xmlns:a16="http://schemas.microsoft.com/office/drawing/2014/main" id="{E08D8EF1-80CA-4FAD-BD38-F379CECC367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321656B0-4C76-A3BE-1D84-B917CF911DFD}"/>
              </a:ext>
            </a:extLst>
          </p:cNvPr>
          <p:cNvSpPr>
            <a:spLocks noGrp="1"/>
          </p:cNvSpPr>
          <p:nvPr>
            <p:ph type="title"/>
          </p:nvPr>
        </p:nvSpPr>
        <p:spPr>
          <a:xfrm>
            <a:off x="5638800" y="731519"/>
            <a:ext cx="5867400" cy="378453"/>
          </a:xfrm>
        </p:spPr>
        <p:txBody>
          <a:bodyPr>
            <a:normAutofit fontScale="90000"/>
          </a:bodyPr>
          <a:lstStyle/>
          <a:p>
            <a:r>
              <a:rPr lang="en-US" b="1" i="0" dirty="0">
                <a:effectLst/>
                <a:latin typeface="Calibri" panose="020F0502020204030204" pitchFamily="34" charset="0"/>
                <a:cs typeface="Calibri" panose="020F0502020204030204" pitchFamily="34" charset="0"/>
              </a:rPr>
              <a:t>Features to Implement:</a:t>
            </a:r>
            <a:br>
              <a:rPr lang="en-US" b="0" i="0" dirty="0">
                <a:effectLst/>
                <a:latin typeface="Arial" panose="020B0604020202020204" pitchFamily="34" charset="0"/>
              </a:rPr>
            </a:br>
            <a:endParaRPr lang="en-IN" dirty="0"/>
          </a:p>
        </p:txBody>
      </p:sp>
      <p:pic>
        <p:nvPicPr>
          <p:cNvPr id="7" name="Graphic 6" descr="Employee Badge">
            <a:extLst>
              <a:ext uri="{FF2B5EF4-FFF2-40B4-BE49-F238E27FC236}">
                <a16:creationId xmlns:a16="http://schemas.microsoft.com/office/drawing/2014/main" id="{36404448-D53B-64BE-715B-3EA52F3F9FC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6552" y="1635760"/>
            <a:ext cx="2502408" cy="2987040"/>
          </a:xfrm>
          <a:prstGeom prst="rect">
            <a:avLst/>
          </a:prstGeom>
        </p:spPr>
      </p:pic>
      <p:sp>
        <p:nvSpPr>
          <p:cNvPr id="3" name="Content Placeholder 2">
            <a:extLst>
              <a:ext uri="{FF2B5EF4-FFF2-40B4-BE49-F238E27FC236}">
                <a16:creationId xmlns:a16="http://schemas.microsoft.com/office/drawing/2014/main" id="{CC523E15-023A-45F6-7FDB-9F51124F3BCA}"/>
              </a:ext>
            </a:extLst>
          </p:cNvPr>
          <p:cNvSpPr>
            <a:spLocks noGrp="1"/>
          </p:cNvSpPr>
          <p:nvPr>
            <p:ph idx="1"/>
          </p:nvPr>
        </p:nvSpPr>
        <p:spPr>
          <a:xfrm>
            <a:off x="3445499" y="1109972"/>
            <a:ext cx="8368549" cy="5483868"/>
          </a:xfrm>
        </p:spPr>
        <p:txBody>
          <a:bodyPr>
            <a:normAutofit fontScale="62500" lnSpcReduction="20000"/>
          </a:bodyPr>
          <a:lstStyle/>
          <a:p>
            <a:pPr>
              <a:lnSpc>
                <a:spcPct val="100000"/>
              </a:lnSpc>
              <a:buFont typeface="Wingdings" panose="05000000000000000000" pitchFamily="2" charset="2"/>
              <a:buChar char="Ø"/>
            </a:pPr>
            <a:r>
              <a:rPr lang="en-US" sz="2900" dirty="0">
                <a:latin typeface="Calibri" panose="020F0502020204030204" pitchFamily="34" charset="0"/>
                <a:cs typeface="Calibri" panose="020F0502020204030204" pitchFamily="34" charset="0"/>
              </a:rPr>
              <a:t>I</a:t>
            </a:r>
            <a:r>
              <a:rPr lang="en-US" sz="2900" b="0" i="0" dirty="0">
                <a:effectLst/>
                <a:latin typeface="Calibri" panose="020F0502020204030204" pitchFamily="34" charset="0"/>
                <a:cs typeface="Calibri" panose="020F0502020204030204" pitchFamily="34" charset="0"/>
              </a:rPr>
              <a:t>mplement role-based authentication with multiple user roles (e.g., customer, admin, support). Define specific permissions for each role (e.g., customers can place orders, admins can manage products, support can handle customer inquiries). </a:t>
            </a:r>
          </a:p>
          <a:p>
            <a:pPr>
              <a:lnSpc>
                <a:spcPct val="100000"/>
              </a:lnSpc>
              <a:buFont typeface="Wingdings" panose="05000000000000000000" pitchFamily="2" charset="2"/>
              <a:buChar char="Ø"/>
            </a:pPr>
            <a:r>
              <a:rPr lang="en-US" sz="2900" b="0" i="0" dirty="0">
                <a:effectLst/>
                <a:latin typeface="Calibri" panose="020F0502020204030204" pitchFamily="34" charset="0"/>
                <a:cs typeface="Calibri" panose="020F0502020204030204" pitchFamily="34" charset="0"/>
              </a:rPr>
              <a:t>Login by using mobile only inter and 10 digits ,if MOBILE NUMBER NOT FOUND IN DATABSE THEN CREATE ACCOUNT then register start give first name and last name and mobile number and random </a:t>
            </a:r>
            <a:r>
              <a:rPr lang="en-US" sz="2900" b="0" i="0" dirty="0" err="1">
                <a:effectLst/>
                <a:latin typeface="Calibri" panose="020F0502020204030204" pitchFamily="34" charset="0"/>
                <a:cs typeface="Calibri" panose="020F0502020204030204" pitchFamily="34" charset="0"/>
              </a:rPr>
              <a:t>otp</a:t>
            </a:r>
            <a:r>
              <a:rPr lang="en-US" sz="2900" b="0" i="0" dirty="0">
                <a:effectLst/>
                <a:latin typeface="Calibri" panose="020F0502020204030204" pitchFamily="34" charset="0"/>
                <a:cs typeface="Calibri" panose="020F0502020204030204" pitchFamily="34" charset="0"/>
              </a:rPr>
              <a:t> for the login option and use roles base login.</a:t>
            </a:r>
          </a:p>
          <a:p>
            <a:pPr>
              <a:lnSpc>
                <a:spcPct val="100000"/>
              </a:lnSpc>
              <a:buFont typeface="Wingdings" panose="05000000000000000000" pitchFamily="2" charset="2"/>
              <a:buChar char="Ø"/>
            </a:pPr>
            <a:endParaRPr lang="en-US" sz="2900" b="0" i="0" dirty="0">
              <a:effectLst/>
              <a:latin typeface="Calibri" panose="020F0502020204030204" pitchFamily="34" charset="0"/>
              <a:cs typeface="Calibri" panose="020F0502020204030204" pitchFamily="34" charset="0"/>
            </a:endParaRPr>
          </a:p>
          <a:p>
            <a:pPr rtl="0">
              <a:lnSpc>
                <a:spcPct val="100000"/>
              </a:lnSpc>
              <a:spcBef>
                <a:spcPts val="0"/>
              </a:spcBef>
              <a:spcAft>
                <a:spcPts val="0"/>
              </a:spcAft>
              <a:buFont typeface="Wingdings" panose="05000000000000000000" pitchFamily="2" charset="2"/>
              <a:buChar char="q"/>
            </a:pPr>
            <a:r>
              <a:rPr lang="en-US" sz="2900" b="1" i="0" dirty="0">
                <a:effectLst/>
                <a:latin typeface="Calibri" panose="020F0502020204030204" pitchFamily="34" charset="0"/>
                <a:cs typeface="Calibri" panose="020F0502020204030204" pitchFamily="34" charset="0"/>
              </a:rPr>
              <a:t>Features to Implement:</a:t>
            </a:r>
          </a:p>
          <a:p>
            <a:pPr marL="0" indent="0" rtl="0">
              <a:lnSpc>
                <a:spcPct val="100000"/>
              </a:lnSpc>
              <a:spcBef>
                <a:spcPts val="0"/>
              </a:spcBef>
              <a:spcAft>
                <a:spcPts val="0"/>
              </a:spcAft>
              <a:buNone/>
            </a:pPr>
            <a:endParaRPr lang="en-US" sz="2900" b="0" i="0" dirty="0">
              <a:effectLst/>
              <a:latin typeface="Calibri" panose="020F0502020204030204" pitchFamily="34" charset="0"/>
              <a:cs typeface="Calibri" panose="020F0502020204030204" pitchFamily="34" charset="0"/>
            </a:endParaRPr>
          </a:p>
          <a:p>
            <a:pPr rtl="0">
              <a:lnSpc>
                <a:spcPct val="100000"/>
              </a:lnSpc>
              <a:spcBef>
                <a:spcPts val="0"/>
              </a:spcBef>
              <a:spcAft>
                <a:spcPts val="0"/>
              </a:spcAft>
              <a:buFont typeface="Wingdings" panose="05000000000000000000" pitchFamily="2" charset="2"/>
              <a:buChar char="Ø"/>
            </a:pPr>
            <a:r>
              <a:rPr lang="en-US" sz="2900" b="1" i="0" dirty="0">
                <a:effectLst/>
                <a:latin typeface="Calibri" panose="020F0502020204030204" pitchFamily="34" charset="0"/>
                <a:cs typeface="Calibri" panose="020F0502020204030204" pitchFamily="34" charset="0"/>
              </a:rPr>
              <a:t>User Authentication and Authorization:</a:t>
            </a:r>
          </a:p>
          <a:p>
            <a:pPr marL="0" indent="0" rtl="0">
              <a:lnSpc>
                <a:spcPct val="100000"/>
              </a:lnSpc>
              <a:spcBef>
                <a:spcPts val="0"/>
              </a:spcBef>
              <a:spcAft>
                <a:spcPts val="0"/>
              </a:spcAft>
              <a:buNone/>
            </a:pPr>
            <a:endParaRPr lang="en-US" sz="2900" b="0" i="0" dirty="0">
              <a:effectLst/>
              <a:latin typeface="Calibri" panose="020F0502020204030204" pitchFamily="34" charset="0"/>
              <a:cs typeface="Calibri" panose="020F0502020204030204" pitchFamily="34" charset="0"/>
            </a:endParaRPr>
          </a:p>
          <a:p>
            <a:pPr rtl="0" fontAlgn="base">
              <a:lnSpc>
                <a:spcPct val="100000"/>
              </a:lnSpc>
              <a:spcBef>
                <a:spcPts val="0"/>
              </a:spcBef>
              <a:spcAft>
                <a:spcPts val="0"/>
              </a:spcAft>
              <a:buFont typeface="Arial" panose="020B0604020202020204" pitchFamily="34" charset="0"/>
              <a:buChar char="•"/>
            </a:pPr>
            <a:r>
              <a:rPr lang="en-US" sz="2900" b="0" i="0" dirty="0">
                <a:effectLst/>
                <a:latin typeface="Calibri" panose="020F0502020204030204" pitchFamily="34" charset="0"/>
                <a:cs typeface="Calibri" panose="020F0502020204030204" pitchFamily="34" charset="0"/>
              </a:rPr>
              <a:t>Implement role-based authentication with multiple user roles  are </a:t>
            </a:r>
            <a:r>
              <a:rPr lang="en-US" sz="2900" b="1" i="0" dirty="0">
                <a:effectLst/>
                <a:latin typeface="Calibri" panose="020F0502020204030204" pitchFamily="34" charset="0"/>
                <a:cs typeface="Calibri" panose="020F0502020204030204" pitchFamily="34" charset="0"/>
              </a:rPr>
              <a:t>customer, admin, support</a:t>
            </a:r>
            <a:r>
              <a:rPr lang="en-US" sz="2900" b="0" i="0" dirty="0">
                <a:effectLst/>
                <a:latin typeface="Calibri" panose="020F0502020204030204" pitchFamily="34" charset="0"/>
                <a:cs typeface="Calibri" panose="020F0502020204030204" pitchFamily="34" charset="0"/>
              </a:rPr>
              <a:t>.</a:t>
            </a:r>
          </a:p>
          <a:p>
            <a:pPr rtl="0" fontAlgn="base">
              <a:lnSpc>
                <a:spcPct val="100000"/>
              </a:lnSpc>
              <a:spcBef>
                <a:spcPts val="0"/>
              </a:spcBef>
              <a:spcAft>
                <a:spcPts val="0"/>
              </a:spcAft>
              <a:buFont typeface="Arial" panose="020B0604020202020204" pitchFamily="34" charset="0"/>
              <a:buChar char="•"/>
            </a:pPr>
            <a:r>
              <a:rPr lang="en-US" sz="2900" b="0" i="0" dirty="0">
                <a:effectLst/>
                <a:latin typeface="Calibri" panose="020F0502020204030204" pitchFamily="34" charset="0"/>
                <a:cs typeface="Calibri" panose="020F0502020204030204" pitchFamily="34" charset="0"/>
              </a:rPr>
              <a:t>Define specific permissions for each role customers can place orders, Admins can manage products, support can handle customer inquiries.</a:t>
            </a:r>
          </a:p>
          <a:p>
            <a:pPr rtl="0" fontAlgn="base">
              <a:lnSpc>
                <a:spcPct val="100000"/>
              </a:lnSpc>
              <a:spcBef>
                <a:spcPts val="0"/>
              </a:spcBef>
              <a:spcAft>
                <a:spcPts val="0"/>
              </a:spcAft>
              <a:buFont typeface="Arial" panose="020B0604020202020204" pitchFamily="34" charset="0"/>
              <a:buChar char="•"/>
            </a:pPr>
            <a:r>
              <a:rPr lang="en-US" sz="2900" dirty="0">
                <a:latin typeface="Calibri" panose="020F0502020204030204" pitchFamily="34" charset="0"/>
                <a:cs typeface="Calibri" panose="020F0502020204030204" pitchFamily="34" charset="0"/>
              </a:rPr>
              <a:t>Given an options to login based on the user roles:</a:t>
            </a:r>
          </a:p>
          <a:p>
            <a:pPr rtl="0" fontAlgn="base">
              <a:lnSpc>
                <a:spcPct val="100000"/>
              </a:lnSpc>
              <a:spcBef>
                <a:spcPts val="0"/>
              </a:spcBef>
              <a:spcAft>
                <a:spcPts val="0"/>
              </a:spcAft>
              <a:buFont typeface="Arial" panose="020B0604020202020204" pitchFamily="34" charset="0"/>
              <a:buChar char="•"/>
            </a:pPr>
            <a:endParaRPr lang="en-US" sz="2900" dirty="0">
              <a:latin typeface="Calibri" panose="020F0502020204030204" pitchFamily="34" charset="0"/>
              <a:cs typeface="Calibri" panose="020F0502020204030204" pitchFamily="34" charset="0"/>
            </a:endParaRPr>
          </a:p>
          <a:p>
            <a:pPr marL="857250" lvl="1" indent="-400050" fontAlgn="base">
              <a:lnSpc>
                <a:spcPct val="100000"/>
              </a:lnSpc>
              <a:spcBef>
                <a:spcPts val="0"/>
              </a:spcBef>
              <a:buFont typeface="+mj-lt"/>
              <a:buAutoNum type="romanLcPeriod"/>
            </a:pPr>
            <a:r>
              <a:rPr lang="en-US" sz="2900" b="1" i="0" dirty="0">
                <a:effectLst/>
                <a:latin typeface="Calibri" panose="020F0502020204030204" pitchFamily="34" charset="0"/>
                <a:cs typeface="Calibri" panose="020F0502020204030204" pitchFamily="34" charset="0"/>
              </a:rPr>
              <a:t>Customer</a:t>
            </a:r>
            <a:r>
              <a:rPr lang="en-US" sz="2900" b="0" i="0" dirty="0">
                <a:effectLst/>
                <a:latin typeface="Calibri" panose="020F0502020204030204" pitchFamily="34" charset="0"/>
                <a:cs typeface="Calibri" panose="020F0502020204030204" pitchFamily="34" charset="0"/>
              </a:rPr>
              <a:t>: If the mobile number in database login use </a:t>
            </a:r>
            <a:r>
              <a:rPr lang="en-US" sz="2900" b="1" i="1" dirty="0">
                <a:effectLst/>
                <a:latin typeface="Calibri" panose="020F0502020204030204" pitchFamily="34" charset="0"/>
                <a:cs typeface="Calibri" panose="020F0502020204030204" pitchFamily="34" charset="0"/>
              </a:rPr>
              <a:t>mobile number </a:t>
            </a:r>
            <a:r>
              <a:rPr lang="en-US" sz="2900" b="0" i="0" dirty="0">
                <a:effectLst/>
                <a:latin typeface="Calibri" panose="020F0502020204030204" pitchFamily="34" charset="0"/>
                <a:cs typeface="Calibri" panose="020F0502020204030204" pitchFamily="34" charset="0"/>
              </a:rPr>
              <a:t>and Random </a:t>
            </a:r>
            <a:r>
              <a:rPr lang="en-US" sz="2900" b="1" i="1" dirty="0">
                <a:effectLst/>
                <a:latin typeface="Calibri" panose="020F0502020204030204" pitchFamily="34" charset="0"/>
                <a:cs typeface="Calibri" panose="020F0502020204030204" pitchFamily="34" charset="0"/>
              </a:rPr>
              <a:t>OTP. </a:t>
            </a:r>
            <a:r>
              <a:rPr lang="en-US" sz="2900" b="0" i="0" dirty="0">
                <a:effectLst/>
                <a:latin typeface="Calibri" panose="020F0502020204030204" pitchFamily="34" charset="0"/>
                <a:cs typeface="Calibri" panose="020F0502020204030204" pitchFamily="34" charset="0"/>
              </a:rPr>
              <a:t>Else </a:t>
            </a:r>
            <a:r>
              <a:rPr lang="en-US" sz="2900" b="1" i="1" dirty="0">
                <a:effectLst/>
                <a:latin typeface="Calibri" panose="020F0502020204030204" pitchFamily="34" charset="0"/>
                <a:cs typeface="Calibri" panose="020F0502020204030204" pitchFamily="34" charset="0"/>
              </a:rPr>
              <a:t>register</a:t>
            </a:r>
            <a:r>
              <a:rPr lang="en-US" sz="2900" b="0" i="0" dirty="0">
                <a:effectLst/>
                <a:latin typeface="Calibri" panose="020F0502020204030204" pitchFamily="34" charset="0"/>
                <a:cs typeface="Calibri" panose="020F0502020204030204" pitchFamily="34" charset="0"/>
              </a:rPr>
              <a:t> using </a:t>
            </a:r>
            <a:r>
              <a:rPr lang="en-US" sz="2900" b="1" i="1" dirty="0" err="1">
                <a:effectLst/>
                <a:latin typeface="Calibri" panose="020F0502020204030204" pitchFamily="34" charset="0"/>
                <a:cs typeface="Calibri" panose="020F0502020204030204" pitchFamily="34" charset="0"/>
              </a:rPr>
              <a:t>First_name</a:t>
            </a:r>
            <a:r>
              <a:rPr lang="en-US" sz="2900" b="0" i="0" dirty="0">
                <a:effectLst/>
                <a:latin typeface="Calibri" panose="020F0502020204030204" pitchFamily="34" charset="0"/>
                <a:cs typeface="Calibri" panose="020F0502020204030204" pitchFamily="34" charset="0"/>
              </a:rPr>
              <a:t>, </a:t>
            </a:r>
            <a:r>
              <a:rPr lang="en-US" sz="2900" b="1" i="1" dirty="0" err="1">
                <a:effectLst/>
                <a:latin typeface="Calibri" panose="020F0502020204030204" pitchFamily="34" charset="0"/>
                <a:cs typeface="Calibri" panose="020F0502020204030204" pitchFamily="34" charset="0"/>
              </a:rPr>
              <a:t>Last_name</a:t>
            </a:r>
            <a:r>
              <a:rPr lang="en-US" sz="2900" b="1" i="1" dirty="0">
                <a:effectLst/>
                <a:latin typeface="Calibri" panose="020F0502020204030204" pitchFamily="34" charset="0"/>
                <a:cs typeface="Calibri" panose="020F0502020204030204" pitchFamily="34" charset="0"/>
              </a:rPr>
              <a:t> </a:t>
            </a:r>
            <a:r>
              <a:rPr lang="en-US" sz="2900" b="0" i="0" dirty="0">
                <a:effectLst/>
                <a:latin typeface="Calibri" panose="020F0502020204030204" pitchFamily="34" charset="0"/>
                <a:cs typeface="Calibri" panose="020F0502020204030204" pitchFamily="34" charset="0"/>
              </a:rPr>
              <a:t>, MOBILE number, and </a:t>
            </a:r>
            <a:r>
              <a:rPr lang="en-US" sz="2900" b="0" i="0" dirty="0" err="1">
                <a:effectLst/>
                <a:latin typeface="Calibri" panose="020F0502020204030204" pitchFamily="34" charset="0"/>
                <a:cs typeface="Calibri" panose="020F0502020204030204" pitchFamily="34" charset="0"/>
              </a:rPr>
              <a:t>otp</a:t>
            </a:r>
            <a:r>
              <a:rPr lang="en-US" sz="2900" b="0" i="0" dirty="0">
                <a:effectLst/>
                <a:latin typeface="Calibri" panose="020F0502020204030204" pitchFamily="34" charset="0"/>
                <a:cs typeface="Calibri" panose="020F0502020204030204" pitchFamily="34" charset="0"/>
              </a:rPr>
              <a:t>. And add the new user to database.</a:t>
            </a:r>
          </a:p>
          <a:p>
            <a:pPr marL="1257300" lvl="2" indent="-342900" fontAlgn="base">
              <a:lnSpc>
                <a:spcPct val="100000"/>
              </a:lnSpc>
              <a:spcBef>
                <a:spcPts val="0"/>
              </a:spcBef>
              <a:buFont typeface="+mj-lt"/>
              <a:buAutoNum type="arabicPeriod"/>
            </a:pPr>
            <a:r>
              <a:rPr lang="en-US" sz="2900" dirty="0">
                <a:latin typeface="Calibri" panose="020F0502020204030204" pitchFamily="34" charset="0"/>
                <a:cs typeface="Calibri" panose="020F0502020204030204" pitchFamily="34" charset="0"/>
              </a:rPr>
              <a:t>Select the products from the given list Given by Admin list. Generate the  random </a:t>
            </a:r>
            <a:r>
              <a:rPr lang="en-US" sz="2900" dirty="0" err="1">
                <a:latin typeface="Calibri" panose="020F0502020204030204" pitchFamily="34" charset="0"/>
                <a:cs typeface="Calibri" panose="020F0502020204030204" pitchFamily="34" charset="0"/>
              </a:rPr>
              <a:t>O</a:t>
            </a:r>
            <a:r>
              <a:rPr lang="en-US" sz="2900" b="1" i="1" dirty="0" err="1">
                <a:latin typeface="Calibri" panose="020F0502020204030204" pitchFamily="34" charset="0"/>
                <a:cs typeface="Calibri" panose="020F0502020204030204" pitchFamily="34" charset="0"/>
              </a:rPr>
              <a:t>rderID</a:t>
            </a:r>
            <a:r>
              <a:rPr lang="en-US" sz="2900" dirty="0">
                <a:latin typeface="Calibri" panose="020F0502020204030204" pitchFamily="34" charset="0"/>
                <a:cs typeface="Calibri" panose="020F0502020204030204" pitchFamily="34" charset="0"/>
              </a:rPr>
              <a:t> and </a:t>
            </a:r>
            <a:r>
              <a:rPr lang="en-US" sz="2900" b="1" i="1" dirty="0" err="1">
                <a:latin typeface="Calibri" panose="020F0502020204030204" pitchFamily="34" charset="0"/>
                <a:cs typeface="Calibri" panose="020F0502020204030204" pitchFamily="34" charset="0"/>
              </a:rPr>
              <a:t>ProductID</a:t>
            </a:r>
            <a:r>
              <a:rPr lang="en-US" sz="2900" dirty="0">
                <a:latin typeface="Calibri" panose="020F0502020204030204" pitchFamily="34" charset="0"/>
                <a:cs typeface="Calibri" panose="020F0502020204030204" pitchFamily="34" charset="0"/>
              </a:rPr>
              <a:t> for that user and enter location to place.</a:t>
            </a:r>
            <a:endParaRPr lang="en-US" sz="1000" b="0" i="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6965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3" name="Group 12">
            <a:extLst>
              <a:ext uri="{FF2B5EF4-FFF2-40B4-BE49-F238E27FC236}">
                <a16:creationId xmlns:a16="http://schemas.microsoft.com/office/drawing/2014/main" id="{8ED5E97A-D21B-4AA4-83CF-DA3A380E30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14" name="Picture 13">
              <a:extLst>
                <a:ext uri="{FF2B5EF4-FFF2-40B4-BE49-F238E27FC236}">
                  <a16:creationId xmlns:a16="http://schemas.microsoft.com/office/drawing/2014/main" id="{8AF5706D-4464-450F-93F4-853EDF68CE4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5" name="Picture 14">
              <a:extLst>
                <a:ext uri="{FF2B5EF4-FFF2-40B4-BE49-F238E27FC236}">
                  <a16:creationId xmlns:a16="http://schemas.microsoft.com/office/drawing/2014/main" id="{3E0FB244-C158-43A9-AD7A-05DC5BBF6D3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D8CBD948-9CA0-E8E6-DEEF-B1590619A002}"/>
              </a:ext>
            </a:extLst>
          </p:cNvPr>
          <p:cNvSpPr>
            <a:spLocks noGrp="1"/>
          </p:cNvSpPr>
          <p:nvPr>
            <p:ph type="title"/>
          </p:nvPr>
        </p:nvSpPr>
        <p:spPr>
          <a:xfrm>
            <a:off x="838200" y="586992"/>
            <a:ext cx="5638800" cy="1011720"/>
          </a:xfrm>
        </p:spPr>
        <p:txBody>
          <a:bodyPr>
            <a:normAutofit/>
          </a:bodyPr>
          <a:lstStyle/>
          <a:p>
            <a:r>
              <a:rPr lang="en-US" b="1" i="0" dirty="0">
                <a:effectLst/>
                <a:latin typeface="Calibri" panose="020F0502020204030204" pitchFamily="34" charset="0"/>
                <a:cs typeface="Calibri" panose="020F0502020204030204" pitchFamily="34" charset="0"/>
              </a:rPr>
              <a:t>Features to Implement:</a:t>
            </a: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2A98DDE-46AA-FD8B-201E-104167227912}"/>
              </a:ext>
            </a:extLst>
          </p:cNvPr>
          <p:cNvSpPr>
            <a:spLocks noGrp="1"/>
          </p:cNvSpPr>
          <p:nvPr>
            <p:ph idx="1"/>
          </p:nvPr>
        </p:nvSpPr>
        <p:spPr>
          <a:xfrm>
            <a:off x="838200" y="2316480"/>
            <a:ext cx="5638437" cy="3963886"/>
          </a:xfrm>
        </p:spPr>
        <p:txBody>
          <a:bodyPr anchor="ctr">
            <a:normAutofit fontScale="40000" lnSpcReduction="20000"/>
          </a:bodyPr>
          <a:lstStyle/>
          <a:p>
            <a:pPr rtl="0" fontAlgn="base">
              <a:lnSpc>
                <a:spcPct val="100000"/>
              </a:lnSpc>
              <a:spcBef>
                <a:spcPts val="0"/>
              </a:spcBef>
              <a:spcAft>
                <a:spcPts val="0"/>
              </a:spcAft>
              <a:buFont typeface="Wingdings" panose="05000000000000000000" pitchFamily="2" charset="2"/>
              <a:buChar char="Ø"/>
            </a:pPr>
            <a:r>
              <a:rPr lang="en-US" sz="4100" b="1" i="0" dirty="0">
                <a:effectLst/>
                <a:latin typeface="Calibri" panose="020F0502020204030204" pitchFamily="34" charset="0"/>
                <a:cs typeface="Calibri" panose="020F0502020204030204" pitchFamily="34" charset="0"/>
              </a:rPr>
              <a:t>Advanced Database Design:</a:t>
            </a:r>
          </a:p>
          <a:p>
            <a:pPr rtl="0" fontAlgn="base">
              <a:lnSpc>
                <a:spcPct val="100000"/>
              </a:lnSpc>
              <a:spcBef>
                <a:spcPts val="0"/>
              </a:spcBef>
              <a:spcAft>
                <a:spcPts val="0"/>
              </a:spcAft>
              <a:buFont typeface="Arial" panose="020B0604020202020204" pitchFamily="34" charset="0"/>
              <a:buChar char="•"/>
            </a:pPr>
            <a:r>
              <a:rPr lang="en-US" sz="4100" b="0" i="0" dirty="0">
                <a:effectLst/>
                <a:latin typeface="Calibri" panose="020F0502020204030204" pitchFamily="34" charset="0"/>
                <a:cs typeface="Calibri" panose="020F0502020204030204" pitchFamily="34" charset="0"/>
              </a:rPr>
              <a:t>Design a base database to efficiently store and retrieve orders, products, customers, and related data.</a:t>
            </a:r>
          </a:p>
          <a:p>
            <a:pPr rtl="0" fontAlgn="base">
              <a:lnSpc>
                <a:spcPct val="100000"/>
              </a:lnSpc>
              <a:spcBef>
                <a:spcPts val="0"/>
              </a:spcBef>
              <a:spcAft>
                <a:spcPts val="0"/>
              </a:spcAft>
              <a:buFont typeface="Arial" panose="020B0604020202020204" pitchFamily="34" charset="0"/>
              <a:buChar char="•"/>
            </a:pPr>
            <a:r>
              <a:rPr lang="en-US" sz="4100" b="0" i="0" dirty="0">
                <a:effectLst/>
                <a:latin typeface="Calibri" panose="020F0502020204030204" pitchFamily="34" charset="0"/>
                <a:cs typeface="Calibri" panose="020F0502020204030204" pitchFamily="34" charset="0"/>
              </a:rPr>
              <a:t>Optimize the database for high scalability and performance, considering factors like indexing and sharding.</a:t>
            </a:r>
          </a:p>
          <a:p>
            <a:pPr>
              <a:lnSpc>
                <a:spcPct val="100000"/>
              </a:lnSpc>
              <a:buFont typeface="Wingdings" panose="05000000000000000000" pitchFamily="2" charset="2"/>
              <a:buChar char="Ø"/>
            </a:pPr>
            <a:endParaRPr lang="en-US" sz="4100" b="0" i="0" dirty="0">
              <a:effectLst/>
              <a:latin typeface="Calibri" panose="020F0502020204030204" pitchFamily="34" charset="0"/>
              <a:cs typeface="Calibri" panose="020F0502020204030204" pitchFamily="34" charset="0"/>
            </a:endParaRPr>
          </a:p>
          <a:p>
            <a:pPr>
              <a:lnSpc>
                <a:spcPct val="100000"/>
              </a:lnSpc>
              <a:spcBef>
                <a:spcPts val="0"/>
              </a:spcBef>
              <a:buFont typeface="Wingdings" panose="05000000000000000000" pitchFamily="2" charset="2"/>
              <a:buChar char="Ø"/>
            </a:pPr>
            <a:r>
              <a:rPr lang="en-US" sz="4100" b="1" i="0" dirty="0">
                <a:effectLst/>
                <a:latin typeface="Calibri" panose="020F0502020204030204" pitchFamily="34" charset="0"/>
                <a:cs typeface="Calibri" panose="020F0502020204030204" pitchFamily="34" charset="0"/>
              </a:rPr>
              <a:t>Performance Optimization:</a:t>
            </a:r>
            <a:endParaRPr lang="en-US" sz="4100" b="0" i="0" dirty="0">
              <a:effectLst/>
              <a:latin typeface="Calibri" panose="020F0502020204030204" pitchFamily="34" charset="0"/>
              <a:cs typeface="Calibri" panose="020F0502020204030204" pitchFamily="34" charset="0"/>
            </a:endParaRPr>
          </a:p>
          <a:p>
            <a:pPr>
              <a:lnSpc>
                <a:spcPct val="100000"/>
              </a:lnSpc>
            </a:pPr>
            <a:r>
              <a:rPr lang="en-US" sz="4100" dirty="0">
                <a:latin typeface="Calibri" panose="020F0502020204030204" pitchFamily="34" charset="0"/>
                <a:cs typeface="Calibri" panose="020F0502020204030204" pitchFamily="34" charset="0"/>
              </a:rPr>
              <a:t>Here we check the Order Reached the location or not.</a:t>
            </a:r>
          </a:p>
          <a:p>
            <a:pPr>
              <a:lnSpc>
                <a:spcPct val="100000"/>
              </a:lnSpc>
            </a:pPr>
            <a:r>
              <a:rPr lang="en-US" sz="4100" dirty="0">
                <a:latin typeface="Calibri" panose="020F0502020204030204" pitchFamily="34" charset="0"/>
                <a:cs typeface="Calibri" panose="020F0502020204030204" pitchFamily="34" charset="0"/>
              </a:rPr>
              <a:t>We consider 3 key points 1.placed 2.on_the_way 3.delivered</a:t>
            </a:r>
          </a:p>
          <a:p>
            <a:pPr>
              <a:lnSpc>
                <a:spcPct val="100000"/>
              </a:lnSpc>
            </a:pPr>
            <a:r>
              <a:rPr lang="en-US" sz="4100" dirty="0">
                <a:latin typeface="Calibri" panose="020F0502020204030204" pitchFamily="34" charset="0"/>
                <a:cs typeface="Calibri" panose="020F0502020204030204" pitchFamily="34" charset="0"/>
              </a:rPr>
              <a:t>Feedback performance also taking from the user.</a:t>
            </a:r>
          </a:p>
          <a:p>
            <a:pPr marL="800100" lvl="1" indent="-342900">
              <a:lnSpc>
                <a:spcPct val="100000"/>
              </a:lnSpc>
              <a:buFont typeface="+mj-lt"/>
              <a:buAutoNum type="arabicPeriod"/>
            </a:pPr>
            <a:r>
              <a:rPr lang="en-US" sz="4100" dirty="0">
                <a:latin typeface="Calibri" panose="020F0502020204030204" pitchFamily="34" charset="0"/>
                <a:cs typeface="Calibri" panose="020F0502020204030204" pitchFamily="34" charset="0"/>
              </a:rPr>
              <a:t>GOOD</a:t>
            </a:r>
          </a:p>
          <a:p>
            <a:pPr marL="800100" lvl="1" indent="-342900">
              <a:lnSpc>
                <a:spcPct val="100000"/>
              </a:lnSpc>
              <a:buFont typeface="+mj-lt"/>
              <a:buAutoNum type="arabicPeriod"/>
            </a:pPr>
            <a:r>
              <a:rPr lang="en-US" sz="4100" dirty="0">
                <a:latin typeface="Calibri" panose="020F0502020204030204" pitchFamily="34" charset="0"/>
                <a:cs typeface="Calibri" panose="020F0502020204030204" pitchFamily="34" charset="0"/>
              </a:rPr>
              <a:t>AVERAGE</a:t>
            </a:r>
          </a:p>
          <a:p>
            <a:pPr marL="800100" lvl="1" indent="-342900">
              <a:lnSpc>
                <a:spcPct val="100000"/>
              </a:lnSpc>
              <a:buFont typeface="+mj-lt"/>
              <a:buAutoNum type="arabicPeriod"/>
            </a:pPr>
            <a:r>
              <a:rPr lang="en-US" sz="4100" dirty="0">
                <a:latin typeface="Calibri" panose="020F0502020204030204" pitchFamily="34" charset="0"/>
                <a:cs typeface="Calibri" panose="020F0502020204030204" pitchFamily="34" charset="0"/>
              </a:rPr>
              <a:t>POOR.</a:t>
            </a:r>
            <a:br>
              <a:rPr lang="en-US" sz="4100" dirty="0">
                <a:latin typeface="Calibri" panose="020F0502020204030204" pitchFamily="34" charset="0"/>
                <a:cs typeface="Calibri" panose="020F0502020204030204" pitchFamily="34" charset="0"/>
              </a:rPr>
            </a:br>
            <a:endParaRPr lang="en-IN" sz="4100" dirty="0">
              <a:latin typeface="Calibri" panose="020F0502020204030204" pitchFamily="34" charset="0"/>
              <a:cs typeface="Calibri" panose="020F0502020204030204" pitchFamily="34" charset="0"/>
            </a:endParaRPr>
          </a:p>
          <a:p>
            <a:pPr>
              <a:lnSpc>
                <a:spcPct val="100000"/>
              </a:lnSpc>
              <a:buFont typeface="Wingdings" panose="05000000000000000000" pitchFamily="2" charset="2"/>
              <a:buChar char="Ø"/>
            </a:pPr>
            <a:endParaRPr lang="en-IN" sz="1100" dirty="0"/>
          </a:p>
        </p:txBody>
      </p:sp>
      <p:pic>
        <p:nvPicPr>
          <p:cNvPr id="5" name="Picture 4" descr="A 3D pattern of ring shapes connected by lines">
            <a:extLst>
              <a:ext uri="{FF2B5EF4-FFF2-40B4-BE49-F238E27FC236}">
                <a16:creationId xmlns:a16="http://schemas.microsoft.com/office/drawing/2014/main" id="{D11D4898-8FCD-341E-3B18-3D332A99B727}"/>
              </a:ext>
            </a:extLst>
          </p:cNvPr>
          <p:cNvPicPr>
            <a:picLocks noChangeAspect="1"/>
          </p:cNvPicPr>
          <p:nvPr/>
        </p:nvPicPr>
        <p:blipFill rotWithShape="1">
          <a:blip r:embed="rId4"/>
          <a:srcRect l="11776" r="44499"/>
          <a:stretch/>
        </p:blipFill>
        <p:spPr>
          <a:xfrm>
            <a:off x="6861048" y="1"/>
            <a:ext cx="5330952" cy="6858000"/>
          </a:xfrm>
          <a:prstGeom prst="rect">
            <a:avLst/>
          </a:prstGeom>
        </p:spPr>
      </p:pic>
    </p:spTree>
    <p:extLst>
      <p:ext uri="{BB962C8B-B14F-4D97-AF65-F5344CB8AC3E}">
        <p14:creationId xmlns:p14="http://schemas.microsoft.com/office/powerpoint/2010/main" val="965006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808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0" name="Picture 9">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2" name="Rectangle 11">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BF991FCB-5132-414C-B377-526F56121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3" descr="Computer script on a screen">
            <a:extLst>
              <a:ext uri="{FF2B5EF4-FFF2-40B4-BE49-F238E27FC236}">
                <a16:creationId xmlns:a16="http://schemas.microsoft.com/office/drawing/2014/main" id="{71556ACD-C0F9-AB55-D0F3-6AF6C82C334A}"/>
              </a:ext>
            </a:extLst>
          </p:cNvPr>
          <p:cNvPicPr>
            <a:picLocks noChangeAspect="1"/>
          </p:cNvPicPr>
          <p:nvPr/>
        </p:nvPicPr>
        <p:blipFill rotWithShape="1">
          <a:blip r:embed="rId3">
            <a:alphaModFix/>
          </a:blip>
          <a:srcRect t="5981" b="9750"/>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F23DAFF7-4C98-4E0E-8986-198D54B6C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00600" y="-533400"/>
            <a:ext cx="6858000" cy="7924800"/>
          </a:xfrm>
          <a:prstGeom prst="rect">
            <a:avLst/>
          </a:prstGeom>
          <a:gradFill>
            <a:gsLst>
              <a:gs pos="100000">
                <a:srgbClr val="000000">
                  <a:alpha val="0"/>
                </a:srgbClr>
              </a:gs>
              <a:gs pos="0">
                <a:schemeClr val="tx1"/>
              </a:gs>
              <a:gs pos="0">
                <a:srgbClr val="000000">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EF53F8E-19B0-364A-8EC4-E653B3D7CE0E}"/>
              </a:ext>
            </a:extLst>
          </p:cNvPr>
          <p:cNvSpPr>
            <a:spLocks noGrp="1"/>
          </p:cNvSpPr>
          <p:nvPr>
            <p:ph type="title"/>
          </p:nvPr>
        </p:nvSpPr>
        <p:spPr>
          <a:xfrm>
            <a:off x="6775178" y="565846"/>
            <a:ext cx="4958128" cy="3755144"/>
          </a:xfrm>
        </p:spPr>
        <p:txBody>
          <a:bodyPr vert="horz" lIns="91440" tIns="45720" rIns="91440" bIns="45720" rtlCol="0" anchor="b">
            <a:normAutofit/>
          </a:bodyPr>
          <a:lstStyle/>
          <a:p>
            <a:r>
              <a:rPr lang="en-US" sz="3400">
                <a:solidFill>
                  <a:srgbClr val="FFFFFF"/>
                </a:solidFill>
              </a:rPr>
              <a:t>CODE MANAGEMENT(FLOW)</a:t>
            </a:r>
          </a:p>
        </p:txBody>
      </p:sp>
    </p:spTree>
    <p:extLst>
      <p:ext uri="{BB962C8B-B14F-4D97-AF65-F5344CB8AC3E}">
        <p14:creationId xmlns:p14="http://schemas.microsoft.com/office/powerpoint/2010/main" val="204032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3" name="Group 12">
            <a:extLst>
              <a:ext uri="{FF2B5EF4-FFF2-40B4-BE49-F238E27FC236}">
                <a16:creationId xmlns:a16="http://schemas.microsoft.com/office/drawing/2014/main" id="{8ED5E97A-D21B-4AA4-83CF-DA3A380E30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14" name="Picture 13">
              <a:extLst>
                <a:ext uri="{FF2B5EF4-FFF2-40B4-BE49-F238E27FC236}">
                  <a16:creationId xmlns:a16="http://schemas.microsoft.com/office/drawing/2014/main" id="{8AF5706D-4464-450F-93F4-853EDF68CE4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5" name="Picture 14">
              <a:extLst>
                <a:ext uri="{FF2B5EF4-FFF2-40B4-BE49-F238E27FC236}">
                  <a16:creationId xmlns:a16="http://schemas.microsoft.com/office/drawing/2014/main" id="{3E0FB244-C158-43A9-AD7A-05DC5BBF6D3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F602B05A-7F78-F2C2-CD2A-66EC110E3521}"/>
              </a:ext>
            </a:extLst>
          </p:cNvPr>
          <p:cNvSpPr>
            <a:spLocks noGrp="1"/>
          </p:cNvSpPr>
          <p:nvPr>
            <p:ph type="title"/>
          </p:nvPr>
        </p:nvSpPr>
        <p:spPr>
          <a:xfrm>
            <a:off x="838200" y="586992"/>
            <a:ext cx="5638800" cy="2461008"/>
          </a:xfrm>
        </p:spPr>
        <p:txBody>
          <a:bodyPr>
            <a:normAutofit/>
          </a:bodyPr>
          <a:lstStyle/>
          <a:p>
            <a:r>
              <a:rPr lang="en-US" dirty="0"/>
              <a:t>Program components:</a:t>
            </a:r>
            <a:endParaRPr lang="en-IN" dirty="0"/>
          </a:p>
        </p:txBody>
      </p:sp>
      <p:sp>
        <p:nvSpPr>
          <p:cNvPr id="3" name="Content Placeholder 2">
            <a:extLst>
              <a:ext uri="{FF2B5EF4-FFF2-40B4-BE49-F238E27FC236}">
                <a16:creationId xmlns:a16="http://schemas.microsoft.com/office/drawing/2014/main" id="{3C85F756-24D6-9A4A-0644-FDD042F79267}"/>
              </a:ext>
            </a:extLst>
          </p:cNvPr>
          <p:cNvSpPr>
            <a:spLocks noGrp="1"/>
          </p:cNvSpPr>
          <p:nvPr>
            <p:ph idx="1"/>
          </p:nvPr>
        </p:nvSpPr>
        <p:spPr>
          <a:xfrm>
            <a:off x="838200" y="3124200"/>
            <a:ext cx="5638437" cy="3156166"/>
          </a:xfrm>
        </p:spPr>
        <p:txBody>
          <a:bodyPr anchor="ctr">
            <a:normAutofit/>
          </a:bodyPr>
          <a:lstStyle/>
          <a:p>
            <a:pPr>
              <a:buFont typeface="Wingdings" panose="05000000000000000000" pitchFamily="2" charset="2"/>
              <a:buChar char="q"/>
            </a:pPr>
            <a:r>
              <a:rPr lang="en-US" sz="1800" b="1">
                <a:latin typeface="Calibri" panose="020F0502020204030204" pitchFamily="34" charset="0"/>
                <a:cs typeface="Calibri" panose="020F0502020204030204" pitchFamily="34" charset="0"/>
              </a:rPr>
              <a:t>Enums</a:t>
            </a:r>
            <a:r>
              <a:rPr lang="en-US" sz="1800"/>
              <a:t>:</a:t>
            </a:r>
          </a:p>
          <a:p>
            <a:pPr lvl="1"/>
            <a:r>
              <a:rPr lang="en-IN" sz="1800" b="1">
                <a:latin typeface="Calibri" panose="020F0502020204030204" pitchFamily="34" charset="0"/>
                <a:cs typeface="Calibri" panose="020F0502020204030204" pitchFamily="34" charset="0"/>
              </a:rPr>
              <a:t>UserRole</a:t>
            </a:r>
            <a:r>
              <a:rPr lang="en-IN" sz="1800">
                <a:latin typeface="Calibri" panose="020F0502020204030204" pitchFamily="34" charset="0"/>
                <a:cs typeface="Calibri" panose="020F0502020204030204" pitchFamily="34" charset="0"/>
              </a:rPr>
              <a:t> : Represents different roles a user can have i.e. </a:t>
            </a:r>
            <a:r>
              <a:rPr lang="en-IN" sz="1800" b="1" i="1">
                <a:latin typeface="Calibri" panose="020F0502020204030204" pitchFamily="34" charset="0"/>
                <a:cs typeface="Calibri" panose="020F0502020204030204" pitchFamily="34" charset="0"/>
              </a:rPr>
              <a:t>Customer, Admin, Support.</a:t>
            </a:r>
          </a:p>
          <a:p>
            <a:pPr lvl="1"/>
            <a:r>
              <a:rPr lang="en-IN" sz="1800" b="1">
                <a:latin typeface="Calibri" panose="020F0502020204030204" pitchFamily="34" charset="0"/>
                <a:cs typeface="Calibri" panose="020F0502020204030204" pitchFamily="34" charset="0"/>
              </a:rPr>
              <a:t>OrderStatus</a:t>
            </a:r>
            <a:r>
              <a:rPr lang="en-IN" sz="1800" b="1" i="1">
                <a:latin typeface="Calibri" panose="020F0502020204030204" pitchFamily="34" charset="0"/>
                <a:cs typeface="Calibri" panose="020F0502020204030204" pitchFamily="34" charset="0"/>
              </a:rPr>
              <a:t>: </a:t>
            </a:r>
            <a:r>
              <a:rPr lang="en-IN" sz="1800">
                <a:latin typeface="Calibri" panose="020F0502020204030204" pitchFamily="34" charset="0"/>
                <a:cs typeface="Calibri" panose="020F0502020204030204" pitchFamily="34" charset="0"/>
              </a:rPr>
              <a:t>Represents the status of an Order i.e</a:t>
            </a:r>
            <a:r>
              <a:rPr lang="en-IN" sz="1800" b="1" i="1">
                <a:latin typeface="Calibri" panose="020F0502020204030204" pitchFamily="34" charset="0"/>
                <a:cs typeface="Calibri" panose="020F0502020204030204" pitchFamily="34" charset="0"/>
              </a:rPr>
              <a:t>. Placed , On the way, Delivered.</a:t>
            </a:r>
          </a:p>
          <a:p>
            <a:pPr lvl="1"/>
            <a:r>
              <a:rPr lang="en-IN" sz="1800" b="1">
                <a:latin typeface="Calibri" panose="020F0502020204030204" pitchFamily="34" charset="0"/>
                <a:cs typeface="Calibri" panose="020F0502020204030204" pitchFamily="34" charset="0"/>
              </a:rPr>
              <a:t>Feedback</a:t>
            </a:r>
            <a:r>
              <a:rPr lang="en-IN" sz="1800">
                <a:latin typeface="Calibri" panose="020F0502020204030204" pitchFamily="34" charset="0"/>
                <a:cs typeface="Calibri" panose="020F0502020204030204" pitchFamily="34" charset="0"/>
              </a:rPr>
              <a:t>: Feedback from the user I.e. </a:t>
            </a:r>
            <a:r>
              <a:rPr lang="en-IN" sz="1800" b="1" i="1">
                <a:latin typeface="Calibri" panose="020F0502020204030204" pitchFamily="34" charset="0"/>
                <a:cs typeface="Calibri" panose="020F0502020204030204" pitchFamily="34" charset="0"/>
              </a:rPr>
              <a:t>GOOD ,AVERAGE, POOR</a:t>
            </a:r>
            <a:r>
              <a:rPr lang="en-IN" sz="1800">
                <a:latin typeface="Calibri" panose="020F0502020204030204" pitchFamily="34" charset="0"/>
                <a:cs typeface="Calibri" panose="020F0502020204030204" pitchFamily="34" charset="0"/>
              </a:rPr>
              <a:t>.</a:t>
            </a:r>
          </a:p>
          <a:p>
            <a:pPr>
              <a:buFont typeface="Wingdings" panose="05000000000000000000" pitchFamily="2" charset="2"/>
              <a:buChar char="q"/>
            </a:pPr>
            <a:r>
              <a:rPr lang="en-IN" sz="1800" b="1">
                <a:latin typeface="Calibri" panose="020F0502020204030204" pitchFamily="34" charset="0"/>
                <a:cs typeface="Calibri" panose="020F0502020204030204" pitchFamily="34" charset="0"/>
              </a:rPr>
              <a:t>Class ‘User</a:t>
            </a:r>
            <a:r>
              <a:rPr lang="en-IN" sz="1800">
                <a:latin typeface="Calibri" panose="020F0502020204030204" pitchFamily="34" charset="0"/>
                <a:cs typeface="Calibri" panose="020F0502020204030204" pitchFamily="34" charset="0"/>
              </a:rPr>
              <a:t>’ : Represents a user with parameters like </a:t>
            </a:r>
            <a:r>
              <a:rPr lang="en-IN" sz="1800" b="1" i="1">
                <a:latin typeface="Calibri" panose="020F0502020204030204" pitchFamily="34" charset="0"/>
                <a:cs typeface="Calibri" panose="020F0502020204030204" pitchFamily="34" charset="0"/>
              </a:rPr>
              <a:t>first name,last name, Mobile number and role.</a:t>
            </a:r>
          </a:p>
          <a:p>
            <a:pPr marL="0" indent="0">
              <a:buNone/>
            </a:pPr>
            <a:endParaRPr lang="en-IN" sz="1800">
              <a:latin typeface="Calibri" panose="020F0502020204030204" pitchFamily="34" charset="0"/>
              <a:cs typeface="Calibri" panose="020F0502020204030204" pitchFamily="34" charset="0"/>
            </a:endParaRPr>
          </a:p>
        </p:txBody>
      </p:sp>
      <p:pic>
        <p:nvPicPr>
          <p:cNvPr id="5" name="Picture 4" descr="White puzzle with one red piece">
            <a:extLst>
              <a:ext uri="{FF2B5EF4-FFF2-40B4-BE49-F238E27FC236}">
                <a16:creationId xmlns:a16="http://schemas.microsoft.com/office/drawing/2014/main" id="{31F713FE-6333-2CF1-E74E-89FC1191BD5C}"/>
              </a:ext>
            </a:extLst>
          </p:cNvPr>
          <p:cNvPicPr>
            <a:picLocks noChangeAspect="1"/>
          </p:cNvPicPr>
          <p:nvPr/>
        </p:nvPicPr>
        <p:blipFill rotWithShape="1">
          <a:blip r:embed="rId4"/>
          <a:srcRect l="28940" r="27335"/>
          <a:stretch/>
        </p:blipFill>
        <p:spPr>
          <a:xfrm>
            <a:off x="6861048" y="1"/>
            <a:ext cx="5330952" cy="6858000"/>
          </a:xfrm>
          <a:prstGeom prst="rect">
            <a:avLst/>
          </a:prstGeom>
        </p:spPr>
      </p:pic>
    </p:spTree>
    <p:extLst>
      <p:ext uri="{BB962C8B-B14F-4D97-AF65-F5344CB8AC3E}">
        <p14:creationId xmlns:p14="http://schemas.microsoft.com/office/powerpoint/2010/main" val="4115877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36">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38" name="Group 37">
            <a:extLst>
              <a:ext uri="{FF2B5EF4-FFF2-40B4-BE49-F238E27FC236}">
                <a16:creationId xmlns:a16="http://schemas.microsoft.com/office/drawing/2014/main" id="{8D6FD602-3113-4FC4-982F-15099614D2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48" y="0"/>
            <a:ext cx="7724071" cy="6858000"/>
            <a:chOff x="4464881" y="0"/>
            <a:chExt cx="7724071" cy="6858000"/>
          </a:xfrm>
        </p:grpSpPr>
        <p:pic>
          <p:nvPicPr>
            <p:cNvPr id="33" name="Picture 32">
              <a:extLst>
                <a:ext uri="{FF2B5EF4-FFF2-40B4-BE49-F238E27FC236}">
                  <a16:creationId xmlns:a16="http://schemas.microsoft.com/office/drawing/2014/main" id="{8B8C81AF-BEDB-486F-AB26-181C63BF14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34" name="Picture 33">
              <a:extLst>
                <a:ext uri="{FF2B5EF4-FFF2-40B4-BE49-F238E27FC236}">
                  <a16:creationId xmlns:a16="http://schemas.microsoft.com/office/drawing/2014/main" id="{E08D8EF1-80CA-4FAD-BD38-F379CECC367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0AFA67E2-A728-97D4-675E-094892AC9DDA}"/>
              </a:ext>
            </a:extLst>
          </p:cNvPr>
          <p:cNvSpPr>
            <a:spLocks noGrp="1"/>
          </p:cNvSpPr>
          <p:nvPr>
            <p:ph type="title"/>
          </p:nvPr>
        </p:nvSpPr>
        <p:spPr>
          <a:xfrm>
            <a:off x="5638800" y="586993"/>
            <a:ext cx="5867400" cy="865888"/>
          </a:xfrm>
        </p:spPr>
        <p:txBody>
          <a:bodyPr>
            <a:normAutofit/>
          </a:bodyPr>
          <a:lstStyle/>
          <a:p>
            <a:r>
              <a:rPr lang="en-US" dirty="0"/>
              <a:t>Program components:</a:t>
            </a:r>
            <a:endParaRPr lang="en-IN" dirty="0"/>
          </a:p>
        </p:txBody>
      </p:sp>
      <p:pic>
        <p:nvPicPr>
          <p:cNvPr id="22" name="Picture 21" descr="Multi-coloured paper-craft art">
            <a:extLst>
              <a:ext uri="{FF2B5EF4-FFF2-40B4-BE49-F238E27FC236}">
                <a16:creationId xmlns:a16="http://schemas.microsoft.com/office/drawing/2014/main" id="{6EAF48F7-D440-A472-13F5-A93E356B3715}"/>
              </a:ext>
            </a:extLst>
          </p:cNvPr>
          <p:cNvPicPr>
            <a:picLocks noChangeAspect="1"/>
          </p:cNvPicPr>
          <p:nvPr/>
        </p:nvPicPr>
        <p:blipFill rotWithShape="1">
          <a:blip r:embed="rId4"/>
          <a:srcRect t="11027" b="4720"/>
          <a:stretch/>
        </p:blipFill>
        <p:spPr>
          <a:xfrm>
            <a:off x="606552" y="2143697"/>
            <a:ext cx="3152648" cy="2656950"/>
          </a:xfrm>
          <a:prstGeom prst="rect">
            <a:avLst/>
          </a:prstGeom>
        </p:spPr>
      </p:pic>
      <p:sp>
        <p:nvSpPr>
          <p:cNvPr id="3" name="Content Placeholder 2">
            <a:extLst>
              <a:ext uri="{FF2B5EF4-FFF2-40B4-BE49-F238E27FC236}">
                <a16:creationId xmlns:a16="http://schemas.microsoft.com/office/drawing/2014/main" id="{B00FEB96-2A9D-E4CB-806C-4A0239DCBC01}"/>
              </a:ext>
            </a:extLst>
          </p:cNvPr>
          <p:cNvSpPr>
            <a:spLocks noGrp="1"/>
          </p:cNvSpPr>
          <p:nvPr>
            <p:ph idx="1"/>
          </p:nvPr>
        </p:nvSpPr>
        <p:spPr>
          <a:xfrm>
            <a:off x="4095739" y="1788160"/>
            <a:ext cx="7410143" cy="4552315"/>
          </a:xfrm>
        </p:spPr>
        <p:txBody>
          <a:bodyPr>
            <a:normAutofit/>
          </a:bodyPr>
          <a:lstStyle/>
          <a:p>
            <a:pPr>
              <a:lnSpc>
                <a:spcPct val="100000"/>
              </a:lnSpc>
              <a:buFont typeface="Wingdings" panose="05000000000000000000" pitchFamily="2" charset="2"/>
              <a:buChar char="q"/>
            </a:pPr>
            <a:r>
              <a:rPr lang="en-US" sz="1800" b="1" dirty="0">
                <a:latin typeface="Calibri" panose="020F0502020204030204" pitchFamily="34" charset="0"/>
                <a:cs typeface="Calibri" panose="020F0502020204030204" pitchFamily="34" charset="0"/>
              </a:rPr>
              <a:t>Class OrderMnager</a:t>
            </a:r>
            <a:r>
              <a:rPr lang="en-US" sz="1800" dirty="0">
                <a:latin typeface="Calibri" panose="020F0502020204030204" pitchFamily="34" charset="0"/>
                <a:cs typeface="Calibri" panose="020F0502020204030204" pitchFamily="34" charset="0"/>
              </a:rPr>
              <a:t>: Manages orders, including placing an order and updating order status. Uses a list to store orders.</a:t>
            </a:r>
          </a:p>
          <a:p>
            <a:pPr marL="0" indent="0">
              <a:lnSpc>
                <a:spcPct val="100000"/>
              </a:lnSpc>
              <a:buNone/>
            </a:pPr>
            <a:r>
              <a:rPr lang="en-US" sz="1800" dirty="0">
                <a:latin typeface="Calibri" panose="020F0502020204030204" pitchFamily="34" charset="0"/>
                <a:cs typeface="Calibri" panose="020F0502020204030204" pitchFamily="34" charset="0"/>
              </a:rPr>
              <a:t>• </a:t>
            </a:r>
            <a:r>
              <a:rPr lang="en-US" sz="1800" b="1" dirty="0">
                <a:latin typeface="Calibri" panose="020F0502020204030204" pitchFamily="34" charset="0"/>
                <a:cs typeface="Calibri" panose="020F0502020204030204" pitchFamily="34" charset="0"/>
              </a:rPr>
              <a:t>The placeOrder method</a:t>
            </a:r>
            <a:r>
              <a:rPr lang="en-US" sz="1800" dirty="0">
                <a:latin typeface="Calibri" panose="020F0502020204030204" pitchFamily="34" charset="0"/>
                <a:cs typeface="Calibri" panose="020F0502020204030204" pitchFamily="34" charset="0"/>
              </a:rPr>
              <a:t>: Generates a random order ID and product ID. Asks the user for feedback.</a:t>
            </a:r>
          </a:p>
          <a:p>
            <a:pPr marL="0" indent="0">
              <a:lnSpc>
                <a:spcPct val="100000"/>
              </a:lnSpc>
              <a:buNone/>
            </a:pPr>
            <a:r>
              <a:rPr lang="en-US" sz="1800" dirty="0">
                <a:latin typeface="Calibri" panose="020F0502020204030204" pitchFamily="34" charset="0"/>
                <a:cs typeface="Calibri" panose="020F0502020204030204" pitchFamily="34" charset="0"/>
              </a:rPr>
              <a:t>• Asks if the order was delivered and updates the status accordingly.. If not delivered, simulates a 5-minute delay before updating the order status. order and product IDs.</a:t>
            </a:r>
          </a:p>
          <a:p>
            <a:pPr>
              <a:lnSpc>
                <a:spcPct val="100000"/>
              </a:lnSpc>
              <a:buFont typeface="Wingdings" panose="05000000000000000000" pitchFamily="2" charset="2"/>
              <a:buChar char="q"/>
            </a:pPr>
            <a:r>
              <a:rPr lang="en-US" sz="1800" b="1" dirty="0">
                <a:latin typeface="Calibri" panose="020F0502020204030204" pitchFamily="34" charset="0"/>
                <a:cs typeface="Calibri" panose="020F0502020204030204" pitchFamily="34" charset="0"/>
              </a:rPr>
              <a:t>Class Order</a:t>
            </a:r>
            <a:r>
              <a:rPr lang="en-US" sz="1800" dirty="0">
                <a:latin typeface="Calibri" panose="020F0502020204030204" pitchFamily="34" charset="0"/>
                <a:cs typeface="Calibri" panose="020F0502020204030204" pitchFamily="34" charset="0"/>
              </a:rPr>
              <a:t>: Represents an order class attributes like Order ID, user, Products, and status.</a:t>
            </a:r>
          </a:p>
          <a:p>
            <a:pPr lvl="1">
              <a:lnSpc>
                <a:spcPct val="100000"/>
              </a:lnSpc>
            </a:pPr>
            <a:r>
              <a:rPr lang="en-US" sz="1800" dirty="0">
                <a:latin typeface="Calibri" panose="020F0502020204030204" pitchFamily="34" charset="0"/>
                <a:cs typeface="Calibri" panose="020F0502020204030204" pitchFamily="34" charset="0"/>
              </a:rPr>
              <a:t>It has a constructor to initialize order details and setter and getter methods.</a:t>
            </a:r>
            <a:endParaRPr lang="en-IN"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81313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3" name="Group 12">
            <a:extLst>
              <a:ext uri="{FF2B5EF4-FFF2-40B4-BE49-F238E27FC236}">
                <a16:creationId xmlns:a16="http://schemas.microsoft.com/office/drawing/2014/main" id="{8ED5E97A-D21B-4AA4-83CF-DA3A380E30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14" name="Picture 13">
              <a:extLst>
                <a:ext uri="{FF2B5EF4-FFF2-40B4-BE49-F238E27FC236}">
                  <a16:creationId xmlns:a16="http://schemas.microsoft.com/office/drawing/2014/main" id="{8AF5706D-4464-450F-93F4-853EDF68CE4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5" name="Picture 14">
              <a:extLst>
                <a:ext uri="{FF2B5EF4-FFF2-40B4-BE49-F238E27FC236}">
                  <a16:creationId xmlns:a16="http://schemas.microsoft.com/office/drawing/2014/main" id="{3E0FB244-C158-43A9-AD7A-05DC5BBF6D3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06EDDCFD-E0BF-0AF2-DDDB-930CEEC35170}"/>
              </a:ext>
            </a:extLst>
          </p:cNvPr>
          <p:cNvSpPr>
            <a:spLocks noGrp="1"/>
          </p:cNvSpPr>
          <p:nvPr>
            <p:ph type="title"/>
          </p:nvPr>
        </p:nvSpPr>
        <p:spPr>
          <a:xfrm>
            <a:off x="838200" y="586992"/>
            <a:ext cx="5638800" cy="1038608"/>
          </a:xfrm>
        </p:spPr>
        <p:txBody>
          <a:bodyPr>
            <a:normAutofit/>
          </a:bodyPr>
          <a:lstStyle/>
          <a:p>
            <a:r>
              <a:rPr lang="en-US" dirty="0">
                <a:latin typeface="Calibri" panose="020F0502020204030204" pitchFamily="34" charset="0"/>
                <a:cs typeface="Calibri" panose="020F0502020204030204" pitchFamily="34" charset="0"/>
              </a:rPr>
              <a:t>Program components:</a:t>
            </a: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04F5996-8C2A-9BE4-2739-7360492C82B1}"/>
              </a:ext>
            </a:extLst>
          </p:cNvPr>
          <p:cNvSpPr>
            <a:spLocks noGrp="1"/>
          </p:cNvSpPr>
          <p:nvPr>
            <p:ph idx="1"/>
          </p:nvPr>
        </p:nvSpPr>
        <p:spPr>
          <a:xfrm>
            <a:off x="355600" y="1402080"/>
            <a:ext cx="7368471" cy="4878286"/>
          </a:xfrm>
        </p:spPr>
        <p:txBody>
          <a:bodyPr anchor="ctr">
            <a:normAutofit fontScale="77500" lnSpcReduction="20000"/>
          </a:bodyPr>
          <a:lstStyle/>
          <a:p>
            <a:pPr>
              <a:lnSpc>
                <a:spcPct val="100000"/>
              </a:lnSpc>
              <a:buFont typeface="Wingdings" panose="05000000000000000000" pitchFamily="2" charset="2"/>
              <a:buChar char="q"/>
            </a:pPr>
            <a:r>
              <a:rPr lang="en-US" sz="2900" dirty="0">
                <a:latin typeface="Calibri" panose="020F0502020204030204" pitchFamily="34" charset="0"/>
                <a:cs typeface="Calibri" panose="020F0502020204030204" pitchFamily="34" charset="0"/>
              </a:rPr>
              <a:t>FeedbackHandler Class:</a:t>
            </a:r>
          </a:p>
          <a:p>
            <a:pPr lvl="1">
              <a:lnSpc>
                <a:spcPct val="100000"/>
              </a:lnSpc>
              <a:buFont typeface="Courier New" panose="02070309020205020404" pitchFamily="49" charset="0"/>
              <a:buChar char="o"/>
            </a:pPr>
            <a:r>
              <a:rPr lang="en-IN" sz="2900" dirty="0">
                <a:latin typeface="Calibri" panose="020F0502020204030204" pitchFamily="34" charset="0"/>
                <a:cs typeface="Calibri" panose="020F0502020204030204" pitchFamily="34" charset="0"/>
              </a:rPr>
              <a:t>It handle the feedback from the users.</a:t>
            </a:r>
          </a:p>
          <a:p>
            <a:pPr>
              <a:lnSpc>
                <a:spcPct val="100000"/>
              </a:lnSpc>
              <a:buFont typeface="Wingdings" panose="05000000000000000000" pitchFamily="2" charset="2"/>
              <a:buChar char="q"/>
            </a:pPr>
            <a:r>
              <a:rPr lang="en-US" sz="2900" dirty="0">
                <a:latin typeface="Calibri" panose="020F0502020204030204" pitchFamily="34" charset="0"/>
                <a:cs typeface="Calibri" panose="020F0502020204030204" pitchFamily="34" charset="0"/>
              </a:rPr>
              <a:t>OrderManagementSystem Class (Main Class):</a:t>
            </a:r>
          </a:p>
          <a:p>
            <a:pPr lvl="1">
              <a:lnSpc>
                <a:spcPct val="100000"/>
              </a:lnSpc>
            </a:pPr>
            <a:r>
              <a:rPr lang="en-US" sz="2900" dirty="0">
                <a:latin typeface="Calibri" panose="020F0502020204030204" pitchFamily="34" charset="0"/>
                <a:cs typeface="Calibri" panose="020F0502020204030204" pitchFamily="34" charset="0"/>
              </a:rPr>
              <a:t>1. Map and OrderManager Initialization: Initializes a map to store users and an OrderManager instance.</a:t>
            </a:r>
          </a:p>
          <a:p>
            <a:pPr>
              <a:lnSpc>
                <a:spcPct val="100000"/>
              </a:lnSpc>
              <a:buFont typeface="Wingdings" panose="05000000000000000000" pitchFamily="2" charset="2"/>
              <a:buChar char="q"/>
            </a:pPr>
            <a:r>
              <a:rPr lang="en-US" sz="2900" dirty="0">
                <a:latin typeface="Calibri" panose="020F0502020204030204" pitchFamily="34" charset="0"/>
                <a:cs typeface="Calibri" panose="020F0502020204030204" pitchFamily="34" charset="0"/>
              </a:rPr>
              <a:t>Main Method:</a:t>
            </a:r>
          </a:p>
          <a:p>
            <a:pPr lvl="1">
              <a:lnSpc>
                <a:spcPct val="100000"/>
              </a:lnSpc>
            </a:pPr>
            <a:r>
              <a:rPr lang="en-US" sz="2900" dirty="0">
                <a:latin typeface="Calibri" panose="020F0502020204030204" pitchFamily="34" charset="0"/>
                <a:cs typeface="Calibri" panose="020F0502020204030204" pitchFamily="34" charset="0"/>
              </a:rPr>
              <a:t>Welcome the user to the orderManagementSystem.</a:t>
            </a:r>
          </a:p>
          <a:p>
            <a:pPr lvl="1">
              <a:lnSpc>
                <a:spcPct val="100000"/>
              </a:lnSpc>
            </a:pPr>
            <a:r>
              <a:rPr lang="en-US" sz="2900" dirty="0">
                <a:latin typeface="Calibri" panose="020F0502020204030204" pitchFamily="34" charset="0"/>
                <a:cs typeface="Calibri" panose="020F0502020204030204" pitchFamily="34" charset="0"/>
              </a:rPr>
              <a:t>Prompts the user to select a role(Customer, Admin, Support).</a:t>
            </a:r>
          </a:p>
          <a:p>
            <a:pPr>
              <a:lnSpc>
                <a:spcPct val="100000"/>
              </a:lnSpc>
              <a:buFont typeface="Wingdings" panose="05000000000000000000" pitchFamily="2" charset="2"/>
              <a:buChar char="q"/>
            </a:pPr>
            <a:r>
              <a:rPr lang="en-US" sz="2900" dirty="0">
                <a:latin typeface="Calibri" panose="020F0502020204030204" pitchFamily="34" charset="0"/>
                <a:cs typeface="Calibri" panose="020F0502020204030204" pitchFamily="34" charset="0"/>
              </a:rPr>
              <a:t>Role Handling:</a:t>
            </a:r>
          </a:p>
          <a:p>
            <a:pPr lvl="1">
              <a:lnSpc>
                <a:spcPct val="100000"/>
              </a:lnSpc>
            </a:pPr>
            <a:r>
              <a:rPr lang="en-US" sz="2900" dirty="0">
                <a:latin typeface="Calibri" panose="020F0502020204030204" pitchFamily="34" charset="0"/>
                <a:cs typeface="Calibri" panose="020F0502020204030204" pitchFamily="34" charset="0"/>
              </a:rPr>
              <a:t>Based on the role chosen:</a:t>
            </a:r>
          </a:p>
          <a:p>
            <a:pPr lvl="1">
              <a:lnSpc>
                <a:spcPct val="100000"/>
              </a:lnSpc>
            </a:pPr>
            <a:r>
              <a:rPr lang="en-US" sz="2900" dirty="0">
                <a:latin typeface="Calibri" panose="020F0502020204030204" pitchFamily="34" charset="0"/>
                <a:cs typeface="Calibri" panose="020F0502020204030204" pitchFamily="34" charset="0"/>
              </a:rPr>
              <a:t>Customer:Handles customer actions like login/register,   product selection, and order placement.</a:t>
            </a:r>
          </a:p>
          <a:p>
            <a:pPr marL="457200" lvl="1" indent="0">
              <a:lnSpc>
                <a:spcPct val="100000"/>
              </a:lnSpc>
              <a:buNone/>
            </a:pPr>
            <a:endParaRPr lang="en-US" sz="2900" dirty="0">
              <a:latin typeface="Calibri" panose="020F0502020204030204" pitchFamily="34" charset="0"/>
              <a:cs typeface="Calibri" panose="020F0502020204030204" pitchFamily="34" charset="0"/>
            </a:endParaRPr>
          </a:p>
          <a:p>
            <a:pPr marL="457200" lvl="1" indent="0">
              <a:lnSpc>
                <a:spcPct val="100000"/>
              </a:lnSpc>
              <a:buNone/>
            </a:pPr>
            <a:endParaRPr lang="en-IN" sz="1100" dirty="0"/>
          </a:p>
        </p:txBody>
      </p:sp>
      <p:pic>
        <p:nvPicPr>
          <p:cNvPr id="5" name="Picture 4" descr="Colourful pins connected with a thread">
            <a:extLst>
              <a:ext uri="{FF2B5EF4-FFF2-40B4-BE49-F238E27FC236}">
                <a16:creationId xmlns:a16="http://schemas.microsoft.com/office/drawing/2014/main" id="{5F85C00D-2729-B2E8-B5B2-37A4BF46935D}"/>
              </a:ext>
            </a:extLst>
          </p:cNvPr>
          <p:cNvPicPr>
            <a:picLocks noChangeAspect="1"/>
          </p:cNvPicPr>
          <p:nvPr/>
        </p:nvPicPr>
        <p:blipFill rotWithShape="1">
          <a:blip r:embed="rId4"/>
          <a:srcRect l="15177" r="32935" b="-2"/>
          <a:stretch/>
        </p:blipFill>
        <p:spPr>
          <a:xfrm>
            <a:off x="8076622" y="1"/>
            <a:ext cx="4115377" cy="6858000"/>
          </a:xfrm>
          <a:prstGeom prst="rect">
            <a:avLst/>
          </a:prstGeom>
        </p:spPr>
      </p:pic>
    </p:spTree>
    <p:extLst>
      <p:ext uri="{BB962C8B-B14F-4D97-AF65-F5344CB8AC3E}">
        <p14:creationId xmlns:p14="http://schemas.microsoft.com/office/powerpoint/2010/main" val="2503171954"/>
      </p:ext>
    </p:extLst>
  </p:cSld>
  <p:clrMapOvr>
    <a:masterClrMapping/>
  </p:clrMapOvr>
</p:sld>
</file>

<file path=ppt/theme/theme1.xml><?xml version="1.0" encoding="utf-8"?>
<a:theme xmlns:a="http://schemas.openxmlformats.org/drawingml/2006/main" name="DappledVTI">
  <a:themeElements>
    <a:clrScheme name="AnalogousFromDarkSeedLeftStep">
      <a:dk1>
        <a:srgbClr val="000000"/>
      </a:dk1>
      <a:lt1>
        <a:srgbClr val="FFFFFF"/>
      </a:lt1>
      <a:dk2>
        <a:srgbClr val="1B2430"/>
      </a:dk2>
      <a:lt2>
        <a:srgbClr val="F0F3F1"/>
      </a:lt2>
      <a:accent1>
        <a:srgbClr val="E729B8"/>
      </a:accent1>
      <a:accent2>
        <a:srgbClr val="B517D5"/>
      </a:accent2>
      <a:accent3>
        <a:srgbClr val="7829E7"/>
      </a:accent3>
      <a:accent4>
        <a:srgbClr val="3636DA"/>
      </a:accent4>
      <a:accent5>
        <a:srgbClr val="2979E7"/>
      </a:accent5>
      <a:accent6>
        <a:srgbClr val="17B6D5"/>
      </a:accent6>
      <a:hlink>
        <a:srgbClr val="3F5FBF"/>
      </a:hlink>
      <a:folHlink>
        <a:srgbClr val="7F7F7F"/>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09EE4DAD95FB40B1ADC4D281BC418C" ma:contentTypeVersion="4" ma:contentTypeDescription="Create a new document." ma:contentTypeScope="" ma:versionID="1ec30968730d334ba45c21bdb4da7e9c">
  <xsd:schema xmlns:xsd="http://www.w3.org/2001/XMLSchema" xmlns:xs="http://www.w3.org/2001/XMLSchema" xmlns:p="http://schemas.microsoft.com/office/2006/metadata/properties" xmlns:ns3="286a4c9e-8468-4222-a94e-a4fc9e920845" targetNamespace="http://schemas.microsoft.com/office/2006/metadata/properties" ma:root="true" ma:fieldsID="2bcc338218d3ecbc342c8164d63206dc" ns3:_="">
    <xsd:import namespace="286a4c9e-8468-4222-a94e-a4fc9e920845"/>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6a4c9e-8468-4222-a94e-a4fc9e9208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2CF7279-2E72-459C-BD80-0A41D742BF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86a4c9e-8468-4222-a94e-a4fc9e9208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B33B419-43B6-4719-A366-3BCBFD5452E9}">
  <ds:schemaRefs>
    <ds:schemaRef ds:uri="286a4c9e-8468-4222-a94e-a4fc9e920845"/>
    <ds:schemaRef ds:uri="http://purl.org/dc/terms/"/>
    <ds:schemaRef ds:uri="http://schemas.microsoft.com/office/2006/documentManagement/types"/>
    <ds:schemaRef ds:uri="http://schemas.microsoft.com/office/2006/metadata/properties"/>
    <ds:schemaRef ds:uri="http://purl.org/dc/elements/1.1/"/>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929AB782-1CAB-4B6C-9060-6B4376BE5A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193</TotalTime>
  <Words>697</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arial</vt:lpstr>
      <vt:lpstr>Avenir Next LT Pro</vt:lpstr>
      <vt:lpstr>AvenirNext LT Pro Medium</vt:lpstr>
      <vt:lpstr>Calibri</vt:lpstr>
      <vt:lpstr>Courier New</vt:lpstr>
      <vt:lpstr>Sabon Next LT</vt:lpstr>
      <vt:lpstr>Wingdings</vt:lpstr>
      <vt:lpstr>DappledVTI</vt:lpstr>
      <vt:lpstr>OrderManagementSystem</vt:lpstr>
      <vt:lpstr>Creating a highly specialized order management system for a large FoodOrdermanagement platform</vt:lpstr>
      <vt:lpstr>Features to Implement: </vt:lpstr>
      <vt:lpstr>Features to Implement:</vt:lpstr>
      <vt:lpstr>PowerPoint Presentation</vt:lpstr>
      <vt:lpstr>CODE MANAGEMENT(FLOW)</vt:lpstr>
      <vt:lpstr>Program components:</vt:lpstr>
      <vt:lpstr>Program components:</vt:lpstr>
      <vt:lpstr>Program components:</vt:lpstr>
      <vt:lpstr>Program components:</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OrderManagementSystem</dc:title>
  <dc:creator>19241A04A6</dc:creator>
  <cp:lastModifiedBy>19241A04A6</cp:lastModifiedBy>
  <cp:revision>2</cp:revision>
  <dcterms:created xsi:type="dcterms:W3CDTF">2024-03-02T08:28:55Z</dcterms:created>
  <dcterms:modified xsi:type="dcterms:W3CDTF">2024-03-02T16:35:21Z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0x010100E709EE4DAD95FB40B1ADC4D281BC418C</vt:lpwstr>
  </property>
</Properties>
</file>