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04" r:id="rId1"/>
  </p:sldMasterIdLst>
  <p:notesMasterIdLst>
    <p:notesMasterId r:id="rId28"/>
  </p:notesMasterIdLst>
  <p:sldIdLst>
    <p:sldId id="256" r:id="rId2"/>
    <p:sldId id="257" r:id="rId3"/>
    <p:sldId id="258" r:id="rId4"/>
    <p:sldId id="270" r:id="rId5"/>
    <p:sldId id="271" r:id="rId6"/>
    <p:sldId id="265" r:id="rId7"/>
    <p:sldId id="281" r:id="rId8"/>
    <p:sldId id="284" r:id="rId9"/>
    <p:sldId id="283" r:id="rId10"/>
    <p:sldId id="266" r:id="rId11"/>
    <p:sldId id="285" r:id="rId12"/>
    <p:sldId id="286" r:id="rId13"/>
    <p:sldId id="274" r:id="rId14"/>
    <p:sldId id="260" r:id="rId15"/>
    <p:sldId id="282" r:id="rId16"/>
    <p:sldId id="273" r:id="rId17"/>
    <p:sldId id="269" r:id="rId18"/>
    <p:sldId id="276" r:id="rId19"/>
    <p:sldId id="277" r:id="rId20"/>
    <p:sldId id="278" r:id="rId21"/>
    <p:sldId id="288" r:id="rId22"/>
    <p:sldId id="280" r:id="rId23"/>
    <p:sldId id="262" r:id="rId24"/>
    <p:sldId id="264" r:id="rId25"/>
    <p:sldId id="289" r:id="rId26"/>
    <p:sldId id="28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8" autoAdjust="0"/>
    <p:restoredTop sz="94436" autoAdjust="0"/>
  </p:normalViewPr>
  <p:slideViewPr>
    <p:cSldViewPr snapToGrid="0">
      <p:cViewPr varScale="1">
        <p:scale>
          <a:sx n="104" d="100"/>
          <a:sy n="104" d="100"/>
        </p:scale>
        <p:origin x="123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1642C-1E4A-411B-8682-D78B1400371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435A-B7CA-47E7-815C-51C50A108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55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4435A-B7CA-47E7-815C-51C50A1086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16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4435A-B7CA-47E7-815C-51C50A1086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31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6504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1" y="1828801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FE33286-903A-4837-8334-96B13D20C44D}" type="datetime1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9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7" y="295732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F25BB76-8627-41D0-9F40-EF528538F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7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E89A-0AB7-485E-831E-22476D360700}" type="datetime1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7" y="295732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F25BB76-8627-41D0-9F40-EF528538F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2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488025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6C78-E3D0-4071-992D-D44E53660AAC}" type="datetime1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7" y="295732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F25BB76-8627-41D0-9F40-EF528538F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83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1" y="651692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9" y="2900293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1" y="927101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80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5000818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E047-3889-452F-ADC5-5D487C8F241A}" type="datetime1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7" y="295732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F25BB76-8627-41D0-9F40-EF528538F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34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10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8B47-C7E8-4027-B573-FD9C60B229E0}" type="datetime1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7" y="295732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F25BB76-8627-41D0-9F40-EF528538F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83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5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3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6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1CD4-C8C5-4D13-981B-96F3816C5732}" type="datetime1">
              <a:rPr lang="en-US" smtClean="0"/>
              <a:t>5/23/18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7" y="295732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F25BB76-8627-41D0-9F40-EF528538F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50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6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60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6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6" y="4848210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3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2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3" y="4837560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5D-1F8C-487E-A67F-6298BA8E4FD2}" type="datetime1">
              <a:rPr lang="en-US" smtClean="0"/>
              <a:t>5/23/18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7" y="295732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F25BB76-8627-41D0-9F40-EF528538F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22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2" y="6387912"/>
            <a:ext cx="990599" cy="228659"/>
          </a:xfrm>
        </p:spPr>
        <p:txBody>
          <a:bodyPr/>
          <a:lstStyle/>
          <a:p>
            <a:fld id="{F60A86BC-7EFA-41B1-A4C0-5578B6643D2E}" type="datetime1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4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7" y="295732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F25BB76-8627-41D0-9F40-EF528538F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64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8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10" y="1765598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6E80-2348-4F1B-9A4F-0E33CEF5FC1C}" type="datetime1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7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7" y="295732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F25BB76-8627-41D0-9F40-EF528538F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2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1" y="927100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49D0-4AF8-452C-A0AE-8C651EEAA591}" type="datetime1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7" y="295732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F25BB76-8627-41D0-9F40-EF528538F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6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2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D473-F0A8-47B2-8A0A-800EAF7C5A77}" type="datetime1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7" y="295732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F25BB76-8627-41D0-9F40-EF528538F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3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2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F4703-B8F8-48E8-A95A-85251E51E921}" type="datetime1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7" y="295732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F25BB76-8627-41D0-9F40-EF528538F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5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9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2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2" y="2489202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7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9085-52F2-4CFE-91F4-114D87BA9121}" type="datetime1">
              <a:rPr lang="en-US" smtClean="0"/>
              <a:t>5/23/18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7" y="295732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F25BB76-8627-41D0-9F40-EF528538F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7460-0038-41DE-9B71-FDE63B2BDFC3}" type="datetime1">
              <a:rPr lang="en-US" smtClean="0"/>
              <a:t>5/23/18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7" y="295732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F25BB76-8627-41D0-9F40-EF528538F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5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9032-30E7-4A5F-8719-67C209EC8B67}" type="datetime1">
              <a:rPr lang="en-US" smtClean="0"/>
              <a:t>5/23/18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7" y="295732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F25BB76-8627-41D0-9F40-EF528538F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0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2" y="3086847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EA6BF-75A7-46A5-BD81-71A57E816233}" type="datetime1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7" y="295732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F25BB76-8627-41D0-9F40-EF528538F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7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3224-66D3-4B65-A0A9-CCD682429F17}" type="datetime1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7" y="295732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F25BB76-8627-41D0-9F40-EF528538F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9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101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4" y="6365500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AF8A36C-5FAB-409E-B54F-5E8BFC76FB04}" type="datetime1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4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7" y="295732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7F25BB76-8627-41D0-9F40-EF528538F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8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gineersgarage.com/insight/how-ultrasonic-sensors-work" TargetMode="External"/><Relationship Id="rId2" Type="http://schemas.openxmlformats.org/officeDocument/2006/relationships/hyperlink" Target="http://www.instructables.com/id/Use-Arduino-code-on-a-TI-Launchpad-MSP430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sparkfun.com/tutorials/arduino-comparison-guide" TargetMode="External"/><Relationship Id="rId4" Type="http://schemas.openxmlformats.org/officeDocument/2006/relationships/hyperlink" Target="http://www.teachengineering.org/view_lesson.php?url=collection/umo_/lessons/umo_sensorswork/umo_sensorswork_lesson06.x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uitar_Center" TargetMode="External"/><Relationship Id="rId2" Type="http://schemas.openxmlformats.org/officeDocument/2006/relationships/hyperlink" Target="http://cs.stanford.edu/people/eroberts/courses/soco/projects/risc/risccis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duino.cc/en/Main/arduinoBoardLilyPad" TargetMode="External"/><Relationship Id="rId4" Type="http://schemas.openxmlformats.org/officeDocument/2006/relationships/hyperlink" Target="http://sewelectric.org/diy-projects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  <a:cs typeface="Aharoni" panose="02010803020104030203" pitchFamily="2" charset="-79"/>
              </a:rPr>
              <a:t>Implementing a virtual guitar using </a:t>
            </a:r>
            <a:r>
              <a:rPr lang="en-US">
                <a:latin typeface="Algerian" panose="04020705040A02060702" pitchFamily="82" charset="0"/>
                <a:cs typeface="Aharoni" panose="02010803020104030203" pitchFamily="2" charset="-79"/>
              </a:rPr>
              <a:t>ultrasonic sensors</a:t>
            </a:r>
            <a:endParaRPr lang="en-US" dirty="0"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1318" y="4634172"/>
            <a:ext cx="2320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Vatsal H. Salla</a:t>
            </a:r>
          </a:p>
          <a:p>
            <a:r>
              <a:rPr lang="en-US" dirty="0"/>
              <a:t>(110570111018)</a:t>
            </a:r>
          </a:p>
          <a:p>
            <a:r>
              <a:rPr lang="en-US" dirty="0"/>
              <a:t>Mihir N. Malaviya</a:t>
            </a:r>
          </a:p>
          <a:p>
            <a:r>
              <a:rPr lang="en-US" dirty="0"/>
              <a:t>(110570111019)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1093" y="4945003"/>
            <a:ext cx="3057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Project Guide</a:t>
            </a:r>
          </a:p>
          <a:p>
            <a:r>
              <a:rPr lang="en-US" dirty="0"/>
              <a:t>Prof. Kaushal J. Doshi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BB76-8627-41D0-9F40-EF528538F0A6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307" y="2296972"/>
            <a:ext cx="2857500" cy="2857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848" y="2254391"/>
            <a:ext cx="3625101" cy="2900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27000">
              <a:schemeClr val="accent1">
                <a:alpha val="0"/>
              </a:schemeClr>
            </a:glow>
            <a:outerShdw sx="1000" sy="1000" algn="ctr" rotWithShape="0">
              <a:prstClr val="black">
                <a:alpha val="0"/>
              </a:prstClr>
            </a:outerShdw>
            <a:reflection stA="5000" endPos="97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93468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family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Available controllers (Familiar)–</a:t>
            </a:r>
            <a:r>
              <a:rPr lang="en-US" dirty="0"/>
              <a:t> </a:t>
            </a:r>
          </a:p>
          <a:p>
            <a:r>
              <a:rPr lang="en-US" dirty="0"/>
              <a:t>ARM(RISC)</a:t>
            </a:r>
          </a:p>
          <a:p>
            <a:r>
              <a:rPr lang="en-US" dirty="0"/>
              <a:t>PIC(RISC)</a:t>
            </a:r>
          </a:p>
          <a:p>
            <a:r>
              <a:rPr lang="en-US" dirty="0"/>
              <a:t>AVR(RISC) – ATMEGA</a:t>
            </a:r>
          </a:p>
          <a:p>
            <a:r>
              <a:rPr lang="en-US" dirty="0"/>
              <a:t>8051(CISC)</a:t>
            </a:r>
          </a:p>
          <a:p>
            <a:r>
              <a:rPr lang="en-US" dirty="0"/>
              <a:t>MSP430(RISC)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BB76-8627-41D0-9F40-EF528538F0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14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 Vs CISC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71" y="2216245"/>
            <a:ext cx="6869316" cy="43688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BB76-8627-41D0-9F40-EF528538F0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08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selected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949" y="2489200"/>
            <a:ext cx="6345260" cy="3530600"/>
          </a:xfrm>
        </p:spPr>
        <p:txBody>
          <a:bodyPr/>
          <a:lstStyle/>
          <a:p>
            <a:pPr marL="402336" lvl="1" indent="0">
              <a:buNone/>
            </a:pPr>
            <a:r>
              <a:rPr lang="en-US" sz="2800" dirty="0"/>
              <a:t>AVR better than other controllers</a:t>
            </a:r>
          </a:p>
          <a:p>
            <a:pPr marL="402336" lvl="1" indent="0">
              <a:buNone/>
            </a:pPr>
            <a:endParaRPr lang="en-US" sz="2800" dirty="0"/>
          </a:p>
          <a:p>
            <a:pPr marL="402336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BB76-8627-41D0-9F40-EF528538F0A6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320890"/>
              </p:ext>
            </p:extLst>
          </p:nvPr>
        </p:nvGraphicFramePr>
        <p:xfrm>
          <a:off x="865971" y="3334982"/>
          <a:ext cx="60960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AVR</a:t>
                      </a:r>
                      <a:r>
                        <a:rPr lang="en-US" baseline="0" dirty="0"/>
                        <a:t> comparison with other </a:t>
                      </a:r>
                      <a:r>
                        <a:rPr lang="en-US" baseline="0" dirty="0" err="1"/>
                        <a:t>other</a:t>
                      </a:r>
                      <a:r>
                        <a:rPr lang="en-US" baseline="0" dirty="0"/>
                        <a:t> controllers.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High end controller.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8051</a:t>
                      </a:r>
                      <a:r>
                        <a:rPr lang="en-US" baseline="0" dirty="0"/>
                        <a:t> are CISC controllers.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PIC are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not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widely used, not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source, free C compiler.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MSP430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</a:t>
                      </a:r>
                      <a:r>
                        <a:rPr lang="en-US" baseline="0" dirty="0"/>
                        <a:t> expensive compared to AVR.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021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Selection on the basis of boards</a:t>
            </a:r>
          </a:p>
          <a:p>
            <a:r>
              <a:rPr lang="en-IN" dirty="0"/>
              <a:t>Software provided by Arduino.</a:t>
            </a:r>
          </a:p>
          <a:p>
            <a:r>
              <a:rPr lang="en-IN" dirty="0"/>
              <a:t>Energia.</a:t>
            </a:r>
          </a:p>
          <a:p>
            <a:r>
              <a:rPr lang="en-IN" dirty="0"/>
              <a:t>CCS.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BB76-8627-41D0-9F40-EF528538F0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01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Identification</a:t>
            </a:r>
            <a:r>
              <a:rPr lang="en-US" dirty="0"/>
              <a:t> of major components…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 :</a:t>
            </a:r>
          </a:p>
          <a:p>
            <a:pPr marL="0" indent="0">
              <a:buNone/>
            </a:pPr>
            <a:r>
              <a:rPr lang="en-US" dirty="0"/>
              <a:t>	- Arduino UNO.</a:t>
            </a:r>
          </a:p>
          <a:p>
            <a:pPr marL="0" indent="0">
              <a:buNone/>
            </a:pPr>
            <a:r>
              <a:rPr lang="en-US" dirty="0"/>
              <a:t>	- Arduino Lilypad.</a:t>
            </a:r>
          </a:p>
          <a:p>
            <a:r>
              <a:rPr lang="en-US" dirty="0"/>
              <a:t>Ultrasonic Sensor HC-SR04.</a:t>
            </a:r>
          </a:p>
          <a:p>
            <a:r>
              <a:rPr lang="en-US" dirty="0"/>
              <a:t>Controller – ATMEGAxx</a:t>
            </a:r>
          </a:p>
          <a:p>
            <a:r>
              <a:rPr lang="en-US" dirty="0"/>
              <a:t>A loudspeaker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BB76-8627-41D0-9F40-EF528538F0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09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032" y="852690"/>
            <a:ext cx="6499959" cy="709865"/>
          </a:xfrm>
        </p:spPr>
        <p:txBody>
          <a:bodyPr>
            <a:noAutofit/>
          </a:bodyPr>
          <a:lstStyle/>
          <a:p>
            <a:r>
              <a:rPr lang="en-US" dirty="0"/>
              <a:t>Arduino UNO Vs Arduino Lilypad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ARDUINO boards selected –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95" y="3394125"/>
            <a:ext cx="2926144" cy="22563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152" y="3426907"/>
            <a:ext cx="3176516" cy="22235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83333" y="5835134"/>
            <a:ext cx="263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Arduino Lilypad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32650" y="5835134"/>
            <a:ext cx="24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Arduino UNO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BB76-8627-41D0-9F40-EF528538F0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38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Selected Ultrasonic sensor : HC-SR04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684" y="2238232"/>
            <a:ext cx="8120417" cy="4619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Specifications</a:t>
            </a:r>
          </a:p>
          <a:p>
            <a:pPr marL="0" indent="0">
              <a:buNone/>
            </a:pPr>
            <a:endParaRPr lang="en-US" sz="1950" dirty="0"/>
          </a:p>
          <a:p>
            <a:r>
              <a:rPr lang="en-US" b="1" dirty="0"/>
              <a:t>Working Voltage :</a:t>
            </a:r>
            <a:r>
              <a:rPr lang="en-US" dirty="0"/>
              <a:t> 5V(DC)</a:t>
            </a:r>
          </a:p>
          <a:p>
            <a:r>
              <a:rPr lang="en-US" b="1" dirty="0"/>
              <a:t>Static current:</a:t>
            </a:r>
            <a:r>
              <a:rPr lang="en-US" dirty="0"/>
              <a:t> Less than 2mA.</a:t>
            </a:r>
          </a:p>
          <a:p>
            <a:r>
              <a:rPr lang="en-US" b="1" dirty="0"/>
              <a:t>Output signal :</a:t>
            </a:r>
            <a:r>
              <a:rPr lang="en-US" dirty="0"/>
              <a:t> Electric frequency signal, high level 5V, low level 0V.</a:t>
            </a:r>
          </a:p>
          <a:p>
            <a:r>
              <a:rPr lang="en-US" b="1" dirty="0"/>
              <a:t>Sensor angle :</a:t>
            </a:r>
            <a:r>
              <a:rPr lang="en-US" dirty="0"/>
              <a:t> Not more than 15 degrees.</a:t>
            </a:r>
          </a:p>
          <a:p>
            <a:r>
              <a:rPr lang="en-US" b="1" dirty="0"/>
              <a:t>Detection distance :</a:t>
            </a:r>
            <a:r>
              <a:rPr lang="en-US" dirty="0"/>
              <a:t> 2cm-450cm.</a:t>
            </a:r>
          </a:p>
          <a:p>
            <a:r>
              <a:rPr lang="en-US" b="1" dirty="0"/>
              <a:t>High precision :</a:t>
            </a:r>
            <a:r>
              <a:rPr lang="en-US" dirty="0"/>
              <a:t> Up to 2mm.</a:t>
            </a:r>
          </a:p>
          <a:p>
            <a:r>
              <a:rPr lang="en-US" b="1" dirty="0"/>
              <a:t>Input trigger signal : </a:t>
            </a:r>
            <a:r>
              <a:rPr lang="en-US" dirty="0"/>
              <a:t>10us TTL impulse.</a:t>
            </a:r>
          </a:p>
          <a:p>
            <a:r>
              <a:rPr lang="en-US" b="1" dirty="0"/>
              <a:t>Echo signal : </a:t>
            </a:r>
            <a:r>
              <a:rPr lang="en-US" dirty="0"/>
              <a:t>output TTL PWL signal.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BB76-8627-41D0-9F40-EF528538F0A6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96576" y="4784649"/>
            <a:ext cx="2023301" cy="212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73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dirty="0"/>
            </a:br>
            <a:r>
              <a:rPr lang="en-US" dirty="0"/>
              <a:t>Ultrasonic signal detector               </a:t>
            </a:r>
            <a:br>
              <a:rPr lang="en-US" dirty="0"/>
            </a:br>
            <a:r>
              <a:rPr lang="en-US" b="1" dirty="0"/>
              <a:t>US 5432755 A  		     (Patent 1)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609" y="2489200"/>
            <a:ext cx="6345260" cy="35306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800" dirty="0"/>
              <a:t>Abstract – </a:t>
            </a:r>
          </a:p>
          <a:p>
            <a:r>
              <a:rPr lang="en-US" dirty="0"/>
              <a:t>Ultrasonic sensor</a:t>
            </a:r>
          </a:p>
          <a:p>
            <a:r>
              <a:rPr lang="en-US" dirty="0"/>
              <a:t>Frequency generation</a:t>
            </a:r>
          </a:p>
          <a:p>
            <a:r>
              <a:rPr lang="en-US" dirty="0"/>
              <a:t>Filters </a:t>
            </a:r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11" y="2489200"/>
            <a:ext cx="4689495" cy="29153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BB76-8627-41D0-9F40-EF528538F0A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7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on </a:t>
            </a:r>
            <a:r>
              <a:rPr lang="en-US" b="1" dirty="0"/>
              <a:t>US 5432755 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71" y="2257187"/>
            <a:ext cx="6576353" cy="4184555"/>
          </a:xfr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BB76-8627-41D0-9F40-EF528538F0A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20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1" y="880564"/>
            <a:ext cx="6812646" cy="860757"/>
          </a:xfrm>
        </p:spPr>
        <p:txBody>
          <a:bodyPr>
            <a:noAutofit/>
          </a:bodyPr>
          <a:lstStyle/>
          <a:p>
            <a:r>
              <a:rPr lang="en-US" sz="2800" dirty="0"/>
              <a:t>Position-based controller for electronic musical instrument </a:t>
            </a:r>
            <a:br>
              <a:rPr lang="en-US" sz="2800" dirty="0"/>
            </a:br>
            <a:r>
              <a:rPr lang="en-US" sz="2800" b="1" dirty="0"/>
              <a:t>US 5541358 A					    (Patent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Abstract – 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Position detection</a:t>
            </a:r>
          </a:p>
          <a:p>
            <a:r>
              <a:rPr lang="en-US" dirty="0"/>
              <a:t>Position signal generation</a:t>
            </a:r>
          </a:p>
          <a:p>
            <a:r>
              <a:rPr lang="en-US" dirty="0"/>
              <a:t>Musical tone generation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BB76-8627-41D0-9F40-EF528538F0A6}" type="slidenum">
              <a:rPr lang="en-US" smtClean="0"/>
              <a:t>19</a:t>
            </a:fld>
            <a:endParaRPr lang="en-US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579" y="2419225"/>
            <a:ext cx="4449170" cy="28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1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Definition</a:t>
            </a:r>
            <a:r>
              <a:rPr lang="en-US" sz="3600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+mj-lt"/>
                <a:cs typeface="Andalus" pitchFamily="18" charset="-78"/>
              </a:rPr>
              <a:t>Defini</a:t>
            </a:r>
            <a:r>
              <a:rPr lang="en-US" sz="2800" dirty="0">
                <a:cs typeface="Andalus" pitchFamily="18" charset="-78"/>
              </a:rPr>
              <a:t>tion – </a:t>
            </a:r>
            <a:endParaRPr lang="en-US" sz="2800" dirty="0">
              <a:latin typeface="+mj-lt"/>
              <a:cs typeface="Andalus" pitchFamily="18" charset="-78"/>
            </a:endParaRPr>
          </a:p>
          <a:p>
            <a:pPr marL="0" indent="0">
              <a:buNone/>
            </a:pPr>
            <a:r>
              <a:rPr lang="en-US" dirty="0">
                <a:latin typeface="+mj-lt"/>
                <a:cs typeface="Andalus" pitchFamily="18" charset="-78"/>
              </a:rPr>
              <a:t>		</a:t>
            </a:r>
          </a:p>
          <a:p>
            <a:r>
              <a:rPr lang="en-US" dirty="0">
                <a:latin typeface="+mj-lt"/>
                <a:cs typeface="Andalus" pitchFamily="18" charset="-78"/>
              </a:rPr>
              <a:t>Virtual guitar is a concept in which a conventional guitar is virtualized </a:t>
            </a:r>
            <a:r>
              <a:rPr lang="en-US" dirty="0">
                <a:cs typeface="Andalus" pitchFamily="18" charset="-78"/>
              </a:rPr>
              <a:t>by using ultrasonic sensors </a:t>
            </a:r>
            <a:endParaRPr lang="en-US" dirty="0">
              <a:latin typeface="+mj-lt"/>
              <a:cs typeface="Andalus" pitchFamily="18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BB76-8627-41D0-9F40-EF528538F0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91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on </a:t>
            </a:r>
            <a:r>
              <a:rPr lang="en-US" b="1" dirty="0"/>
              <a:t>US 5541358 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BB76-8627-41D0-9F40-EF528538F0A6}" type="slidenum">
              <a:rPr lang="en-US" smtClean="0"/>
              <a:t>20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51" y="2802201"/>
            <a:ext cx="5075538" cy="34520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931" y="2228655"/>
            <a:ext cx="4115374" cy="382005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115403" y="4735773"/>
            <a:ext cx="1009934" cy="464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28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206" y="927100"/>
            <a:ext cx="6810233" cy="709865"/>
          </a:xfrm>
        </p:spPr>
        <p:txBody>
          <a:bodyPr/>
          <a:lstStyle/>
          <a:p>
            <a:r>
              <a:rPr lang="en-US" dirty="0"/>
              <a:t>Virtual music system </a:t>
            </a:r>
            <a:br>
              <a:rPr lang="en-US" dirty="0"/>
            </a:br>
            <a:r>
              <a:rPr lang="en-US" b="1" dirty="0"/>
              <a:t>US 5393926 A					 (Patent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Abstract :</a:t>
            </a:r>
          </a:p>
          <a:p>
            <a:r>
              <a:rPr lang="en-US" dirty="0"/>
              <a:t>Lead storage</a:t>
            </a:r>
          </a:p>
          <a:p>
            <a:r>
              <a:rPr lang="en-US" dirty="0"/>
              <a:t>Musical tone storage</a:t>
            </a:r>
          </a:p>
          <a:p>
            <a:r>
              <a:rPr lang="en-US" dirty="0"/>
              <a:t>Connection with the device</a:t>
            </a:r>
          </a:p>
          <a:p>
            <a:r>
              <a:rPr lang="en-US" dirty="0"/>
              <a:t>Plays the stored notes w.r.t. the music generated by the user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BB76-8627-41D0-9F40-EF528538F0A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Description on </a:t>
            </a:r>
            <a:r>
              <a:rPr lang="en-US" b="1" dirty="0"/>
              <a:t>US 5393926 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71" y="2483869"/>
            <a:ext cx="7086237" cy="394422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BB76-8627-41D0-9F40-EF528538F0A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69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plan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827630"/>
              </p:ext>
            </p:extLst>
          </p:nvPr>
        </p:nvGraphicFramePr>
        <p:xfrm>
          <a:off x="1020991" y="2333768"/>
          <a:ext cx="7110484" cy="3725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5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5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149">
                <a:tc>
                  <a:txBody>
                    <a:bodyPr/>
                    <a:lstStyle/>
                    <a:p>
                      <a:r>
                        <a:rPr lang="en-US" sz="2000" dirty="0"/>
                        <a:t>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384">
                <a:tc>
                  <a:txBody>
                    <a:bodyPr/>
                    <a:lstStyle/>
                    <a:p>
                      <a:r>
                        <a:rPr lang="en-US" sz="2000" dirty="0"/>
                        <a:t>Information gathering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September</a:t>
                      </a:r>
                      <a:r>
                        <a:rPr lang="en-US" sz="2000" baseline="0" dirty="0"/>
                        <a:t> end 2014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0768">
                <a:tc>
                  <a:txBody>
                    <a:bodyPr/>
                    <a:lstStyle/>
                    <a:p>
                      <a:r>
                        <a:rPr lang="en-US" sz="2000" dirty="0"/>
                        <a:t>Hardware &amp; Software </a:t>
                      </a:r>
                    </a:p>
                    <a:p>
                      <a:r>
                        <a:rPr lang="en-US" sz="2000" dirty="0"/>
                        <a:t>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December</a:t>
                      </a:r>
                      <a:r>
                        <a:rPr lang="en-US" sz="2000" baseline="0" dirty="0"/>
                        <a:t> </a:t>
                      </a:r>
                    </a:p>
                    <a:p>
                      <a:r>
                        <a:rPr lang="en-US" sz="2000" baseline="0" dirty="0"/>
                        <a:t>End 2014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384">
                <a:tc>
                  <a:txBody>
                    <a:bodyPr/>
                    <a:lstStyle/>
                    <a:p>
                      <a:r>
                        <a:rPr lang="en-US" sz="2000" dirty="0"/>
                        <a:t>Combining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By January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End</a:t>
                      </a:r>
                      <a:r>
                        <a:rPr lang="en-US" sz="2000" baseline="0" dirty="0"/>
                        <a:t> 2015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384">
                <a:tc>
                  <a:txBody>
                    <a:bodyPr/>
                    <a:lstStyle/>
                    <a:p>
                      <a:r>
                        <a:rPr lang="en-US" sz="2000" dirty="0"/>
                        <a:t>Testing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384">
                <a:tc>
                  <a:txBody>
                    <a:bodyPr/>
                    <a:lstStyle/>
                    <a:p>
                      <a:r>
                        <a:rPr lang="en-US" sz="2000" dirty="0"/>
                        <a:t>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Mid – February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384">
                <a:tc>
                  <a:txBody>
                    <a:bodyPr/>
                    <a:lstStyle/>
                    <a:p>
                      <a:r>
                        <a:rPr lang="en-US" sz="2000" dirty="0"/>
                        <a:t>Report</a:t>
                      </a:r>
                      <a:r>
                        <a:rPr lang="en-US" sz="2000" baseline="0" dirty="0"/>
                        <a:t> generation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March 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48185" y="6264322"/>
            <a:ext cx="185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GANTT CHART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BB76-8627-41D0-9F40-EF528538F0A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68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3" y="2502847"/>
            <a:ext cx="6345260" cy="4157260"/>
          </a:xfrm>
        </p:spPr>
        <p:txBody>
          <a:bodyPr>
            <a:normAutofit/>
          </a:bodyPr>
          <a:lstStyle/>
          <a:p>
            <a:r>
              <a:rPr lang="en-US" dirty="0"/>
              <a:t>[1] (2014) Instructables website Online</a:t>
            </a:r>
            <a:br>
              <a:rPr lang="en-US" dirty="0"/>
            </a:br>
            <a:r>
              <a:rPr lang="en-US" dirty="0"/>
              <a:t>Available at </a:t>
            </a:r>
            <a:r>
              <a:rPr lang="en-US" dirty="0">
                <a:hlinkClick r:id="rId2"/>
              </a:rPr>
              <a:t>http://www.instructables.com/id/Use-Arduino-code-on-a-TI-Launchpad-MSP430/</a:t>
            </a:r>
            <a:endParaRPr lang="en-US" dirty="0"/>
          </a:p>
          <a:p>
            <a:r>
              <a:rPr lang="en-US" dirty="0"/>
              <a:t>[2] (2014) Engineer’s garage website Online</a:t>
            </a:r>
            <a:br>
              <a:rPr lang="en-US" dirty="0"/>
            </a:br>
            <a:r>
              <a:rPr lang="en-US" dirty="0"/>
              <a:t>Available at </a:t>
            </a:r>
            <a:r>
              <a:rPr lang="en-US" dirty="0">
                <a:hlinkClick r:id="rId3"/>
              </a:rPr>
              <a:t>http://www.engineersgarage.com/</a:t>
            </a:r>
            <a:br>
              <a:rPr lang="en-US" dirty="0">
                <a:hlinkClick r:id="rId3"/>
              </a:rPr>
            </a:br>
            <a:r>
              <a:rPr lang="en-US" dirty="0">
                <a:hlinkClick r:id="rId3"/>
              </a:rPr>
              <a:t>insight/how-ultrasonic-sensors-work</a:t>
            </a:r>
            <a:endParaRPr lang="en-US" dirty="0"/>
          </a:p>
          <a:p>
            <a:r>
              <a:rPr lang="en-US" dirty="0"/>
              <a:t>[3] (2014) teacher’s engineering website Online</a:t>
            </a:r>
            <a:br>
              <a:rPr lang="en-US" dirty="0"/>
            </a:br>
            <a:r>
              <a:rPr lang="en-US" dirty="0"/>
              <a:t>Available at </a:t>
            </a:r>
            <a:r>
              <a:rPr lang="en-US" dirty="0">
                <a:hlinkClick r:id="rId4"/>
              </a:rPr>
              <a:t>http://www.teachengineering.org/</a:t>
            </a:r>
            <a:br>
              <a:rPr lang="en-US" dirty="0">
                <a:hlinkClick r:id="rId4"/>
              </a:rPr>
            </a:br>
            <a:r>
              <a:rPr lang="en-US" dirty="0" err="1">
                <a:hlinkClick r:id="rId4"/>
              </a:rPr>
              <a:t>view_lesson.php?url</a:t>
            </a:r>
            <a:r>
              <a:rPr lang="en-US" dirty="0">
                <a:hlinkClick r:id="rId4"/>
              </a:rPr>
              <a:t>=collection/</a:t>
            </a:r>
            <a:r>
              <a:rPr lang="en-US" dirty="0" err="1">
                <a:hlinkClick r:id="rId4"/>
              </a:rPr>
              <a:t>umo</a:t>
            </a:r>
            <a:r>
              <a:rPr lang="en-US" dirty="0">
                <a:hlinkClick r:id="rId4"/>
              </a:rPr>
              <a:t>_/lessons/umo_sensorswork/umo_sensorswork_lesson06.xml</a:t>
            </a:r>
            <a:endParaRPr lang="en-US" dirty="0"/>
          </a:p>
          <a:p>
            <a:r>
              <a:rPr lang="en-US" dirty="0"/>
              <a:t>[4] (2014) Spark fun website Online</a:t>
            </a:r>
            <a:br>
              <a:rPr lang="en-US" dirty="0"/>
            </a:br>
            <a:r>
              <a:rPr lang="en-US" dirty="0"/>
              <a:t>Available at </a:t>
            </a:r>
            <a:r>
              <a:rPr lang="en-US" dirty="0">
                <a:hlinkClick r:id="rId5"/>
              </a:rPr>
              <a:t>https://learn.sparkfun.com/</a:t>
            </a:r>
            <a:br>
              <a:rPr lang="en-US" dirty="0">
                <a:hlinkClick r:id="rId5"/>
              </a:rPr>
            </a:br>
            <a:r>
              <a:rPr lang="en-US" dirty="0">
                <a:hlinkClick r:id="rId5"/>
              </a:rPr>
              <a:t>tutorials/</a:t>
            </a:r>
            <a:r>
              <a:rPr lang="en-US" dirty="0" err="1">
                <a:hlinkClick r:id="rId5"/>
              </a:rPr>
              <a:t>arduino</a:t>
            </a:r>
            <a:r>
              <a:rPr lang="en-US" dirty="0">
                <a:hlinkClick r:id="rId5"/>
              </a:rPr>
              <a:t>-comparison-guide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BB76-8627-41D0-9F40-EF528538F0A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06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1" y="2489199"/>
            <a:ext cx="6814235" cy="4225499"/>
          </a:xfrm>
        </p:spPr>
        <p:txBody>
          <a:bodyPr>
            <a:normAutofit/>
          </a:bodyPr>
          <a:lstStyle/>
          <a:p>
            <a:r>
              <a:rPr lang="en-US" dirty="0"/>
              <a:t>[5] (2014) Stanford website Online</a:t>
            </a:r>
            <a:br>
              <a:rPr lang="en-US" dirty="0"/>
            </a:br>
            <a:r>
              <a:rPr lang="en-US" dirty="0"/>
              <a:t>Available at </a:t>
            </a:r>
            <a:r>
              <a:rPr lang="en-US" dirty="0">
                <a:hlinkClick r:id="rId2"/>
              </a:rPr>
              <a:t>http://cs.stanford.edu/</a:t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people/</a:t>
            </a:r>
            <a:r>
              <a:rPr lang="en-US" dirty="0" err="1">
                <a:hlinkClick r:id="rId2"/>
              </a:rPr>
              <a:t>eroberts</a:t>
            </a:r>
            <a:r>
              <a:rPr lang="en-US" dirty="0">
                <a:hlinkClick r:id="rId2"/>
              </a:rPr>
              <a:t>/</a:t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courses/</a:t>
            </a:r>
            <a:r>
              <a:rPr lang="en-US" dirty="0" err="1">
                <a:hlinkClick r:id="rId2"/>
              </a:rPr>
              <a:t>soco</a:t>
            </a:r>
            <a:r>
              <a:rPr lang="en-US" dirty="0">
                <a:hlinkClick r:id="rId2"/>
              </a:rPr>
              <a:t>/projects/</a:t>
            </a:r>
            <a:r>
              <a:rPr lang="en-US" dirty="0" err="1">
                <a:hlinkClick r:id="rId2"/>
              </a:rPr>
              <a:t>risc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risccisc</a:t>
            </a:r>
            <a:r>
              <a:rPr lang="en-US" dirty="0">
                <a:hlinkClick r:id="rId2"/>
              </a:rPr>
              <a:t>/</a:t>
            </a:r>
            <a:endParaRPr lang="en-US" dirty="0"/>
          </a:p>
          <a:p>
            <a:r>
              <a:rPr lang="en-US" dirty="0"/>
              <a:t>[6] (2014) Instructables website Online</a:t>
            </a:r>
            <a:br>
              <a:rPr lang="en-US" dirty="0"/>
            </a:br>
            <a:r>
              <a:rPr lang="en-US" dirty="0"/>
              <a:t>Available at </a:t>
            </a:r>
            <a:r>
              <a:rPr lang="en-US" dirty="0">
                <a:hlinkClick r:id="rId3"/>
              </a:rPr>
              <a:t>http://en.wikipedia.org/</a:t>
            </a:r>
            <a:br>
              <a:rPr lang="en-US" dirty="0">
                <a:hlinkClick r:id="rId3"/>
              </a:rPr>
            </a:br>
            <a:r>
              <a:rPr lang="en-US" dirty="0">
                <a:hlinkClick r:id="rId3"/>
              </a:rPr>
              <a:t>wiki/</a:t>
            </a:r>
            <a:r>
              <a:rPr lang="en-US" dirty="0" err="1">
                <a:hlinkClick r:id="rId3"/>
              </a:rPr>
              <a:t>Guitar_Center</a:t>
            </a:r>
            <a:endParaRPr lang="en-US" dirty="0"/>
          </a:p>
          <a:p>
            <a:r>
              <a:rPr lang="en-US" dirty="0"/>
              <a:t>[7] (2014) </a:t>
            </a:r>
            <a:r>
              <a:rPr lang="en-US" dirty="0" err="1"/>
              <a:t>Sewelectric</a:t>
            </a:r>
            <a:r>
              <a:rPr lang="en-US" dirty="0"/>
              <a:t> website [Online]         </a:t>
            </a:r>
            <a:br>
              <a:rPr lang="en-US" dirty="0"/>
            </a:br>
            <a:r>
              <a:rPr lang="en-US" dirty="0"/>
              <a:t>Available at </a:t>
            </a:r>
            <a:r>
              <a:rPr lang="en-US" dirty="0">
                <a:hlinkClick r:id="rId4"/>
              </a:rPr>
              <a:t>http://sewelectric.org/diy-projects</a:t>
            </a:r>
            <a:endParaRPr lang="en-US" dirty="0"/>
          </a:p>
          <a:p>
            <a:r>
              <a:rPr lang="en-US" dirty="0"/>
              <a:t>[8] (2014) Arduino main website [Online]       </a:t>
            </a:r>
            <a:br>
              <a:rPr lang="en-US" dirty="0"/>
            </a:br>
            <a:r>
              <a:rPr lang="en-US" dirty="0"/>
              <a:t>Available at </a:t>
            </a:r>
            <a:r>
              <a:rPr lang="en-US" dirty="0">
                <a:hlinkClick r:id="rId5"/>
              </a:rPr>
              <a:t>http://arduino.cc/en/Main/</a:t>
            </a:r>
            <a:br>
              <a:rPr lang="en-US" dirty="0">
                <a:hlinkClick r:id="rId5"/>
              </a:rPr>
            </a:br>
            <a:r>
              <a:rPr lang="en-US" dirty="0" err="1">
                <a:hlinkClick r:id="rId5"/>
              </a:rPr>
              <a:t>arduinoBoardLilyPad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BB76-8627-41D0-9F40-EF528538F0A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77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Arabic Typesetting" panose="03020402040406030203" pitchFamily="66" charset="-78"/>
                <a:ea typeface="Arial Unicode MS" panose="020B0604020202020204" pitchFamily="34" charset="-128"/>
                <a:cs typeface="Arabic Typesetting" panose="03020402040406030203" pitchFamily="66" charset="-78"/>
              </a:rPr>
              <a:t>Thank You</a:t>
            </a:r>
            <a:endParaRPr lang="en-US" sz="6000" dirty="0">
              <a:latin typeface="Bernard MT Condensed" panose="020508060609050204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82" y="2219776"/>
            <a:ext cx="6464372" cy="43137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BB76-8627-41D0-9F40-EF528538F0A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5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Literature survey and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199"/>
            <a:ext cx="6345260" cy="4184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Gathering information on – </a:t>
            </a:r>
          </a:p>
          <a:p>
            <a:r>
              <a:rPr lang="en-US" dirty="0"/>
              <a:t>Distance measuring sensors</a:t>
            </a:r>
          </a:p>
          <a:p>
            <a:pPr marL="0" indent="0">
              <a:buNone/>
            </a:pPr>
            <a:r>
              <a:rPr lang="en-US" dirty="0"/>
              <a:t>	-Infrared sensors.</a:t>
            </a:r>
          </a:p>
          <a:p>
            <a:pPr marL="0" indent="0">
              <a:buNone/>
            </a:pPr>
            <a:r>
              <a:rPr lang="en-US" dirty="0"/>
              <a:t>	-Ultrasonic sensors.</a:t>
            </a:r>
          </a:p>
          <a:p>
            <a:r>
              <a:rPr lang="en-US" dirty="0"/>
              <a:t>Development boards.</a:t>
            </a:r>
          </a:p>
          <a:p>
            <a:pPr marL="0" indent="0">
              <a:buNone/>
            </a:pPr>
            <a:r>
              <a:rPr lang="en-US" dirty="0"/>
              <a:t>	-Arduino.</a:t>
            </a:r>
          </a:p>
          <a:p>
            <a:pPr marL="0" indent="0">
              <a:buNone/>
            </a:pPr>
            <a:r>
              <a:rPr lang="en-US" dirty="0"/>
              <a:t>	-TI.</a:t>
            </a:r>
          </a:p>
          <a:p>
            <a:r>
              <a:rPr lang="en-US" dirty="0"/>
              <a:t>Controllers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BB76-8627-41D0-9F40-EF528538F0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3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Ultrasonic vs Infrared sensors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037387"/>
              </p:ext>
            </p:extLst>
          </p:nvPr>
        </p:nvGraphicFramePr>
        <p:xfrm>
          <a:off x="681558" y="2539197"/>
          <a:ext cx="7886700" cy="3670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59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Infrared sensors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Ultrasonic sensors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They depend</a:t>
                      </a:r>
                      <a:r>
                        <a:rPr lang="en-US" sz="1400" baseline="0" dirty="0"/>
                        <a:t> on external entities.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</a:t>
                      </a:r>
                      <a:r>
                        <a:rPr lang="en-US" sz="1400" baseline="0" dirty="0"/>
                        <a:t>uch p</a:t>
                      </a:r>
                      <a:r>
                        <a:rPr lang="en-US" sz="1400" dirty="0"/>
                        <a:t>roblems</a:t>
                      </a:r>
                      <a:r>
                        <a:rPr lang="en-US" sz="1400" baseline="0" dirty="0"/>
                        <a:t> are not faced.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90">
                <a:tc>
                  <a:txBody>
                    <a:bodyPr/>
                    <a:lstStyle/>
                    <a:p>
                      <a:r>
                        <a:rPr lang="en-US" sz="1400" dirty="0"/>
                        <a:t>Depends</a:t>
                      </a:r>
                      <a:r>
                        <a:rPr lang="en-US" sz="1400" baseline="0" dirty="0"/>
                        <a:t> on surface.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Surface dependence</a:t>
                      </a:r>
                      <a:r>
                        <a:rPr lang="en-US" sz="1400" baseline="0" dirty="0"/>
                        <a:t> is not a big problem.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90">
                <a:tc>
                  <a:txBody>
                    <a:bodyPr/>
                    <a:lstStyle/>
                    <a:p>
                      <a:r>
                        <a:rPr lang="en-US" sz="1400" dirty="0"/>
                        <a:t>Less accurate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More accurate.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90">
                <a:tc>
                  <a:txBody>
                    <a:bodyPr/>
                    <a:lstStyle/>
                    <a:p>
                      <a:r>
                        <a:rPr lang="en-US" sz="1400" dirty="0"/>
                        <a:t>Sunlight can</a:t>
                      </a:r>
                      <a:r>
                        <a:rPr lang="en-US" sz="1400" baseline="0" dirty="0"/>
                        <a:t> affect the operate.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Works in any light.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90">
                <a:tc>
                  <a:txBody>
                    <a:bodyPr/>
                    <a:lstStyle/>
                    <a:p>
                      <a:r>
                        <a:rPr lang="en-US" sz="1400" dirty="0"/>
                        <a:t>Narrow</a:t>
                      </a:r>
                      <a:r>
                        <a:rPr lang="en-US" sz="1400" baseline="0" dirty="0"/>
                        <a:t> beam width.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Wide beam width.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90"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  <a:r>
                        <a:rPr lang="en-US" sz="1400" baseline="0" dirty="0"/>
                        <a:t> cost.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cost.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r>
                        <a:rPr lang="en-US" sz="1400" dirty="0"/>
                        <a:t>No Echo</a:t>
                      </a:r>
                      <a:r>
                        <a:rPr lang="en-US" sz="1400" baseline="0" dirty="0"/>
                        <a:t> problem.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Echo</a:t>
                      </a:r>
                      <a:r>
                        <a:rPr lang="en-US" sz="1400" baseline="0" dirty="0"/>
                        <a:t> problem.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BB76-8627-41D0-9F40-EF528538F0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3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Ultrasonic sensor?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Basic understanding of ultrasonic sensor using SONAR –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525" y="3643086"/>
            <a:ext cx="3497934" cy="268514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BB76-8627-41D0-9F40-EF528538F0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46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Working Principle of Ultrasonic 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Flow – </a:t>
            </a:r>
            <a:endParaRPr lang="en-US" dirty="0">
              <a:latin typeface="+mj-lt"/>
              <a:cs typeface="Arial" panose="020B0604020202020204" pitchFamily="34" charset="0"/>
            </a:endParaRP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Generate high frequency sound waves.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Echo detection.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Distance measurement.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Frequency generation.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12" y="3780431"/>
            <a:ext cx="4860999" cy="260792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BB76-8627-41D0-9F40-EF528538F0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86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and TI boards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357" y="2560905"/>
            <a:ext cx="5245830" cy="349722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BB76-8627-41D0-9F40-EF528538F0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1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Vs 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Area of concern – </a:t>
            </a:r>
            <a:endParaRPr lang="en-US" dirty="0"/>
          </a:p>
          <a:p>
            <a:r>
              <a:rPr lang="en-US" dirty="0"/>
              <a:t>I/O pins</a:t>
            </a:r>
          </a:p>
          <a:p>
            <a:r>
              <a:rPr lang="en-US" dirty="0"/>
              <a:t>Cost</a:t>
            </a:r>
          </a:p>
          <a:p>
            <a:r>
              <a:rPr lang="en-US" dirty="0"/>
              <a:t>Programming</a:t>
            </a:r>
          </a:p>
          <a:p>
            <a:r>
              <a:rPr lang="en-US" dirty="0"/>
              <a:t>Facility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BB76-8627-41D0-9F40-EF528538F0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54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family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71" y="2257187"/>
            <a:ext cx="7564377" cy="444623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BB76-8627-41D0-9F40-EF528538F0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86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1833</TotalTime>
  <Words>445</Words>
  <Application>Microsoft Macintosh PowerPoint</Application>
  <PresentationFormat>On-screen Show (4:3)</PresentationFormat>
  <Paragraphs>185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 Unicode MS</vt:lpstr>
      <vt:lpstr>Aharoni</vt:lpstr>
      <vt:lpstr>Algerian</vt:lpstr>
      <vt:lpstr>Andalus</vt:lpstr>
      <vt:lpstr>Arabic Typesetting</vt:lpstr>
      <vt:lpstr>Arial</vt:lpstr>
      <vt:lpstr>Bernard MT Condensed</vt:lpstr>
      <vt:lpstr>Calibri</vt:lpstr>
      <vt:lpstr>Century Gothic</vt:lpstr>
      <vt:lpstr>Wingdings 3</vt:lpstr>
      <vt:lpstr>Ion Boardroom</vt:lpstr>
      <vt:lpstr>Implementing a virtual guitar using ultrasonic sensors</vt:lpstr>
      <vt:lpstr>Project Definition </vt:lpstr>
      <vt:lpstr>Literature survey and Motivation</vt:lpstr>
      <vt:lpstr>Ultrasonic vs Infrared sensors</vt:lpstr>
      <vt:lpstr>What is Ultrasonic sensor?</vt:lpstr>
      <vt:lpstr>Working Principle of Ultrasonic sensor</vt:lpstr>
      <vt:lpstr>Arduino and TI boards</vt:lpstr>
      <vt:lpstr>Arduino Vs TI</vt:lpstr>
      <vt:lpstr>Arduino family</vt:lpstr>
      <vt:lpstr>Controller family </vt:lpstr>
      <vt:lpstr>RISC Vs CISC</vt:lpstr>
      <vt:lpstr>Controller selected</vt:lpstr>
      <vt:lpstr>Development environment</vt:lpstr>
      <vt:lpstr>Identification of major components…</vt:lpstr>
      <vt:lpstr>Arduino UNO Vs Arduino Lilypad</vt:lpstr>
      <vt:lpstr>Selected Ultrasonic sensor : HC-SR04</vt:lpstr>
      <vt:lpstr> Ultrasonic signal detector                US 5432755 A         (Patent 1)  </vt:lpstr>
      <vt:lpstr>Description on US 5432755 A</vt:lpstr>
      <vt:lpstr>Position-based controller for electronic musical instrument  US 5541358 A         (Patent 2)</vt:lpstr>
      <vt:lpstr>Description on US 5541358 A</vt:lpstr>
      <vt:lpstr>Virtual music system  US 5393926 A      (Patent 3)</vt:lpstr>
      <vt:lpstr>Description on US 5393926 A</vt:lpstr>
      <vt:lpstr>Tentative plan</vt:lpstr>
      <vt:lpstr>Reference</vt:lpstr>
      <vt:lpstr>Reference</vt:lpstr>
      <vt:lpstr>Thank You</vt:lpstr>
    </vt:vector>
  </TitlesOfParts>
  <Company>Deftones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sallavatsal32@gmail.com</dc:creator>
  <cp:lastModifiedBy>Microsoft Office User</cp:lastModifiedBy>
  <cp:revision>124</cp:revision>
  <dcterms:created xsi:type="dcterms:W3CDTF">2014-09-17T13:15:02Z</dcterms:created>
  <dcterms:modified xsi:type="dcterms:W3CDTF">2018-05-24T03:11:41Z</dcterms:modified>
</cp:coreProperties>
</file>