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2" r:id="rId2"/>
    <p:sldId id="264" r:id="rId3"/>
    <p:sldId id="256" r:id="rId4"/>
    <p:sldId id="265" r:id="rId5"/>
    <p:sldId id="266" r:id="rId6"/>
    <p:sldId id="267" r:id="rId7"/>
    <p:sldId id="268" r:id="rId8"/>
    <p:sldId id="269" r:id="rId9"/>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son, Elizabeth - Boston" initials="EM" lastIdx="15" clrIdx="0"/>
  <p:cmAuthor id="1" name="Wright, Phil - Oxford" initials="PW"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700"/>
    <a:srgbClr val="00A3B2"/>
    <a:srgbClr val="855199"/>
    <a:srgbClr val="92CB9C"/>
    <a:srgbClr val="6499D8"/>
    <a:srgbClr val="800049"/>
    <a:srgbClr val="B1D8CF"/>
    <a:srgbClr val="D22938"/>
    <a:srgbClr val="2A2A28"/>
    <a:srgbClr val="075B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76" autoAdjust="0"/>
  </p:normalViewPr>
  <p:slideViewPr>
    <p:cSldViewPr>
      <p:cViewPr varScale="1">
        <p:scale>
          <a:sx n="116" d="100"/>
          <a:sy n="116" d="100"/>
        </p:scale>
        <p:origin x="135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9" d="100"/>
          <a:sy n="79" d="100"/>
        </p:scale>
        <p:origin x="-3288" y="-108"/>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2C85159-F750-4B8D-A800-BDE2EAFB0EF7}" type="datetimeFigureOut">
              <a:rPr lang="en-US" smtClean="0"/>
              <a:t>3/1/2018</a:t>
            </a:fld>
            <a:endParaRPr lang="en-US"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8C7AAE79-15AE-4951-893B-865F8D58CE88}" type="slidenum">
              <a:rPr lang="en-US" smtClean="0"/>
              <a:t>‹#›</a:t>
            </a:fld>
            <a:endParaRPr lang="en-US" dirty="0"/>
          </a:p>
        </p:txBody>
      </p:sp>
    </p:spTree>
    <p:extLst>
      <p:ext uri="{BB962C8B-B14F-4D97-AF65-F5344CB8AC3E}">
        <p14:creationId xmlns:p14="http://schemas.microsoft.com/office/powerpoint/2010/main" val="1934234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6BBB2F-26D5-4DB8-B055-8D602DFA19C8}" type="datetimeFigureOut">
              <a:rPr lang="en-GB" smtClean="0"/>
              <a:t>01/03/2018</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024D616-BD1D-486C-B507-7A6E71FC1B22}" type="slidenum">
              <a:rPr lang="en-GB" smtClean="0"/>
              <a:t>‹#›</a:t>
            </a:fld>
            <a:endParaRPr lang="en-GB" dirty="0"/>
          </a:p>
        </p:txBody>
      </p:sp>
    </p:spTree>
    <p:extLst>
      <p:ext uri="{BB962C8B-B14F-4D97-AF65-F5344CB8AC3E}">
        <p14:creationId xmlns:p14="http://schemas.microsoft.com/office/powerpoint/2010/main" val="2380556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2</a:t>
            </a:fld>
            <a:endParaRPr lang="en-GB" dirty="0"/>
          </a:p>
        </p:txBody>
      </p:sp>
    </p:spTree>
    <p:extLst>
      <p:ext uri="{BB962C8B-B14F-4D97-AF65-F5344CB8AC3E}">
        <p14:creationId xmlns:p14="http://schemas.microsoft.com/office/powerpoint/2010/main" val="202546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9024D616-BD1D-486C-B507-7A6E71FC1B22}" type="slidenum">
              <a:rPr lang="en-GB" smtClean="0"/>
              <a:t>3</a:t>
            </a:fld>
            <a:endParaRPr lang="en-GB" dirty="0"/>
          </a:p>
        </p:txBody>
      </p:sp>
    </p:spTree>
    <p:extLst>
      <p:ext uri="{BB962C8B-B14F-4D97-AF65-F5344CB8AC3E}">
        <p14:creationId xmlns:p14="http://schemas.microsoft.com/office/powerpoint/2010/main" val="28433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4</a:t>
            </a:fld>
            <a:endParaRPr lang="en-GB" dirty="0"/>
          </a:p>
        </p:txBody>
      </p:sp>
    </p:spTree>
    <p:extLst>
      <p:ext uri="{BB962C8B-B14F-4D97-AF65-F5344CB8AC3E}">
        <p14:creationId xmlns:p14="http://schemas.microsoft.com/office/powerpoint/2010/main" val="11295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5</a:t>
            </a:fld>
            <a:endParaRPr lang="en-GB" dirty="0"/>
          </a:p>
        </p:txBody>
      </p:sp>
    </p:spTree>
    <p:extLst>
      <p:ext uri="{BB962C8B-B14F-4D97-AF65-F5344CB8AC3E}">
        <p14:creationId xmlns:p14="http://schemas.microsoft.com/office/powerpoint/2010/main" val="289544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6</a:t>
            </a:fld>
            <a:endParaRPr lang="en-GB" dirty="0"/>
          </a:p>
        </p:txBody>
      </p:sp>
    </p:spTree>
    <p:extLst>
      <p:ext uri="{BB962C8B-B14F-4D97-AF65-F5344CB8AC3E}">
        <p14:creationId xmlns:p14="http://schemas.microsoft.com/office/powerpoint/2010/main" val="175677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7</a:t>
            </a:fld>
            <a:endParaRPr lang="en-GB" dirty="0"/>
          </a:p>
        </p:txBody>
      </p:sp>
    </p:spTree>
    <p:extLst>
      <p:ext uri="{BB962C8B-B14F-4D97-AF65-F5344CB8AC3E}">
        <p14:creationId xmlns:p14="http://schemas.microsoft.com/office/powerpoint/2010/main" val="301734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4D616-BD1D-486C-B507-7A6E71FC1B22}" type="slidenum">
              <a:rPr lang="en-GB" smtClean="0"/>
              <a:t>8</a:t>
            </a:fld>
            <a:endParaRPr lang="en-GB" dirty="0"/>
          </a:p>
        </p:txBody>
      </p:sp>
    </p:spTree>
    <p:extLst>
      <p:ext uri="{BB962C8B-B14F-4D97-AF65-F5344CB8AC3E}">
        <p14:creationId xmlns:p14="http://schemas.microsoft.com/office/powerpoint/2010/main" val="2064116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287325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160509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1090472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Media with Text">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79770" y="6400800"/>
            <a:ext cx="784460" cy="228600"/>
          </a:xfrm>
          <a:prstGeom prst="rect">
            <a:avLst/>
          </a:prstGeom>
        </p:spPr>
        <p:txBody>
          <a:bodyPr lIns="0" tIns="0" rIns="0" bIns="0" anchor="b" anchorCtr="0"/>
          <a:lstStyle>
            <a:lvl1pPr algn="ctr">
              <a:defRPr sz="1200">
                <a:latin typeface="Open Sans" charset="0"/>
                <a:ea typeface="Open Sans" charset="0"/>
                <a:cs typeface="Open Sans" charset="0"/>
              </a:defRPr>
            </a:lvl1pPr>
          </a:lstStyle>
          <a:p>
            <a:fld id="{29D81C1D-71AE-404E-8BFC-9F552A8A6EE1}" type="slidenum">
              <a:rPr lang="en-US" smtClean="0"/>
              <a:pPr/>
              <a:t>‹#›</a:t>
            </a:fld>
            <a:endParaRPr lang="en-US" dirty="0"/>
          </a:p>
        </p:txBody>
      </p:sp>
      <p:cxnSp>
        <p:nvCxnSpPr>
          <p:cNvPr id="7" name="Straight Connector 6"/>
          <p:cNvCxnSpPr/>
          <p:nvPr userDrawn="1"/>
        </p:nvCxnSpPr>
        <p:spPr>
          <a:xfrm>
            <a:off x="685800" y="482600"/>
            <a:ext cx="0" cy="27432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 hasCustomPrompt="1"/>
          </p:nvPr>
        </p:nvSpPr>
        <p:spPr>
          <a:xfrm>
            <a:off x="685801" y="1193801"/>
            <a:ext cx="2743200" cy="1473200"/>
          </a:xfrm>
          <a:prstGeom prst="rect">
            <a:avLst/>
          </a:prstGeom>
        </p:spPr>
        <p:txBody>
          <a:bodyPr wrap="square" lIns="182880" rIns="182880" anchor="b" anchorCtr="0">
            <a:normAutofit/>
          </a:bodyPr>
          <a:lstStyle>
            <a:lvl1pPr marL="0" indent="0" algn="l">
              <a:lnSpc>
                <a:spcPct val="100000"/>
              </a:lnSpc>
              <a:buNone/>
              <a:defRPr sz="4800" b="0" i="0" spc="-150" baseline="0">
                <a:solidFill>
                  <a:schemeClr val="accent1"/>
                </a:solidFill>
                <a:latin typeface="Source Serif Pro" charset="0"/>
                <a:ea typeface="Source Serif Pro" charset="0"/>
                <a:cs typeface="Source Serif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Large media with text</a:t>
            </a:r>
          </a:p>
        </p:txBody>
      </p:sp>
      <p:sp>
        <p:nvSpPr>
          <p:cNvPr id="8" name="Text Placeholder 2"/>
          <p:cNvSpPr>
            <a:spLocks noGrp="1"/>
          </p:cNvSpPr>
          <p:nvPr>
            <p:ph type="body" sz="quarter" idx="13" hasCustomPrompt="1"/>
          </p:nvPr>
        </p:nvSpPr>
        <p:spPr>
          <a:xfrm>
            <a:off x="692658" y="457200"/>
            <a:ext cx="2955417" cy="338328"/>
          </a:xfrm>
          <a:prstGeom prst="rect">
            <a:avLst/>
          </a:prstGeom>
        </p:spPr>
        <p:txBody>
          <a:bodyPr lIns="182880" rIns="182880" anchor="ctr" anchorCtr="0"/>
          <a:lstStyle>
            <a:lvl1pPr marL="0" indent="0">
              <a:buNone/>
              <a:defRPr sz="1600" b="0" i="0" baseline="0">
                <a:solidFill>
                  <a:schemeClr val="tx1"/>
                </a:solidFill>
                <a:latin typeface="Open Sans" charset="0"/>
                <a:ea typeface="Open Sans" charset="0"/>
                <a:cs typeface="Open Sans" charset="0"/>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Section Title</a:t>
            </a:r>
          </a:p>
        </p:txBody>
      </p:sp>
      <p:sp>
        <p:nvSpPr>
          <p:cNvPr id="12" name="Text Placeholder 2"/>
          <p:cNvSpPr>
            <a:spLocks noGrp="1"/>
          </p:cNvSpPr>
          <p:nvPr>
            <p:ph type="body" sz="quarter" idx="14" hasCustomPrompt="1"/>
          </p:nvPr>
        </p:nvSpPr>
        <p:spPr>
          <a:xfrm>
            <a:off x="685800" y="2882900"/>
            <a:ext cx="2743201" cy="2933700"/>
          </a:xfrm>
          <a:prstGeom prst="rect">
            <a:avLst/>
          </a:prstGeom>
        </p:spPr>
        <p:txBody>
          <a:bodyPr lIns="182880" rIns="182880">
            <a:normAutofit/>
          </a:bodyPr>
          <a:lstStyle>
            <a:lvl1pPr marL="0" indent="0">
              <a:lnSpc>
                <a:spcPct val="140000"/>
              </a:lnSpc>
              <a:buNone/>
              <a:defRPr sz="1800" b="0" i="0">
                <a:latin typeface="Open Sans" charset="0"/>
                <a:ea typeface="Open Sans" charset="0"/>
                <a:cs typeface="Open Sans" charset="0"/>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Ut</a:t>
            </a:r>
            <a:r>
              <a:rPr lang="en-US" dirty="0"/>
              <a:t> </a:t>
            </a:r>
            <a:r>
              <a:rPr lang="en-US" dirty="0" err="1"/>
              <a:t>sagittis</a:t>
            </a:r>
            <a:r>
              <a:rPr lang="en-US" dirty="0"/>
              <a:t> quam sit </a:t>
            </a:r>
            <a:r>
              <a:rPr lang="en-US" dirty="0" err="1"/>
              <a:t>amet</a:t>
            </a:r>
            <a:r>
              <a:rPr lang="en-US" dirty="0"/>
              <a:t> </a:t>
            </a:r>
            <a:r>
              <a:rPr lang="en-US" dirty="0" err="1"/>
              <a:t>consectetur</a:t>
            </a:r>
            <a:r>
              <a:rPr lang="en-US" dirty="0"/>
              <a:t> pharetra.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endParaRPr lang="en-US" b="0" i="0" dirty="0">
              <a:latin typeface="Open Sans" charset="0"/>
              <a:ea typeface="Open Sans" charset="0"/>
              <a:cs typeface="Open Sans" charset="0"/>
            </a:endParaRPr>
          </a:p>
        </p:txBody>
      </p:sp>
      <p:sp>
        <p:nvSpPr>
          <p:cNvPr id="11" name="Content Placeholder 2"/>
          <p:cNvSpPr>
            <a:spLocks noGrp="1"/>
          </p:cNvSpPr>
          <p:nvPr>
            <p:ph idx="15" hasCustomPrompt="1"/>
          </p:nvPr>
        </p:nvSpPr>
        <p:spPr>
          <a:xfrm>
            <a:off x="3829050" y="256033"/>
            <a:ext cx="5314950" cy="5577840"/>
          </a:xfrm>
          <a:prstGeom prst="rect">
            <a:avLst/>
          </a:prstGeom>
        </p:spPr>
        <p:txBody>
          <a:bodyPr/>
          <a:lstStyle>
            <a:lvl1pPr>
              <a:defRPr b="0" i="0">
                <a:latin typeface="Open Sans" charset="0"/>
                <a:ea typeface="Open Sans" charset="0"/>
                <a:cs typeface="Open Sans" charset="0"/>
              </a:defRPr>
            </a:lvl1pPr>
          </a:lstStyle>
          <a:p>
            <a:r>
              <a:rPr lang="en-US" dirty="0"/>
              <a:t>Click an icon below to add media</a:t>
            </a:r>
          </a:p>
        </p:txBody>
      </p:sp>
    </p:spTree>
    <p:extLst>
      <p:ext uri="{BB962C8B-B14F-4D97-AF65-F5344CB8AC3E}">
        <p14:creationId xmlns:p14="http://schemas.microsoft.com/office/powerpoint/2010/main" val="6198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6190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133850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339642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187682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76279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266019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333078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DC5609-1156-4F3C-8D48-AA76FA0D3182}" type="datetimeFigureOut">
              <a:rPr lang="en-GB" smtClean="0"/>
              <a:t>01/03/2018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6C53CF-5449-41C8-804D-54392D8E3A75}" type="slidenum">
              <a:rPr lang="en-GB" smtClean="0"/>
              <a:t>‹#›</a:t>
            </a:fld>
            <a:endParaRPr lang="en-GB" dirty="0"/>
          </a:p>
        </p:txBody>
      </p:sp>
    </p:spTree>
    <p:extLst>
      <p:ext uri="{BB962C8B-B14F-4D97-AF65-F5344CB8AC3E}">
        <p14:creationId xmlns:p14="http://schemas.microsoft.com/office/powerpoint/2010/main" val="1483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C5609-1156-4F3C-8D48-AA76FA0D3182}" type="datetimeFigureOut">
              <a:rPr lang="en-GB" smtClean="0"/>
              <a:t>01/03/2018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C53CF-5449-41C8-804D-54392D8E3A75}" type="slidenum">
              <a:rPr lang="en-GB" smtClean="0"/>
              <a:t>‹#›</a:t>
            </a:fld>
            <a:endParaRPr lang="en-GB" dirty="0"/>
          </a:p>
        </p:txBody>
      </p:sp>
    </p:spTree>
    <p:extLst>
      <p:ext uri="{BB962C8B-B14F-4D97-AF65-F5344CB8AC3E}">
        <p14:creationId xmlns:p14="http://schemas.microsoft.com/office/powerpoint/2010/main" val="95924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llen-wiley.github.io/author-service-map/interactive-map/" TargetMode="External"/><Relationship Id="rId2" Type="http://schemas.openxmlformats.org/officeDocument/2006/relationships/hyperlink" Target="https://sallen-wiley.github.io/author-service-map/" TargetMode="External"/><Relationship Id="rId1" Type="http://schemas.openxmlformats.org/officeDocument/2006/relationships/slideLayout" Target="../slideLayouts/slideLayout12.xml"/><Relationship Id="rId5" Type="http://schemas.openxmlformats.org/officeDocument/2006/relationships/hyperlink" Target="mailto:ematson@wiley.com" TargetMode="External"/><Relationship Id="rId4" Type="http://schemas.openxmlformats.org/officeDocument/2006/relationships/hyperlink" Target="https://hub.wiley.com/community/exchanges/discover"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hyperlink" Target="https://authorservices.wiley.com/ethics-guidelines/index.html" TargetMode="External"/><Relationship Id="rId18" Type="http://schemas.openxmlformats.org/officeDocument/2006/relationships/hyperlink" Target="https://authorservices.wiley.com/Reviewers/journal-reviewers/what-is-peer-review/types-of-peer-review.html" TargetMode="External"/><Relationship Id="rId26" Type="http://schemas.openxmlformats.org/officeDocument/2006/relationships/hyperlink" Target="https://authorservices.wiley.com/author-resources/Journal-Authors/licensing-open-access/open-access/author-compliance-tool.html" TargetMode="External"/><Relationship Id="rId39" Type="http://schemas.openxmlformats.org/officeDocument/2006/relationships/hyperlink" Target="http://olabout.wiley.com/WileyCDA/Section/id-819787.html" TargetMode="External"/><Relationship Id="rId3" Type="http://schemas.openxmlformats.org/officeDocument/2006/relationships/hyperlink" Target="http://wileyauthors.com/" TargetMode="External"/><Relationship Id="rId21" Type="http://schemas.openxmlformats.org/officeDocument/2006/relationships/hyperlink" Target="https://authorservices.wiley.com/author-resources/Journal-Authors/Prepare/index.html" TargetMode="External"/><Relationship Id="rId34" Type="http://schemas.openxmlformats.org/officeDocument/2006/relationships/hyperlink" Target="https://authorservices.wiley.com/author-resources/Journal-Authors/Promotion/index.html#2" TargetMode="External"/><Relationship Id="rId42" Type="http://schemas.openxmlformats.org/officeDocument/2006/relationships/hyperlink" Target="http://www.research4life.org/" TargetMode="External"/><Relationship Id="rId7" Type="http://schemas.openxmlformats.org/officeDocument/2006/relationships/image" Target="../media/image3.jpg"/><Relationship Id="rId12" Type="http://schemas.openxmlformats.org/officeDocument/2006/relationships/hyperlink" Target="http://www.wileyauthors.com/overleaf" TargetMode="External"/><Relationship Id="rId17" Type="http://schemas.openxmlformats.org/officeDocument/2006/relationships/hyperlink" Target="https://authorservices.wiley.com/author-resources/Journal-Authors/Prepare/webinars.html" TargetMode="External"/><Relationship Id="rId25" Type="http://schemas.openxmlformats.org/officeDocument/2006/relationships/hyperlink" Target="https://authorservices.wiley.com/author-resources/Journal-Authors/Submission/orcid.html" TargetMode="External"/><Relationship Id="rId33" Type="http://schemas.openxmlformats.org/officeDocument/2006/relationships/hyperlink" Target="https://authorservices.wiley.com/author-resources/Journal-Authors/Promotion/measure-impact.html" TargetMode="External"/><Relationship Id="rId38" Type="http://schemas.openxmlformats.org/officeDocument/2006/relationships/hyperlink" Target="https://authorservices.wiley.com/author-resources/Journal-Authors/Prepare/supporting-information.html" TargetMode="External"/><Relationship Id="rId2" Type="http://schemas.openxmlformats.org/officeDocument/2006/relationships/notesSlide" Target="../notesSlides/notesSlide1.xml"/><Relationship Id="rId16" Type="http://schemas.openxmlformats.org/officeDocument/2006/relationships/hyperlink" Target="https://hub.wiley.com/community/exchanges/discover" TargetMode="External"/><Relationship Id="rId20" Type="http://schemas.openxmlformats.org/officeDocument/2006/relationships/hyperlink" Target="https://authorservices.wiley.com/author-resources/Journal-Authors/submission-peer-review/index.html" TargetMode="External"/><Relationship Id="rId29" Type="http://schemas.openxmlformats.org/officeDocument/2006/relationships/hyperlink" Target="https://authorservices.wiley.com/author-resources/Journal-Authors/Promotion/journal-cover-image.html" TargetMode="External"/><Relationship Id="rId41" Type="http://schemas.openxmlformats.org/officeDocument/2006/relationships/hyperlink" Target="http://olabout.wiley.com/WileyCDA/Section/id-814664.html"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s://authorservices.wiley.com/author-resources/Journal-Authors/licensing-open-access/licensing/index.html" TargetMode="External"/><Relationship Id="rId32" Type="http://schemas.openxmlformats.org/officeDocument/2006/relationships/hyperlink" Target="https://authorservices.wiley.com/author-resources/Journal-Authors/Publication/index.html" TargetMode="External"/><Relationship Id="rId37" Type="http://schemas.openxmlformats.org/officeDocument/2006/relationships/hyperlink" Target="http://newsroom.wiley.com/" TargetMode="External"/><Relationship Id="rId40" Type="http://schemas.openxmlformats.org/officeDocument/2006/relationships/hyperlink" Target="http://olabout.wiley.com/WileyCDA/Section/id-812239.html" TargetMode="External"/><Relationship Id="rId5" Type="http://schemas.openxmlformats.org/officeDocument/2006/relationships/hyperlink" Target="http://wileyspectralab.com/" TargetMode="External"/><Relationship Id="rId15" Type="http://schemas.openxmlformats.org/officeDocument/2006/relationships/hyperlink" Target="http://wileyeditingservices.com/en/" TargetMode="External"/><Relationship Id="rId23" Type="http://schemas.openxmlformats.org/officeDocument/2006/relationships/hyperlink" Target="http://www.wileyopenaccess.com/view/index.html" TargetMode="External"/><Relationship Id="rId28" Type="http://schemas.openxmlformats.org/officeDocument/2006/relationships/hyperlink" Target="https://authorservices.wiley.com/Reviewers/journal-reviewers/index.html" TargetMode="External"/><Relationship Id="rId36" Type="http://schemas.openxmlformats.org/officeDocument/2006/relationships/hyperlink" Target="https://authorservices.wiley.com/author-resources/Journal-Authors/Promotion/promotional-toolkit.html" TargetMode="External"/><Relationship Id="rId10" Type="http://schemas.openxmlformats.org/officeDocument/2006/relationships/image" Target="../media/image6.jpg"/><Relationship Id="rId19" Type="http://schemas.openxmlformats.org/officeDocument/2006/relationships/hyperlink" Target="https://authorservices.wiley.com/editors/index.html" TargetMode="External"/><Relationship Id="rId31" Type="http://schemas.openxmlformats.org/officeDocument/2006/relationships/hyperlink" Target="https://www.ncbi.nlm.nih.gov/pmc/pub/addjournal/" TargetMode="External"/><Relationship Id="rId44" Type="http://schemas.openxmlformats.org/officeDocument/2006/relationships/hyperlink" Target="http://www.wiley.com/go/databases"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s://authorservices.wiley.com/author-resources/Journal-Authors/find-a-journal/index.html" TargetMode="External"/><Relationship Id="rId22" Type="http://schemas.openxmlformats.org/officeDocument/2006/relationships/hyperlink" Target="https://authorservices.wiley.com/author-resources/Journal-Authors/licensing-and-open-access/open-access/institutional-funder-payments.html" TargetMode="External"/><Relationship Id="rId27" Type="http://schemas.openxmlformats.org/officeDocument/2006/relationships/hyperlink" Target="https://authorservices.wiley.com/Reviewers/journal-reviewers/tools-and-resources/publons.html" TargetMode="External"/><Relationship Id="rId30" Type="http://schemas.openxmlformats.org/officeDocument/2006/relationships/hyperlink" Target="https://authorservices.wiley.com/author-resources/Journal-Authors/licensing-open-access/open-access/self-archiving.html" TargetMode="External"/><Relationship Id="rId35" Type="http://schemas.openxmlformats.org/officeDocument/2006/relationships/hyperlink" Target="https://authorservices.wiley.com/author-resources/Journal-Authors/Promotion/video-abstracts.html" TargetMode="External"/><Relationship Id="rId43" Type="http://schemas.openxmlformats.org/officeDocument/2006/relationships/hyperlink" Target="http://olabout.wiley.com/WileyCDA/Section/id-404511.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hyperlink" Target="https://academic.oup.com/journals/pages/authors/ethics" TargetMode="External"/><Relationship Id="rId18" Type="http://schemas.openxmlformats.org/officeDocument/2006/relationships/hyperlink" Target="https://authorservices.wiley.com/editors/index.html" TargetMode="External"/><Relationship Id="rId26" Type="http://schemas.openxmlformats.org/officeDocument/2006/relationships/hyperlink" Target="https://authorservices.wiley.com/Reviewers/journal-reviewers/tools-and-resources/publons.html" TargetMode="External"/><Relationship Id="rId39" Type="http://schemas.openxmlformats.org/officeDocument/2006/relationships/hyperlink" Target="http://olabout.wiley.com/WileyCDA/Section/id-812239.html" TargetMode="External"/><Relationship Id="rId3" Type="http://schemas.openxmlformats.org/officeDocument/2006/relationships/hyperlink" Target="https://global.oup.com/academic/authors/?lang=en&amp;cc=gb" TargetMode="External"/><Relationship Id="rId21" Type="http://schemas.openxmlformats.org/officeDocument/2006/relationships/hyperlink" Target="https://academic.oup.com/journals/pages/open_access/open_access_prepayment" TargetMode="External"/><Relationship Id="rId34" Type="http://schemas.openxmlformats.org/officeDocument/2006/relationships/hyperlink" Target="https://academic.oup.com/journals/pages/authors/article_level_metrics" TargetMode="External"/><Relationship Id="rId42" Type="http://schemas.openxmlformats.org/officeDocument/2006/relationships/hyperlink" Target="https://academic.oup.com/journals" TargetMode="External"/><Relationship Id="rId47" Type="http://schemas.openxmlformats.org/officeDocument/2006/relationships/hyperlink" Target="https://academic.oup.com/schizophreniabulletin/pages/Supplementary_Material" TargetMode="External"/><Relationship Id="rId7" Type="http://schemas.openxmlformats.org/officeDocument/2006/relationships/image" Target="../media/image3.jpg"/><Relationship Id="rId12" Type="http://schemas.openxmlformats.org/officeDocument/2006/relationships/hyperlink" Target="https://www.overleaf.com/blog/311-new-partnership-between-overleaf-and-oxford-university-press#.WV39XoTyvRa" TargetMode="External"/><Relationship Id="rId17" Type="http://schemas.openxmlformats.org/officeDocument/2006/relationships/hyperlink" Target="https://authorservices.wiley.com/Reviewers/journal-reviewers/what-is-peer-review/types-of-peer-review.html" TargetMode="External"/><Relationship Id="rId25" Type="http://schemas.openxmlformats.org/officeDocument/2006/relationships/hyperlink" Target="https://authorservices.wiley.com/author-resources/Journal-Authors/licensing-open-access/open-access/author-compliance-tool.html" TargetMode="External"/><Relationship Id="rId33" Type="http://schemas.openxmlformats.org/officeDocument/2006/relationships/hyperlink" Target="https://academic.oup.com/journals/pages/authors/offprints" TargetMode="External"/><Relationship Id="rId38" Type="http://schemas.openxmlformats.org/officeDocument/2006/relationships/hyperlink" Target="http://olabout.wiley.com/WileyCDA/Section/id-819787.html" TargetMode="External"/><Relationship Id="rId46" Type="http://schemas.openxmlformats.org/officeDocument/2006/relationships/hyperlink" Target="https://academic.oup.com/journals/pages/help/journal_alerts" TargetMode="External"/><Relationship Id="rId2" Type="http://schemas.openxmlformats.org/officeDocument/2006/relationships/notesSlide" Target="../notesSlides/notesSlide2.xml"/><Relationship Id="rId16" Type="http://schemas.openxmlformats.org/officeDocument/2006/relationships/hyperlink" Target="https://global.oup.com/academic/authors/author-guidelines/videos/?lang=en&amp;cc=gb" TargetMode="External"/><Relationship Id="rId20" Type="http://schemas.openxmlformats.org/officeDocument/2006/relationships/hyperlink" Target="https://academic.oup.com/journals/pages/authors/instructions_to_authors" TargetMode="External"/><Relationship Id="rId29" Type="http://schemas.openxmlformats.org/officeDocument/2006/relationships/hyperlink" Target="https://academic.oup.com/journals/pages/access_purchase/rights_and_permissions/author_self_archiving_policy" TargetMode="External"/><Relationship Id="rId41" Type="http://schemas.openxmlformats.org/officeDocument/2006/relationships/hyperlink" Target="http://www.research4life.org/"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s://academic.oup.com/journals/pages/authors/orcid" TargetMode="External"/><Relationship Id="rId32" Type="http://schemas.openxmlformats.org/officeDocument/2006/relationships/hyperlink" Target="https://authorservices.wiley.com/author-resources/Journal-Authors/Promotion/measure-impact.html" TargetMode="External"/><Relationship Id="rId37" Type="http://schemas.openxmlformats.org/officeDocument/2006/relationships/hyperlink" Target="https://academic.oup.com/my-account" TargetMode="External"/><Relationship Id="rId40" Type="http://schemas.openxmlformats.org/officeDocument/2006/relationships/hyperlink" Target="https://academic.oup.com/journals/pages/help/faqs/app_faqs" TargetMode="External"/><Relationship Id="rId45" Type="http://schemas.openxmlformats.org/officeDocument/2006/relationships/hyperlink" Target="http://www.bodleian.ox.ac.uk/whatson/whats-on/upcoming-events/2017/jun/oup-interactive-articles" TargetMode="External"/><Relationship Id="rId5" Type="http://schemas.openxmlformats.org/officeDocument/2006/relationships/hyperlink" Target="http://wileyspectralab.com/" TargetMode="External"/><Relationship Id="rId15" Type="http://schemas.openxmlformats.org/officeDocument/2006/relationships/hyperlink" Target="http://wileyeditingservices.com/en/" TargetMode="External"/><Relationship Id="rId23" Type="http://schemas.openxmlformats.org/officeDocument/2006/relationships/hyperlink" Target="https://academic.oup.com/journals/pages/open_access/licences" TargetMode="External"/><Relationship Id="rId28" Type="http://schemas.openxmlformats.org/officeDocument/2006/relationships/hyperlink" Target="https://authorservices.wiley.com/author-resources/Journal-Authors/Promotion/journal-cover-image.html" TargetMode="External"/><Relationship Id="rId36" Type="http://schemas.openxmlformats.org/officeDocument/2006/relationships/hyperlink" Target="https://authorservices.wiley.com/author-resources/Journal-Authors/Promotion/promotional-toolkit.html" TargetMode="External"/><Relationship Id="rId10" Type="http://schemas.openxmlformats.org/officeDocument/2006/relationships/image" Target="../media/image6.jpg"/><Relationship Id="rId19" Type="http://schemas.openxmlformats.org/officeDocument/2006/relationships/hyperlink" Target="https://academic.oup.com/journals/pages/authors/online_submissions" TargetMode="External"/><Relationship Id="rId31" Type="http://schemas.openxmlformats.org/officeDocument/2006/relationships/hyperlink" Target="https://academic.oup.com/sign-in?returnUrl=https://secureacademic.oup.com/user.html" TargetMode="External"/><Relationship Id="rId44" Type="http://schemas.openxmlformats.org/officeDocument/2006/relationships/hyperlink" Target="https://blog.oup.com/"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s://authorservices.wiley.com/author-resources/Journal-Authors/find-a-journal/index.html" TargetMode="External"/><Relationship Id="rId22" Type="http://schemas.openxmlformats.org/officeDocument/2006/relationships/hyperlink" Target="https://academic.oup.com/journals/pages/open_access" TargetMode="External"/><Relationship Id="rId27" Type="http://schemas.openxmlformats.org/officeDocument/2006/relationships/hyperlink" Target="https://authorservices.wiley.com/Reviewers/journal-reviewers/index.html" TargetMode="External"/><Relationship Id="rId30" Type="http://schemas.openxmlformats.org/officeDocument/2006/relationships/hyperlink" Target="https://academic.oup.com/journals/pages/open_access/oxford_open_faqs#twelve" TargetMode="External"/><Relationship Id="rId35" Type="http://schemas.openxmlformats.org/officeDocument/2006/relationships/hyperlink" Target="https://authorservices.wiley.com/author-resources/Journal-Authors/Promotion/video-abstracts.html" TargetMode="External"/><Relationship Id="rId43" Type="http://schemas.openxmlformats.org/officeDocument/2006/relationships/hyperlink" Target="https://academic.oup.com/journals/pages/press" TargetMode="External"/><Relationship Id="rId48" Type="http://schemas.openxmlformats.org/officeDocument/2006/relationships/hyperlink" Target="http://www.wiley.com/go/databas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hyperlink" Target="http://authorservices.taylorandfrancis.com/ethics-for-authors/" TargetMode="External"/><Relationship Id="rId18" Type="http://schemas.openxmlformats.org/officeDocument/2006/relationships/hyperlink" Target="http://editorresources.taylorandfrancisgroup.com/" TargetMode="External"/><Relationship Id="rId26" Type="http://schemas.openxmlformats.org/officeDocument/2006/relationships/hyperlink" Target="https://publons.com/publisher/24/taylor-francis" TargetMode="External"/><Relationship Id="rId39" Type="http://schemas.openxmlformats.org/officeDocument/2006/relationships/hyperlink" Target="http://olabout.wiley.com/WileyCDA/Section/id-814664.html" TargetMode="External"/><Relationship Id="rId3" Type="http://schemas.openxmlformats.org/officeDocument/2006/relationships/hyperlink" Target="http://authorservices.taylorandfrancis.com/" TargetMode="External"/><Relationship Id="rId21" Type="http://schemas.openxmlformats.org/officeDocument/2006/relationships/hyperlink" Target="http://www.tandfonline.com/openaccess/members" TargetMode="External"/><Relationship Id="rId34" Type="http://schemas.openxmlformats.org/officeDocument/2006/relationships/hyperlink" Target="https://authorservices.wiley.com/author-resources/Journal-Authors/Promotion/video-abstracts.html" TargetMode="External"/><Relationship Id="rId42" Type="http://schemas.openxmlformats.org/officeDocument/2006/relationships/hyperlink" Target="http://newsroom.taylorandfrancisgroup.com/news/press-release/making-supplemental-data-a-two-way-street-taylor-francis-continue-developin" TargetMode="External"/><Relationship Id="rId47" Type="http://schemas.openxmlformats.org/officeDocument/2006/relationships/hyperlink" Target="http://authorservices.taylorandfrancis.com/cartoon-abstracts/" TargetMode="External"/><Relationship Id="rId7" Type="http://schemas.openxmlformats.org/officeDocument/2006/relationships/image" Target="../media/image3.jpg"/><Relationship Id="rId12" Type="http://schemas.openxmlformats.org/officeDocument/2006/relationships/hyperlink" Target="http://www.wileyauthors.com/overleaf" TargetMode="External"/><Relationship Id="rId17" Type="http://schemas.openxmlformats.org/officeDocument/2006/relationships/hyperlink" Target="http://editorresources.taylorandfrancisgroup.com/finding-the-right-home-for-all-submitted-works/" TargetMode="External"/><Relationship Id="rId25" Type="http://schemas.openxmlformats.org/officeDocument/2006/relationships/hyperlink" Target="https://authorservices.wiley.com/author-resources/Journal-Authors/licensing-open-access/open-access/author-compliance-tool.html" TargetMode="External"/><Relationship Id="rId33" Type="http://schemas.openxmlformats.org/officeDocument/2006/relationships/hyperlink" Target="http://authorservices.taylorandfrancis.com/measuring-impact-with-article-metrics/" TargetMode="External"/><Relationship Id="rId38" Type="http://schemas.openxmlformats.org/officeDocument/2006/relationships/hyperlink" Target="http://newsroom.taylorandfrancisgroup.com/news/press-release/taylor-francis-partners-with-readcube-to-enhance-discoverability-of-article" TargetMode="External"/><Relationship Id="rId46" Type="http://schemas.openxmlformats.org/officeDocument/2006/relationships/hyperlink" Target="https://journalmap.org/" TargetMode="External"/><Relationship Id="rId2" Type="http://schemas.openxmlformats.org/officeDocument/2006/relationships/notesSlide" Target="../notesSlides/notesSlide3.xml"/><Relationship Id="rId16" Type="http://schemas.openxmlformats.org/officeDocument/2006/relationships/hyperlink" Target="http://authorservices.taylorandfrancis.com/understanding-the-publishing-process-workshops-and-events/" TargetMode="External"/><Relationship Id="rId20" Type="http://schemas.openxmlformats.org/officeDocument/2006/relationships/hyperlink" Target="http://authorservices.taylorandfrancis.com/what-where-and-why-using-a-journals-aims-scope-and-instructions-for-authors-to-your-advantage/" TargetMode="External"/><Relationship Id="rId29" Type="http://schemas.openxmlformats.org/officeDocument/2006/relationships/hyperlink" Target="http://authorservices.taylorandfrancis.com/sharing-your-work/" TargetMode="External"/><Relationship Id="rId41" Type="http://schemas.openxmlformats.org/officeDocument/2006/relationships/hyperlink" Target="http://authorservices.taylorandfrancis.com/making-your-article-and-you-more-discoverable/"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authorservices.taylorandfrancis.com/orcid-how-to-include-it-in-your-online-submission-and-why-you-should/" TargetMode="External"/><Relationship Id="rId32" Type="http://schemas.openxmlformats.org/officeDocument/2006/relationships/hyperlink" Target="http://editorresources.taylorandfrancisgroup.com/what-is-kudos/" TargetMode="External"/><Relationship Id="rId37" Type="http://schemas.openxmlformats.org/officeDocument/2006/relationships/hyperlink" Target="http://olabout.wiley.com/WileyCDA/Section/id-819787.html" TargetMode="External"/><Relationship Id="rId40" Type="http://schemas.openxmlformats.org/officeDocument/2006/relationships/hyperlink" Target="http://www.research4life.org/" TargetMode="External"/><Relationship Id="rId45" Type="http://schemas.openxmlformats.org/officeDocument/2006/relationships/hyperlink" Target="http://www.chemnetbase.com/" TargetMode="External"/><Relationship Id="rId5" Type="http://schemas.openxmlformats.org/officeDocument/2006/relationships/hyperlink" Target="http://wileyspectralab.com/" TargetMode="External"/><Relationship Id="rId15" Type="http://schemas.openxmlformats.org/officeDocument/2006/relationships/hyperlink" Target="http://www.tandfeditingservices.com/en/" TargetMode="External"/><Relationship Id="rId23" Type="http://schemas.openxmlformats.org/officeDocument/2006/relationships/hyperlink" Target="https://authorservices.wiley.com/author-resources/Journal-Authors/licensing-open-access/licensing/index.html" TargetMode="External"/><Relationship Id="rId28" Type="http://schemas.openxmlformats.org/officeDocument/2006/relationships/hyperlink" Target="https://authorservices.wiley.com/author-resources/Journal-Authors/Promotion/journal-cover-image.html" TargetMode="External"/><Relationship Id="rId36" Type="http://schemas.openxmlformats.org/officeDocument/2006/relationships/hyperlink" Target="http://www.tandfonline.com/page/help/account-features" TargetMode="External"/><Relationship Id="rId10" Type="http://schemas.openxmlformats.org/officeDocument/2006/relationships/image" Target="../media/image6.jpg"/><Relationship Id="rId19" Type="http://schemas.openxmlformats.org/officeDocument/2006/relationships/hyperlink" Target="http://authorservices.taylorandfrancis.com/using-scholarone-manuscripts/" TargetMode="External"/><Relationship Id="rId31" Type="http://schemas.openxmlformats.org/officeDocument/2006/relationships/hyperlink" Target="http://authorservices.taylorandfrancis.com/checking-proofs/" TargetMode="External"/><Relationship Id="rId44" Type="http://schemas.openxmlformats.org/officeDocument/2006/relationships/hyperlink" Target="http://authorservices.taylorandfrancis.com/enhancing-your-article-with-supplemental-material/"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authorservices.taylorandfrancis.com/journal-list/" TargetMode="External"/><Relationship Id="rId22" Type="http://schemas.openxmlformats.org/officeDocument/2006/relationships/hyperlink" Target="http://authorservices.taylorandfrancis.com/publishing-open-access-with-taylor-francis/" TargetMode="External"/><Relationship Id="rId27" Type="http://schemas.openxmlformats.org/officeDocument/2006/relationships/hyperlink" Target="http://editorresources.taylorandfrancisgroup.com/category/peer-review/" TargetMode="External"/><Relationship Id="rId30" Type="http://schemas.openxmlformats.org/officeDocument/2006/relationships/hyperlink" Target="hhttp://www.tandfonline.com/openaccess/faqs" TargetMode="External"/><Relationship Id="rId35" Type="http://schemas.openxmlformats.org/officeDocument/2006/relationships/hyperlink" Target="http://authorservices.taylorandfrancis.com/ensuring-your-research-makes-an-impact/" TargetMode="External"/><Relationship Id="rId43" Type="http://schemas.openxmlformats.org/officeDocument/2006/relationships/hyperlink" Target="http://newsroom.taylorandfrancisgroup.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hyperlink" Target="https://www.cambridge.org/core/services/authors/publication-ethics" TargetMode="External"/><Relationship Id="rId18" Type="http://schemas.openxmlformats.org/officeDocument/2006/relationships/hyperlink" Target="https://www.cambridge.org/core/services/publishing-partners/journal-publishing-partnerships/editor-resource-centre" TargetMode="External"/><Relationship Id="rId26" Type="http://schemas.openxmlformats.org/officeDocument/2006/relationships/hyperlink" Target="http://www.cambridge.org/files/1614/7403/1873/A_Guide_to_Peer_Reviewing_Journal_Articles.pdf" TargetMode="External"/><Relationship Id="rId39" Type="http://schemas.openxmlformats.org/officeDocument/2006/relationships/hyperlink" Target="http://olabout.wiley.com/WileyCDA/Section/id-814664.html" TargetMode="External"/><Relationship Id="rId3" Type="http://schemas.openxmlformats.org/officeDocument/2006/relationships/hyperlink" Target="https://www.cambridge.org/core/services/authors" TargetMode="External"/><Relationship Id="rId21" Type="http://schemas.openxmlformats.org/officeDocument/2006/relationships/hyperlink" Target="https://www.cambridge.org/core/services/open-access-policies/introduction-to-open-access" TargetMode="External"/><Relationship Id="rId34" Type="http://schemas.openxmlformats.org/officeDocument/2006/relationships/hyperlink" Target="https://authorservices.wiley.com/author-resources/Journal-Authors/Promotion/video-abstracts.html" TargetMode="External"/><Relationship Id="rId42" Type="http://schemas.openxmlformats.org/officeDocument/2006/relationships/hyperlink" Target="http://datadryad.org/" TargetMode="External"/><Relationship Id="rId7" Type="http://schemas.openxmlformats.org/officeDocument/2006/relationships/image" Target="../media/image3.jpg"/><Relationship Id="rId12" Type="http://schemas.openxmlformats.org/officeDocument/2006/relationships/hyperlink" Target="https://www.overleaf.com/blog/439-partnership-between-overleaf-and-cambridge-university-press-provides-a-new-academic-authoring-experience#.WV39CoTyvRZ" TargetMode="External"/><Relationship Id="rId17" Type="http://schemas.openxmlformats.org/officeDocument/2006/relationships/hyperlink" Target="https://authorservices.wiley.com/Reviewers/journal-reviewers/what-is-peer-review/types-of-peer-review.html" TargetMode="External"/><Relationship Id="rId25" Type="http://schemas.openxmlformats.org/officeDocument/2006/relationships/hyperlink" Target="https://publons.com/in/cup/" TargetMode="External"/><Relationship Id="rId33" Type="http://schemas.openxmlformats.org/officeDocument/2006/relationships/hyperlink" Target="https://www.cambridge.org/core/services/authors/journals/measuring-impact" TargetMode="External"/><Relationship Id="rId38" Type="http://schemas.openxmlformats.org/officeDocument/2006/relationships/hyperlink" Target="http://olabout.wiley.com/WileyCDA/Section/id-812239.html" TargetMode="External"/><Relationship Id="rId2" Type="http://schemas.openxmlformats.org/officeDocument/2006/relationships/notesSlide" Target="../notesSlides/notesSlide4.xml"/><Relationship Id="rId16" Type="http://schemas.openxmlformats.org/officeDocument/2006/relationships/hyperlink" Target="http://www.cambridge.org/gb/academic/authors/author-hub#OXevc1M5Ulqi8rjy.97" TargetMode="External"/><Relationship Id="rId20" Type="http://schemas.openxmlformats.org/officeDocument/2006/relationships/hyperlink" Target="https://www.cambridge.org/core/services/open-access-policies/open-access-journals/institutional-membership" TargetMode="External"/><Relationship Id="rId29" Type="http://schemas.openxmlformats.org/officeDocument/2006/relationships/hyperlink" Target="https://www.cambridge.org/core/services/open-access-policies" TargetMode="External"/><Relationship Id="rId41" Type="http://schemas.openxmlformats.org/officeDocument/2006/relationships/hyperlink" Target="http://www.cambridge.org/us/academic/journals-content-alerts#2qkCTKkKlpOzWrj8.97"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s://authorservices.wiley.com/author-resources/Journal-Authors/licensing-open-access/open-access/author-compliance-tool.html" TargetMode="External"/><Relationship Id="rId32" Type="http://schemas.openxmlformats.org/officeDocument/2006/relationships/hyperlink" Target="https://authorservices.wiley.com/author-resources/Journal-Authors/Promotion/index.html#2" TargetMode="External"/><Relationship Id="rId37" Type="http://schemas.openxmlformats.org/officeDocument/2006/relationships/hyperlink" Target="https://www.cambridge.org/core/services/aop-file-manager/file/57f641b7000ca2530629e0aa" TargetMode="External"/><Relationship Id="rId40" Type="http://schemas.openxmlformats.org/officeDocument/2006/relationships/hyperlink" Target="http://www.research4life.org/" TargetMode="External"/><Relationship Id="rId45" Type="http://schemas.openxmlformats.org/officeDocument/2006/relationships/hyperlink" Target="http://www.wiley.com/go/databases" TargetMode="External"/><Relationship Id="rId5" Type="http://schemas.openxmlformats.org/officeDocument/2006/relationships/hyperlink" Target="http://wileyspectralab.com/" TargetMode="External"/><Relationship Id="rId15" Type="http://schemas.openxmlformats.org/officeDocument/2006/relationships/hyperlink" Target="http://www.cambridge.org/academic/author-services/" TargetMode="External"/><Relationship Id="rId23" Type="http://schemas.openxmlformats.org/officeDocument/2006/relationships/hyperlink" Target="http://www.cambridge.org/gb/academic/orcid#3Z7T1wLsqofUJJ35.97" TargetMode="External"/><Relationship Id="rId28" Type="http://schemas.openxmlformats.org/officeDocument/2006/relationships/hyperlink" Target="https://www.cambridge.org/core/services/open-access-policies/open-access-journals/green-open-access-policy-for-journals" TargetMode="External"/><Relationship Id="rId36" Type="http://schemas.openxmlformats.org/officeDocument/2006/relationships/hyperlink" Target="https://authorservices.wiley.com/author-resources/Journal-Authors/Promotion/measure-impact.html" TargetMode="External"/><Relationship Id="rId10" Type="http://schemas.openxmlformats.org/officeDocument/2006/relationships/image" Target="../media/image6.jpg"/><Relationship Id="rId19" Type="http://schemas.openxmlformats.org/officeDocument/2006/relationships/hyperlink" Target="https://www.cambridge.org/core/services/authors/journals/preparing-and-submitting-your-paper" TargetMode="External"/><Relationship Id="rId31" Type="http://schemas.openxmlformats.org/officeDocument/2006/relationships/hyperlink" Target="http://admin.cambridge.org/files/3914/3394/9112/A_Guide_to_Kudos_digital_final.pdf" TargetMode="External"/><Relationship Id="rId44" Type="http://schemas.openxmlformats.org/officeDocument/2006/relationships/hyperlink" Target="http://www.cambridgeblog.org/"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s://www.cambridge.org/core/what-we-publish/journals" TargetMode="External"/><Relationship Id="rId22" Type="http://schemas.openxmlformats.org/officeDocument/2006/relationships/hyperlink" Target="https://authorservices.wiley.com/author-resources/Journal-Authors/licensing-open-access/licensing/index.html" TargetMode="External"/><Relationship Id="rId27" Type="http://schemas.openxmlformats.org/officeDocument/2006/relationships/hyperlink" Target="https://authorservices.wiley.com/author-resources/Journal-Authors/Promotion/journal-cover-image.html" TargetMode="External"/><Relationship Id="rId30" Type="http://schemas.openxmlformats.org/officeDocument/2006/relationships/hyperlink" Target="https://www.cambridge.org/core/services/publishing-partners/journal-publishing-partnerships/author-support" TargetMode="External"/><Relationship Id="rId35" Type="http://schemas.openxmlformats.org/officeDocument/2006/relationships/hyperlink" Target="http://www.cambridge.org/files/5814/8094/3687/Top_10_ways_to_promote_your_articles_V2.pdf" TargetMode="External"/><Relationship Id="rId43" Type="http://schemas.openxmlformats.org/officeDocument/2006/relationships/hyperlink" Target="http://www.cambridge.org/about-us/media" TargetMode="External"/></Relationships>
</file>

<file path=ppt/slides/_rels/slide6.xml.rels><?xml version="1.0" encoding="UTF-8" standalone="yes"?>
<Relationships xmlns="http://schemas.openxmlformats.org/package/2006/relationships"><Relationship Id="rId13" Type="http://schemas.openxmlformats.org/officeDocument/2006/relationships/hyperlink" Target="https://uk.sagepub.com/en-gb/eur/ethics-responsibility" TargetMode="External"/><Relationship Id="rId18" Type="http://schemas.openxmlformats.org/officeDocument/2006/relationships/hyperlink" Target="https://uk.sagepub.com/en-gb/eur/manuscript-submission-guidelines" TargetMode="External"/><Relationship Id="rId26" Type="http://schemas.openxmlformats.org/officeDocument/2006/relationships/hyperlink" Target="https://authorservices.wiley.com/author-resources/Journal-Authors/Promotion/journal-cover-image.html" TargetMode="External"/><Relationship Id="rId39" Type="http://schemas.openxmlformats.org/officeDocument/2006/relationships/hyperlink" Target="http://www.research4life.org/" TargetMode="External"/><Relationship Id="rId3" Type="http://schemas.openxmlformats.org/officeDocument/2006/relationships/hyperlink" Target="https://uk.sagepub.com/en-gb/eur/page/journal-author-gateway" TargetMode="External"/><Relationship Id="rId21" Type="http://schemas.openxmlformats.org/officeDocument/2006/relationships/hyperlink" Target="https://authorservices.wiley.com/author-resources/Journal-Authors/licensing-open-access/licensing/index.html" TargetMode="External"/><Relationship Id="rId34" Type="http://schemas.openxmlformats.org/officeDocument/2006/relationships/hyperlink" Target="https://authorservices.wiley.com/author-resources/Journal-Authors/Promotion/promotional-toolkit.html" TargetMode="External"/><Relationship Id="rId42" Type="http://schemas.openxmlformats.org/officeDocument/2006/relationships/hyperlink" Target="http://data.sagepub.com/sagestats/" TargetMode="External"/><Relationship Id="rId47" Type="http://schemas.openxmlformats.org/officeDocument/2006/relationships/hyperlink" Target="http://sk.sagepub.com/about-sage-knowledge" TargetMode="External"/><Relationship Id="rId50" Type="http://schemas.openxmlformats.org/officeDocument/2006/relationships/hyperlink" Target="http://www.wiley.com/go/databases" TargetMode="External"/><Relationship Id="rId7" Type="http://schemas.openxmlformats.org/officeDocument/2006/relationships/image" Target="../media/image3.jpg"/><Relationship Id="rId12" Type="http://schemas.openxmlformats.org/officeDocument/2006/relationships/hyperlink" Target="http://www.wileyauthors.com/overleaf" TargetMode="External"/><Relationship Id="rId17" Type="http://schemas.openxmlformats.org/officeDocument/2006/relationships/hyperlink" Target="https://uk.sagepub.com/en-gb/eur/page/journal-editor-gateway" TargetMode="External"/><Relationship Id="rId25" Type="http://schemas.openxmlformats.org/officeDocument/2006/relationships/hyperlink" Target="https://uk.sagepub.com/en-gb/eur/page/journal-reviewer-gateway" TargetMode="External"/><Relationship Id="rId33" Type="http://schemas.openxmlformats.org/officeDocument/2006/relationships/hyperlink" Target="https://authorservices.wiley.com/author-resources/Journal-Authors/Promotion/video-abstracts.html" TargetMode="External"/><Relationship Id="rId38" Type="http://schemas.openxmlformats.org/officeDocument/2006/relationships/hyperlink" Target="http://olabout.wiley.com/WileyCDA/Section/id-814664.html" TargetMode="External"/><Relationship Id="rId46" Type="http://schemas.openxmlformats.org/officeDocument/2006/relationships/hyperlink" Target="http://www.methodspace.com/" TargetMode="External"/><Relationship Id="rId2" Type="http://schemas.openxmlformats.org/officeDocument/2006/relationships/notesSlide" Target="../notesSlides/notesSlide5.xml"/><Relationship Id="rId16" Type="http://schemas.openxmlformats.org/officeDocument/2006/relationships/hyperlink" Target="https://authorservices.wiley.com/Reviewers/journal-reviewers/what-is-peer-review/types-of-peer-review.html" TargetMode="External"/><Relationship Id="rId20" Type="http://schemas.openxmlformats.org/officeDocument/2006/relationships/hyperlink" Target="https://uk.sagepub.com/en-gb/eur/Open-access-at-sage" TargetMode="External"/><Relationship Id="rId29" Type="http://schemas.openxmlformats.org/officeDocument/2006/relationships/hyperlink" Target="https://uk.sagepub.com/en-gb/eur/journals-production" TargetMode="External"/><Relationship Id="rId41" Type="http://schemas.openxmlformats.org/officeDocument/2006/relationships/hyperlink" Target="https://uk.sagepub.com/en-gb/eur/researchers-emai-alerts"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s://publons.com/in/sage/" TargetMode="External"/><Relationship Id="rId32" Type="http://schemas.openxmlformats.org/officeDocument/2006/relationships/hyperlink" Target="http://journals.sagepub.com/page/rap/help/faqs/article-metrics-usage-statistics" TargetMode="External"/><Relationship Id="rId37" Type="http://schemas.openxmlformats.org/officeDocument/2006/relationships/hyperlink" Target="http://olabout.wiley.com/WileyCDA/Section/id-812239.html" TargetMode="External"/><Relationship Id="rId40" Type="http://schemas.openxmlformats.org/officeDocument/2006/relationships/hyperlink" Target="https://uk.sagepub.com/en-gb/eur/indexing-discoverability" TargetMode="External"/><Relationship Id="rId45" Type="http://schemas.openxmlformats.org/officeDocument/2006/relationships/hyperlink" Target="http://methods.sagepub.com/" TargetMode="External"/><Relationship Id="rId5" Type="http://schemas.openxmlformats.org/officeDocument/2006/relationships/hyperlink" Target="http://wileyspectralab.com/" TargetMode="External"/><Relationship Id="rId15" Type="http://schemas.openxmlformats.org/officeDocument/2006/relationships/hyperlink" Target="http://languageservices.sagepub.com/en/" TargetMode="External"/><Relationship Id="rId23" Type="http://schemas.openxmlformats.org/officeDocument/2006/relationships/hyperlink" Target="https://authorservices.wiley.com/author-resources/Journal-Authors/licensing-open-access/open-access/author-compliance-tool.html" TargetMode="External"/><Relationship Id="rId28" Type="http://schemas.openxmlformats.org/officeDocument/2006/relationships/hyperlink" Target="https://uk.sagepub.com/en-gb/eur/faqs-0" TargetMode="External"/><Relationship Id="rId36" Type="http://schemas.openxmlformats.org/officeDocument/2006/relationships/hyperlink" Target="http://olabout.wiley.com/WileyCDA/Section/id-819787.html" TargetMode="External"/><Relationship Id="rId49" Type="http://schemas.openxmlformats.org/officeDocument/2006/relationships/hyperlink" Target="http://sk.sagepub.com/recommendations_help" TargetMode="External"/><Relationship Id="rId10" Type="http://schemas.openxmlformats.org/officeDocument/2006/relationships/image" Target="../media/image6.jpg"/><Relationship Id="rId19" Type="http://schemas.openxmlformats.org/officeDocument/2006/relationships/hyperlink" Target="https://authorservices.wiley.com/author-resources/Journal-Authors/licensing-and-open-access/open-access/institutional-funder-payments.html" TargetMode="External"/><Relationship Id="rId31" Type="http://schemas.openxmlformats.org/officeDocument/2006/relationships/hyperlink" Target="https://authorservices.wiley.com/author-resources/Journal-Authors/Promotion/index.html#2" TargetMode="External"/><Relationship Id="rId44" Type="http://schemas.openxmlformats.org/officeDocument/2006/relationships/hyperlink" Target="https://uk.sagepub.com/en-gb/eur/supplementary-files-on-sage-journals-sj-guidelines-for-authors"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journals.sagepub.com/" TargetMode="External"/><Relationship Id="rId22" Type="http://schemas.openxmlformats.org/officeDocument/2006/relationships/hyperlink" Target="https://uk.sagepub.com/en-gb/eur/online-submission-peer-review-system" TargetMode="External"/><Relationship Id="rId27" Type="http://schemas.openxmlformats.org/officeDocument/2006/relationships/hyperlink" Target="https://uk.sagepub.com/en-gb/eur/journal-author-archiving-policies-and-re-use" TargetMode="External"/><Relationship Id="rId30" Type="http://schemas.openxmlformats.org/officeDocument/2006/relationships/hyperlink" Target="https://uk.sagepub.com/en-gb/eur/maximize-your-articles-impact-with-kudos" TargetMode="External"/><Relationship Id="rId35" Type="http://schemas.openxmlformats.org/officeDocument/2006/relationships/hyperlink" Target="https://uk.sagepub.com/en-gb/eur/researcher-citations" TargetMode="External"/><Relationship Id="rId43" Type="http://schemas.openxmlformats.org/officeDocument/2006/relationships/hyperlink" Target="https://uk.sagepub.com/en-gb/eur/promote-your-article" TargetMode="External"/><Relationship Id="rId48" Type="http://schemas.openxmlformats.org/officeDocument/2006/relationships/hyperlink" Target="http://connection.sagepub.com/insight/" TargetMode="External"/><Relationship Id="rId8" Type="http://schemas.openxmlformats.org/officeDocument/2006/relationships/image" Target="../media/image4.jpg"/></Relationships>
</file>

<file path=ppt/slides/_rels/slide7.xml.rels><?xml version="1.0" encoding="UTF-8" standalone="yes"?>
<Relationships xmlns="http://schemas.openxmlformats.org/package/2006/relationships"><Relationship Id="rId13" Type="http://schemas.openxmlformats.org/officeDocument/2006/relationships/hyperlink" Target="http://resource-cms.springer.com/springer-cms/rest/v1/content/19862/data/v1/Pubslishing+Ethics+Guide+for+Editors" TargetMode="External"/><Relationship Id="rId18" Type="http://schemas.openxmlformats.org/officeDocument/2006/relationships/hyperlink" Target="https://masterclasses.nature.com/pages/researchers" TargetMode="External"/><Relationship Id="rId26" Type="http://schemas.openxmlformats.org/officeDocument/2006/relationships/hyperlink" Target="https://publons.com/publisher/6074/springer-nature" TargetMode="External"/><Relationship Id="rId39" Type="http://schemas.openxmlformats.org/officeDocument/2006/relationships/hyperlink" Target="http://www.springer.com/librarians/e-content/apps?SGWID=0-1724013-6-1279821-0" TargetMode="External"/><Relationship Id="rId21" Type="http://schemas.openxmlformats.org/officeDocument/2006/relationships/hyperlink" Target="http://www.nature.com/authors/submit_manuscript.html" TargetMode="External"/><Relationship Id="rId34" Type="http://schemas.openxmlformats.org/officeDocument/2006/relationships/hyperlink" Target="https://www.springer.com/gp/authors-editors/journal-author/journal-author-helpdesk/article-level-metrics/23400" TargetMode="External"/><Relationship Id="rId42" Type="http://schemas.openxmlformats.org/officeDocument/2006/relationships/hyperlink" Target="http://www.springernature.com/gb/researchers/scigraph" TargetMode="External"/><Relationship Id="rId47" Type="http://schemas.openxmlformats.org/officeDocument/2006/relationships/hyperlink" Target="http://www.springer.com/gp/librarians/zbmath/8240" TargetMode="External"/><Relationship Id="rId50" Type="http://schemas.openxmlformats.org/officeDocument/2006/relationships/hyperlink" Target="http://materials.springer.com/" TargetMode="External"/><Relationship Id="rId55" Type="http://schemas.openxmlformats.org/officeDocument/2006/relationships/hyperlink" Target="http://www.nature.com/nature/podcast/" TargetMode="External"/><Relationship Id="rId7" Type="http://schemas.openxmlformats.org/officeDocument/2006/relationships/image" Target="../media/image3.jpg"/><Relationship Id="rId12" Type="http://schemas.openxmlformats.org/officeDocument/2006/relationships/hyperlink" Target="https://www.springer.com/gp/authors-editors/journal-author/overleaf" TargetMode="External"/><Relationship Id="rId17" Type="http://schemas.openxmlformats.org/officeDocument/2006/relationships/hyperlink" Target="http://www.springersource.com/" TargetMode="External"/><Relationship Id="rId25" Type="http://schemas.openxmlformats.org/officeDocument/2006/relationships/hyperlink" Target="https://www.nature.com/openresearch/funding/" TargetMode="External"/><Relationship Id="rId33" Type="http://schemas.openxmlformats.org/officeDocument/2006/relationships/hyperlink" Target="http://www.springernature.com/gp/researchers/sharedit?countryChanged=true" TargetMode="External"/><Relationship Id="rId38" Type="http://schemas.openxmlformats.org/officeDocument/2006/relationships/hyperlink" Target="http://olabout.wiley.com/WileyCDA/Section/id-819787.html" TargetMode="External"/><Relationship Id="rId46" Type="http://schemas.openxmlformats.org/officeDocument/2006/relationships/hyperlink" Target="http://www.springernature.com/gp/librarians/products/product-types/database/springerprotocols?countryChanged=true" TargetMode="External"/><Relationship Id="rId2" Type="http://schemas.openxmlformats.org/officeDocument/2006/relationships/notesSlide" Target="../notesSlides/notesSlide6.xml"/><Relationship Id="rId16" Type="http://schemas.openxmlformats.org/officeDocument/2006/relationships/hyperlink" Target="http://authorservices.springernature.com/" TargetMode="External"/><Relationship Id="rId20" Type="http://schemas.openxmlformats.org/officeDocument/2006/relationships/hyperlink" Target="https://www.springer.com/gp/authors-editors/journal-author/the-springer-transfer-desk" TargetMode="External"/><Relationship Id="rId29" Type="http://schemas.openxmlformats.org/officeDocument/2006/relationships/hyperlink" Target="https://www.springer.com/gp/open-access/authors-rights/self-archiving-policy/2124" TargetMode="External"/><Relationship Id="rId41" Type="http://schemas.openxmlformats.org/officeDocument/2006/relationships/hyperlink" Target="https://www.springeropen.com/get-published/indexing-archiving-and-access-to-data/new-content-item" TargetMode="External"/><Relationship Id="rId54" Type="http://schemas.openxmlformats.org/officeDocument/2006/relationships/hyperlink" Target="http://blogs.biomedcentral.com/about/"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www.springernature.com/gb/researchers/orcid" TargetMode="External"/><Relationship Id="rId32" Type="http://schemas.openxmlformats.org/officeDocument/2006/relationships/hyperlink" Target="https://authorservices.wiley.com/author-resources/Journal-Authors/Promotion/measure-impact.html" TargetMode="External"/><Relationship Id="rId37" Type="http://schemas.openxmlformats.org/officeDocument/2006/relationships/hyperlink" Target="http://citations.springer.com/" TargetMode="External"/><Relationship Id="rId40" Type="http://schemas.openxmlformats.org/officeDocument/2006/relationships/hyperlink" Target="http://www.research4life.org/" TargetMode="External"/><Relationship Id="rId45" Type="http://schemas.openxmlformats.org/officeDocument/2006/relationships/hyperlink" Target="http://recommended.springernature.com/recommended/?mkt_tok=eyJpIjoiTW1Wa01qazVOV05tWmpsbCIsInQiOiIwQ0w2dVNRZGF0ZU85bCtQM3AyQ2RaZWJsbko5MTZWcUM2cDV2RTQyTmlTdnhpbnNoNkhNcWVUWGxcL3JoZkdwRW91YXRVUThBejRkY3RUMlZrb1lJRnNicDh6SGFWcW4xQUNRMlN3eThFa0NMXC9kMTlGOXdxNDdWdXR5enhuQ1lNIn0%3D" TargetMode="External"/><Relationship Id="rId53" Type="http://schemas.openxmlformats.org/officeDocument/2006/relationships/hyperlink" Target="http://www.nature.com/news/index.html" TargetMode="External"/><Relationship Id="rId5" Type="http://schemas.openxmlformats.org/officeDocument/2006/relationships/hyperlink" Target="http://wileyspectralab.com/" TargetMode="External"/><Relationship Id="rId15" Type="http://schemas.openxmlformats.org/officeDocument/2006/relationships/hyperlink" Target="http://journalsuggester.springer.com/" TargetMode="External"/><Relationship Id="rId23" Type="http://schemas.openxmlformats.org/officeDocument/2006/relationships/hyperlink" Target="https://oaspa.org/member/springer-nature/" TargetMode="External"/><Relationship Id="rId28" Type="http://schemas.openxmlformats.org/officeDocument/2006/relationships/hyperlink" Target="http://www.nature.com/nmat/authors/submit/index.html#cover" TargetMode="External"/><Relationship Id="rId36" Type="http://schemas.openxmlformats.org/officeDocument/2006/relationships/hyperlink" Target="http://www.nature.com/content/authortips/index.html?WT.mc_id=WEB_AUTHORTIPS_1508_NATAUTHORSPAGE" TargetMode="External"/><Relationship Id="rId49" Type="http://schemas.openxmlformats.org/officeDocument/2006/relationships/hyperlink" Target="http://www.nature.com/protocolexchange/" TargetMode="External"/><Relationship Id="rId57" Type="http://schemas.openxmlformats.org/officeDocument/2006/relationships/hyperlink" Target="http://www.wiley.com/go/databases" TargetMode="External"/><Relationship Id="rId10" Type="http://schemas.openxmlformats.org/officeDocument/2006/relationships/image" Target="../media/image6.jpg"/><Relationship Id="rId19" Type="http://schemas.openxmlformats.org/officeDocument/2006/relationships/hyperlink" Target="https://www.springer.com/gp/authors-editors/journal-author/journal-author-academy" TargetMode="External"/><Relationship Id="rId31" Type="http://schemas.openxmlformats.org/officeDocument/2006/relationships/hyperlink" Target="http://mts-nature.nature.com/cgi-bin/main.plex?form_type=display_auth_instructions" TargetMode="External"/><Relationship Id="rId44" Type="http://schemas.openxmlformats.org/officeDocument/2006/relationships/hyperlink" Target="https://www.biomedcentral.com/getpublished/supplements-and-collections" TargetMode="External"/><Relationship Id="rId52" Type="http://schemas.openxmlformats.org/officeDocument/2006/relationships/hyperlink" Target="https://www.springer.com/gb/authors-editors/journal-author/journal-author-helpdesk/e-proofing"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www.springernature.com/gb/authors/research-data-policy" TargetMode="External"/><Relationship Id="rId22" Type="http://schemas.openxmlformats.org/officeDocument/2006/relationships/hyperlink" Target="https://www.springeropen.com/about/institutional-support/membership" TargetMode="External"/><Relationship Id="rId27" Type="http://schemas.openxmlformats.org/officeDocument/2006/relationships/hyperlink" Target="https://www.springer.com/gb/authors-editors/authorandreviewertutorials" TargetMode="External"/><Relationship Id="rId30" Type="http://schemas.openxmlformats.org/officeDocument/2006/relationships/hyperlink" Target="https://www.springeropen.com/get-published/indexing-archiving-and-access-to-data/journal-archiving" TargetMode="External"/><Relationship Id="rId35" Type="http://schemas.openxmlformats.org/officeDocument/2006/relationships/hyperlink" Target="http://authorservices.springernature.com/videos/" TargetMode="External"/><Relationship Id="rId43" Type="http://schemas.openxmlformats.org/officeDocument/2006/relationships/hyperlink" Target="http://www.nature.com/authors/author_resources/communication.html" TargetMode="External"/><Relationship Id="rId48" Type="http://schemas.openxmlformats.org/officeDocument/2006/relationships/hyperlink" Target="http://nano.nature.com/" TargetMode="External"/><Relationship Id="rId56" Type="http://schemas.openxmlformats.org/officeDocument/2006/relationships/hyperlink" Target="http://www.natureindex.com/" TargetMode="External"/><Relationship Id="rId8" Type="http://schemas.openxmlformats.org/officeDocument/2006/relationships/image" Target="../media/image4.jpg"/><Relationship Id="rId51" Type="http://schemas.openxmlformats.org/officeDocument/2006/relationships/hyperlink" Target="http://www.isrctn.com/" TargetMode="External"/><Relationship Id="rId3" Type="http://schemas.openxmlformats.org/officeDocument/2006/relationships/hyperlink" Target="http://www.springernature.com/gb/authors" TargetMode="External"/></Relationships>
</file>

<file path=ppt/slides/_rels/slide8.xml.rels><?xml version="1.0" encoding="UTF-8" standalone="yes"?>
<Relationships xmlns="http://schemas.openxmlformats.org/package/2006/relationships"><Relationship Id="rId13" Type="http://schemas.openxmlformats.org/officeDocument/2006/relationships/hyperlink" Target="https://www.elsevier.com/editors/perk" TargetMode="External"/><Relationship Id="rId18" Type="http://schemas.openxmlformats.org/officeDocument/2006/relationships/hyperlink" Target="https://www.elsevier.com/authors/journal-authors/submit-your-paper/submit-and-revise/article-transfer-service" TargetMode="External"/><Relationship Id="rId26" Type="http://schemas.openxmlformats.org/officeDocument/2006/relationships/hyperlink" Target="https://www.publishingcampus.elsevier.com/pages/63/ethics/Publishing-ethics.html" TargetMode="External"/><Relationship Id="rId39" Type="http://schemas.openxmlformats.org/officeDocument/2006/relationships/hyperlink" Target="https://www.publishingcampus.elsevier.com/pages/65/Colleges/College-of-Skills-Training/Getting-noticed.html" TargetMode="External"/><Relationship Id="rId21" Type="http://schemas.openxmlformats.org/officeDocument/2006/relationships/hyperlink" Target="https://www.elsevier.com/authors/journal-authors/submit-your-paper/prepare-your-paper-for-submission" TargetMode="External"/><Relationship Id="rId34" Type="http://schemas.openxmlformats.org/officeDocument/2006/relationships/hyperlink" Target="https://www.elsevier.com/connect/new-kudos-service-helps-researchers-boost-their-visibility-and-impact" TargetMode="External"/><Relationship Id="rId42" Type="http://schemas.openxmlformats.org/officeDocument/2006/relationships/hyperlink" Target="http://olabout.wiley.com/WileyCDA/Section/id-812239.html" TargetMode="External"/><Relationship Id="rId47" Type="http://schemas.openxmlformats.org/officeDocument/2006/relationships/hyperlink" Target="http://datalink.elsevier.com/" TargetMode="External"/><Relationship Id="rId50" Type="http://schemas.openxmlformats.org/officeDocument/2006/relationships/hyperlink" Target="https://www.elsevier.com/authors/author-services/enrichments/inline-supplementary-material" TargetMode="External"/><Relationship Id="rId55" Type="http://schemas.openxmlformats.org/officeDocument/2006/relationships/hyperlink" Target="https://www.elsevier.com/solutions/scival/features" TargetMode="External"/><Relationship Id="rId63" Type="http://schemas.openxmlformats.org/officeDocument/2006/relationships/hyperlink" Target="https://www.elsevier.com/authors/journal-authors/submit-your-paper/sharing-and-promoting-your-article/share-link" TargetMode="External"/><Relationship Id="rId7" Type="http://schemas.openxmlformats.org/officeDocument/2006/relationships/image" Target="../media/image3.jpg"/><Relationship Id="rId2" Type="http://schemas.openxmlformats.org/officeDocument/2006/relationships/notesSlide" Target="../notesSlides/notesSlide7.xml"/><Relationship Id="rId16" Type="http://schemas.openxmlformats.org/officeDocument/2006/relationships/hyperlink" Target="https://www.elsevier.com/connect/authors-update" TargetMode="External"/><Relationship Id="rId20" Type="http://schemas.openxmlformats.org/officeDocument/2006/relationships/hyperlink" Target="https://www.elsevier.com/editors/evise" TargetMode="External"/><Relationship Id="rId29" Type="http://schemas.openxmlformats.org/officeDocument/2006/relationships/hyperlink" Target="https://www.elsevier.com/reviewers" TargetMode="External"/><Relationship Id="rId41" Type="http://schemas.openxmlformats.org/officeDocument/2006/relationships/hyperlink" Target="https://www.elsevier.com/solutions/sciencedirect/features" TargetMode="External"/><Relationship Id="rId54" Type="http://schemas.openxmlformats.org/officeDocument/2006/relationships/hyperlink" Target="https://www.elsevier.com/solutions/newsflo" TargetMode="External"/><Relationship Id="rId62" Type="http://schemas.openxmlformats.org/officeDocument/2006/relationships/hyperlink" Target="https://www.elsevier.com/about/press-releases/corporate/elsevier-acquires-bepress,-a-leading-service-provider-used-by-academic-institutions-to-showcase-their-research" TargetMode="External"/><Relationship Id="rId1" Type="http://schemas.openxmlformats.org/officeDocument/2006/relationships/slideLayout" Target="../slideLayouts/slideLayout1.xml"/><Relationship Id="rId6" Type="http://schemas.openxmlformats.org/officeDocument/2006/relationships/image" Target="../media/image2.jpg"/><Relationship Id="rId11" Type="http://schemas.openxmlformats.org/officeDocument/2006/relationships/image" Target="../media/image7.jpg"/><Relationship Id="rId24" Type="http://schemas.openxmlformats.org/officeDocument/2006/relationships/hyperlink" Target="https://authorservices.wiley.com/author-resources/Journal-Authors/licensing-open-access/licensing/index.html" TargetMode="External"/><Relationship Id="rId32" Type="http://schemas.openxmlformats.org/officeDocument/2006/relationships/hyperlink" Target="https://service.elsevier.com/app/answers/detail/a_id/9538/c/10533/supporthub/publishing/related/1/" TargetMode="External"/><Relationship Id="rId37" Type="http://schemas.openxmlformats.org/officeDocument/2006/relationships/hyperlink" Target="https://www.elsevier.com/authors/journal-authors/measuring-an-articles-impact" TargetMode="External"/><Relationship Id="rId40" Type="http://schemas.openxmlformats.org/officeDocument/2006/relationships/hyperlink" Target="https://www.elsevier.com/authors/journal-authors/measuring-an-articles-impact#citation" TargetMode="External"/><Relationship Id="rId45" Type="http://schemas.openxmlformats.org/officeDocument/2006/relationships/hyperlink" Target="http://www.sciencedirect.com/science/journals" TargetMode="External"/><Relationship Id="rId53" Type="http://schemas.openxmlformats.org/officeDocument/2006/relationships/hyperlink" Target="https://www.elsevier.com/solutions/analytical-services/features" TargetMode="External"/><Relationship Id="rId58" Type="http://schemas.openxmlformats.org/officeDocument/2006/relationships/hyperlink" Target="http://scitechconnect.elsevier.com/" TargetMode="External"/><Relationship Id="rId5" Type="http://schemas.openxmlformats.org/officeDocument/2006/relationships/hyperlink" Target="http://wileyspectralab.com/" TargetMode="External"/><Relationship Id="rId15" Type="http://schemas.openxmlformats.org/officeDocument/2006/relationships/hyperlink" Target="http://webshop.elsevier.com/" TargetMode="External"/><Relationship Id="rId23" Type="http://schemas.openxmlformats.org/officeDocument/2006/relationships/hyperlink" Target="https://www.elsevier.com/about/open-science/open-access" TargetMode="External"/><Relationship Id="rId28" Type="http://schemas.openxmlformats.org/officeDocument/2006/relationships/hyperlink" Target="https://authorservices.wiley.com/Reviewers/journal-reviewers/tools-and-resources/publons.html" TargetMode="External"/><Relationship Id="rId36" Type="http://schemas.openxmlformats.org/officeDocument/2006/relationships/hyperlink" Target="https://www.elsevier.com/authors/journal-authors/share-link" TargetMode="External"/><Relationship Id="rId49" Type="http://schemas.openxmlformats.org/officeDocument/2006/relationships/hyperlink" Target="https://www.mendeley.com/reference-management/reference-manager" TargetMode="External"/><Relationship Id="rId57" Type="http://schemas.openxmlformats.org/officeDocument/2006/relationships/hyperlink" Target="https://www.elsevier.com/solutions/ssrn" TargetMode="External"/><Relationship Id="rId61" Type="http://schemas.openxmlformats.org/officeDocument/2006/relationships/hyperlink" Target="http://webshop.elsevier.com/illustration-services/academic-infographics/" TargetMode="External"/><Relationship Id="rId10" Type="http://schemas.openxmlformats.org/officeDocument/2006/relationships/image" Target="../media/image6.jpg"/><Relationship Id="rId19" Type="http://schemas.openxmlformats.org/officeDocument/2006/relationships/hyperlink" Target="https://www.elsevier.com/editors" TargetMode="External"/><Relationship Id="rId31" Type="http://schemas.openxmlformats.org/officeDocument/2006/relationships/hyperlink" Target="https://www.elsevier.com/about/our-business/policies/copyright" TargetMode="External"/><Relationship Id="rId44" Type="http://schemas.openxmlformats.org/officeDocument/2006/relationships/hyperlink" Target="http://www.research4life.org/" TargetMode="External"/><Relationship Id="rId52" Type="http://schemas.openxmlformats.org/officeDocument/2006/relationships/hyperlink" Target="https://www.elsevier.com/authors/journal-authors/proof-central/what-is-proof-central" TargetMode="External"/><Relationship Id="rId60" Type="http://schemas.openxmlformats.org/officeDocument/2006/relationships/hyperlink" Target="https://www.hivebench.com/" TargetMode="External"/><Relationship Id="rId4" Type="http://schemas.openxmlformats.org/officeDocument/2006/relationships/image" Target="../media/image1.jpg"/><Relationship Id="rId9" Type="http://schemas.openxmlformats.org/officeDocument/2006/relationships/image" Target="../media/image5.jpg"/><Relationship Id="rId14" Type="http://schemas.openxmlformats.org/officeDocument/2006/relationships/hyperlink" Target="http://journalfinder.elsevier.com/" TargetMode="External"/><Relationship Id="rId22" Type="http://schemas.openxmlformats.org/officeDocument/2006/relationships/hyperlink" Target="https://www.elsevier.com/about/open-science/open-access/agreements" TargetMode="External"/><Relationship Id="rId27" Type="http://schemas.openxmlformats.org/officeDocument/2006/relationships/hyperlink" Target="http://jp.elsevier.com/_old/journal-authors/funding-body-agreements" TargetMode="External"/><Relationship Id="rId30" Type="http://schemas.openxmlformats.org/officeDocument/2006/relationships/hyperlink" Target="https://authorservices.wiley.com/author-resources/Journal-Authors/Promotion/journal-cover-image.html" TargetMode="External"/><Relationship Id="rId35" Type="http://schemas.openxmlformats.org/officeDocument/2006/relationships/hyperlink" Target="https://www.journals.elsevier.com/polyhedron/cover-gallery/submit-your-cover-artwork" TargetMode="External"/><Relationship Id="rId43" Type="http://schemas.openxmlformats.org/officeDocument/2006/relationships/hyperlink" Target="http://www.journalapps.elsevier.com/" TargetMode="External"/><Relationship Id="rId48" Type="http://schemas.openxmlformats.org/officeDocument/2006/relationships/hyperlink" Target="https://www.elsevier.com/about/newsroom" TargetMode="External"/><Relationship Id="rId56" Type="http://schemas.openxmlformats.org/officeDocument/2006/relationships/hyperlink" Target="https://www.elsevier.com/solutions/pure/features" TargetMode="External"/><Relationship Id="rId64" Type="http://schemas.openxmlformats.org/officeDocument/2006/relationships/hyperlink" Target="http://www.wiley.com/go/databases" TargetMode="External"/><Relationship Id="rId8" Type="http://schemas.openxmlformats.org/officeDocument/2006/relationships/image" Target="../media/image4.jpg"/><Relationship Id="rId51" Type="http://schemas.openxmlformats.org/officeDocument/2006/relationships/hyperlink" Target="https://www.elsevier.com/books-and-journals/enrichments" TargetMode="External"/><Relationship Id="rId3" Type="http://schemas.openxmlformats.org/officeDocument/2006/relationships/hyperlink" Target="https://www.elsevier.com/authors/journal-authors" TargetMode="External"/><Relationship Id="rId12" Type="http://schemas.openxmlformats.org/officeDocument/2006/relationships/hyperlink" Target="http://www.wileyauthors.com/overleaf" TargetMode="External"/><Relationship Id="rId17" Type="http://schemas.openxmlformats.org/officeDocument/2006/relationships/hyperlink" Target="https://www.publishingcampus.elsevier.com/" TargetMode="External"/><Relationship Id="rId25" Type="http://schemas.openxmlformats.org/officeDocument/2006/relationships/hyperlink" Target="https://orcid.org/members/001G000001C8dNGIAZ-elsevier-inc" TargetMode="External"/><Relationship Id="rId33" Type="http://schemas.openxmlformats.org/officeDocument/2006/relationships/hyperlink" Target="https://authors.elsevier.com/tracking/landingpage/selection.do" TargetMode="External"/><Relationship Id="rId38" Type="http://schemas.openxmlformats.org/officeDocument/2006/relationships/hyperlink" Target="https://authorservices.wiley.com/author-resources/Journal-Authors/Promotion/video-abstracts.html" TargetMode="External"/><Relationship Id="rId46" Type="http://schemas.openxmlformats.org/officeDocument/2006/relationships/hyperlink" Target="http://www.sciencedirect.com/science/alerts" TargetMode="External"/><Relationship Id="rId59" Type="http://schemas.openxmlformats.org/officeDocument/2006/relationships/hyperlink" Target="https://www.mendele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459432"/>
            <a:ext cx="5470375" cy="1473200"/>
          </a:xfrm>
        </p:spPr>
        <p:txBody>
          <a:bodyPr/>
          <a:lstStyle/>
          <a:p>
            <a:r>
              <a:rPr lang="en-US" dirty="0">
                <a:solidFill>
                  <a:schemeClr val="accent5">
                    <a:lumMod val="75000"/>
                  </a:schemeClr>
                </a:solidFill>
              </a:rPr>
              <a:t>Competitor Maps</a:t>
            </a:r>
          </a:p>
        </p:txBody>
      </p:sp>
      <p:sp>
        <p:nvSpPr>
          <p:cNvPr id="5" name="Text Placeholder 4"/>
          <p:cNvSpPr>
            <a:spLocks noGrp="1"/>
          </p:cNvSpPr>
          <p:nvPr>
            <p:ph type="body" sz="quarter" idx="14"/>
          </p:nvPr>
        </p:nvSpPr>
        <p:spPr>
          <a:xfrm>
            <a:off x="755576" y="1058184"/>
            <a:ext cx="7059168" cy="3960440"/>
          </a:xfrm>
        </p:spPr>
        <p:txBody>
          <a:bodyPr>
            <a:noAutofit/>
          </a:bodyPr>
          <a:lstStyle/>
          <a:p>
            <a:pPr>
              <a:lnSpc>
                <a:spcPct val="115000"/>
              </a:lnSpc>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Author Marketing has created </a:t>
            </a:r>
            <a:r>
              <a:rPr lang="en-US" sz="1400" u="sng" dirty="0">
                <a:hlinkClick r:id="rId2"/>
              </a:rPr>
              <a:t>a set of maps</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GB" sz="1400" i="1" dirty="0">
                <a:latin typeface="Open Sans" panose="020B0606030504020204" pitchFamily="34" charset="0"/>
                <a:ea typeface="Open Sans" panose="020B0606030504020204" pitchFamily="34" charset="0"/>
                <a:cs typeface="Open Sans" panose="020B0606030504020204" pitchFamily="34" charset="0"/>
              </a:rPr>
              <a:t>(username: </a:t>
            </a:r>
            <a:r>
              <a:rPr lang="en-GB" sz="1400" i="1" dirty="0" err="1">
                <a:latin typeface="Open Sans" panose="020B0606030504020204" pitchFamily="34" charset="0"/>
                <a:ea typeface="Open Sans" panose="020B0606030504020204" pitchFamily="34" charset="0"/>
                <a:cs typeface="Open Sans" panose="020B0606030504020204" pitchFamily="34" charset="0"/>
              </a:rPr>
              <a:t>authorservices</a:t>
            </a:r>
            <a:r>
              <a:rPr lang="en-GB" sz="1400" i="1" dirty="0">
                <a:latin typeface="Open Sans" panose="020B0606030504020204" pitchFamily="34" charset="0"/>
                <a:ea typeface="Open Sans" panose="020B0606030504020204" pitchFamily="34" charset="0"/>
                <a:cs typeface="Open Sans" panose="020B0606030504020204" pitchFamily="34" charset="0"/>
              </a:rPr>
              <a:t>; password: wiley1) </a:t>
            </a:r>
            <a:r>
              <a:rPr lang="en-US" sz="1400" dirty="0">
                <a:latin typeface="Open Sans" panose="020B0606030504020204" pitchFamily="34" charset="0"/>
                <a:ea typeface="Open Sans" panose="020B0606030504020204" pitchFamily="34" charset="0"/>
                <a:cs typeface="Open Sans" panose="020B0606030504020204" pitchFamily="34" charset="0"/>
              </a:rPr>
              <a:t>showing the various tools and services that Wiley offers researchers across the research journey—from discovery through to publication and beyond. </a:t>
            </a:r>
          </a:p>
          <a:p>
            <a:pPr>
              <a:lnSpc>
                <a:spcPct val="115000"/>
              </a:lnSpc>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 </a:t>
            </a:r>
          </a:p>
          <a:p>
            <a:pPr>
              <a:lnSpc>
                <a:spcPct val="115000"/>
              </a:lnSpc>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The main resource is an </a:t>
            </a:r>
            <a:r>
              <a:rPr lang="en-US" sz="1400" b="1" dirty="0">
                <a:latin typeface="Open Sans" panose="020B0606030504020204" pitchFamily="34" charset="0"/>
                <a:ea typeface="Open Sans" panose="020B0606030504020204" pitchFamily="34" charset="0"/>
                <a:cs typeface="Open Sans" panose="020B0606030504020204" pitchFamily="34" charset="0"/>
              </a:rPr>
              <a:t>internal only</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u="sng" dirty="0">
                <a:solidFill>
                  <a:srgbClr val="0000FF"/>
                </a:solidFill>
                <a:latin typeface="Open Sans" panose="020B0606030504020204" pitchFamily="34" charset="0"/>
                <a:ea typeface="Open Sans" panose="020B0606030504020204" pitchFamily="34" charset="0"/>
                <a:cs typeface="Open Sans" panose="020B0606030504020204" pitchFamily="34" charset="0"/>
                <a:hlinkClick r:id="rId3"/>
              </a:rPr>
              <a:t>Interactive Map</a:t>
            </a:r>
            <a:r>
              <a:rPr lang="en-GB" sz="1400" dirty="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rPr>
              <a:t>which allows you to click through each stage of the author journey and see the associated Wiley products, services, or policies, including a brief description and a link to the accompanying external site for that product. </a:t>
            </a:r>
          </a:p>
          <a:p>
            <a:pPr>
              <a:lnSpc>
                <a:spcPct val="115000"/>
              </a:lnSpc>
              <a:spcBef>
                <a:spcPts val="0"/>
              </a:spcBef>
            </a:pPr>
            <a:r>
              <a:rPr lang="en-US" sz="1400" dirty="0">
                <a:latin typeface="Open Sans" panose="020B0606030504020204" pitchFamily="34" charset="0"/>
                <a:ea typeface="Open Sans" panose="020B0606030504020204" pitchFamily="34" charset="0"/>
                <a:cs typeface="Open Sans" panose="020B0606030504020204" pitchFamily="34" charset="0"/>
              </a:rPr>
              <a:t> </a:t>
            </a:r>
          </a:p>
          <a:p>
            <a:pPr>
              <a:lnSpc>
                <a:spcPct val="115000"/>
              </a:lnSpc>
              <a:spcBef>
                <a:spcPts val="0"/>
              </a:spcBef>
            </a:pPr>
            <a:r>
              <a:rPr lang="en-US" sz="1400" b="1" dirty="0">
                <a:latin typeface="Open Sans" panose="020B0606030504020204" pitchFamily="34" charset="0"/>
                <a:ea typeface="Open Sans" panose="020B0606030504020204" pitchFamily="34" charset="0"/>
                <a:cs typeface="Open Sans" panose="020B0606030504020204" pitchFamily="34" charset="0"/>
              </a:rPr>
              <a:t>These internal-only Competitor Maps show how Wiley’s offerings compare with those of our major competitors to help JPMs and Marketers prepare for bids or presentations where you may be asked how one of our services compares with another publisher. </a:t>
            </a:r>
            <a:r>
              <a:rPr lang="en-US" sz="1400" dirty="0">
                <a:latin typeface="Open Sans" panose="020B0606030504020204" pitchFamily="34" charset="0"/>
                <a:ea typeface="Open Sans" panose="020B0606030504020204" pitchFamily="34" charset="0"/>
                <a:cs typeface="Open Sans" panose="020B0606030504020204" pitchFamily="34" charset="0"/>
              </a:rPr>
              <a:t>Links to the external webpage for each service are included, where available.</a:t>
            </a:r>
          </a:p>
          <a:p>
            <a:endParaRPr lang="en-US" sz="1400" dirty="0"/>
          </a:p>
        </p:txBody>
      </p:sp>
      <p:sp>
        <p:nvSpPr>
          <p:cNvPr id="7" name="Oval 6">
            <a:hlinkClick r:id="rId4"/>
          </p:cNvPr>
          <p:cNvSpPr/>
          <p:nvPr/>
        </p:nvSpPr>
        <p:spPr>
          <a:xfrm>
            <a:off x="1001506" y="5661248"/>
            <a:ext cx="914400" cy="9144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Service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by Wiley and </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Competitor</a:t>
            </a:r>
          </a:p>
        </p:txBody>
      </p:sp>
      <p:sp>
        <p:nvSpPr>
          <p:cNvPr id="8" name="Oval 7">
            <a:hlinkClick r:id="rId4"/>
          </p:cNvPr>
          <p:cNvSpPr/>
          <p:nvPr/>
        </p:nvSpPr>
        <p:spPr>
          <a:xfrm>
            <a:off x="2267744" y="5661248"/>
            <a:ext cx="914400" cy="914400"/>
          </a:xfrm>
          <a:prstGeom prst="ellipse">
            <a:avLst/>
          </a:prstGeom>
          <a:solidFill>
            <a:schemeClr val="tx1">
              <a:lumMod val="95000"/>
              <a:lumOff val="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Service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by Wiley,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not Competitor</a:t>
            </a:r>
          </a:p>
        </p:txBody>
      </p:sp>
      <p:sp>
        <p:nvSpPr>
          <p:cNvPr id="9" name="Oval 8">
            <a:hlinkClick r:id="rId4"/>
          </p:cNvPr>
          <p:cNvSpPr/>
          <p:nvPr/>
        </p:nvSpPr>
        <p:spPr>
          <a:xfrm>
            <a:off x="3419872" y="566124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Service</a:t>
            </a:r>
          </a:p>
          <a:p>
            <a:pPr algn="ctr"/>
            <a:r>
              <a:rPr lang="en-GB"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by Competitor,</a:t>
            </a:r>
          </a:p>
          <a:p>
            <a:pPr algn="ctr"/>
            <a:r>
              <a:rPr lang="en-GB"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not Wiley</a:t>
            </a:r>
          </a:p>
        </p:txBody>
      </p:sp>
      <p:sp>
        <p:nvSpPr>
          <p:cNvPr id="10" name="Text Placeholder 4"/>
          <p:cNvSpPr>
            <a:spLocks noGrp="1"/>
          </p:cNvSpPr>
          <p:nvPr>
            <p:ph type="body" sz="quarter" idx="14"/>
          </p:nvPr>
        </p:nvSpPr>
        <p:spPr>
          <a:xfrm>
            <a:off x="755576" y="5013176"/>
            <a:ext cx="5904656" cy="546100"/>
          </a:xfrm>
        </p:spPr>
        <p:txBody>
          <a:bodyPr>
            <a:normAutofit/>
          </a:bodyPr>
          <a:lstStyle/>
          <a:p>
            <a:r>
              <a:rPr lang="en-US" dirty="0"/>
              <a:t>Legend</a:t>
            </a:r>
          </a:p>
        </p:txBody>
      </p:sp>
      <p:sp>
        <p:nvSpPr>
          <p:cNvPr id="11" name="Text Placeholder 4">
            <a:extLst>
              <a:ext uri="{FF2B5EF4-FFF2-40B4-BE49-F238E27FC236}">
                <a16:creationId xmlns:a16="http://schemas.microsoft.com/office/drawing/2014/main" id="{D729D2A0-7B79-48C4-AE8D-DF017CBF2472}"/>
              </a:ext>
            </a:extLst>
          </p:cNvPr>
          <p:cNvSpPr txBox="1">
            <a:spLocks/>
          </p:cNvSpPr>
          <p:nvPr/>
        </p:nvSpPr>
        <p:spPr>
          <a:xfrm>
            <a:off x="5292080" y="6453336"/>
            <a:ext cx="5904656" cy="546100"/>
          </a:xfrm>
          <a:prstGeom prst="rect">
            <a:avLst/>
          </a:prstGeom>
        </p:spPr>
        <p:txBody>
          <a:bodyPr vert="horz" lIns="182880" tIns="45720" rIns="182880" bIns="45720" rtlCol="0">
            <a:normAutofit/>
          </a:bodyPr>
          <a:lstStyle>
            <a:lvl1pPr marL="0" indent="0" algn="l" defTabSz="914400" rtl="0" eaLnBrk="1" latinLnBrk="0" hangingPunct="1">
              <a:lnSpc>
                <a:spcPct val="140000"/>
              </a:lnSpc>
              <a:spcBef>
                <a:spcPct val="20000"/>
              </a:spcBef>
              <a:buFont typeface="Arial" panose="020B0604020202020204" pitchFamily="34" charset="0"/>
              <a:buNone/>
              <a:defRPr sz="1800" b="0" i="0" kern="1200">
                <a:solidFill>
                  <a:schemeClr val="tx1"/>
                </a:solidFill>
                <a:latin typeface="Open Sans" charset="0"/>
                <a:ea typeface="Open Sans" charset="0"/>
                <a:cs typeface="Open Sans"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200" dirty="0"/>
              <a:t>Questions or feedback? Contact </a:t>
            </a:r>
            <a:r>
              <a:rPr lang="en-US" sz="1200" dirty="0">
                <a:hlinkClick r:id="rId5"/>
              </a:rPr>
              <a:t>Elizabeth Matson</a:t>
            </a:r>
            <a:endParaRPr lang="en-US" sz="1200" dirty="0"/>
          </a:p>
        </p:txBody>
      </p:sp>
    </p:spTree>
    <p:extLst>
      <p:ext uri="{BB962C8B-B14F-4D97-AF65-F5344CB8AC3E}">
        <p14:creationId xmlns:p14="http://schemas.microsoft.com/office/powerpoint/2010/main" val="397957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WILEY</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cap="none" spc="0"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Spectra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cap="none" spc="0"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cap="none" spc="0"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cap="none" spc="0"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cap="none" spc="0"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cap="none" spc="0"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Ethics</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Journal</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Editing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16"/>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How</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 Blog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43" name="Oval 42"/>
          <p:cNvSpPr/>
          <p:nvPr/>
        </p:nvSpPr>
        <p:spPr>
          <a:xfrm>
            <a:off x="6955336" y="382343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17"/>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Webinar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45" name="Oval 44"/>
          <p:cNvSpPr/>
          <p:nvPr/>
        </p:nvSpPr>
        <p:spPr>
          <a:xfrm>
            <a:off x="6474324" y="278092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Researcher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18"/>
          </p:cNvPr>
          <p:cNvSpPr/>
          <p:nvPr/>
        </p:nvSpPr>
        <p:spPr>
          <a:xfrm>
            <a:off x="8061725" y="5911507"/>
            <a:ext cx="720888" cy="7208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Transferable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Peer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Journal</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p:cNvSpPr/>
          <p:nvPr/>
        </p:nvSpPr>
        <p:spPr>
          <a:xfrm>
            <a:off x="8484740" y="5353712"/>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Researcher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a:hlinkClick r:id="rId19"/>
          </p:cNvPr>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Editor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p:cNvSpPr/>
          <p:nvPr/>
        </p:nvSpPr>
        <p:spPr>
          <a:xfrm>
            <a:off x="7780751" y="470801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20"/>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Online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21"/>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2"/>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OA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Accounts</a:t>
            </a:r>
          </a:p>
        </p:txBody>
      </p:sp>
      <p:sp>
        <p:nvSpPr>
          <p:cNvPr id="61" name="Oval 60">
            <a:hlinkClick r:id="rId23"/>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Open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4"/>
          </p:cNvPr>
          <p:cNvSpPr/>
          <p:nvPr/>
        </p:nvSpPr>
        <p:spPr>
          <a:xfrm>
            <a:off x="6611766" y="4681107"/>
            <a:ext cx="513840" cy="51384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5"/>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16"/>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How</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 Blog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Ethics</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17"/>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Webinar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68" name="Oval 67">
            <a:hlinkClick r:id="rId15"/>
          </p:cNvPr>
          <p:cNvSpPr/>
          <p:nvPr/>
        </p:nvSpPr>
        <p:spPr>
          <a:xfrm>
            <a:off x="5609161" y="509448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Editing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6"/>
          </p:cNvPr>
          <p:cNvSpPr/>
          <p:nvPr/>
        </p:nvSpPr>
        <p:spPr>
          <a:xfrm>
            <a:off x="5974871" y="4570480"/>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Compliance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a:t>
            </a:r>
          </a:p>
        </p:txBody>
      </p:sp>
      <p:sp>
        <p:nvSpPr>
          <p:cNvPr id="70" name="Oval 69"/>
          <p:cNvSpPr/>
          <p:nvPr/>
        </p:nvSpPr>
        <p:spPr>
          <a:xfrm>
            <a:off x="4765247" y="606378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Mentorship</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7"/>
          </p:cNvPr>
          <p:cNvSpPr/>
          <p:nvPr/>
        </p:nvSpPr>
        <p:spPr>
          <a:xfrm>
            <a:off x="5397679" y="6221315"/>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Funder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Picker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8"/>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Reviewer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2"/>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OA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Accounts</a:t>
            </a:r>
          </a:p>
        </p:txBody>
      </p:sp>
      <p:sp>
        <p:nvSpPr>
          <p:cNvPr id="75" name="Oval 74">
            <a:hlinkClick r:id="rId24"/>
          </p:cNvPr>
          <p:cNvSpPr/>
          <p:nvPr/>
        </p:nvSpPr>
        <p:spPr>
          <a:xfrm>
            <a:off x="3707904" y="5147408"/>
            <a:ext cx="513840" cy="5138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p:cNvSpPr/>
          <p:nvPr/>
        </p:nvSpPr>
        <p:spPr>
          <a:xfrm>
            <a:off x="2486209" y="6160594"/>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Researcher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p:cNvSpPr/>
          <p:nvPr/>
        </p:nvSpPr>
        <p:spPr>
          <a:xfrm>
            <a:off x="1423130" y="5661248"/>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16"/>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How</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 Blog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79" name="Oval 78">
            <a:hlinkClick r:id="rId23"/>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Open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Page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Color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9"/>
          </p:cNvPr>
          <p:cNvSpPr/>
          <p:nvPr/>
        </p:nvSpPr>
        <p:spPr>
          <a:xfrm>
            <a:off x="3498349" y="566369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Cover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30"/>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Self-archiving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31"/>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PMC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2"/>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Production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5"/>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7"/>
          </p:cNvPr>
          <p:cNvSpPr/>
          <p:nvPr/>
        </p:nvSpPr>
        <p:spPr>
          <a:xfrm>
            <a:off x="955603" y="3555239"/>
            <a:ext cx="483717" cy="483717"/>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3"/>
          </p:cNvPr>
          <p:cNvSpPr/>
          <p:nvPr/>
        </p:nvSpPr>
        <p:spPr>
          <a:xfrm>
            <a:off x="1492630" y="3591512"/>
            <a:ext cx="395851" cy="395851"/>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16"/>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How</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 Blog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93" name="Oval 92"/>
          <p:cNvSpPr/>
          <p:nvPr/>
        </p:nvSpPr>
        <p:spPr>
          <a:xfrm>
            <a:off x="420787" y="3848288"/>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Researcher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9"/>
          </p:cNvPr>
          <p:cNvSpPr/>
          <p:nvPr/>
        </p:nvSpPr>
        <p:spPr>
          <a:xfrm>
            <a:off x="1862357" y="2633697"/>
            <a:ext cx="473729" cy="473729"/>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Cover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17"/>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Webinar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Discovery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4"/>
          </p:cNvPr>
          <p:cNvSpPr/>
          <p:nvPr/>
        </p:nvSpPr>
        <p:spPr>
          <a:xfrm>
            <a:off x="1650245" y="3111920"/>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Share</a:t>
            </a:r>
          </a:p>
        </p:txBody>
      </p:sp>
      <p:sp>
        <p:nvSpPr>
          <p:cNvPr id="98" name="Oval 97">
            <a:hlinkClick r:id="rId33"/>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Altmetric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5"/>
          </p:cNvPr>
          <p:cNvSpPr/>
          <p:nvPr/>
        </p:nvSpPr>
        <p:spPr>
          <a:xfrm>
            <a:off x="842451" y="2297746"/>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Video</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6"/>
          </p:cNvPr>
          <p:cNvSpPr/>
          <p:nvPr/>
        </p:nvSpPr>
        <p:spPr>
          <a:xfrm>
            <a:off x="936723" y="2810131"/>
            <a:ext cx="708164" cy="70816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Promotional</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Toolkit</a:t>
            </a:r>
          </a:p>
        </p:txBody>
      </p:sp>
      <p:sp>
        <p:nvSpPr>
          <p:cNvPr id="101" name="Oval 100">
            <a:hlinkClick r:id="rId33"/>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Altmetric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3"/>
          </p:cNvPr>
          <p:cNvSpPr/>
          <p:nvPr/>
        </p:nvSpPr>
        <p:spPr>
          <a:xfrm>
            <a:off x="3115705" y="836897"/>
            <a:ext cx="409484" cy="40948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5"/>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16"/>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How</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 Blog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Series</a:t>
            </a:r>
          </a:p>
        </p:txBody>
      </p:sp>
      <p:sp>
        <p:nvSpPr>
          <p:cNvPr id="105" name="Oval 104">
            <a:hlinkClick r:id="rId33"/>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Citation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Tracking</a:t>
            </a:r>
          </a:p>
        </p:txBody>
      </p:sp>
      <p:sp>
        <p:nvSpPr>
          <p:cNvPr id="117" name="Oval 116">
            <a:hlinkClick r:id="rId37"/>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Wiley</a:t>
            </a:r>
          </a:p>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Newsroom</a:t>
            </a:r>
            <a:endParaRPr lang="en-GB" sz="8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0" name="Oval 119">
            <a:hlinkClick r:id="rId38"/>
          </p:cNvPr>
          <p:cNvSpPr/>
          <p:nvPr/>
        </p:nvSpPr>
        <p:spPr>
          <a:xfrm>
            <a:off x="770424" y="5100032"/>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endParaRPr lang="en-GB" sz="8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0" name="Straight Connector 139"/>
          <p:cNvCxnSpPr/>
          <p:nvPr/>
        </p:nvCxnSpPr>
        <p:spPr>
          <a:xfrm flipV="1">
            <a:off x="5794265" y="255884"/>
            <a:ext cx="87131" cy="7100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654371" y="309047"/>
            <a:ext cx="753034" cy="754333"/>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5794265" y="836897"/>
            <a:ext cx="688901" cy="16430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44" name="Oval 143">
            <a:hlinkClick r:id="rId39"/>
          </p:cNvPr>
          <p:cNvSpPr/>
          <p:nvPr/>
        </p:nvSpPr>
        <p:spPr>
          <a:xfrm>
            <a:off x="5666204" y="27284"/>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Anywhere</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45" name="Oval 144">
            <a:hlinkClick r:id="rId40"/>
          </p:cNvPr>
          <p:cNvSpPr/>
          <p:nvPr/>
        </p:nvSpPr>
        <p:spPr>
          <a:xfrm>
            <a:off x="6221200" y="80447"/>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46" name="Oval 145">
            <a:hlinkClick r:id="rId41"/>
          </p:cNvPr>
          <p:cNvSpPr/>
          <p:nvPr/>
        </p:nvSpPr>
        <p:spPr>
          <a:xfrm>
            <a:off x="6285649" y="612003"/>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47" name="Oval 146">
            <a:hlinkClick r:id="rId42"/>
          </p:cNvPr>
          <p:cNvSpPr/>
          <p:nvPr/>
        </p:nvSpPr>
        <p:spPr>
          <a:xfrm>
            <a:off x="6623767" y="952348"/>
            <a:ext cx="530352" cy="529151"/>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48" name="Straight Connector 147"/>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Discovery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Tools</a:t>
            </a:r>
          </a:p>
        </p:txBody>
      </p:sp>
      <p:sp>
        <p:nvSpPr>
          <p:cNvPr id="150" name="Oval 149">
            <a:hlinkClick r:id="rId14"/>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Indexing</a:t>
            </a:r>
          </a:p>
        </p:txBody>
      </p:sp>
      <p:cxnSp>
        <p:nvCxnSpPr>
          <p:cNvPr id="108" name="Straight Connector 107"/>
          <p:cNvCxnSpPr>
            <a:endCxn id="149" idx="4"/>
          </p:cNvCxnSpPr>
          <p:nvPr/>
        </p:nvCxnSpPr>
        <p:spPr>
          <a:xfrm flipH="1" flipV="1">
            <a:off x="5743743" y="1281155"/>
            <a:ext cx="81284" cy="35879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51" name="Oval 150">
            <a:hlinkClick r:id="rId43"/>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Alerts</a:t>
            </a:r>
            <a:endParaRPr lang="en-GB" sz="8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 name="Oval 106">
            <a:hlinkClick r:id="rId34"/>
          </p:cNvPr>
          <p:cNvSpPr/>
          <p:nvPr/>
        </p:nvSpPr>
        <p:spPr>
          <a:xfrm>
            <a:off x="5596426" y="1447669"/>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 </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Sharing</a:t>
            </a:r>
          </a:p>
        </p:txBody>
      </p:sp>
      <p:sp>
        <p:nvSpPr>
          <p:cNvPr id="106" name="Oval 105">
            <a:hlinkClick r:id="rId5"/>
            <a:extLst>
              <a:ext uri="{FF2B5EF4-FFF2-40B4-BE49-F238E27FC236}">
                <a16:creationId xmlns:a16="http://schemas.microsoft.com/office/drawing/2014/main" id="{0E210A3D-A54A-4301-B816-ED44B922E3AA}"/>
              </a:ext>
            </a:extLst>
          </p:cNvPr>
          <p:cNvSpPr/>
          <p:nvPr/>
        </p:nvSpPr>
        <p:spPr>
          <a:xfrm>
            <a:off x="6605815" y="1959574"/>
            <a:ext cx="504056" cy="504056"/>
          </a:xfrm>
          <a:prstGeom prst="ellipse">
            <a:avLst/>
          </a:prstGeom>
          <a:solidFill>
            <a:srgbClr val="E877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Spectra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Lab</a:t>
            </a:r>
          </a:p>
        </p:txBody>
      </p:sp>
      <p:sp>
        <p:nvSpPr>
          <p:cNvPr id="109" name="Oval 108">
            <a:hlinkClick r:id="rId44"/>
            <a:extLst>
              <a:ext uri="{FF2B5EF4-FFF2-40B4-BE49-F238E27FC236}">
                <a16:creationId xmlns:a16="http://schemas.microsoft.com/office/drawing/2014/main" id="{55E8AB03-A799-4646-9081-B24AE7896263}"/>
              </a:ext>
            </a:extLst>
          </p:cNvPr>
          <p:cNvSpPr/>
          <p:nvPr/>
        </p:nvSpPr>
        <p:spPr>
          <a:xfrm>
            <a:off x="7156598" y="1579806"/>
            <a:ext cx="595746" cy="595746"/>
          </a:xfrm>
          <a:prstGeom prst="ellipse">
            <a:avLst/>
          </a:prstGeom>
          <a:solidFill>
            <a:srgbClr val="E877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Solutions</a:t>
            </a:r>
          </a:p>
        </p:txBody>
      </p:sp>
      <p:sp>
        <p:nvSpPr>
          <p:cNvPr id="110" name="Oval 109">
            <a:hlinkClick r:id="rId44"/>
            <a:extLst>
              <a:ext uri="{FF2B5EF4-FFF2-40B4-BE49-F238E27FC236}">
                <a16:creationId xmlns:a16="http://schemas.microsoft.com/office/drawing/2014/main" id="{9C519B8C-6D37-4100-B420-F96099534683}"/>
              </a:ext>
            </a:extLst>
          </p:cNvPr>
          <p:cNvSpPr/>
          <p:nvPr/>
        </p:nvSpPr>
        <p:spPr>
          <a:xfrm>
            <a:off x="4275402" y="250168"/>
            <a:ext cx="595746" cy="59574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338612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OUP</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schemeClr val="tx1">
                  <a:lumMod val="75000"/>
                  <a:lumOff val="25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cap="none" spc="0"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cap="none" spc="0"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cap="none" spc="0"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cap="none" spc="0"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cap="none" spc="0"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cap="none" spc="0"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schemeClr val="lt1">
                      <a:alpha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cap="none" spc="0"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Ethics</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3"/>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Center</a:t>
            </a:r>
          </a:p>
        </p:txBody>
      </p:sp>
      <p:sp>
        <p:nvSpPr>
          <p:cNvPr id="43" name="Oval 42"/>
          <p:cNvSpPr/>
          <p:nvPr/>
        </p:nvSpPr>
        <p:spPr>
          <a:xfrm>
            <a:off x="6955336" y="382343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16"/>
          </p:cNvPr>
          <p:cNvSpPr/>
          <p:nvPr/>
        </p:nvSpPr>
        <p:spPr>
          <a:xfrm>
            <a:off x="6449800" y="3518295"/>
            <a:ext cx="553344" cy="539822"/>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Guides for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Authors</a:t>
            </a:r>
          </a:p>
        </p:txBody>
      </p:sp>
      <p:sp>
        <p:nvSpPr>
          <p:cNvPr id="45" name="Oval 44"/>
          <p:cNvSpPr/>
          <p:nvPr/>
        </p:nvSpPr>
        <p:spPr>
          <a:xfrm>
            <a:off x="6474324" y="278092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17"/>
          </p:cNvPr>
          <p:cNvSpPr/>
          <p:nvPr/>
        </p:nvSpPr>
        <p:spPr>
          <a:xfrm>
            <a:off x="8061725" y="5911507"/>
            <a:ext cx="720888" cy="720888"/>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p:cNvSpPr/>
          <p:nvPr/>
        </p:nvSpPr>
        <p:spPr>
          <a:xfrm>
            <a:off x="8484740" y="5353712"/>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a:hlinkClick r:id="rId18"/>
          </p:cNvPr>
          <p:cNvSpPr/>
          <p:nvPr/>
        </p:nvSpPr>
        <p:spPr>
          <a:xfrm>
            <a:off x="7444990" y="6156594"/>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p:cNvSpPr/>
          <p:nvPr/>
        </p:nvSpPr>
        <p:spPr>
          <a:xfrm>
            <a:off x="7780751" y="4708011"/>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19"/>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Online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20"/>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1"/>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OUP</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OA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Accounts</a:t>
            </a:r>
          </a:p>
        </p:txBody>
      </p:sp>
      <p:sp>
        <p:nvSpPr>
          <p:cNvPr id="61" name="Oval 60">
            <a:hlinkClick r:id="rId22"/>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Open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3"/>
          </p:cNvPr>
          <p:cNvSpPr/>
          <p:nvPr/>
        </p:nvSpPr>
        <p:spPr>
          <a:xfrm>
            <a:off x="6611766" y="4681107"/>
            <a:ext cx="513840" cy="51384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4"/>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3"/>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Centre</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Ethics</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16"/>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Guides for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Authors</a:t>
            </a:r>
          </a:p>
        </p:txBody>
      </p:sp>
      <p:sp>
        <p:nvSpPr>
          <p:cNvPr id="68" name="Oval 67">
            <a:hlinkClick r:id="rId15"/>
          </p:cNvPr>
          <p:cNvSpPr/>
          <p:nvPr/>
        </p:nvSpPr>
        <p:spPr>
          <a:xfrm>
            <a:off x="5609161" y="5094481"/>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5"/>
          </p:cNvPr>
          <p:cNvSpPr/>
          <p:nvPr/>
        </p:nvSpPr>
        <p:spPr>
          <a:xfrm>
            <a:off x="5974871" y="4570480"/>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Compliance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6"/>
          </p:cNvPr>
          <p:cNvSpPr/>
          <p:nvPr/>
        </p:nvSpPr>
        <p:spPr>
          <a:xfrm>
            <a:off x="5397679" y="6221315"/>
            <a:ext cx="483717" cy="483717"/>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Funder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Picker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7"/>
          </p:cNvPr>
          <p:cNvSpPr/>
          <p:nvPr/>
        </p:nvSpPr>
        <p:spPr>
          <a:xfrm>
            <a:off x="6136410" y="6216882"/>
            <a:ext cx="541990" cy="541990"/>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1"/>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OUP</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OA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Accounts</a:t>
            </a:r>
          </a:p>
        </p:txBody>
      </p:sp>
      <p:sp>
        <p:nvSpPr>
          <p:cNvPr id="75" name="Oval 74">
            <a:hlinkClick r:id="rId23"/>
          </p:cNvPr>
          <p:cNvSpPr/>
          <p:nvPr/>
        </p:nvSpPr>
        <p:spPr>
          <a:xfrm>
            <a:off x="3707904" y="5147408"/>
            <a:ext cx="513840" cy="5138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p:cNvSpPr/>
          <p:nvPr/>
        </p:nvSpPr>
        <p:spPr>
          <a:xfrm>
            <a:off x="2486209" y="6160594"/>
            <a:ext cx="595746" cy="595746"/>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p:cNvSpPr/>
          <p:nvPr/>
        </p:nvSpPr>
        <p:spPr>
          <a:xfrm>
            <a:off x="1467086" y="5660230"/>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3"/>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Centre</a:t>
            </a:r>
          </a:p>
        </p:txBody>
      </p:sp>
      <p:sp>
        <p:nvSpPr>
          <p:cNvPr id="79" name="Oval 78">
            <a:hlinkClick r:id="rId22"/>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Open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Page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Color</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8"/>
          </p:cNvPr>
          <p:cNvSpPr/>
          <p:nvPr/>
        </p:nvSpPr>
        <p:spPr>
          <a:xfrm>
            <a:off x="3498349" y="5663697"/>
            <a:ext cx="473729" cy="473729"/>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29"/>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Self-archiving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30"/>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PMC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1"/>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Production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4"/>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6"/>
          </p:cNvPr>
          <p:cNvSpPr/>
          <p:nvPr/>
        </p:nvSpPr>
        <p:spPr>
          <a:xfrm>
            <a:off x="955603" y="3555239"/>
            <a:ext cx="483717" cy="483717"/>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2"/>
          </p:cNvPr>
          <p:cNvSpPr/>
          <p:nvPr/>
        </p:nvSpPr>
        <p:spPr>
          <a:xfrm>
            <a:off x="1492630" y="3591512"/>
            <a:ext cx="395851" cy="395851"/>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Data</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3"/>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Center</a:t>
            </a:r>
          </a:p>
        </p:txBody>
      </p:sp>
      <p:sp>
        <p:nvSpPr>
          <p:cNvPr id="93" name="Oval 92"/>
          <p:cNvSpPr/>
          <p:nvPr/>
        </p:nvSpPr>
        <p:spPr>
          <a:xfrm>
            <a:off x="420787" y="3848288"/>
            <a:ext cx="595746" cy="595746"/>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8"/>
          </p:cNvPr>
          <p:cNvSpPr/>
          <p:nvPr/>
        </p:nvSpPr>
        <p:spPr>
          <a:xfrm>
            <a:off x="1862357" y="2633697"/>
            <a:ext cx="473729" cy="473729"/>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16"/>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Guides for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Authors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Discovery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3"/>
          </p:cNvPr>
          <p:cNvSpPr/>
          <p:nvPr/>
        </p:nvSpPr>
        <p:spPr>
          <a:xfrm>
            <a:off x="1650245" y="3111920"/>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Sharing</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Links</a:t>
            </a:r>
          </a:p>
        </p:txBody>
      </p:sp>
      <p:sp>
        <p:nvSpPr>
          <p:cNvPr id="98" name="Oval 97">
            <a:hlinkClick r:id="rId34"/>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Altmetric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5"/>
          </p:cNvPr>
          <p:cNvSpPr/>
          <p:nvPr/>
        </p:nvSpPr>
        <p:spPr>
          <a:xfrm>
            <a:off x="842451" y="2297746"/>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6"/>
          </p:cNvPr>
          <p:cNvSpPr/>
          <p:nvPr/>
        </p:nvSpPr>
        <p:spPr>
          <a:xfrm>
            <a:off x="914696" y="2785751"/>
            <a:ext cx="708164" cy="70816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Promotional</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Toolkit</a:t>
            </a:r>
          </a:p>
        </p:txBody>
      </p:sp>
      <p:sp>
        <p:nvSpPr>
          <p:cNvPr id="101" name="Oval 100">
            <a:hlinkClick r:id="rId34"/>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Altmetric</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2"/>
          </p:cNvPr>
          <p:cNvSpPr/>
          <p:nvPr/>
        </p:nvSpPr>
        <p:spPr>
          <a:xfrm>
            <a:off x="3115705" y="836897"/>
            <a:ext cx="409484" cy="409484"/>
          </a:xfrm>
          <a:prstGeom prst="ellipse">
            <a:avLst/>
          </a:prstGeom>
          <a:solidFill>
            <a:srgbClr val="80004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4"/>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3"/>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Center</a:t>
            </a:r>
          </a:p>
        </p:txBody>
      </p:sp>
      <p:sp>
        <p:nvSpPr>
          <p:cNvPr id="105" name="Oval 104">
            <a:hlinkClick r:id="rId37"/>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Citation</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a:endCxn id="109" idx="4"/>
          </p:cNvCxnSpPr>
          <p:nvPr/>
        </p:nvCxnSpPr>
        <p:spPr>
          <a:xfrm flipV="1">
            <a:off x="5794265" y="484484"/>
            <a:ext cx="100539" cy="481477"/>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10" idx="3"/>
          </p:cNvCxnSpPr>
          <p:nvPr/>
        </p:nvCxnSpPr>
        <p:spPr>
          <a:xfrm flipV="1">
            <a:off x="5654371" y="470692"/>
            <a:ext cx="633784" cy="592690"/>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794265" y="836897"/>
            <a:ext cx="688901" cy="16430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38"/>
          </p:cNvPr>
          <p:cNvSpPr/>
          <p:nvPr/>
        </p:nvSpPr>
        <p:spPr>
          <a:xfrm>
            <a:off x="5666204" y="27284"/>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Anywhere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0" name="Oval 109">
            <a:hlinkClick r:id="rId39"/>
          </p:cNvPr>
          <p:cNvSpPr/>
          <p:nvPr/>
        </p:nvSpPr>
        <p:spPr>
          <a:xfrm>
            <a:off x="6221200" y="80447"/>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11" name="Oval 110">
            <a:hlinkClick r:id="rId40"/>
          </p:cNvPr>
          <p:cNvSpPr/>
          <p:nvPr/>
        </p:nvSpPr>
        <p:spPr>
          <a:xfrm>
            <a:off x="6285649" y="612003"/>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13" name="Oval 112">
            <a:hlinkClick r:id="rId41"/>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Article</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Discovery</a:t>
            </a:r>
            <a:br>
              <a:rPr lang="en-GB" sz="800" dirty="0">
                <a:latin typeface="Open Sans" panose="020B0606030504020204" pitchFamily="34" charset="0"/>
                <a:ea typeface="Open Sans" panose="020B0606030504020204" pitchFamily="34" charset="0"/>
                <a:cs typeface="Open Sans" panose="020B0606030504020204" pitchFamily="34" charset="0"/>
              </a:rPr>
            </a:br>
            <a:r>
              <a:rPr lang="en-GB" sz="800" dirty="0">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42"/>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8" name="Oval 117">
            <a:hlinkClick r:id="rId43"/>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Press</a:t>
            </a:r>
          </a:p>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Resource</a:t>
            </a:r>
          </a:p>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Center</a:t>
            </a:r>
          </a:p>
        </p:txBody>
      </p:sp>
      <p:sp>
        <p:nvSpPr>
          <p:cNvPr id="120" name="Oval 119">
            <a:hlinkClick r:id="rId44"/>
          </p:cNvPr>
          <p:cNvSpPr/>
          <p:nvPr/>
        </p:nvSpPr>
        <p:spPr>
          <a:xfrm>
            <a:off x="1498053" y="1757698"/>
            <a:ext cx="484574" cy="484574"/>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Blog</a:t>
            </a:r>
          </a:p>
        </p:txBody>
      </p:sp>
      <p:sp>
        <p:nvSpPr>
          <p:cNvPr id="119" name="Oval 118">
            <a:hlinkClick r:id="rId45"/>
          </p:cNvPr>
          <p:cNvSpPr/>
          <p:nvPr/>
        </p:nvSpPr>
        <p:spPr>
          <a:xfrm>
            <a:off x="7194168" y="546783"/>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 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1" name="Oval 120">
            <a:hlinkClick r:id="rId46"/>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Alerts</a:t>
            </a:r>
          </a:p>
        </p:txBody>
      </p:sp>
      <p:sp>
        <p:nvSpPr>
          <p:cNvPr id="124" name="Oval 123">
            <a:hlinkClick r:id="rId47"/>
          </p:cNvPr>
          <p:cNvSpPr/>
          <p:nvPr/>
        </p:nvSpPr>
        <p:spPr>
          <a:xfrm>
            <a:off x="811940" y="5116828"/>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8" name="Oval 127">
            <a:hlinkClick r:id="rId45"/>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9" name="Oval 128">
            <a:hlinkClick r:id="rId45"/>
          </p:cNvPr>
          <p:cNvSpPr/>
          <p:nvPr/>
        </p:nvSpPr>
        <p:spPr>
          <a:xfrm>
            <a:off x="710320" y="5958200"/>
            <a:ext cx="720080" cy="720080"/>
          </a:xfrm>
          <a:prstGeom prst="ellipse">
            <a:avLst/>
          </a:prstGeom>
          <a:ln>
            <a:solidFill>
              <a:srgbClr val="92CB9C"/>
            </a:solidFill>
          </a:ln>
        </p:spPr>
        <p:style>
          <a:lnRef idx="2">
            <a:schemeClr val="accent3"/>
          </a:lnRef>
          <a:fillRef idx="1">
            <a:schemeClr val="lt1"/>
          </a:fillRef>
          <a:effectRef idx="0">
            <a:schemeClr val="accent3"/>
          </a:effectRef>
          <a:fontRef idx="minor">
            <a:schemeClr val="dk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30" name="Oval 129">
            <a:hlinkClick r:id="rId45"/>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 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cxnSp>
        <p:nvCxnSpPr>
          <p:cNvPr id="115" name="Straight Connector 114"/>
          <p:cNvCxnSpPr>
            <a:endCxn id="10" idx="4"/>
          </p:cNvCxnSpPr>
          <p:nvPr/>
        </p:nvCxnSpPr>
        <p:spPr>
          <a:xfrm flipH="1" flipV="1">
            <a:off x="5743743" y="1281155"/>
            <a:ext cx="81284" cy="35879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16" name="Oval 115">
            <a:hlinkClick r:id="rId33"/>
          </p:cNvPr>
          <p:cNvSpPr/>
          <p:nvPr/>
        </p:nvSpPr>
        <p:spPr>
          <a:xfrm>
            <a:off x="5596426" y="1447669"/>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Article</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Sharing</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Links</a:t>
            </a:r>
          </a:p>
        </p:txBody>
      </p:sp>
      <p:sp>
        <p:nvSpPr>
          <p:cNvPr id="117" name="Oval 116">
            <a:hlinkClick r:id="rId48"/>
            <a:extLst>
              <a:ext uri="{FF2B5EF4-FFF2-40B4-BE49-F238E27FC236}">
                <a16:creationId xmlns:a16="http://schemas.microsoft.com/office/drawing/2014/main" id="{9D8EE861-E0BD-4490-B785-56339AA97ACB}"/>
              </a:ext>
            </a:extLst>
          </p:cNvPr>
          <p:cNvSpPr/>
          <p:nvPr/>
        </p:nvSpPr>
        <p:spPr>
          <a:xfrm>
            <a:off x="4284578" y="255884"/>
            <a:ext cx="595746" cy="59574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
        <p:nvSpPr>
          <p:cNvPr id="122" name="Oval 121">
            <a:hlinkClick r:id="rId5"/>
            <a:extLst>
              <a:ext uri="{FF2B5EF4-FFF2-40B4-BE49-F238E27FC236}">
                <a16:creationId xmlns:a16="http://schemas.microsoft.com/office/drawing/2014/main" id="{C155F679-1113-4592-9777-9153E5DBB793}"/>
              </a:ext>
            </a:extLst>
          </p:cNvPr>
          <p:cNvSpPr/>
          <p:nvPr/>
        </p:nvSpPr>
        <p:spPr>
          <a:xfrm>
            <a:off x="6581987" y="1931616"/>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23" name="Oval 122">
            <a:hlinkClick r:id="rId48"/>
            <a:extLst>
              <a:ext uri="{FF2B5EF4-FFF2-40B4-BE49-F238E27FC236}">
                <a16:creationId xmlns:a16="http://schemas.microsoft.com/office/drawing/2014/main" id="{75BEBA0A-DB9A-4DAC-B98E-A38D1CDF288B}"/>
              </a:ext>
            </a:extLst>
          </p:cNvPr>
          <p:cNvSpPr/>
          <p:nvPr/>
        </p:nvSpPr>
        <p:spPr>
          <a:xfrm>
            <a:off x="7153292" y="1596359"/>
            <a:ext cx="595746" cy="59574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160251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T&amp;F</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prstClr val="black">
                  <a:lumMod val="75000"/>
                  <a:lumOff val="25000"/>
                </a:prst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T&amp;F</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3"/>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 </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3" name="Oval 42">
            <a:hlinkClick r:id="rId16"/>
          </p:cNvPr>
          <p:cNvSpPr/>
          <p:nvPr/>
        </p:nvSpPr>
        <p:spPr>
          <a:xfrm>
            <a:off x="6955336" y="382343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3"/>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45" name="Oval 44"/>
          <p:cNvSpPr/>
          <p:nvPr/>
        </p:nvSpPr>
        <p:spPr>
          <a:xfrm>
            <a:off x="6474324" y="278092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17"/>
          </p:cNvPr>
          <p:cNvSpPr/>
          <p:nvPr/>
        </p:nvSpPr>
        <p:spPr>
          <a:xfrm>
            <a:off x="8061725" y="5911507"/>
            <a:ext cx="720888" cy="7208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p:cNvSpPr/>
          <p:nvPr/>
        </p:nvSpPr>
        <p:spPr>
          <a:xfrm>
            <a:off x="8484740" y="5353712"/>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a:hlinkClick r:id="rId18"/>
          </p:cNvPr>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a:hlinkClick r:id="rId16"/>
          </p:cNvPr>
          <p:cNvSpPr/>
          <p:nvPr/>
        </p:nvSpPr>
        <p:spPr>
          <a:xfrm>
            <a:off x="7780751" y="470801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19"/>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Online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20"/>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1"/>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Accounts</a:t>
            </a:r>
          </a:p>
        </p:txBody>
      </p:sp>
      <p:sp>
        <p:nvSpPr>
          <p:cNvPr id="61" name="Oval 60">
            <a:hlinkClick r:id="rId22"/>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3"/>
          </p:cNvPr>
          <p:cNvSpPr/>
          <p:nvPr/>
        </p:nvSpPr>
        <p:spPr>
          <a:xfrm>
            <a:off x="6611766" y="4681107"/>
            <a:ext cx="513840" cy="513840"/>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4"/>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3"/>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3"/>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68" name="Oval 67">
            <a:hlinkClick r:id="rId15"/>
          </p:cNvPr>
          <p:cNvSpPr/>
          <p:nvPr/>
        </p:nvSpPr>
        <p:spPr>
          <a:xfrm>
            <a:off x="5609161" y="509448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T&amp;F</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5"/>
          </p:cNvPr>
          <p:cNvSpPr/>
          <p:nvPr/>
        </p:nvSpPr>
        <p:spPr>
          <a:xfrm>
            <a:off x="5974871" y="4570480"/>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Compliance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6"/>
          </p:cNvPr>
          <p:cNvSpPr/>
          <p:nvPr/>
        </p:nvSpPr>
        <p:spPr>
          <a:xfrm>
            <a:off x="5397679" y="6221315"/>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Funder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Picker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7"/>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1"/>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Accounts</a:t>
            </a:r>
          </a:p>
        </p:txBody>
      </p:sp>
      <p:sp>
        <p:nvSpPr>
          <p:cNvPr id="75" name="Oval 74">
            <a:hlinkClick r:id="rId23"/>
          </p:cNvPr>
          <p:cNvSpPr/>
          <p:nvPr/>
        </p:nvSpPr>
        <p:spPr>
          <a:xfrm>
            <a:off x="3707904" y="5147408"/>
            <a:ext cx="513840" cy="513840"/>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p:cNvSpPr/>
          <p:nvPr/>
        </p:nvSpPr>
        <p:spPr>
          <a:xfrm>
            <a:off x="2486209" y="6160594"/>
            <a:ext cx="595746" cy="595746"/>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p:cNvSpPr/>
          <p:nvPr/>
        </p:nvSpPr>
        <p:spPr>
          <a:xfrm>
            <a:off x="1467086" y="5660230"/>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3"/>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79" name="Oval 78">
            <a:hlinkClick r:id="rId22"/>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Color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8"/>
          </p:cNvPr>
          <p:cNvSpPr/>
          <p:nvPr/>
        </p:nvSpPr>
        <p:spPr>
          <a:xfrm>
            <a:off x="3498349" y="5663697"/>
            <a:ext cx="473729" cy="473729"/>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29"/>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Self-archiving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30"/>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PMC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1"/>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Production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4"/>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6"/>
          </p:cNvPr>
          <p:cNvSpPr/>
          <p:nvPr/>
        </p:nvSpPr>
        <p:spPr>
          <a:xfrm>
            <a:off x="955603" y="3555239"/>
            <a:ext cx="483717" cy="483717"/>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2"/>
          </p:cNvPr>
          <p:cNvSpPr/>
          <p:nvPr/>
        </p:nvSpPr>
        <p:spPr>
          <a:xfrm>
            <a:off x="1492630" y="3591512"/>
            <a:ext cx="395851" cy="395851"/>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3"/>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 </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93" name="Oval 92"/>
          <p:cNvSpPr/>
          <p:nvPr/>
        </p:nvSpPr>
        <p:spPr>
          <a:xfrm>
            <a:off x="420787" y="3848288"/>
            <a:ext cx="595746" cy="595746"/>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8"/>
          </p:cNvPr>
          <p:cNvSpPr/>
          <p:nvPr/>
        </p:nvSpPr>
        <p:spPr>
          <a:xfrm>
            <a:off x="1862357" y="2633697"/>
            <a:ext cx="473729" cy="473729"/>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3"/>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29"/>
          </p:cNvPr>
          <p:cNvSpPr/>
          <p:nvPr/>
        </p:nvSpPr>
        <p:spPr>
          <a:xfrm>
            <a:off x="1650245" y="3111920"/>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eprints</a:t>
            </a:r>
          </a:p>
        </p:txBody>
      </p:sp>
      <p:sp>
        <p:nvSpPr>
          <p:cNvPr id="98" name="Oval 97">
            <a:hlinkClick r:id="rId33"/>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4"/>
          </p:cNvPr>
          <p:cNvSpPr/>
          <p:nvPr/>
        </p:nvSpPr>
        <p:spPr>
          <a:xfrm>
            <a:off x="842451" y="2297746"/>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5"/>
          </p:cNvPr>
          <p:cNvSpPr/>
          <p:nvPr/>
        </p:nvSpPr>
        <p:spPr>
          <a:xfrm>
            <a:off x="936723" y="2810131"/>
            <a:ext cx="708164" cy="70816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Promotional</a:t>
            </a:r>
            <a:b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Toolkit</a:t>
            </a:r>
          </a:p>
        </p:txBody>
      </p:sp>
      <p:sp>
        <p:nvSpPr>
          <p:cNvPr id="101" name="Oval 100">
            <a:hlinkClick r:id="rId33"/>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2"/>
          </p:cNvPr>
          <p:cNvSpPr/>
          <p:nvPr/>
        </p:nvSpPr>
        <p:spPr>
          <a:xfrm>
            <a:off x="3115705" y="836897"/>
            <a:ext cx="409484" cy="40948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4"/>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3"/>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105" name="Oval 104">
            <a:hlinkClick r:id="rId36"/>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Citation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a:endCxn id="109" idx="4"/>
          </p:cNvCxnSpPr>
          <p:nvPr/>
        </p:nvCxnSpPr>
        <p:spPr>
          <a:xfrm flipV="1">
            <a:off x="5794265" y="484484"/>
            <a:ext cx="100539" cy="48147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5654371" y="309047"/>
            <a:ext cx="753034" cy="754333"/>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111" idx="2"/>
          </p:cNvCxnSpPr>
          <p:nvPr/>
        </p:nvCxnSpPr>
        <p:spPr>
          <a:xfrm flipV="1">
            <a:off x="5794265" y="817743"/>
            <a:ext cx="491384" cy="18345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37"/>
          </p:cNvPr>
          <p:cNvSpPr/>
          <p:nvPr/>
        </p:nvSpPr>
        <p:spPr>
          <a:xfrm>
            <a:off x="5666204" y="27284"/>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Anywhere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0" name="Oval 109">
            <a:hlinkClick r:id="rId38"/>
          </p:cNvPr>
          <p:cNvSpPr/>
          <p:nvPr/>
        </p:nvSpPr>
        <p:spPr>
          <a:xfrm>
            <a:off x="6221200" y="80447"/>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11" name="Oval 110">
            <a:hlinkClick r:id="rId39"/>
          </p:cNvPr>
          <p:cNvSpPr/>
          <p:nvPr/>
        </p:nvSpPr>
        <p:spPr>
          <a:xfrm>
            <a:off x="6285649" y="612003"/>
            <a:ext cx="411480" cy="41148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13" name="Oval 112">
            <a:hlinkClick r:id="rId40"/>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prstClr val="white"/>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41"/>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5" name="Oval 114">
            <a:hlinkClick r:id="rId36"/>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Alerts</a:t>
            </a:r>
          </a:p>
        </p:txBody>
      </p:sp>
      <p:sp>
        <p:nvSpPr>
          <p:cNvPr id="116" name="Oval 115">
            <a:hlinkClick r:id="rId42"/>
          </p:cNvPr>
          <p:cNvSpPr/>
          <p:nvPr/>
        </p:nvSpPr>
        <p:spPr>
          <a:xfrm>
            <a:off x="7194168" y="670398"/>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17" name="Oval 116">
            <a:hlinkClick r:id="rId43"/>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T&amp;F</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Newsroom</a:t>
            </a:r>
          </a:p>
        </p:txBody>
      </p:sp>
      <p:sp>
        <p:nvSpPr>
          <p:cNvPr id="120" name="Oval 119">
            <a:hlinkClick r:id="rId44"/>
          </p:cNvPr>
          <p:cNvSpPr/>
          <p:nvPr/>
        </p:nvSpPr>
        <p:spPr>
          <a:xfrm>
            <a:off x="823503" y="5116828"/>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4" name="Oval 123">
            <a:hlinkClick r:id="rId45"/>
          </p:cNvPr>
          <p:cNvSpPr/>
          <p:nvPr/>
        </p:nvSpPr>
        <p:spPr>
          <a:xfrm>
            <a:off x="7182728" y="1655517"/>
            <a:ext cx="731520" cy="731520"/>
          </a:xfrm>
          <a:prstGeom prst="ellipse">
            <a:avLst/>
          </a:prstGeom>
          <a:solidFill>
            <a:srgbClr val="E87700"/>
          </a:solidFill>
          <a:ln>
            <a:noFill/>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CHEMnetBASE</a:t>
            </a:r>
          </a:p>
        </p:txBody>
      </p:sp>
      <p:sp>
        <p:nvSpPr>
          <p:cNvPr id="125" name="Oval 124">
            <a:hlinkClick r:id="rId42"/>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6" name="Oval 125">
            <a:hlinkClick r:id="rId42"/>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7" name="Oval 126">
            <a:hlinkClick r:id="rId42"/>
          </p:cNvPr>
          <p:cNvSpPr/>
          <p:nvPr/>
        </p:nvSpPr>
        <p:spPr>
          <a:xfrm>
            <a:off x="694436" y="5949458"/>
            <a:ext cx="720080" cy="720080"/>
          </a:xfrm>
          <a:prstGeom prst="ellipse">
            <a:avLst/>
          </a:prstGeom>
          <a:ln>
            <a:solidFill>
              <a:srgbClr val="92CB9C"/>
            </a:solidFill>
          </a:ln>
        </p:spPr>
        <p:style>
          <a:lnRef idx="2">
            <a:schemeClr val="accent3"/>
          </a:lnRef>
          <a:fillRef idx="1">
            <a:schemeClr val="lt1"/>
          </a:fillRef>
          <a:effectRef idx="0">
            <a:schemeClr val="accent3"/>
          </a:effectRef>
          <a:fontRef idx="minor">
            <a:schemeClr val="dk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8" name="Oval 127">
            <a:hlinkClick r:id="rId46"/>
          </p:cNvPr>
          <p:cNvSpPr/>
          <p:nvPr/>
        </p:nvSpPr>
        <p:spPr>
          <a:xfrm>
            <a:off x="8023148" y="722873"/>
            <a:ext cx="621131" cy="606369"/>
          </a:xfrm>
          <a:prstGeom prst="ellipse">
            <a:avLst/>
          </a:prstGeom>
          <a:noFill/>
          <a:ln>
            <a:solidFill>
              <a:srgbClr val="00A3B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JournalMap</a:t>
            </a:r>
          </a:p>
        </p:txBody>
      </p:sp>
      <p:sp>
        <p:nvSpPr>
          <p:cNvPr id="129" name="Oval 128">
            <a:hlinkClick r:id="rId46"/>
          </p:cNvPr>
          <p:cNvSpPr/>
          <p:nvPr/>
        </p:nvSpPr>
        <p:spPr>
          <a:xfrm>
            <a:off x="86237" y="1384055"/>
            <a:ext cx="621131" cy="606369"/>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JournalMap</a:t>
            </a:r>
          </a:p>
        </p:txBody>
      </p:sp>
      <p:sp>
        <p:nvSpPr>
          <p:cNvPr id="121" name="Oval 120">
            <a:hlinkClick r:id="rId47"/>
          </p:cNvPr>
          <p:cNvSpPr/>
          <p:nvPr/>
        </p:nvSpPr>
        <p:spPr>
          <a:xfrm>
            <a:off x="1447810" y="1687239"/>
            <a:ext cx="621131" cy="606369"/>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Cartoon</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Abstracts</a:t>
            </a:r>
          </a:p>
        </p:txBody>
      </p:sp>
      <p:cxnSp>
        <p:nvCxnSpPr>
          <p:cNvPr id="118" name="Straight Connector 117"/>
          <p:cNvCxnSpPr>
            <a:endCxn id="10" idx="4"/>
          </p:cNvCxnSpPr>
          <p:nvPr/>
        </p:nvCxnSpPr>
        <p:spPr>
          <a:xfrm flipH="1" flipV="1">
            <a:off x="5743743" y="1281155"/>
            <a:ext cx="81284" cy="35879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19" name="Oval 118">
            <a:hlinkClick r:id="rId29"/>
          </p:cNvPr>
          <p:cNvSpPr/>
          <p:nvPr/>
        </p:nvSpPr>
        <p:spPr>
          <a:xfrm>
            <a:off x="5596426" y="1447669"/>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eprints</a:t>
            </a:r>
          </a:p>
        </p:txBody>
      </p:sp>
      <p:sp>
        <p:nvSpPr>
          <p:cNvPr id="123" name="Oval 122">
            <a:hlinkClick r:id="rId5"/>
            <a:extLst>
              <a:ext uri="{FF2B5EF4-FFF2-40B4-BE49-F238E27FC236}">
                <a16:creationId xmlns:a16="http://schemas.microsoft.com/office/drawing/2014/main" id="{76F35EB9-DDA5-4A9A-B881-86AFB9231BA6}"/>
              </a:ext>
            </a:extLst>
          </p:cNvPr>
          <p:cNvSpPr/>
          <p:nvPr/>
        </p:nvSpPr>
        <p:spPr>
          <a:xfrm>
            <a:off x="6580078" y="1965261"/>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31" name="Oval 130">
            <a:hlinkClick r:id="rId45"/>
            <a:extLst>
              <a:ext uri="{FF2B5EF4-FFF2-40B4-BE49-F238E27FC236}">
                <a16:creationId xmlns:a16="http://schemas.microsoft.com/office/drawing/2014/main" id="{30EC51AF-044C-44B1-AC9E-90B51604E61C}"/>
              </a:ext>
            </a:extLst>
          </p:cNvPr>
          <p:cNvSpPr/>
          <p:nvPr/>
        </p:nvSpPr>
        <p:spPr>
          <a:xfrm>
            <a:off x="4163676" y="88237"/>
            <a:ext cx="731520" cy="731520"/>
          </a:xfrm>
          <a:prstGeom prst="ellipse">
            <a:avLst/>
          </a:prstGeom>
          <a:solidFill>
            <a:srgbClr val="00A3B2"/>
          </a:solidFill>
          <a:ln>
            <a:noFill/>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CHEMnetBASE</a:t>
            </a:r>
          </a:p>
        </p:txBody>
      </p:sp>
    </p:spTree>
    <p:extLst>
      <p:ext uri="{BB962C8B-B14F-4D97-AF65-F5344CB8AC3E}">
        <p14:creationId xmlns:p14="http://schemas.microsoft.com/office/powerpoint/2010/main" val="171459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Straight Connector 117"/>
          <p:cNvCxnSpPr>
            <a:stCxn id="119" idx="0"/>
          </p:cNvCxnSpPr>
          <p:nvPr/>
        </p:nvCxnSpPr>
        <p:spPr>
          <a:xfrm flipH="1" flipV="1">
            <a:off x="5783001" y="1057593"/>
            <a:ext cx="42025" cy="39007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CUP</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prstClr val="black">
                  <a:lumMod val="75000"/>
                  <a:lumOff val="25000"/>
                </a:prst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603504" cy="60350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Cambridge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16"/>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Hub</a:t>
            </a:r>
          </a:p>
        </p:txBody>
      </p:sp>
      <p:sp>
        <p:nvSpPr>
          <p:cNvPr id="43" name="Oval 42"/>
          <p:cNvSpPr/>
          <p:nvPr/>
        </p:nvSpPr>
        <p:spPr>
          <a:xfrm>
            <a:off x="6955336" y="382343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16"/>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45" name="Oval 44"/>
          <p:cNvSpPr/>
          <p:nvPr/>
        </p:nvSpPr>
        <p:spPr>
          <a:xfrm>
            <a:off x="6474324" y="278092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17"/>
          </p:cNvPr>
          <p:cNvSpPr/>
          <p:nvPr/>
        </p:nvSpPr>
        <p:spPr>
          <a:xfrm>
            <a:off x="8061725" y="5911507"/>
            <a:ext cx="720888" cy="720888"/>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p:cNvSpPr/>
          <p:nvPr/>
        </p:nvSpPr>
        <p:spPr>
          <a:xfrm>
            <a:off x="8484740" y="5353712"/>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a:hlinkClick r:id="rId18"/>
          </p:cNvPr>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p:cNvSpPr/>
          <p:nvPr/>
        </p:nvSpPr>
        <p:spPr>
          <a:xfrm>
            <a:off x="7780751" y="4708011"/>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19"/>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Online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19"/>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0"/>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Members</a:t>
            </a:r>
          </a:p>
        </p:txBody>
      </p:sp>
      <p:sp>
        <p:nvSpPr>
          <p:cNvPr id="61" name="Oval 60">
            <a:hlinkClick r:id="rId21"/>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2"/>
          </p:cNvPr>
          <p:cNvSpPr/>
          <p:nvPr/>
        </p:nvSpPr>
        <p:spPr>
          <a:xfrm>
            <a:off x="6611766" y="4681107"/>
            <a:ext cx="513840" cy="513840"/>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3"/>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16"/>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Hub</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16"/>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68" name="Oval 67">
            <a:hlinkClick r:id="rId15"/>
          </p:cNvPr>
          <p:cNvSpPr/>
          <p:nvPr/>
        </p:nvSpPr>
        <p:spPr>
          <a:xfrm>
            <a:off x="5609161" y="5094481"/>
            <a:ext cx="603504" cy="60350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Cambridge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4"/>
          </p:cNvPr>
          <p:cNvSpPr/>
          <p:nvPr/>
        </p:nvSpPr>
        <p:spPr>
          <a:xfrm>
            <a:off x="5974871" y="4570480"/>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Compliance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5"/>
          </p:cNvPr>
          <p:cNvSpPr/>
          <p:nvPr/>
        </p:nvSpPr>
        <p:spPr>
          <a:xfrm>
            <a:off x="5397679" y="6221315"/>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Funder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Picker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6"/>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0"/>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Members</a:t>
            </a:r>
          </a:p>
        </p:txBody>
      </p:sp>
      <p:sp>
        <p:nvSpPr>
          <p:cNvPr id="75" name="Oval 74">
            <a:hlinkClick r:id="rId22"/>
          </p:cNvPr>
          <p:cNvSpPr/>
          <p:nvPr/>
        </p:nvSpPr>
        <p:spPr>
          <a:xfrm>
            <a:off x="3707904" y="5147408"/>
            <a:ext cx="513840" cy="513840"/>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p:cNvSpPr/>
          <p:nvPr/>
        </p:nvSpPr>
        <p:spPr>
          <a:xfrm>
            <a:off x="2486209" y="6160594"/>
            <a:ext cx="595746" cy="595746"/>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p:cNvSpPr/>
          <p:nvPr/>
        </p:nvSpPr>
        <p:spPr>
          <a:xfrm>
            <a:off x="1467086" y="5660230"/>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16"/>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Hub</a:t>
            </a:r>
          </a:p>
        </p:txBody>
      </p:sp>
      <p:sp>
        <p:nvSpPr>
          <p:cNvPr id="79" name="Oval 78">
            <a:hlinkClick r:id="rId21"/>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Color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7"/>
          </p:cNvPr>
          <p:cNvSpPr/>
          <p:nvPr/>
        </p:nvSpPr>
        <p:spPr>
          <a:xfrm>
            <a:off x="3498349" y="5663697"/>
            <a:ext cx="473729" cy="473729"/>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28"/>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Self-archiving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29"/>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PMC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0"/>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Production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3"/>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5"/>
          </p:cNvPr>
          <p:cNvSpPr/>
          <p:nvPr/>
        </p:nvSpPr>
        <p:spPr>
          <a:xfrm>
            <a:off x="955603" y="3555239"/>
            <a:ext cx="483717" cy="483717"/>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1"/>
          </p:cNvPr>
          <p:cNvSpPr/>
          <p:nvPr/>
        </p:nvSpPr>
        <p:spPr>
          <a:xfrm>
            <a:off x="1492630" y="3591512"/>
            <a:ext cx="395851" cy="395851"/>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16"/>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Hub</a:t>
            </a:r>
          </a:p>
        </p:txBody>
      </p:sp>
      <p:sp>
        <p:nvSpPr>
          <p:cNvPr id="93" name="Oval 92"/>
          <p:cNvSpPr/>
          <p:nvPr/>
        </p:nvSpPr>
        <p:spPr>
          <a:xfrm>
            <a:off x="420787" y="3848288"/>
            <a:ext cx="595746" cy="595746"/>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7"/>
          </p:cNvPr>
          <p:cNvSpPr/>
          <p:nvPr/>
        </p:nvSpPr>
        <p:spPr>
          <a:xfrm>
            <a:off x="1862357" y="2633697"/>
            <a:ext cx="473729" cy="473729"/>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16"/>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2"/>
          </p:cNvPr>
          <p:cNvSpPr/>
          <p:nvPr/>
        </p:nvSpPr>
        <p:spPr>
          <a:xfrm>
            <a:off x="1650245" y="3111920"/>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 </a:t>
            </a:r>
          </a:p>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Share</a:t>
            </a:r>
          </a:p>
        </p:txBody>
      </p:sp>
      <p:sp>
        <p:nvSpPr>
          <p:cNvPr id="98" name="Oval 97">
            <a:hlinkClick r:id="rId33"/>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4"/>
          </p:cNvPr>
          <p:cNvSpPr/>
          <p:nvPr/>
        </p:nvSpPr>
        <p:spPr>
          <a:xfrm>
            <a:off x="842451" y="2297746"/>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5"/>
          </p:cNvPr>
          <p:cNvSpPr/>
          <p:nvPr/>
        </p:nvSpPr>
        <p:spPr>
          <a:xfrm>
            <a:off x="936723" y="2810131"/>
            <a:ext cx="708164" cy="70816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Promotional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a:t>
            </a:r>
          </a:p>
        </p:txBody>
      </p:sp>
      <p:sp>
        <p:nvSpPr>
          <p:cNvPr id="101" name="Oval 100">
            <a:hlinkClick r:id="rId33"/>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1"/>
          </p:cNvPr>
          <p:cNvSpPr/>
          <p:nvPr/>
        </p:nvSpPr>
        <p:spPr>
          <a:xfrm>
            <a:off x="3115705" y="836897"/>
            <a:ext cx="409484" cy="40948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3"/>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16"/>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Hub</a:t>
            </a:r>
          </a:p>
        </p:txBody>
      </p:sp>
      <p:sp>
        <p:nvSpPr>
          <p:cNvPr id="105" name="Oval 104">
            <a:hlinkClick r:id="rId36"/>
          </p:cNvPr>
          <p:cNvSpPr/>
          <p:nvPr/>
        </p:nvSpPr>
        <p:spPr>
          <a:xfrm>
            <a:off x="2814054" y="382766"/>
            <a:ext cx="484574" cy="484574"/>
          </a:xfrm>
          <a:prstGeom prst="ellipse">
            <a:avLst/>
          </a:prstGeom>
          <a:solidFill>
            <a:srgbClr val="80004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Citation</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p:nvPr/>
        </p:nvCxnSpPr>
        <p:spPr>
          <a:xfrm flipV="1">
            <a:off x="5794265" y="255884"/>
            <a:ext cx="87131" cy="7100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10" idx="3"/>
          </p:cNvCxnSpPr>
          <p:nvPr/>
        </p:nvCxnSpPr>
        <p:spPr>
          <a:xfrm flipV="1">
            <a:off x="5654371" y="470692"/>
            <a:ext cx="633784" cy="592689"/>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111" idx="2"/>
          </p:cNvCxnSpPr>
          <p:nvPr/>
        </p:nvCxnSpPr>
        <p:spPr>
          <a:xfrm flipV="1">
            <a:off x="5794265" y="817743"/>
            <a:ext cx="491384" cy="18345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37"/>
          </p:cNvPr>
          <p:cNvSpPr/>
          <p:nvPr/>
        </p:nvSpPr>
        <p:spPr>
          <a:xfrm>
            <a:off x="5666204" y="27284"/>
            <a:ext cx="466344" cy="466344"/>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Cambridge</a:t>
            </a:r>
          </a:p>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Core</a:t>
            </a:r>
          </a:p>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Reader</a:t>
            </a:r>
          </a:p>
        </p:txBody>
      </p:sp>
      <p:sp>
        <p:nvSpPr>
          <p:cNvPr id="110" name="Oval 109">
            <a:hlinkClick r:id="rId38"/>
          </p:cNvPr>
          <p:cNvSpPr/>
          <p:nvPr/>
        </p:nvSpPr>
        <p:spPr>
          <a:xfrm>
            <a:off x="6221200" y="80447"/>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11" name="Oval 110">
            <a:hlinkClick r:id="rId39"/>
          </p:cNvPr>
          <p:cNvSpPr/>
          <p:nvPr/>
        </p:nvSpPr>
        <p:spPr>
          <a:xfrm>
            <a:off x="6285649" y="612003"/>
            <a:ext cx="411480" cy="41148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13" name="Oval 112">
            <a:hlinkClick r:id="rId40"/>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prstClr val="white"/>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14"/>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5" name="Oval 114">
            <a:hlinkClick r:id="rId41"/>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Alerts</a:t>
            </a:r>
          </a:p>
        </p:txBody>
      </p:sp>
      <p:sp>
        <p:nvSpPr>
          <p:cNvPr id="116" name="Oval 115">
            <a:hlinkClick r:id="rId42"/>
          </p:cNvPr>
          <p:cNvSpPr/>
          <p:nvPr/>
        </p:nvSpPr>
        <p:spPr>
          <a:xfrm>
            <a:off x="7194168" y="546783"/>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17" name="Oval 116">
            <a:hlinkClick r:id="rId43"/>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CUP</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Media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Room</a:t>
            </a:r>
          </a:p>
        </p:txBody>
      </p:sp>
      <p:sp>
        <p:nvSpPr>
          <p:cNvPr id="120" name="Oval 119">
            <a:hlinkClick r:id="rId30"/>
          </p:cNvPr>
          <p:cNvSpPr/>
          <p:nvPr/>
        </p:nvSpPr>
        <p:spPr>
          <a:xfrm>
            <a:off x="755576" y="5089638"/>
            <a:ext cx="777240" cy="77911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2" name="Oval 121">
            <a:hlinkClick r:id="rId42"/>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3" name="Oval 122">
            <a:hlinkClick r:id="rId42"/>
          </p:cNvPr>
          <p:cNvSpPr/>
          <p:nvPr/>
        </p:nvSpPr>
        <p:spPr>
          <a:xfrm>
            <a:off x="702068" y="5967749"/>
            <a:ext cx="720080" cy="720080"/>
          </a:xfrm>
          <a:prstGeom prst="ellipse">
            <a:avLst/>
          </a:prstGeom>
          <a:ln>
            <a:solidFill>
              <a:srgbClr val="92CB9C"/>
            </a:solidFill>
          </a:ln>
        </p:spPr>
        <p:style>
          <a:lnRef idx="2">
            <a:schemeClr val="accent3"/>
          </a:lnRef>
          <a:fillRef idx="1">
            <a:schemeClr val="lt1"/>
          </a:fillRef>
          <a:effectRef idx="0">
            <a:schemeClr val="accent3"/>
          </a:effectRef>
          <a:fontRef idx="minor">
            <a:schemeClr val="dk1"/>
          </a:fontRef>
        </p:style>
        <p:txBody>
          <a:bodyPr wrap="none" lIns="0" tIns="0" rIns="0" bIns="0" rtlCol="0" anchor="ctr">
            <a:normAutofit/>
          </a:bodyPr>
          <a:lstStyle/>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 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4" name="Oval 123">
            <a:hlinkClick r:id="rId42"/>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7" name="Oval 126">
            <a:hlinkClick r:id="rId44"/>
          </p:cNvPr>
          <p:cNvSpPr/>
          <p:nvPr/>
        </p:nvSpPr>
        <p:spPr>
          <a:xfrm>
            <a:off x="1498053" y="1757698"/>
            <a:ext cx="484574" cy="484574"/>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blogs</a:t>
            </a:r>
          </a:p>
        </p:txBody>
      </p:sp>
      <p:sp>
        <p:nvSpPr>
          <p:cNvPr id="119" name="Oval 118">
            <a:hlinkClick r:id="rId32"/>
          </p:cNvPr>
          <p:cNvSpPr/>
          <p:nvPr/>
        </p:nvSpPr>
        <p:spPr>
          <a:xfrm>
            <a:off x="5596426" y="1447669"/>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Content </a:t>
            </a:r>
          </a:p>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p>
        </p:txBody>
      </p:sp>
      <p:sp>
        <p:nvSpPr>
          <p:cNvPr id="121" name="Oval 120">
            <a:hlinkClick r:id="rId45"/>
            <a:extLst>
              <a:ext uri="{FF2B5EF4-FFF2-40B4-BE49-F238E27FC236}">
                <a16:creationId xmlns:a16="http://schemas.microsoft.com/office/drawing/2014/main" id="{9024D86D-7B5A-44E4-85C0-6B6B128D2DE3}"/>
              </a:ext>
            </a:extLst>
          </p:cNvPr>
          <p:cNvSpPr/>
          <p:nvPr/>
        </p:nvSpPr>
        <p:spPr>
          <a:xfrm>
            <a:off x="4284578" y="255884"/>
            <a:ext cx="595746" cy="59574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
        <p:nvSpPr>
          <p:cNvPr id="125" name="Oval 124">
            <a:hlinkClick r:id="rId5"/>
            <a:extLst>
              <a:ext uri="{FF2B5EF4-FFF2-40B4-BE49-F238E27FC236}">
                <a16:creationId xmlns:a16="http://schemas.microsoft.com/office/drawing/2014/main" id="{7020160A-6804-43FE-B94C-DB744D973B28}"/>
              </a:ext>
            </a:extLst>
          </p:cNvPr>
          <p:cNvSpPr/>
          <p:nvPr/>
        </p:nvSpPr>
        <p:spPr>
          <a:xfrm>
            <a:off x="6581987" y="1931616"/>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26" name="Oval 125">
            <a:hlinkClick r:id="rId45"/>
            <a:extLst>
              <a:ext uri="{FF2B5EF4-FFF2-40B4-BE49-F238E27FC236}">
                <a16:creationId xmlns:a16="http://schemas.microsoft.com/office/drawing/2014/main" id="{A7B17F35-0CED-47B1-BF83-BF4F1AB7BAB6}"/>
              </a:ext>
            </a:extLst>
          </p:cNvPr>
          <p:cNvSpPr/>
          <p:nvPr/>
        </p:nvSpPr>
        <p:spPr>
          <a:xfrm>
            <a:off x="7153292" y="1628711"/>
            <a:ext cx="595746" cy="59574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43511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SAGE</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prstClr val="black">
                  <a:lumMod val="75000"/>
                  <a:lumOff val="25000"/>
                </a:prst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p:cNvSpPr/>
          <p:nvPr/>
        </p:nvSpPr>
        <p:spPr>
          <a:xfrm>
            <a:off x="7554208" y="2973048"/>
            <a:ext cx="536124" cy="536124"/>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Language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3"/>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Gateway</a:t>
            </a:r>
          </a:p>
        </p:txBody>
      </p:sp>
      <p:sp>
        <p:nvSpPr>
          <p:cNvPr id="43" name="Oval 42"/>
          <p:cNvSpPr/>
          <p:nvPr/>
        </p:nvSpPr>
        <p:spPr>
          <a:xfrm>
            <a:off x="6955336" y="382343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3"/>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45" name="Oval 44"/>
          <p:cNvSpPr/>
          <p:nvPr/>
        </p:nvSpPr>
        <p:spPr>
          <a:xfrm>
            <a:off x="6474324" y="2780928"/>
            <a:ext cx="595746" cy="59574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16"/>
          </p:cNvPr>
          <p:cNvSpPr/>
          <p:nvPr/>
        </p:nvSpPr>
        <p:spPr>
          <a:xfrm>
            <a:off x="8061725" y="5911507"/>
            <a:ext cx="720888" cy="720888"/>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p:cNvSpPr/>
          <p:nvPr/>
        </p:nvSpPr>
        <p:spPr>
          <a:xfrm>
            <a:off x="8484740" y="5353712"/>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a:hlinkClick r:id="rId17"/>
          </p:cNvPr>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p:cNvSpPr/>
          <p:nvPr/>
        </p:nvSpPr>
        <p:spPr>
          <a:xfrm>
            <a:off x="7780751" y="4708011"/>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18"/>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Online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18"/>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19"/>
          </p:cNvPr>
          <p:cNvSpPr/>
          <p:nvPr/>
        </p:nvSpPr>
        <p:spPr>
          <a:xfrm>
            <a:off x="6860658" y="5354095"/>
            <a:ext cx="554121" cy="554121"/>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Accounts</a:t>
            </a:r>
          </a:p>
        </p:txBody>
      </p:sp>
      <p:sp>
        <p:nvSpPr>
          <p:cNvPr id="61" name="Oval 60">
            <a:hlinkClick r:id="rId20"/>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1"/>
          </p:cNvPr>
          <p:cNvSpPr/>
          <p:nvPr/>
        </p:nvSpPr>
        <p:spPr>
          <a:xfrm>
            <a:off x="6611766" y="4681107"/>
            <a:ext cx="513840" cy="513840"/>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2"/>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3"/>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Gateway</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3"/>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68" name="Oval 67">
            <a:hlinkClick r:id="rId15"/>
          </p:cNvPr>
          <p:cNvSpPr/>
          <p:nvPr/>
        </p:nvSpPr>
        <p:spPr>
          <a:xfrm>
            <a:off x="5609161" y="509448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Language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3"/>
          </p:cNvPr>
          <p:cNvSpPr/>
          <p:nvPr/>
        </p:nvSpPr>
        <p:spPr>
          <a:xfrm>
            <a:off x="5974871" y="4570480"/>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Compliance</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4"/>
          </p:cNvPr>
          <p:cNvSpPr/>
          <p:nvPr/>
        </p:nvSpPr>
        <p:spPr>
          <a:xfrm>
            <a:off x="5397679" y="6221315"/>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Funder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Picker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5"/>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19"/>
          </p:cNvPr>
          <p:cNvSpPr/>
          <p:nvPr/>
        </p:nvSpPr>
        <p:spPr>
          <a:xfrm>
            <a:off x="3098568" y="5184924"/>
            <a:ext cx="554121" cy="554121"/>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Accounts</a:t>
            </a:r>
          </a:p>
        </p:txBody>
      </p:sp>
      <p:sp>
        <p:nvSpPr>
          <p:cNvPr id="75" name="Oval 74">
            <a:hlinkClick r:id="rId21"/>
          </p:cNvPr>
          <p:cNvSpPr/>
          <p:nvPr/>
        </p:nvSpPr>
        <p:spPr>
          <a:xfrm>
            <a:off x="3707904" y="5147408"/>
            <a:ext cx="513840" cy="513840"/>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p:cNvSpPr/>
          <p:nvPr/>
        </p:nvSpPr>
        <p:spPr>
          <a:xfrm>
            <a:off x="2486209" y="6160594"/>
            <a:ext cx="595746" cy="595746"/>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p:cNvSpPr/>
          <p:nvPr/>
        </p:nvSpPr>
        <p:spPr>
          <a:xfrm>
            <a:off x="1467086" y="5660230"/>
            <a:ext cx="484574" cy="484574"/>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3"/>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Gateway</a:t>
            </a:r>
          </a:p>
        </p:txBody>
      </p:sp>
      <p:sp>
        <p:nvSpPr>
          <p:cNvPr id="79" name="Oval 78">
            <a:hlinkClick r:id="rId20"/>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Color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6"/>
          </p:cNvPr>
          <p:cNvSpPr/>
          <p:nvPr/>
        </p:nvSpPr>
        <p:spPr>
          <a:xfrm>
            <a:off x="3498349" y="5663697"/>
            <a:ext cx="473729" cy="473729"/>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27"/>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Self-archiving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28"/>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PMC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29"/>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Production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2"/>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4"/>
          </p:cNvPr>
          <p:cNvSpPr/>
          <p:nvPr/>
        </p:nvSpPr>
        <p:spPr>
          <a:xfrm>
            <a:off x="955603" y="3555239"/>
            <a:ext cx="483717" cy="483717"/>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0"/>
          </p:cNvPr>
          <p:cNvSpPr/>
          <p:nvPr/>
        </p:nvSpPr>
        <p:spPr>
          <a:xfrm>
            <a:off x="1492630" y="3591512"/>
            <a:ext cx="395851" cy="395851"/>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3"/>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Gateway</a:t>
            </a:r>
          </a:p>
        </p:txBody>
      </p:sp>
      <p:sp>
        <p:nvSpPr>
          <p:cNvPr id="93" name="Oval 92"/>
          <p:cNvSpPr/>
          <p:nvPr/>
        </p:nvSpPr>
        <p:spPr>
          <a:xfrm>
            <a:off x="420787" y="3848288"/>
            <a:ext cx="595746" cy="595746"/>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Researcher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6"/>
          </p:cNvPr>
          <p:cNvSpPr/>
          <p:nvPr/>
        </p:nvSpPr>
        <p:spPr>
          <a:xfrm>
            <a:off x="1862357" y="2633697"/>
            <a:ext cx="473729" cy="473729"/>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3"/>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1"/>
          </p:cNvPr>
          <p:cNvSpPr/>
          <p:nvPr/>
        </p:nvSpPr>
        <p:spPr>
          <a:xfrm>
            <a:off x="1650245" y="3111920"/>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Share</a:t>
            </a:r>
          </a:p>
        </p:txBody>
      </p:sp>
      <p:sp>
        <p:nvSpPr>
          <p:cNvPr id="98" name="Oval 97">
            <a:hlinkClick r:id="rId32"/>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3"/>
          </p:cNvPr>
          <p:cNvSpPr/>
          <p:nvPr/>
        </p:nvSpPr>
        <p:spPr>
          <a:xfrm>
            <a:off x="842451" y="2297746"/>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4"/>
          </p:cNvPr>
          <p:cNvSpPr/>
          <p:nvPr/>
        </p:nvSpPr>
        <p:spPr>
          <a:xfrm>
            <a:off x="936723" y="2810131"/>
            <a:ext cx="708164" cy="70816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Promotional</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Toolkit</a:t>
            </a:r>
          </a:p>
        </p:txBody>
      </p:sp>
      <p:sp>
        <p:nvSpPr>
          <p:cNvPr id="101" name="Oval 100">
            <a:hlinkClick r:id="rId32"/>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0"/>
          </p:cNvPr>
          <p:cNvSpPr/>
          <p:nvPr/>
        </p:nvSpPr>
        <p:spPr>
          <a:xfrm>
            <a:off x="3115705" y="836897"/>
            <a:ext cx="409484" cy="40948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2"/>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3"/>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Gateway</a:t>
            </a:r>
          </a:p>
        </p:txBody>
      </p:sp>
      <p:sp>
        <p:nvSpPr>
          <p:cNvPr id="105" name="Oval 104">
            <a:hlinkClick r:id="rId35"/>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Citation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a:endCxn id="109" idx="4"/>
          </p:cNvCxnSpPr>
          <p:nvPr/>
        </p:nvCxnSpPr>
        <p:spPr>
          <a:xfrm flipV="1">
            <a:off x="5794265" y="484484"/>
            <a:ext cx="100539" cy="48147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10" idx="3"/>
          </p:cNvCxnSpPr>
          <p:nvPr/>
        </p:nvCxnSpPr>
        <p:spPr>
          <a:xfrm flipV="1">
            <a:off x="5654371" y="470692"/>
            <a:ext cx="633784" cy="592689"/>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111" idx="2"/>
          </p:cNvCxnSpPr>
          <p:nvPr/>
        </p:nvCxnSpPr>
        <p:spPr>
          <a:xfrm flipV="1">
            <a:off x="5794265" y="817743"/>
            <a:ext cx="491384" cy="18345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36"/>
          </p:cNvPr>
          <p:cNvSpPr/>
          <p:nvPr/>
        </p:nvSpPr>
        <p:spPr>
          <a:xfrm>
            <a:off x="5666204" y="27284"/>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Anywhere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0" name="Oval 109">
            <a:hlinkClick r:id="rId37"/>
          </p:cNvPr>
          <p:cNvSpPr/>
          <p:nvPr/>
        </p:nvSpPr>
        <p:spPr>
          <a:xfrm>
            <a:off x="6221200" y="80447"/>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11" name="Oval 110">
            <a:hlinkClick r:id="rId38"/>
          </p:cNvPr>
          <p:cNvSpPr/>
          <p:nvPr/>
        </p:nvSpPr>
        <p:spPr>
          <a:xfrm>
            <a:off x="6285649" y="612003"/>
            <a:ext cx="411480" cy="41148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13" name="Oval 112">
            <a:hlinkClick r:id="rId39"/>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prstClr val="white"/>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40"/>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5" name="Oval 114">
            <a:hlinkClick r:id="rId41"/>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Alerts</a:t>
            </a:r>
          </a:p>
        </p:txBody>
      </p:sp>
      <p:sp>
        <p:nvSpPr>
          <p:cNvPr id="116" name="Oval 115">
            <a:hlinkClick r:id="rId42"/>
          </p:cNvPr>
          <p:cNvSpPr/>
          <p:nvPr/>
        </p:nvSpPr>
        <p:spPr>
          <a:xfrm>
            <a:off x="7194168" y="546783"/>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17" name="Oval 116">
            <a:hlinkClick r:id="rId43"/>
          </p:cNvPr>
          <p:cNvSpPr/>
          <p:nvPr/>
        </p:nvSpPr>
        <p:spPr>
          <a:xfrm>
            <a:off x="773447" y="1631655"/>
            <a:ext cx="609163"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 Press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Release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Scheme</a:t>
            </a:r>
          </a:p>
        </p:txBody>
      </p:sp>
      <p:sp>
        <p:nvSpPr>
          <p:cNvPr id="120" name="Oval 119">
            <a:hlinkClick r:id="rId44"/>
          </p:cNvPr>
          <p:cNvSpPr/>
          <p:nvPr/>
        </p:nvSpPr>
        <p:spPr>
          <a:xfrm>
            <a:off x="811401" y="5075847"/>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2" name="Oval 121">
            <a:hlinkClick r:id="rId42"/>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3" name="Oval 122">
            <a:hlinkClick r:id="rId42"/>
          </p:cNvPr>
          <p:cNvSpPr/>
          <p:nvPr/>
        </p:nvSpPr>
        <p:spPr>
          <a:xfrm>
            <a:off x="754576" y="5904709"/>
            <a:ext cx="720080" cy="720080"/>
          </a:xfrm>
          <a:prstGeom prst="ellipse">
            <a:avLst/>
          </a:prstGeom>
          <a:ln>
            <a:solidFill>
              <a:srgbClr val="92CB9C"/>
            </a:solidFill>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4" name="Oval 123">
            <a:hlinkClick r:id="rId42"/>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8" name="Oval 127">
            <a:hlinkClick r:id="rId42"/>
          </p:cNvPr>
          <p:cNvSpPr/>
          <p:nvPr/>
        </p:nvSpPr>
        <p:spPr>
          <a:xfrm>
            <a:off x="7715605" y="1239600"/>
            <a:ext cx="589702" cy="558293"/>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Stats</a:t>
            </a:r>
          </a:p>
        </p:txBody>
      </p:sp>
      <p:sp>
        <p:nvSpPr>
          <p:cNvPr id="129" name="Oval 128">
            <a:hlinkClick r:id="rId45"/>
          </p:cNvPr>
          <p:cNvSpPr/>
          <p:nvPr/>
        </p:nvSpPr>
        <p:spPr>
          <a:xfrm>
            <a:off x="7618730" y="1920250"/>
            <a:ext cx="589702" cy="558293"/>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Research</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30" name="Oval 129">
            <a:hlinkClick r:id="rId46"/>
          </p:cNvPr>
          <p:cNvSpPr/>
          <p:nvPr/>
        </p:nvSpPr>
        <p:spPr>
          <a:xfrm>
            <a:off x="8301729" y="1537800"/>
            <a:ext cx="720000" cy="720000"/>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Methodspace</a:t>
            </a:r>
          </a:p>
        </p:txBody>
      </p:sp>
      <p:sp>
        <p:nvSpPr>
          <p:cNvPr id="131" name="Oval 130">
            <a:hlinkClick r:id="rId47"/>
          </p:cNvPr>
          <p:cNvSpPr/>
          <p:nvPr/>
        </p:nvSpPr>
        <p:spPr>
          <a:xfrm>
            <a:off x="66865" y="1251527"/>
            <a:ext cx="720000" cy="720000"/>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Recommends</a:t>
            </a:r>
          </a:p>
        </p:txBody>
      </p:sp>
      <p:sp>
        <p:nvSpPr>
          <p:cNvPr id="132" name="Oval 131">
            <a:hlinkClick r:id="rId48"/>
          </p:cNvPr>
          <p:cNvSpPr/>
          <p:nvPr/>
        </p:nvSpPr>
        <p:spPr>
          <a:xfrm>
            <a:off x="1467086" y="1670919"/>
            <a:ext cx="621131" cy="606369"/>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Blog</a:t>
            </a:r>
          </a:p>
        </p:txBody>
      </p:sp>
      <p:sp>
        <p:nvSpPr>
          <p:cNvPr id="121" name="Oval 120">
            <a:hlinkClick r:id="rId49"/>
          </p:cNvPr>
          <p:cNvSpPr/>
          <p:nvPr/>
        </p:nvSpPr>
        <p:spPr>
          <a:xfrm>
            <a:off x="7820597" y="47036"/>
            <a:ext cx="720000" cy="720000"/>
          </a:xfrm>
          <a:prstGeom prst="ellipse">
            <a:avLst/>
          </a:prstGeom>
          <a:noFill/>
          <a:ln>
            <a:solidFill>
              <a:srgbClr val="00A3B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SAGE</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Recommends</a:t>
            </a:r>
          </a:p>
        </p:txBody>
      </p:sp>
      <p:cxnSp>
        <p:nvCxnSpPr>
          <p:cNvPr id="125" name="Straight Connector 124"/>
          <p:cNvCxnSpPr>
            <a:stCxn id="126" idx="0"/>
          </p:cNvCxnSpPr>
          <p:nvPr/>
        </p:nvCxnSpPr>
        <p:spPr>
          <a:xfrm flipH="1" flipV="1">
            <a:off x="5763823" y="1029128"/>
            <a:ext cx="61203" cy="418541"/>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26" name="Oval 125">
            <a:hlinkClick r:id="rId31"/>
          </p:cNvPr>
          <p:cNvSpPr/>
          <p:nvPr/>
        </p:nvSpPr>
        <p:spPr>
          <a:xfrm>
            <a:off x="5596426" y="1447669"/>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Content </a:t>
            </a:r>
          </a:p>
          <a:p>
            <a:pPr algn="ctr"/>
            <a:r>
              <a:rPr lang="en-GB" sz="7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Sharing</a:t>
            </a:r>
          </a:p>
        </p:txBody>
      </p:sp>
      <p:sp>
        <p:nvSpPr>
          <p:cNvPr id="118" name="Oval 117">
            <a:hlinkClick r:id="rId50"/>
            <a:extLst>
              <a:ext uri="{FF2B5EF4-FFF2-40B4-BE49-F238E27FC236}">
                <a16:creationId xmlns:a16="http://schemas.microsoft.com/office/drawing/2014/main" id="{D8FBC07C-4F85-4435-9C8E-8748F86CD16D}"/>
              </a:ext>
            </a:extLst>
          </p:cNvPr>
          <p:cNvSpPr/>
          <p:nvPr/>
        </p:nvSpPr>
        <p:spPr>
          <a:xfrm>
            <a:off x="4284578" y="255884"/>
            <a:ext cx="595746" cy="59574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
        <p:nvSpPr>
          <p:cNvPr id="119" name="Oval 118">
            <a:hlinkClick r:id="rId5"/>
            <a:extLst>
              <a:ext uri="{FF2B5EF4-FFF2-40B4-BE49-F238E27FC236}">
                <a16:creationId xmlns:a16="http://schemas.microsoft.com/office/drawing/2014/main" id="{EB9711FB-C557-4727-BA74-0B31A229FB88}"/>
              </a:ext>
            </a:extLst>
          </p:cNvPr>
          <p:cNvSpPr/>
          <p:nvPr/>
        </p:nvSpPr>
        <p:spPr>
          <a:xfrm>
            <a:off x="6581987" y="1931616"/>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27" name="Oval 126">
            <a:hlinkClick r:id="rId50"/>
            <a:extLst>
              <a:ext uri="{FF2B5EF4-FFF2-40B4-BE49-F238E27FC236}">
                <a16:creationId xmlns:a16="http://schemas.microsoft.com/office/drawing/2014/main" id="{CB4CB9F8-3F99-4C1D-AD8F-E677F7AEA6B6}"/>
              </a:ext>
            </a:extLst>
          </p:cNvPr>
          <p:cNvSpPr/>
          <p:nvPr/>
        </p:nvSpPr>
        <p:spPr>
          <a:xfrm>
            <a:off x="7070070" y="1530084"/>
            <a:ext cx="595746" cy="59574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273676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SPRINGER</a:t>
            </a:r>
          </a:p>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NATURE</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prstClr val="black">
                  <a:lumMod val="75000"/>
                  <a:lumOff val="25000"/>
                </a:prst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39" name="Oval 38">
            <a:hlinkClick r:id="rId14"/>
          </p:cNvPr>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5"/>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Suggester</a:t>
            </a:r>
          </a:p>
        </p:txBody>
      </p:sp>
      <p:sp>
        <p:nvSpPr>
          <p:cNvPr id="41" name="Oval 40">
            <a:hlinkClick r:id="rId16"/>
          </p:cNvPr>
          <p:cNvSpPr/>
          <p:nvPr/>
        </p:nvSpPr>
        <p:spPr>
          <a:xfrm>
            <a:off x="8124296" y="2775899"/>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Nature/AJE</a:t>
            </a:r>
            <a:b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17"/>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Source</a:t>
            </a:r>
          </a:p>
        </p:txBody>
      </p:sp>
      <p:sp>
        <p:nvSpPr>
          <p:cNvPr id="43" name="Oval 42">
            <a:hlinkClick r:id="rId18"/>
          </p:cNvPr>
          <p:cNvSpPr/>
          <p:nvPr/>
        </p:nvSpPr>
        <p:spPr>
          <a:xfrm>
            <a:off x="6955336" y="382343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19"/>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45" name="Oval 44">
            <a:hlinkClick r:id="rId19"/>
          </p:cNvPr>
          <p:cNvSpPr/>
          <p:nvPr/>
        </p:nvSpPr>
        <p:spPr>
          <a:xfrm>
            <a:off x="6474324" y="278092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0" name="Oval 49">
            <a:hlinkClick r:id="rId20"/>
          </p:cNvPr>
          <p:cNvSpPr/>
          <p:nvPr/>
        </p:nvSpPr>
        <p:spPr>
          <a:xfrm>
            <a:off x="8061725" y="5911507"/>
            <a:ext cx="720888" cy="7208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5"/>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Suggester</a:t>
            </a:r>
          </a:p>
        </p:txBody>
      </p:sp>
      <p:sp>
        <p:nvSpPr>
          <p:cNvPr id="53" name="Oval 52">
            <a:hlinkClick r:id="rId19"/>
          </p:cNvPr>
          <p:cNvSpPr/>
          <p:nvPr/>
        </p:nvSpPr>
        <p:spPr>
          <a:xfrm>
            <a:off x="8484740" y="5353712"/>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54" name="Oval 53"/>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a:hlinkClick r:id="rId14"/>
          </p:cNvPr>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a:hlinkClick r:id="rId18"/>
          </p:cNvPr>
          <p:cNvSpPr/>
          <p:nvPr/>
        </p:nvSpPr>
        <p:spPr>
          <a:xfrm>
            <a:off x="7780751" y="470801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21"/>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Online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2"/>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Members</a:t>
            </a:r>
          </a:p>
        </p:txBody>
      </p:sp>
      <p:sp>
        <p:nvSpPr>
          <p:cNvPr id="61" name="Oval 60">
            <a:hlinkClick r:id="rId23"/>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p:cNvSpPr/>
          <p:nvPr/>
        </p:nvSpPr>
        <p:spPr>
          <a:xfrm>
            <a:off x="6611766" y="4681107"/>
            <a:ext cx="513840" cy="51384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4"/>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17"/>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Source</a:t>
            </a:r>
          </a:p>
        </p:txBody>
      </p:sp>
      <p:sp>
        <p:nvSpPr>
          <p:cNvPr id="65" name="Oval 64">
            <a:hlinkClick r:id="rId13"/>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19"/>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68" name="Oval 67">
            <a:hlinkClick r:id="rId16"/>
          </p:cNvPr>
          <p:cNvSpPr/>
          <p:nvPr/>
        </p:nvSpPr>
        <p:spPr>
          <a:xfrm>
            <a:off x="5609161" y="509448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Nature/AJE</a:t>
            </a:r>
            <a:b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5"/>
          </p:cNvPr>
          <p:cNvSpPr/>
          <p:nvPr/>
        </p:nvSpPr>
        <p:spPr>
          <a:xfrm>
            <a:off x="5974871" y="4570480"/>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Compliance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Checking</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6"/>
          </p:cNvPr>
          <p:cNvSpPr/>
          <p:nvPr/>
        </p:nvSpPr>
        <p:spPr>
          <a:xfrm>
            <a:off x="5397679" y="6221315"/>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Funder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Picker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7"/>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2"/>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Members</a:t>
            </a:r>
          </a:p>
        </p:txBody>
      </p:sp>
      <p:sp>
        <p:nvSpPr>
          <p:cNvPr id="75" name="Oval 74"/>
          <p:cNvSpPr/>
          <p:nvPr/>
        </p:nvSpPr>
        <p:spPr>
          <a:xfrm>
            <a:off x="3707904" y="5147408"/>
            <a:ext cx="513840" cy="5138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a:hlinkClick r:id="rId19"/>
          </p:cNvPr>
          <p:cNvSpPr/>
          <p:nvPr/>
        </p:nvSpPr>
        <p:spPr>
          <a:xfrm>
            <a:off x="2486209" y="6160594"/>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77" name="Oval 76">
            <a:hlinkClick r:id="rId14"/>
          </p:cNvPr>
          <p:cNvSpPr/>
          <p:nvPr/>
        </p:nvSpPr>
        <p:spPr>
          <a:xfrm>
            <a:off x="1566940" y="5708804"/>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17"/>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Source</a:t>
            </a:r>
          </a:p>
        </p:txBody>
      </p:sp>
      <p:sp>
        <p:nvSpPr>
          <p:cNvPr id="79" name="Oval 78">
            <a:hlinkClick r:id="rId23"/>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Color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28"/>
          </p:cNvPr>
          <p:cNvSpPr/>
          <p:nvPr/>
        </p:nvSpPr>
        <p:spPr>
          <a:xfrm>
            <a:off x="3498349" y="566369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29"/>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Self-archiving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30"/>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PMC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1"/>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Production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4"/>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6"/>
          </p:cNvPr>
          <p:cNvSpPr/>
          <p:nvPr/>
        </p:nvSpPr>
        <p:spPr>
          <a:xfrm>
            <a:off x="955603" y="3555239"/>
            <a:ext cx="483717" cy="483717"/>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2"/>
          </p:cNvPr>
          <p:cNvSpPr/>
          <p:nvPr/>
        </p:nvSpPr>
        <p:spPr>
          <a:xfrm>
            <a:off x="1492630" y="3591512"/>
            <a:ext cx="395851" cy="395851"/>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a:hlinkClick r:id="rId14"/>
          </p:cNvPr>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17"/>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Source</a:t>
            </a:r>
          </a:p>
        </p:txBody>
      </p:sp>
      <p:sp>
        <p:nvSpPr>
          <p:cNvPr id="93" name="Oval 92">
            <a:hlinkClick r:id="rId19"/>
          </p:cNvPr>
          <p:cNvSpPr/>
          <p:nvPr/>
        </p:nvSpPr>
        <p:spPr>
          <a:xfrm>
            <a:off x="420787" y="3848288"/>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Academy</a:t>
            </a:r>
          </a:p>
        </p:txBody>
      </p:sp>
      <p:sp>
        <p:nvSpPr>
          <p:cNvPr id="94" name="Oval 93">
            <a:hlinkClick r:id="rId28"/>
          </p:cNvPr>
          <p:cNvSpPr/>
          <p:nvPr/>
        </p:nvSpPr>
        <p:spPr>
          <a:xfrm>
            <a:off x="1862357" y="2633697"/>
            <a:ext cx="473729" cy="473729"/>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19"/>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3"/>
          </p:cNvPr>
          <p:cNvSpPr/>
          <p:nvPr/>
        </p:nvSpPr>
        <p:spPr>
          <a:xfrm>
            <a:off x="1650245" y="3111920"/>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SharedIt</a:t>
            </a:r>
          </a:p>
        </p:txBody>
      </p:sp>
      <p:sp>
        <p:nvSpPr>
          <p:cNvPr id="98" name="Oval 97">
            <a:hlinkClick r:id="rId34"/>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5"/>
          </p:cNvPr>
          <p:cNvSpPr/>
          <p:nvPr/>
        </p:nvSpPr>
        <p:spPr>
          <a:xfrm>
            <a:off x="842451" y="2297746"/>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6"/>
          </p:cNvPr>
          <p:cNvSpPr/>
          <p:nvPr/>
        </p:nvSpPr>
        <p:spPr>
          <a:xfrm>
            <a:off x="936723" y="2810131"/>
            <a:ext cx="708164" cy="70816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Author Tips</a:t>
            </a:r>
          </a:p>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For</a:t>
            </a:r>
          </a:p>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Promoting</a:t>
            </a:r>
          </a:p>
        </p:txBody>
      </p:sp>
      <p:sp>
        <p:nvSpPr>
          <p:cNvPr id="101" name="Oval 100">
            <a:hlinkClick r:id="rId34"/>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2"/>
          </p:cNvPr>
          <p:cNvSpPr/>
          <p:nvPr/>
        </p:nvSpPr>
        <p:spPr>
          <a:xfrm>
            <a:off x="3115705" y="836897"/>
            <a:ext cx="409484" cy="409484"/>
          </a:xfrm>
          <a:prstGeom prst="ellipse">
            <a:avLst/>
          </a:prstGeom>
          <a:solidFill>
            <a:srgbClr val="80004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4"/>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17"/>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Source</a:t>
            </a:r>
          </a:p>
        </p:txBody>
      </p:sp>
      <p:sp>
        <p:nvSpPr>
          <p:cNvPr id="105" name="Oval 104">
            <a:hlinkClick r:id="rId37"/>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Citation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a:endCxn id="109" idx="4"/>
          </p:cNvCxnSpPr>
          <p:nvPr/>
        </p:nvCxnSpPr>
        <p:spPr>
          <a:xfrm flipV="1">
            <a:off x="5794265" y="484484"/>
            <a:ext cx="100539" cy="481476"/>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5654371" y="309047"/>
            <a:ext cx="753034" cy="754333"/>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794265" y="836897"/>
            <a:ext cx="688901" cy="16430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38"/>
          </p:cNvPr>
          <p:cNvSpPr/>
          <p:nvPr/>
        </p:nvSpPr>
        <p:spPr>
          <a:xfrm>
            <a:off x="5666204" y="27284"/>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Anywhere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0" name="Oval 109">
            <a:hlinkClick r:id="rId33"/>
          </p:cNvPr>
          <p:cNvSpPr/>
          <p:nvPr/>
        </p:nvSpPr>
        <p:spPr>
          <a:xfrm>
            <a:off x="6221200" y="80447"/>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SharedIt</a:t>
            </a:r>
          </a:p>
        </p:txBody>
      </p:sp>
      <p:sp>
        <p:nvSpPr>
          <p:cNvPr id="111" name="Oval 110">
            <a:hlinkClick r:id="rId39"/>
          </p:cNvPr>
          <p:cNvSpPr/>
          <p:nvPr/>
        </p:nvSpPr>
        <p:spPr>
          <a:xfrm>
            <a:off x="6285649" y="612003"/>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App</a:t>
            </a:r>
          </a:p>
        </p:txBody>
      </p:sp>
      <p:sp>
        <p:nvSpPr>
          <p:cNvPr id="113" name="Oval 112">
            <a:hlinkClick r:id="rId40"/>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prstClr val="white"/>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41"/>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5" name="Oval 114">
            <a:hlinkClick r:id="rId5"/>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Alerts</a:t>
            </a:r>
          </a:p>
        </p:txBody>
      </p:sp>
      <p:sp>
        <p:nvSpPr>
          <p:cNvPr id="116" name="Oval 115">
            <a:hlinkClick r:id="rId42"/>
          </p:cNvPr>
          <p:cNvSpPr/>
          <p:nvPr/>
        </p:nvSpPr>
        <p:spPr>
          <a:xfrm>
            <a:off x="7194168" y="546783"/>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17" name="Oval 116">
            <a:hlinkClick r:id="rId43"/>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Press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120" name="Oval 119">
            <a:hlinkClick r:id="rId44"/>
          </p:cNvPr>
          <p:cNvSpPr/>
          <p:nvPr/>
        </p:nvSpPr>
        <p:spPr>
          <a:xfrm>
            <a:off x="914440" y="5157192"/>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2" name="Oval 121">
            <a:hlinkClick r:id="rId42"/>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3" name="Oval 122">
            <a:hlinkClick r:id="rId42"/>
          </p:cNvPr>
          <p:cNvSpPr/>
          <p:nvPr/>
        </p:nvSpPr>
        <p:spPr>
          <a:xfrm>
            <a:off x="710320" y="5930004"/>
            <a:ext cx="720080" cy="720080"/>
          </a:xfrm>
          <a:prstGeom prst="ellipse">
            <a:avLst/>
          </a:prstGeom>
          <a:ln>
            <a:solidFill>
              <a:srgbClr val="92CB9C"/>
            </a:solidFill>
          </a:ln>
        </p:spPr>
        <p:style>
          <a:lnRef idx="2">
            <a:schemeClr val="accent3"/>
          </a:lnRef>
          <a:fillRef idx="1">
            <a:schemeClr val="lt1"/>
          </a:fillRef>
          <a:effectRef idx="0">
            <a:schemeClr val="accent3"/>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4" name="Oval 123">
            <a:hlinkClick r:id="rId42"/>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6" name="Oval 125">
            <a:hlinkClick r:id="rId45"/>
          </p:cNvPr>
          <p:cNvSpPr/>
          <p:nvPr/>
        </p:nvSpPr>
        <p:spPr>
          <a:xfrm>
            <a:off x="7791382" y="49766"/>
            <a:ext cx="665828" cy="666000"/>
          </a:xfrm>
          <a:prstGeom prst="ellipse">
            <a:avLst/>
          </a:prstGeom>
          <a:noFill/>
          <a:ln>
            <a:solidFill>
              <a:srgbClr val="00A3B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rgbClr val="00A3B2"/>
                </a:solidFill>
                <a:latin typeface="Open Sans" panose="020B0606030504020204" pitchFamily="34" charset="0"/>
                <a:ea typeface="Open Sans" panose="020B0606030504020204" pitchFamily="34" charset="0"/>
                <a:cs typeface="Open Sans" panose="020B0606030504020204" pitchFamily="34" charset="0"/>
              </a:rPr>
              <a:t>Recommended</a:t>
            </a:r>
            <a:endPar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9" name="Oval 128">
            <a:hlinkClick r:id="rId46"/>
          </p:cNvPr>
          <p:cNvSpPr/>
          <p:nvPr/>
        </p:nvSpPr>
        <p:spPr>
          <a:xfrm>
            <a:off x="7369623" y="2155978"/>
            <a:ext cx="589702" cy="558293"/>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Protocols</a:t>
            </a:r>
          </a:p>
        </p:txBody>
      </p:sp>
      <p:sp>
        <p:nvSpPr>
          <p:cNvPr id="131" name="Oval 130">
            <a:hlinkClick r:id="rId47"/>
          </p:cNvPr>
          <p:cNvSpPr/>
          <p:nvPr/>
        </p:nvSpPr>
        <p:spPr>
          <a:xfrm>
            <a:off x="7650082" y="1199128"/>
            <a:ext cx="460800" cy="461138"/>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zbMath</a:t>
            </a:r>
          </a:p>
        </p:txBody>
      </p:sp>
      <p:sp>
        <p:nvSpPr>
          <p:cNvPr id="132" name="Oval 131">
            <a:hlinkClick r:id="rId48"/>
          </p:cNvPr>
          <p:cNvSpPr/>
          <p:nvPr/>
        </p:nvSpPr>
        <p:spPr>
          <a:xfrm>
            <a:off x="7854914" y="1706320"/>
            <a:ext cx="478800" cy="478754"/>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Nano</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Nature</a:t>
            </a:r>
          </a:p>
        </p:txBody>
      </p:sp>
      <p:sp>
        <p:nvSpPr>
          <p:cNvPr id="133" name="Oval 132">
            <a:hlinkClick r:id="rId49"/>
          </p:cNvPr>
          <p:cNvSpPr/>
          <p:nvPr/>
        </p:nvSpPr>
        <p:spPr>
          <a:xfrm>
            <a:off x="8233187" y="1142188"/>
            <a:ext cx="589702" cy="558293"/>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Nature</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Protocol</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Exchange</a:t>
            </a:r>
          </a:p>
        </p:txBody>
      </p:sp>
      <p:sp>
        <p:nvSpPr>
          <p:cNvPr id="134" name="Oval 133">
            <a:hlinkClick r:id="rId50"/>
          </p:cNvPr>
          <p:cNvSpPr/>
          <p:nvPr/>
        </p:nvSpPr>
        <p:spPr>
          <a:xfrm>
            <a:off x="8162359" y="2141661"/>
            <a:ext cx="589702" cy="558293"/>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Springer</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Materials</a:t>
            </a:r>
          </a:p>
        </p:txBody>
      </p:sp>
      <p:sp>
        <p:nvSpPr>
          <p:cNvPr id="135" name="Oval 134">
            <a:hlinkClick r:id="rId51"/>
          </p:cNvPr>
          <p:cNvSpPr/>
          <p:nvPr/>
        </p:nvSpPr>
        <p:spPr>
          <a:xfrm>
            <a:off x="8592200" y="1706320"/>
            <a:ext cx="478800" cy="478754"/>
          </a:xfrm>
          <a:prstGeom prst="ellipse">
            <a:avLst/>
          </a:prstGeom>
          <a:noFill/>
          <a:ln>
            <a:solidFill>
              <a:srgbClr val="E87700"/>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ISRCTN</a:t>
            </a:r>
          </a:p>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Registry</a:t>
            </a:r>
          </a:p>
        </p:txBody>
      </p:sp>
      <p:sp>
        <p:nvSpPr>
          <p:cNvPr id="136" name="Oval 135">
            <a:hlinkClick r:id="rId52"/>
          </p:cNvPr>
          <p:cNvSpPr/>
          <p:nvPr/>
        </p:nvSpPr>
        <p:spPr>
          <a:xfrm>
            <a:off x="323528" y="5336624"/>
            <a:ext cx="529200" cy="529092"/>
          </a:xfrm>
          <a:prstGeom prst="ellipse">
            <a:avLst/>
          </a:prstGeom>
          <a:noFill/>
          <a:ln>
            <a:solidFill>
              <a:srgbClr val="92CB9C"/>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e.Proofing</a:t>
            </a:r>
          </a:p>
        </p:txBody>
      </p:sp>
      <p:sp>
        <p:nvSpPr>
          <p:cNvPr id="137" name="Oval 136">
            <a:hlinkClick r:id="rId53"/>
          </p:cNvPr>
          <p:cNvSpPr/>
          <p:nvPr/>
        </p:nvSpPr>
        <p:spPr>
          <a:xfrm>
            <a:off x="1466928" y="1757698"/>
            <a:ext cx="484574" cy="484574"/>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Nature</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News</a:t>
            </a:r>
          </a:p>
        </p:txBody>
      </p:sp>
      <p:sp>
        <p:nvSpPr>
          <p:cNvPr id="138" name="Oval 137">
            <a:hlinkClick r:id="rId54"/>
          </p:cNvPr>
          <p:cNvSpPr/>
          <p:nvPr/>
        </p:nvSpPr>
        <p:spPr>
          <a:xfrm>
            <a:off x="1958800" y="1996956"/>
            <a:ext cx="583200" cy="584512"/>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Blog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networks</a:t>
            </a:r>
          </a:p>
        </p:txBody>
      </p:sp>
      <p:sp>
        <p:nvSpPr>
          <p:cNvPr id="139" name="Oval 138">
            <a:hlinkClick r:id="rId55"/>
          </p:cNvPr>
          <p:cNvSpPr/>
          <p:nvPr/>
        </p:nvSpPr>
        <p:spPr>
          <a:xfrm>
            <a:off x="234086" y="1512382"/>
            <a:ext cx="484574" cy="484574"/>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Nature</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Podcast</a:t>
            </a:r>
          </a:p>
        </p:txBody>
      </p:sp>
      <p:sp>
        <p:nvSpPr>
          <p:cNvPr id="140" name="Oval 139">
            <a:hlinkClick r:id="rId56"/>
          </p:cNvPr>
          <p:cNvSpPr/>
          <p:nvPr/>
        </p:nvSpPr>
        <p:spPr>
          <a:xfrm>
            <a:off x="2279467" y="330836"/>
            <a:ext cx="484574" cy="484574"/>
          </a:xfrm>
          <a:prstGeom prst="ellipse">
            <a:avLst/>
          </a:prstGeom>
          <a:noFill/>
          <a:ln>
            <a:solidFill>
              <a:srgbClr val="80004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Nature</a:t>
            </a:r>
          </a:p>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Index</a:t>
            </a:r>
          </a:p>
        </p:txBody>
      </p:sp>
      <p:sp>
        <p:nvSpPr>
          <p:cNvPr id="141" name="Oval 140">
            <a:hlinkClick r:id="rId45"/>
          </p:cNvPr>
          <p:cNvSpPr/>
          <p:nvPr/>
        </p:nvSpPr>
        <p:spPr>
          <a:xfrm>
            <a:off x="577674" y="893485"/>
            <a:ext cx="665828" cy="666000"/>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rgbClr val="855199"/>
                </a:solidFill>
                <a:latin typeface="Open Sans" panose="020B0606030504020204" pitchFamily="34" charset="0"/>
                <a:ea typeface="Open Sans" panose="020B0606030504020204" pitchFamily="34" charset="0"/>
                <a:cs typeface="Open Sans" panose="020B0606030504020204" pitchFamily="34" charset="0"/>
              </a:rPr>
              <a:t>Recommended</a:t>
            </a:r>
            <a:endPar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19" name="Straight Connector 118"/>
          <p:cNvCxnSpPr>
            <a:endCxn id="10" idx="4"/>
          </p:cNvCxnSpPr>
          <p:nvPr/>
        </p:nvCxnSpPr>
        <p:spPr>
          <a:xfrm flipH="1" flipV="1">
            <a:off x="5743743" y="1281155"/>
            <a:ext cx="81284" cy="35879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21" name="Oval 120">
            <a:hlinkClick r:id="rId33"/>
          </p:cNvPr>
          <p:cNvSpPr/>
          <p:nvPr/>
        </p:nvSpPr>
        <p:spPr>
          <a:xfrm>
            <a:off x="5596426" y="1447669"/>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SharedIt</a:t>
            </a:r>
          </a:p>
        </p:txBody>
      </p:sp>
      <p:sp>
        <p:nvSpPr>
          <p:cNvPr id="125" name="Oval 124">
            <a:hlinkClick r:id="rId57"/>
            <a:extLst>
              <a:ext uri="{FF2B5EF4-FFF2-40B4-BE49-F238E27FC236}">
                <a16:creationId xmlns:a16="http://schemas.microsoft.com/office/drawing/2014/main" id="{9ED937BB-4CA8-4BB2-9580-B347DFFFE891}"/>
              </a:ext>
            </a:extLst>
          </p:cNvPr>
          <p:cNvSpPr/>
          <p:nvPr/>
        </p:nvSpPr>
        <p:spPr>
          <a:xfrm>
            <a:off x="4284578" y="255884"/>
            <a:ext cx="595746" cy="59574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
        <p:nvSpPr>
          <p:cNvPr id="127" name="Oval 126">
            <a:hlinkClick r:id="rId5"/>
            <a:extLst>
              <a:ext uri="{FF2B5EF4-FFF2-40B4-BE49-F238E27FC236}">
                <a16:creationId xmlns:a16="http://schemas.microsoft.com/office/drawing/2014/main" id="{F98CB7CC-43BE-4C6F-84B6-2679913C8192}"/>
              </a:ext>
            </a:extLst>
          </p:cNvPr>
          <p:cNvSpPr/>
          <p:nvPr/>
        </p:nvSpPr>
        <p:spPr>
          <a:xfrm>
            <a:off x="6581987" y="1931616"/>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28" name="Oval 127">
            <a:hlinkClick r:id="rId57"/>
            <a:extLst>
              <a:ext uri="{FF2B5EF4-FFF2-40B4-BE49-F238E27FC236}">
                <a16:creationId xmlns:a16="http://schemas.microsoft.com/office/drawing/2014/main" id="{2797EA7E-E4E1-4C36-84AB-D8558CB10C5E}"/>
              </a:ext>
            </a:extLst>
          </p:cNvPr>
          <p:cNvSpPr/>
          <p:nvPr/>
        </p:nvSpPr>
        <p:spPr>
          <a:xfrm>
            <a:off x="7078069" y="1555135"/>
            <a:ext cx="595746" cy="59574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266170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hlinkClick r:id="rId3"/>
          </p:cNvPr>
          <p:cNvSpPr/>
          <p:nvPr/>
        </p:nvSpPr>
        <p:spPr>
          <a:xfrm>
            <a:off x="3672000" y="2348880"/>
            <a:ext cx="1800000" cy="1800000"/>
          </a:xfrm>
          <a:prstGeom prst="ellipse">
            <a:avLst/>
          </a:prstGeom>
          <a:solidFill>
            <a:srgbClr val="075B8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80000"/>
              </a:lnSpc>
            </a:pP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ELSEVIER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RESEARCHER</a:t>
            </a:r>
            <a:b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GB" sz="2000" dirty="0">
                <a:solidFill>
                  <a:srgbClr val="2A2A28"/>
                </a:solidFill>
                <a:latin typeface="Open Sans Semibold" panose="020B0706030804020204" pitchFamily="34" charset="0"/>
                <a:ea typeface="Open Sans Semibold" panose="020B0706030804020204" pitchFamily="34" charset="0"/>
                <a:cs typeface="Open Sans Semibold" panose="020B0706030804020204" pitchFamily="34" charset="0"/>
              </a:rPr>
              <a:t>TOOLS</a:t>
            </a:r>
          </a:p>
        </p:txBody>
      </p:sp>
      <p:sp>
        <p:nvSpPr>
          <p:cNvPr id="6" name="Oval 5"/>
          <p:cNvSpPr/>
          <p:nvPr/>
        </p:nvSpPr>
        <p:spPr>
          <a:xfrm>
            <a:off x="2969772" y="1646652"/>
            <a:ext cx="3204456" cy="3204456"/>
          </a:xfrm>
          <a:prstGeom prst="ellipse">
            <a:avLst/>
          </a:prstGeom>
          <a:noFill/>
          <a:ln w="38100" cap="rnd" cmpd="sng">
            <a:solidFill>
              <a:srgbClr val="075B81">
                <a:alpha val="10196"/>
              </a:srgb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000" dirty="0">
              <a:solidFill>
                <a:prstClr val="black">
                  <a:lumMod val="75000"/>
                  <a:lumOff val="25000"/>
                </a:prst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4" name="Group 13"/>
          <p:cNvGrpSpPr/>
          <p:nvPr/>
        </p:nvGrpSpPr>
        <p:grpSpPr>
          <a:xfrm>
            <a:off x="4409248" y="1182377"/>
            <a:ext cx="1009727" cy="1009727"/>
            <a:chOff x="4427176" y="1194329"/>
            <a:chExt cx="1009727" cy="1009727"/>
          </a:xfrm>
        </p:grpSpPr>
        <p:sp>
          <p:nvSpPr>
            <p:cNvPr id="7" name="Oval 6"/>
            <p:cNvSpPr/>
            <p:nvPr/>
          </p:nvSpPr>
          <p:spPr>
            <a:xfrm>
              <a:off x="4572000" y="1339153"/>
              <a:ext cx="720080" cy="720080"/>
            </a:xfrm>
            <a:prstGeom prst="ellipse">
              <a:avLst/>
            </a:prstGeom>
            <a:blipFill dpi="0" rotWithShape="0">
              <a:blip r:embed="rId4"/>
              <a:srcRect/>
              <a:stretch>
                <a:fillRect/>
              </a:stretch>
            </a:blipFill>
            <a:ln w="85725">
              <a:solidFill>
                <a:srgbClr val="00A3B2"/>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4" name="Rectangle 3"/>
            <p:cNvSpPr/>
            <p:nvPr/>
          </p:nvSpPr>
          <p:spPr>
            <a:xfrm rot="1314781">
              <a:off x="4427176" y="1194329"/>
              <a:ext cx="1009727" cy="1009727"/>
            </a:xfrm>
            <a:prstGeom prst="rect">
              <a:avLst/>
            </a:prstGeom>
            <a:noFill/>
          </p:spPr>
          <p:txBody>
            <a:bodyPr wrap="none" lIns="91440" tIns="45720" rIns="91440" bIns="45720">
              <a:prstTxWarp prst="textArchUp">
                <a:avLst>
                  <a:gd name="adj" fmla="val 13705077"/>
                </a:avLst>
              </a:prstTxWarp>
              <a:spAutoFit/>
            </a:bodyPr>
            <a:lstStyle/>
            <a:p>
              <a:pPr algn="ctr"/>
              <a:r>
                <a:rPr lang="en-US" sz="5400" b="1" dirty="0">
                  <a:ln w="12700">
                    <a:noFill/>
                    <a:prstDash val="solid"/>
                  </a:ln>
                  <a:solidFill>
                    <a:srgbClr val="00A3B2"/>
                  </a:solidFill>
                  <a:latin typeface="Open Sans Semibold" panose="020B0706030804020204" pitchFamily="34" charset="0"/>
                  <a:ea typeface="Open Sans Semibold" panose="020B0706030804020204" pitchFamily="34" charset="0"/>
                  <a:cs typeface="Open Sans Semibold" panose="020B0706030804020204" pitchFamily="34" charset="0"/>
                </a:rPr>
                <a:t>Discovery</a:t>
              </a:r>
            </a:p>
          </p:txBody>
        </p:sp>
      </p:grpSp>
      <p:sp>
        <p:nvSpPr>
          <p:cNvPr id="9" name="Oval 8">
            <a:hlinkClick r:id="rId5"/>
          </p:cNvPr>
          <p:cNvSpPr/>
          <p:nvPr/>
        </p:nvSpPr>
        <p:spPr>
          <a:xfrm>
            <a:off x="4937685" y="444379"/>
            <a:ext cx="504056" cy="50405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grpSp>
        <p:nvGrpSpPr>
          <p:cNvPr id="15" name="Group 14"/>
          <p:cNvGrpSpPr/>
          <p:nvPr/>
        </p:nvGrpSpPr>
        <p:grpSpPr>
          <a:xfrm>
            <a:off x="5494537" y="2047281"/>
            <a:ext cx="1009727" cy="1009727"/>
            <a:chOff x="4427176" y="1194329"/>
            <a:chExt cx="1009727" cy="1009727"/>
          </a:xfrm>
        </p:grpSpPr>
        <p:sp>
          <p:nvSpPr>
            <p:cNvPr id="16" name="Oval 15"/>
            <p:cNvSpPr/>
            <p:nvPr/>
          </p:nvSpPr>
          <p:spPr>
            <a:xfrm>
              <a:off x="4572000" y="1339153"/>
              <a:ext cx="720080" cy="720080"/>
            </a:xfrm>
            <a:prstGeom prst="ellipse">
              <a:avLst/>
            </a:prstGeom>
            <a:blipFill dpi="0" rotWithShape="0">
              <a:blip r:embed="rId6"/>
              <a:srcRect/>
              <a:stretch>
                <a:fillRect/>
              </a:stretch>
            </a:blipFill>
            <a:ln w="85725">
              <a:solidFill>
                <a:srgbClr val="E87700"/>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7" name="Rectangle 16"/>
            <p:cNvSpPr/>
            <p:nvPr/>
          </p:nvSpPr>
          <p:spPr>
            <a:xfrm rot="1749278">
              <a:off x="4427176" y="1194329"/>
              <a:ext cx="1009727" cy="1009727"/>
            </a:xfrm>
            <a:prstGeom prst="rect">
              <a:avLst/>
            </a:prstGeom>
            <a:noFill/>
          </p:spPr>
          <p:txBody>
            <a:bodyPr wrap="none" lIns="91440" tIns="45720" rIns="91440" bIns="45720">
              <a:prstTxWarp prst="textArchUp">
                <a:avLst>
                  <a:gd name="adj" fmla="val 14006513"/>
                </a:avLst>
              </a:prstTxWarp>
              <a:spAutoFit/>
            </a:bodyPr>
            <a:lstStyle/>
            <a:p>
              <a:pPr algn="ctr"/>
              <a:r>
                <a:rPr lang="en-US" sz="5400" b="1" dirty="0">
                  <a:ln w="12700">
                    <a:noFill/>
                    <a:prstDash val="solid"/>
                  </a:ln>
                  <a:solidFill>
                    <a:srgbClr val="E87700"/>
                  </a:solidFill>
                  <a:latin typeface="Open Sans Semibold" panose="020B0706030804020204" pitchFamily="34" charset="0"/>
                  <a:ea typeface="Open Sans Semibold" panose="020B0706030804020204" pitchFamily="34" charset="0"/>
                  <a:cs typeface="Open Sans Semibold" panose="020B0706030804020204" pitchFamily="34" charset="0"/>
                </a:rPr>
                <a:t>Analysis</a:t>
              </a:r>
            </a:p>
          </p:txBody>
        </p:sp>
      </p:grpSp>
      <p:grpSp>
        <p:nvGrpSpPr>
          <p:cNvPr id="19" name="Group 18"/>
          <p:cNvGrpSpPr/>
          <p:nvPr/>
        </p:nvGrpSpPr>
        <p:grpSpPr>
          <a:xfrm>
            <a:off x="5443507" y="3292395"/>
            <a:ext cx="1111787" cy="1111787"/>
            <a:chOff x="4382122" y="1143299"/>
            <a:chExt cx="1111787" cy="1111787"/>
          </a:xfrm>
        </p:grpSpPr>
        <p:sp>
          <p:nvSpPr>
            <p:cNvPr id="20" name="Oval 19"/>
            <p:cNvSpPr/>
            <p:nvPr/>
          </p:nvSpPr>
          <p:spPr>
            <a:xfrm>
              <a:off x="4572000" y="1339153"/>
              <a:ext cx="720080" cy="720080"/>
            </a:xfrm>
            <a:prstGeom prst="ellipse">
              <a:avLst/>
            </a:prstGeom>
            <a:blipFill dpi="0" rotWithShape="0">
              <a:blip r:embed="rId7"/>
              <a:srcRect/>
              <a:stretch>
                <a:fillRect/>
              </a:stretch>
            </a:blipFill>
            <a:ln w="85725">
              <a:solidFill>
                <a:srgbClr val="D2293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1" name="Rectangle 20"/>
            <p:cNvSpPr/>
            <p:nvPr/>
          </p:nvSpPr>
          <p:spPr>
            <a:xfrm rot="20208799">
              <a:off x="4382122" y="1143299"/>
              <a:ext cx="1111787" cy="1111787"/>
            </a:xfrm>
            <a:prstGeom prst="rect">
              <a:avLst/>
            </a:prstGeom>
            <a:noFill/>
          </p:spPr>
          <p:txBody>
            <a:bodyPr wrap="none" lIns="91440" tIns="45720" rIns="91440" bIns="45720">
              <a:prstTxWarp prst="textArchDown">
                <a:avLst>
                  <a:gd name="adj" fmla="val 3406206"/>
                </a:avLst>
              </a:prstTxWarp>
              <a:spAutoFit/>
            </a:bodyPr>
            <a:lstStyle/>
            <a:p>
              <a:pPr algn="ctr"/>
              <a:r>
                <a:rPr lang="en-US" sz="5400" b="1" dirty="0">
                  <a:ln w="12700">
                    <a:noFill/>
                    <a:prstDash val="solid"/>
                  </a:ln>
                  <a:solidFill>
                    <a:srgbClr val="D22938"/>
                  </a:solidFill>
                  <a:latin typeface="Open Sans Semibold" panose="020B0706030804020204" pitchFamily="34" charset="0"/>
                  <a:ea typeface="Open Sans Semibold" panose="020B0706030804020204" pitchFamily="34" charset="0"/>
                  <a:cs typeface="Open Sans Semibold" panose="020B0706030804020204" pitchFamily="34" charset="0"/>
                </a:rPr>
                <a:t>Writing</a:t>
              </a:r>
            </a:p>
          </p:txBody>
        </p:sp>
      </p:grpSp>
      <p:grpSp>
        <p:nvGrpSpPr>
          <p:cNvPr id="22" name="Group 21"/>
          <p:cNvGrpSpPr/>
          <p:nvPr/>
        </p:nvGrpSpPr>
        <p:grpSpPr>
          <a:xfrm>
            <a:off x="2447616" y="2744776"/>
            <a:ext cx="1009727" cy="1009727"/>
            <a:chOff x="4427176" y="1194329"/>
            <a:chExt cx="1009727" cy="1009727"/>
          </a:xfrm>
        </p:grpSpPr>
        <p:sp>
          <p:nvSpPr>
            <p:cNvPr id="23" name="Oval 22"/>
            <p:cNvSpPr/>
            <p:nvPr/>
          </p:nvSpPr>
          <p:spPr>
            <a:xfrm>
              <a:off x="4572000" y="1339153"/>
              <a:ext cx="720080" cy="720080"/>
            </a:xfrm>
            <a:prstGeom prst="ellipse">
              <a:avLst/>
            </a:prstGeom>
            <a:blipFill dpi="0" rotWithShape="0">
              <a:blip r:embed="rId8"/>
              <a:srcRect/>
              <a:stretch>
                <a:fillRect/>
              </a:stretch>
            </a:blipFill>
            <a:ln w="85725">
              <a:solidFill>
                <a:srgbClr val="85519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6</a:t>
              </a:r>
            </a:p>
          </p:txBody>
        </p:sp>
        <p:sp>
          <p:nvSpPr>
            <p:cNvPr id="24" name="Rectangle 23"/>
            <p:cNvSpPr/>
            <p:nvPr/>
          </p:nvSpPr>
          <p:spPr>
            <a:xfrm rot="18271324">
              <a:off x="4427176" y="1194329"/>
              <a:ext cx="1009727" cy="1009727"/>
            </a:xfrm>
            <a:prstGeom prst="rect">
              <a:avLst/>
            </a:prstGeom>
            <a:noFill/>
          </p:spPr>
          <p:txBody>
            <a:bodyPr wrap="none" lIns="91440" tIns="45720" rIns="91440" bIns="45720">
              <a:prstTxWarp prst="textArchUp">
                <a:avLst>
                  <a:gd name="adj" fmla="val 13347586"/>
                </a:avLst>
              </a:prstTxWarp>
              <a:spAutoFit/>
            </a:bodyPr>
            <a:lstStyle/>
            <a:p>
              <a:pPr algn="ctr"/>
              <a:r>
                <a:rPr lang="en-US" sz="5400" b="1" dirty="0">
                  <a:ln w="12700">
                    <a:noFill/>
                    <a:prstDash val="solid"/>
                  </a:ln>
                  <a:solidFill>
                    <a:srgbClr val="855199"/>
                  </a:solidFill>
                  <a:latin typeface="Open Sans Semibold" panose="020B0706030804020204" pitchFamily="34" charset="0"/>
                  <a:ea typeface="Open Sans Semibold" panose="020B0706030804020204" pitchFamily="34" charset="0"/>
                  <a:cs typeface="Open Sans Semibold" panose="020B0706030804020204" pitchFamily="34" charset="0"/>
                </a:rPr>
                <a:t>Promotion</a:t>
              </a:r>
            </a:p>
          </p:txBody>
        </p:sp>
      </p:grpSp>
      <p:grpSp>
        <p:nvGrpSpPr>
          <p:cNvPr id="25" name="Group 24"/>
          <p:cNvGrpSpPr/>
          <p:nvPr/>
        </p:nvGrpSpPr>
        <p:grpSpPr>
          <a:xfrm>
            <a:off x="2987824" y="3931441"/>
            <a:ext cx="1153743" cy="1153743"/>
            <a:chOff x="4355168" y="1122321"/>
            <a:chExt cx="1153743" cy="1153743"/>
          </a:xfrm>
        </p:grpSpPr>
        <p:sp>
          <p:nvSpPr>
            <p:cNvPr id="26" name="Oval 25"/>
            <p:cNvSpPr/>
            <p:nvPr/>
          </p:nvSpPr>
          <p:spPr>
            <a:xfrm>
              <a:off x="4572000" y="1339153"/>
              <a:ext cx="720080" cy="720080"/>
            </a:xfrm>
            <a:prstGeom prst="ellipse">
              <a:avLst/>
            </a:prstGeom>
            <a:blipFill dpi="0" rotWithShape="0">
              <a:blip r:embed="rId9"/>
              <a:srcRect/>
              <a:stretch>
                <a:fillRect/>
              </a:stretch>
            </a:blipFill>
            <a:ln w="85725">
              <a:solidFill>
                <a:srgbClr val="92CB9C"/>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5</a:t>
              </a:r>
            </a:p>
          </p:txBody>
        </p:sp>
        <p:sp>
          <p:nvSpPr>
            <p:cNvPr id="27" name="Rectangle 26"/>
            <p:cNvSpPr/>
            <p:nvPr/>
          </p:nvSpPr>
          <p:spPr>
            <a:xfrm rot="2036104">
              <a:off x="4355168" y="1122321"/>
              <a:ext cx="1153743" cy="1153743"/>
            </a:xfrm>
            <a:prstGeom prst="rect">
              <a:avLst/>
            </a:prstGeom>
            <a:noFill/>
          </p:spPr>
          <p:txBody>
            <a:bodyPr wrap="none" lIns="91440" tIns="45720" rIns="91440" bIns="45720">
              <a:prstTxWarp prst="textArchDown">
                <a:avLst>
                  <a:gd name="adj" fmla="val 2671068"/>
                </a:avLst>
              </a:prstTxWarp>
              <a:spAutoFit/>
            </a:bodyPr>
            <a:lstStyle/>
            <a:p>
              <a:pPr algn="ctr"/>
              <a:r>
                <a:rPr lang="en-US" sz="5400" b="1" dirty="0">
                  <a:ln w="12700">
                    <a:noFill/>
                    <a:prstDash val="solid"/>
                  </a:ln>
                  <a:solidFill>
                    <a:srgbClr val="92CB9C"/>
                  </a:solidFill>
                  <a:latin typeface="Open Sans Semibold" panose="020B0706030804020204" pitchFamily="34" charset="0"/>
                  <a:ea typeface="Open Sans Semibold" panose="020B0706030804020204" pitchFamily="34" charset="0"/>
                  <a:cs typeface="Open Sans Semibold" panose="020B0706030804020204" pitchFamily="34" charset="0"/>
                </a:rPr>
                <a:t>Publication</a:t>
              </a:r>
            </a:p>
          </p:txBody>
        </p:sp>
      </p:grpSp>
      <p:grpSp>
        <p:nvGrpSpPr>
          <p:cNvPr id="28" name="Group 27"/>
          <p:cNvGrpSpPr/>
          <p:nvPr/>
        </p:nvGrpSpPr>
        <p:grpSpPr>
          <a:xfrm>
            <a:off x="4368930" y="4275252"/>
            <a:ext cx="1080000" cy="1080000"/>
            <a:chOff x="4392040" y="1159193"/>
            <a:chExt cx="1080000" cy="1080000"/>
          </a:xfrm>
        </p:grpSpPr>
        <p:sp>
          <p:nvSpPr>
            <p:cNvPr id="29" name="Oval 28"/>
            <p:cNvSpPr/>
            <p:nvPr/>
          </p:nvSpPr>
          <p:spPr>
            <a:xfrm>
              <a:off x="4572000" y="1339153"/>
              <a:ext cx="720080" cy="720080"/>
            </a:xfrm>
            <a:prstGeom prst="ellipse">
              <a:avLst/>
            </a:prstGeom>
            <a:blipFill dpi="0" rotWithShape="0">
              <a:blip r:embed="rId10"/>
              <a:srcRect/>
              <a:stretch>
                <a:fillRect/>
              </a:stretch>
            </a:blipFill>
            <a:ln w="85725">
              <a:solidFill>
                <a:srgbClr val="6499D8"/>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sp>
          <p:nvSpPr>
            <p:cNvPr id="30" name="Rectangle 29"/>
            <p:cNvSpPr/>
            <p:nvPr/>
          </p:nvSpPr>
          <p:spPr>
            <a:xfrm rot="20875600">
              <a:off x="4392040" y="1159193"/>
              <a:ext cx="1080000" cy="1080000"/>
            </a:xfrm>
            <a:prstGeom prst="rect">
              <a:avLst/>
            </a:prstGeom>
            <a:noFill/>
          </p:spPr>
          <p:txBody>
            <a:bodyPr wrap="none" lIns="91440" tIns="45720" rIns="91440" bIns="45720">
              <a:prstTxWarp prst="textArchDown">
                <a:avLst>
                  <a:gd name="adj" fmla="val 1792171"/>
                </a:avLst>
              </a:prstTxWarp>
              <a:spAutoFit/>
            </a:bodyPr>
            <a:lstStyle/>
            <a:p>
              <a:pPr algn="ctr">
                <a:lnSpc>
                  <a:spcPct val="80000"/>
                </a:lnSpc>
              </a:pP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Submission</a:t>
              </a:r>
              <a:b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br>
              <a:r>
                <a:rPr lang="en-US" sz="5400" b="1" dirty="0">
                  <a:ln w="12700">
                    <a:noFill/>
                    <a:prstDash val="solid"/>
                  </a:ln>
                  <a:solidFill>
                    <a:srgbClr val="6499D8"/>
                  </a:solidFill>
                  <a:latin typeface="Open Sans Semibold" panose="020B0706030804020204" pitchFamily="34" charset="0"/>
                  <a:ea typeface="Open Sans Semibold" panose="020B0706030804020204" pitchFamily="34" charset="0"/>
                  <a:cs typeface="Open Sans Semibold" panose="020B0706030804020204" pitchFamily="34" charset="0"/>
                </a:rPr>
                <a:t>&amp; Peer Review</a:t>
              </a:r>
            </a:p>
          </p:txBody>
        </p:sp>
      </p:grpSp>
      <p:grpSp>
        <p:nvGrpSpPr>
          <p:cNvPr id="31" name="Group 30"/>
          <p:cNvGrpSpPr/>
          <p:nvPr/>
        </p:nvGrpSpPr>
        <p:grpSpPr>
          <a:xfrm>
            <a:off x="3052241" y="1495121"/>
            <a:ext cx="1009727" cy="1009727"/>
            <a:chOff x="4427176" y="1194329"/>
            <a:chExt cx="1009727" cy="1009727"/>
          </a:xfrm>
        </p:grpSpPr>
        <p:sp>
          <p:nvSpPr>
            <p:cNvPr id="32" name="Oval 31"/>
            <p:cNvSpPr/>
            <p:nvPr/>
          </p:nvSpPr>
          <p:spPr>
            <a:xfrm>
              <a:off x="4572000" y="1339153"/>
              <a:ext cx="720080" cy="720080"/>
            </a:xfrm>
            <a:prstGeom prst="ellipse">
              <a:avLst/>
            </a:prstGeom>
            <a:blipFill dpi="0" rotWithShape="0">
              <a:blip r:embed="rId11"/>
              <a:srcRect/>
              <a:stretch>
                <a:fillRect/>
              </a:stretch>
            </a:blipFill>
            <a:ln w="85725">
              <a:solidFill>
                <a:srgbClr val="800049"/>
              </a:solidFill>
            </a:ln>
            <a:effectLst>
              <a:glow rad="50800">
                <a:schemeClr val="tx1">
                  <a:alpha val="10000"/>
                </a:schemeClr>
              </a:glow>
              <a:innerShdw blurRad="127000">
                <a:schemeClr val="tx1"/>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4800" b="1" dirty="0">
                  <a:solidFill>
                    <a:prstClr val="white">
                      <a:alpha val="75000"/>
                    </a:prstClr>
                  </a:solidFill>
                  <a:latin typeface="Open Sans Semibold" panose="020B0706030804020204" pitchFamily="34" charset="0"/>
                  <a:ea typeface="Open Sans Semibold" panose="020B0706030804020204" pitchFamily="34" charset="0"/>
                  <a:cs typeface="Open Sans Semibold" panose="020B0706030804020204" pitchFamily="34" charset="0"/>
                </a:rPr>
                <a:t>7</a:t>
              </a:r>
            </a:p>
          </p:txBody>
        </p:sp>
        <p:sp>
          <p:nvSpPr>
            <p:cNvPr id="33" name="Rectangle 32"/>
            <p:cNvSpPr/>
            <p:nvPr/>
          </p:nvSpPr>
          <p:spPr>
            <a:xfrm rot="19983775">
              <a:off x="4427176" y="1194329"/>
              <a:ext cx="1009727" cy="1009727"/>
            </a:xfrm>
            <a:prstGeom prst="rect">
              <a:avLst/>
            </a:prstGeom>
            <a:noFill/>
          </p:spPr>
          <p:txBody>
            <a:bodyPr wrap="none" lIns="91440" tIns="45720" rIns="91440" bIns="45720">
              <a:prstTxWarp prst="textArchUp">
                <a:avLst>
                  <a:gd name="adj" fmla="val 13106332"/>
                </a:avLst>
              </a:prstTxWarp>
              <a:spAutoFit/>
            </a:bodyPr>
            <a:lstStyle/>
            <a:p>
              <a:pPr algn="ctr"/>
              <a:r>
                <a:rPr lang="en-US" sz="5400" b="1" dirty="0">
                  <a:ln w="12700">
                    <a:noFill/>
                    <a:prstDash val="solid"/>
                  </a:ln>
                  <a:solidFill>
                    <a:srgbClr val="800049"/>
                  </a:solidFill>
                  <a:latin typeface="Open Sans Semibold" panose="020B0706030804020204" pitchFamily="34" charset="0"/>
                  <a:ea typeface="Open Sans Semibold" panose="020B0706030804020204" pitchFamily="34" charset="0"/>
                  <a:cs typeface="Open Sans Semibold" panose="020B0706030804020204" pitchFamily="34" charset="0"/>
                </a:rPr>
                <a:t>Assessment</a:t>
              </a:r>
            </a:p>
          </p:txBody>
        </p:sp>
      </p:grpSp>
      <p:sp>
        <p:nvSpPr>
          <p:cNvPr id="35" name="Oval 34">
            <a:hlinkClick r:id="rId12"/>
          </p:cNvPr>
          <p:cNvSpPr/>
          <p:nvPr/>
        </p:nvSpPr>
        <p:spPr>
          <a:xfrm>
            <a:off x="7109871" y="2660157"/>
            <a:ext cx="504056" cy="504056"/>
          </a:xfrm>
          <a:prstGeom prst="ellipse">
            <a:avLst/>
          </a:prstGeom>
          <a:solidFill>
            <a:srgbClr val="D2293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Overleaf</a:t>
            </a:r>
          </a:p>
        </p:txBody>
      </p:sp>
      <p:sp>
        <p:nvSpPr>
          <p:cNvPr id="38" name="Oval 37">
            <a:hlinkClick r:id="rId13"/>
          </p:cNvPr>
          <p:cNvSpPr/>
          <p:nvPr/>
        </p:nvSpPr>
        <p:spPr>
          <a:xfrm>
            <a:off x="6948264" y="3190376"/>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PERK</a:t>
            </a:r>
          </a:p>
        </p:txBody>
      </p:sp>
      <p:sp>
        <p:nvSpPr>
          <p:cNvPr id="39" name="Oval 38"/>
          <p:cNvSpPr/>
          <p:nvPr/>
        </p:nvSpPr>
        <p:spPr>
          <a:xfrm>
            <a:off x="7554208" y="2973048"/>
            <a:ext cx="536124" cy="536124"/>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40" name="Oval 39">
            <a:hlinkClick r:id="rId14"/>
          </p:cNvPr>
          <p:cNvSpPr/>
          <p:nvPr/>
        </p:nvSpPr>
        <p:spPr>
          <a:xfrm>
            <a:off x="7502228" y="3542840"/>
            <a:ext cx="508228" cy="50822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41" name="Oval 40">
            <a:hlinkClick r:id="rId15"/>
          </p:cNvPr>
          <p:cNvSpPr/>
          <p:nvPr/>
        </p:nvSpPr>
        <p:spPr>
          <a:xfrm>
            <a:off x="8124296" y="2775899"/>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fontScale="92500"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And</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Illustration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42" name="Oval 41">
            <a:hlinkClick r:id="rId16"/>
          </p:cNvPr>
          <p:cNvSpPr/>
          <p:nvPr/>
        </p:nvSpPr>
        <p:spPr>
          <a:xfrm>
            <a:off x="8035841" y="3409785"/>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Update</a:t>
            </a:r>
          </a:p>
        </p:txBody>
      </p:sp>
      <p:sp>
        <p:nvSpPr>
          <p:cNvPr id="43" name="Oval 42"/>
          <p:cNvSpPr/>
          <p:nvPr/>
        </p:nvSpPr>
        <p:spPr>
          <a:xfrm>
            <a:off x="6955336" y="382343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44" name="Oval 43">
            <a:hlinkClick r:id="rId17"/>
          </p:cNvPr>
          <p:cNvSpPr/>
          <p:nvPr/>
        </p:nvSpPr>
        <p:spPr>
          <a:xfrm>
            <a:off x="6483166" y="3538139"/>
            <a:ext cx="519978" cy="519978"/>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45" name="Oval 44">
            <a:hlinkClick r:id="rId17"/>
          </p:cNvPr>
          <p:cNvSpPr/>
          <p:nvPr/>
        </p:nvSpPr>
        <p:spPr>
          <a:xfrm>
            <a:off x="6474324" y="2780928"/>
            <a:ext cx="595746" cy="595746"/>
          </a:xfrm>
          <a:prstGeom prst="ellipse">
            <a:avLst/>
          </a:prstGeom>
          <a:solidFill>
            <a:srgbClr val="D2293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Elsevier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Publishing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Campus</a:t>
            </a:r>
          </a:p>
        </p:txBody>
      </p:sp>
      <p:sp>
        <p:nvSpPr>
          <p:cNvPr id="50" name="Oval 49">
            <a:hlinkClick r:id="rId18"/>
          </p:cNvPr>
          <p:cNvSpPr/>
          <p:nvPr/>
        </p:nvSpPr>
        <p:spPr>
          <a:xfrm>
            <a:off x="8061725" y="5911507"/>
            <a:ext cx="720888" cy="7208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Transferable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Peer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51" name="Oval 50">
            <a:hlinkClick r:id="rId14"/>
          </p:cNvPr>
          <p:cNvSpPr/>
          <p:nvPr/>
        </p:nvSpPr>
        <p:spPr>
          <a:xfrm>
            <a:off x="7871871" y="5346911"/>
            <a:ext cx="568488" cy="568488"/>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Finder</a:t>
            </a:r>
          </a:p>
        </p:txBody>
      </p:sp>
      <p:sp>
        <p:nvSpPr>
          <p:cNvPr id="53" name="Oval 52">
            <a:hlinkClick r:id="rId17"/>
          </p:cNvPr>
          <p:cNvSpPr/>
          <p:nvPr/>
        </p:nvSpPr>
        <p:spPr>
          <a:xfrm>
            <a:off x="8484740" y="5353712"/>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Elsevier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Publishing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Campus</a:t>
            </a:r>
          </a:p>
        </p:txBody>
      </p:sp>
      <p:sp>
        <p:nvSpPr>
          <p:cNvPr id="54" name="Oval 53">
            <a:hlinkClick r:id="rId19"/>
          </p:cNvPr>
          <p:cNvSpPr/>
          <p:nvPr/>
        </p:nvSpPr>
        <p:spPr>
          <a:xfrm>
            <a:off x="7444990" y="6156594"/>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56" name="Oval 55"/>
          <p:cNvSpPr/>
          <p:nvPr/>
        </p:nvSpPr>
        <p:spPr>
          <a:xfrm>
            <a:off x="7406396" y="5631155"/>
            <a:ext cx="484574" cy="484574"/>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57" name="Oval 56"/>
          <p:cNvSpPr/>
          <p:nvPr/>
        </p:nvSpPr>
        <p:spPr>
          <a:xfrm>
            <a:off x="7780751" y="470801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Workshops</a:t>
            </a:r>
          </a:p>
        </p:txBody>
      </p:sp>
      <p:sp>
        <p:nvSpPr>
          <p:cNvPr id="58" name="Oval 57">
            <a:hlinkClick r:id="rId20"/>
          </p:cNvPr>
          <p:cNvSpPr/>
          <p:nvPr/>
        </p:nvSpPr>
        <p:spPr>
          <a:xfrm>
            <a:off x="8434362" y="471322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Online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Submission</a:t>
            </a:r>
          </a:p>
        </p:txBody>
      </p:sp>
      <p:sp>
        <p:nvSpPr>
          <p:cNvPr id="59" name="Oval 58">
            <a:hlinkClick r:id="rId21"/>
          </p:cNvPr>
          <p:cNvSpPr/>
          <p:nvPr/>
        </p:nvSpPr>
        <p:spPr>
          <a:xfrm>
            <a:off x="7148484" y="4790975"/>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0" name="Oval 59">
            <a:hlinkClick r:id="rId22"/>
          </p:cNvPr>
          <p:cNvSpPr/>
          <p:nvPr/>
        </p:nvSpPr>
        <p:spPr>
          <a:xfrm>
            <a:off x="6860658" y="5354095"/>
            <a:ext cx="554121" cy="554121"/>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Prepaid</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Plans</a:t>
            </a:r>
          </a:p>
        </p:txBody>
      </p:sp>
      <p:sp>
        <p:nvSpPr>
          <p:cNvPr id="61" name="Oval 60">
            <a:hlinkClick r:id="rId23"/>
          </p:cNvPr>
          <p:cNvSpPr/>
          <p:nvPr/>
        </p:nvSpPr>
        <p:spPr>
          <a:xfrm>
            <a:off x="6972628" y="5956514"/>
            <a:ext cx="473729" cy="473729"/>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62" name="Oval 61">
            <a:hlinkClick r:id="rId24"/>
          </p:cNvPr>
          <p:cNvSpPr/>
          <p:nvPr/>
        </p:nvSpPr>
        <p:spPr>
          <a:xfrm>
            <a:off x="6611766" y="4681107"/>
            <a:ext cx="513840" cy="513840"/>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63" name="Oval 62">
            <a:hlinkClick r:id="rId25"/>
          </p:cNvPr>
          <p:cNvSpPr/>
          <p:nvPr/>
        </p:nvSpPr>
        <p:spPr>
          <a:xfrm>
            <a:off x="5558802" y="4690985"/>
            <a:ext cx="384862" cy="384862"/>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64" name="Oval 63">
            <a:hlinkClick r:id="rId16"/>
          </p:cNvPr>
          <p:cNvSpPr/>
          <p:nvPr/>
        </p:nvSpPr>
        <p:spPr>
          <a:xfrm>
            <a:off x="6246744" y="5148588"/>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Update</a:t>
            </a:r>
          </a:p>
        </p:txBody>
      </p:sp>
      <p:sp>
        <p:nvSpPr>
          <p:cNvPr id="65" name="Oval 64">
            <a:hlinkClick r:id="rId26"/>
          </p:cNvPr>
          <p:cNvSpPr/>
          <p:nvPr/>
        </p:nvSpPr>
        <p:spPr>
          <a:xfrm>
            <a:off x="5720953" y="5720877"/>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Ethics</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Guidelines</a:t>
            </a:r>
          </a:p>
        </p:txBody>
      </p:sp>
      <p:sp>
        <p:nvSpPr>
          <p:cNvPr id="66" name="Oval 65">
            <a:hlinkClick r:id="rId17"/>
          </p:cNvPr>
          <p:cNvSpPr/>
          <p:nvPr/>
        </p:nvSpPr>
        <p:spPr>
          <a:xfrm>
            <a:off x="5117717" y="5519503"/>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68" name="Oval 67">
            <a:hlinkClick r:id="rId15"/>
          </p:cNvPr>
          <p:cNvSpPr/>
          <p:nvPr/>
        </p:nvSpPr>
        <p:spPr>
          <a:xfrm>
            <a:off x="5609161" y="5094481"/>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Editing</a:t>
            </a:r>
            <a:b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and </a:t>
            </a:r>
          </a:p>
          <a:p>
            <a:pPr algn="ct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Illustration</a:t>
            </a:r>
          </a:p>
          <a:p>
            <a:pPr algn="ctr"/>
            <a:r>
              <a:rPr lang="en-GB" sz="7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69" name="Oval 68">
            <a:hlinkClick r:id="rId27"/>
          </p:cNvPr>
          <p:cNvSpPr/>
          <p:nvPr/>
        </p:nvSpPr>
        <p:spPr>
          <a:xfrm>
            <a:off x="5974871" y="4570480"/>
            <a:ext cx="595746" cy="595746"/>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Compliance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Checking</a:t>
            </a:r>
          </a:p>
        </p:txBody>
      </p:sp>
      <p:sp>
        <p:nvSpPr>
          <p:cNvPr id="70" name="Oval 69"/>
          <p:cNvSpPr/>
          <p:nvPr/>
        </p:nvSpPr>
        <p:spPr>
          <a:xfrm>
            <a:off x="4765247" y="6063785"/>
            <a:ext cx="595746" cy="595746"/>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Mentorship</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Program</a:t>
            </a:r>
          </a:p>
        </p:txBody>
      </p:sp>
      <p:sp>
        <p:nvSpPr>
          <p:cNvPr id="71" name="Oval 70">
            <a:hlinkClick r:id="rId28"/>
          </p:cNvPr>
          <p:cNvSpPr/>
          <p:nvPr/>
        </p:nvSpPr>
        <p:spPr>
          <a:xfrm>
            <a:off x="5397679" y="6221315"/>
            <a:ext cx="483717" cy="483717"/>
          </a:xfrm>
          <a:prstGeom prst="ellipse">
            <a:avLst/>
          </a:prstGeom>
          <a:solidFill>
            <a:srgbClr val="6499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72" name="Oval 71"/>
          <p:cNvSpPr/>
          <p:nvPr/>
        </p:nvSpPr>
        <p:spPr>
          <a:xfrm>
            <a:off x="6464547" y="5771763"/>
            <a:ext cx="483717" cy="483717"/>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Funder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Picker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a:t>
            </a:r>
          </a:p>
        </p:txBody>
      </p:sp>
      <p:sp>
        <p:nvSpPr>
          <p:cNvPr id="73" name="Oval 72">
            <a:hlinkClick r:id="rId29"/>
          </p:cNvPr>
          <p:cNvSpPr/>
          <p:nvPr/>
        </p:nvSpPr>
        <p:spPr>
          <a:xfrm>
            <a:off x="6136410" y="6216882"/>
            <a:ext cx="541990" cy="541990"/>
          </a:xfrm>
          <a:prstGeom prst="ellipse">
            <a:avLst/>
          </a:prstGeom>
          <a:solidFill>
            <a:srgbClr val="6499D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Reviewer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Resources</a:t>
            </a:r>
          </a:p>
        </p:txBody>
      </p:sp>
      <p:sp>
        <p:nvSpPr>
          <p:cNvPr id="74" name="Oval 73">
            <a:hlinkClick r:id="rId22"/>
          </p:cNvPr>
          <p:cNvSpPr/>
          <p:nvPr/>
        </p:nvSpPr>
        <p:spPr>
          <a:xfrm>
            <a:off x="3098568" y="5184924"/>
            <a:ext cx="554121" cy="554121"/>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OA</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Prepaid</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Plans</a:t>
            </a:r>
          </a:p>
        </p:txBody>
      </p:sp>
      <p:sp>
        <p:nvSpPr>
          <p:cNvPr id="75" name="Oval 74">
            <a:hlinkClick r:id="rId24"/>
          </p:cNvPr>
          <p:cNvSpPr/>
          <p:nvPr/>
        </p:nvSpPr>
        <p:spPr>
          <a:xfrm>
            <a:off x="3707904" y="5147408"/>
            <a:ext cx="513840" cy="513840"/>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Licensing</a:t>
            </a:r>
          </a:p>
        </p:txBody>
      </p:sp>
      <p:sp>
        <p:nvSpPr>
          <p:cNvPr id="76" name="Oval 75">
            <a:hlinkClick r:id="rId17"/>
          </p:cNvPr>
          <p:cNvSpPr/>
          <p:nvPr/>
        </p:nvSpPr>
        <p:spPr>
          <a:xfrm>
            <a:off x="2486209" y="6160594"/>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Elsevier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Publishing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Campus</a:t>
            </a:r>
          </a:p>
        </p:txBody>
      </p:sp>
      <p:sp>
        <p:nvSpPr>
          <p:cNvPr id="77" name="Oval 76"/>
          <p:cNvSpPr/>
          <p:nvPr/>
        </p:nvSpPr>
        <p:spPr>
          <a:xfrm>
            <a:off x="1549740" y="5739282"/>
            <a:ext cx="484574" cy="484574"/>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78" name="Oval 77">
            <a:hlinkClick r:id="rId16"/>
          </p:cNvPr>
          <p:cNvSpPr/>
          <p:nvPr/>
        </p:nvSpPr>
        <p:spPr>
          <a:xfrm>
            <a:off x="2140875" y="5611905"/>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Update</a:t>
            </a:r>
          </a:p>
        </p:txBody>
      </p:sp>
      <p:sp>
        <p:nvSpPr>
          <p:cNvPr id="79" name="Oval 78">
            <a:hlinkClick r:id="rId23"/>
          </p:cNvPr>
          <p:cNvSpPr/>
          <p:nvPr/>
        </p:nvSpPr>
        <p:spPr>
          <a:xfrm>
            <a:off x="2590058" y="5231820"/>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Open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Access</a:t>
            </a:r>
          </a:p>
        </p:txBody>
      </p:sp>
      <p:sp>
        <p:nvSpPr>
          <p:cNvPr id="80" name="Oval 79"/>
          <p:cNvSpPr/>
          <p:nvPr/>
        </p:nvSpPr>
        <p:spPr>
          <a:xfrm>
            <a:off x="1832077" y="4456547"/>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Page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1" name="Oval 80"/>
          <p:cNvSpPr/>
          <p:nvPr/>
        </p:nvSpPr>
        <p:spPr>
          <a:xfrm>
            <a:off x="2812937" y="5700481"/>
            <a:ext cx="473729" cy="473729"/>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Color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Charges</a:t>
            </a:r>
          </a:p>
        </p:txBody>
      </p:sp>
      <p:sp>
        <p:nvSpPr>
          <p:cNvPr id="82" name="Oval 81">
            <a:hlinkClick r:id="rId30"/>
          </p:cNvPr>
          <p:cNvSpPr/>
          <p:nvPr/>
        </p:nvSpPr>
        <p:spPr>
          <a:xfrm>
            <a:off x="3498349" y="5663697"/>
            <a:ext cx="473729" cy="473729"/>
          </a:xfrm>
          <a:prstGeom prst="ellipse">
            <a:avLst/>
          </a:prstGeom>
          <a:solidFill>
            <a:srgbClr val="92CB9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83" name="Oval 82">
            <a:hlinkClick r:id="rId31"/>
          </p:cNvPr>
          <p:cNvSpPr/>
          <p:nvPr/>
        </p:nvSpPr>
        <p:spPr>
          <a:xfrm>
            <a:off x="1695875" y="4987603"/>
            <a:ext cx="698043" cy="698043"/>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Self-archiving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85" name="Oval 84">
            <a:hlinkClick r:id="rId32"/>
          </p:cNvPr>
          <p:cNvSpPr/>
          <p:nvPr/>
        </p:nvSpPr>
        <p:spPr>
          <a:xfrm>
            <a:off x="3131229" y="6092083"/>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PMC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Deposition</a:t>
            </a:r>
          </a:p>
        </p:txBody>
      </p:sp>
      <p:sp>
        <p:nvSpPr>
          <p:cNvPr id="86" name="Oval 85">
            <a:hlinkClick r:id="rId33"/>
          </p:cNvPr>
          <p:cNvSpPr/>
          <p:nvPr/>
        </p:nvSpPr>
        <p:spPr>
          <a:xfrm>
            <a:off x="2302569" y="4635226"/>
            <a:ext cx="595746" cy="595746"/>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Production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sp>
        <p:nvSpPr>
          <p:cNvPr id="87" name="Oval 86">
            <a:hlinkClick r:id="rId25"/>
          </p:cNvPr>
          <p:cNvSpPr/>
          <p:nvPr/>
        </p:nvSpPr>
        <p:spPr>
          <a:xfrm>
            <a:off x="1297564" y="3987363"/>
            <a:ext cx="384862" cy="384862"/>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88" name="Oval 87">
            <a:hlinkClick r:id="rId28"/>
          </p:cNvPr>
          <p:cNvSpPr/>
          <p:nvPr/>
        </p:nvSpPr>
        <p:spPr>
          <a:xfrm>
            <a:off x="955603" y="3555239"/>
            <a:ext cx="483717" cy="483717"/>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Publons</a:t>
            </a:r>
          </a:p>
        </p:txBody>
      </p:sp>
      <p:sp>
        <p:nvSpPr>
          <p:cNvPr id="89" name="Oval 88">
            <a:hlinkClick r:id="rId34"/>
          </p:cNvPr>
          <p:cNvSpPr/>
          <p:nvPr/>
        </p:nvSpPr>
        <p:spPr>
          <a:xfrm>
            <a:off x="1492630" y="3591512"/>
            <a:ext cx="395851" cy="395851"/>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91" name="Oval 90"/>
          <p:cNvSpPr/>
          <p:nvPr/>
        </p:nvSpPr>
        <p:spPr>
          <a:xfrm>
            <a:off x="452149" y="2696232"/>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lnSpcReduction="10000"/>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Sharing</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Policy</a:t>
            </a:r>
          </a:p>
        </p:txBody>
      </p:sp>
      <p:sp>
        <p:nvSpPr>
          <p:cNvPr id="92" name="Oval 91">
            <a:hlinkClick r:id="rId16"/>
          </p:cNvPr>
          <p:cNvSpPr/>
          <p:nvPr/>
        </p:nvSpPr>
        <p:spPr>
          <a:xfrm>
            <a:off x="396803" y="3213510"/>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Update</a:t>
            </a:r>
          </a:p>
        </p:txBody>
      </p:sp>
      <p:sp>
        <p:nvSpPr>
          <p:cNvPr id="93" name="Oval 92">
            <a:hlinkClick r:id="rId17"/>
          </p:cNvPr>
          <p:cNvSpPr/>
          <p:nvPr/>
        </p:nvSpPr>
        <p:spPr>
          <a:xfrm>
            <a:off x="420787" y="3848288"/>
            <a:ext cx="595746" cy="59574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Elsevier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Publishing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Campus</a:t>
            </a:r>
          </a:p>
        </p:txBody>
      </p:sp>
      <p:sp>
        <p:nvSpPr>
          <p:cNvPr id="94" name="Oval 93">
            <a:hlinkClick r:id="rId35"/>
          </p:cNvPr>
          <p:cNvSpPr/>
          <p:nvPr/>
        </p:nvSpPr>
        <p:spPr>
          <a:xfrm>
            <a:off x="1862357" y="2633697"/>
            <a:ext cx="473729" cy="473729"/>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Cover</a:t>
            </a:r>
            <a:b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5" name="Oval 94">
            <a:hlinkClick r:id="rId17"/>
          </p:cNvPr>
          <p:cNvSpPr/>
          <p:nvPr/>
        </p:nvSpPr>
        <p:spPr>
          <a:xfrm>
            <a:off x="1378610" y="2339181"/>
            <a:ext cx="519978" cy="519978"/>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Webinars</a:t>
            </a:r>
          </a:p>
        </p:txBody>
      </p:sp>
      <p:sp>
        <p:nvSpPr>
          <p:cNvPr id="96" name="Oval 95"/>
          <p:cNvSpPr/>
          <p:nvPr/>
        </p:nvSpPr>
        <p:spPr>
          <a:xfrm>
            <a:off x="203736" y="2052960"/>
            <a:ext cx="619766" cy="619766"/>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97" name="Oval 96">
            <a:hlinkClick r:id="rId36"/>
          </p:cNvPr>
          <p:cNvSpPr/>
          <p:nvPr/>
        </p:nvSpPr>
        <p:spPr>
          <a:xfrm>
            <a:off x="1650245" y="3111920"/>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Share</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Link</a:t>
            </a:r>
          </a:p>
        </p:txBody>
      </p:sp>
      <p:sp>
        <p:nvSpPr>
          <p:cNvPr id="98" name="Oval 97">
            <a:hlinkClick r:id="rId37"/>
          </p:cNvPr>
          <p:cNvSpPr/>
          <p:nvPr/>
        </p:nvSpPr>
        <p:spPr>
          <a:xfrm>
            <a:off x="1933146" y="3550251"/>
            <a:ext cx="484574" cy="48457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99" name="Oval 98">
            <a:hlinkClick r:id="rId38"/>
          </p:cNvPr>
          <p:cNvSpPr/>
          <p:nvPr/>
        </p:nvSpPr>
        <p:spPr>
          <a:xfrm>
            <a:off x="842451" y="2297746"/>
            <a:ext cx="484574" cy="484574"/>
          </a:xfrm>
          <a:prstGeom prst="ellipse">
            <a:avLst/>
          </a:prstGeom>
          <a:solidFill>
            <a:srgbClr val="8551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Video</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Abstracts</a:t>
            </a:r>
          </a:p>
        </p:txBody>
      </p:sp>
      <p:sp>
        <p:nvSpPr>
          <p:cNvPr id="100" name="Oval 99">
            <a:hlinkClick r:id="rId39"/>
          </p:cNvPr>
          <p:cNvSpPr/>
          <p:nvPr/>
        </p:nvSpPr>
        <p:spPr>
          <a:xfrm>
            <a:off x="936723" y="2810131"/>
            <a:ext cx="708164" cy="708164"/>
          </a:xfrm>
          <a:prstGeom prst="ellipse">
            <a:avLst/>
          </a:prstGeom>
          <a:solidFill>
            <a:srgbClr val="8551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Getting</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Noticed</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(EPC module)</a:t>
            </a:r>
          </a:p>
        </p:txBody>
      </p:sp>
      <p:sp>
        <p:nvSpPr>
          <p:cNvPr id="101" name="Oval 100">
            <a:hlinkClick r:id="rId37"/>
          </p:cNvPr>
          <p:cNvSpPr/>
          <p:nvPr/>
        </p:nvSpPr>
        <p:spPr>
          <a:xfrm>
            <a:off x="2351614" y="1444954"/>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Altmetric</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02" name="Oval 101">
            <a:hlinkClick r:id="rId34"/>
          </p:cNvPr>
          <p:cNvSpPr/>
          <p:nvPr/>
        </p:nvSpPr>
        <p:spPr>
          <a:xfrm>
            <a:off x="3115705" y="836897"/>
            <a:ext cx="409484" cy="40948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Kudos</a:t>
            </a:r>
          </a:p>
        </p:txBody>
      </p:sp>
      <p:sp>
        <p:nvSpPr>
          <p:cNvPr id="103" name="Oval 102">
            <a:hlinkClick r:id="rId25"/>
          </p:cNvPr>
          <p:cNvSpPr/>
          <p:nvPr/>
        </p:nvSpPr>
        <p:spPr>
          <a:xfrm>
            <a:off x="2068941" y="1152938"/>
            <a:ext cx="384862" cy="384862"/>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ORCID</a:t>
            </a:r>
          </a:p>
        </p:txBody>
      </p:sp>
      <p:sp>
        <p:nvSpPr>
          <p:cNvPr id="104" name="Oval 103">
            <a:hlinkClick r:id="rId16"/>
          </p:cNvPr>
          <p:cNvSpPr/>
          <p:nvPr/>
        </p:nvSpPr>
        <p:spPr>
          <a:xfrm>
            <a:off x="2466168" y="836897"/>
            <a:ext cx="595746" cy="595746"/>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Author’s</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Update</a:t>
            </a:r>
          </a:p>
        </p:txBody>
      </p:sp>
      <p:sp>
        <p:nvSpPr>
          <p:cNvPr id="105" name="Oval 104">
            <a:hlinkClick r:id="rId40"/>
          </p:cNvPr>
          <p:cNvSpPr/>
          <p:nvPr/>
        </p:nvSpPr>
        <p:spPr>
          <a:xfrm>
            <a:off x="2814054" y="382766"/>
            <a:ext cx="484574" cy="484574"/>
          </a:xfrm>
          <a:prstGeom prst="ellipse">
            <a:avLst/>
          </a:prstGeom>
          <a:solidFill>
            <a:srgbClr val="80004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Citation</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Tracking</a:t>
            </a:r>
          </a:p>
        </p:txBody>
      </p:sp>
      <p:cxnSp>
        <p:nvCxnSpPr>
          <p:cNvPr id="90" name="Straight Connector 89"/>
          <p:cNvCxnSpPr>
            <a:endCxn id="109" idx="4"/>
          </p:cNvCxnSpPr>
          <p:nvPr/>
        </p:nvCxnSpPr>
        <p:spPr>
          <a:xfrm flipV="1">
            <a:off x="5794265" y="484484"/>
            <a:ext cx="100539" cy="481476"/>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10" idx="3"/>
          </p:cNvCxnSpPr>
          <p:nvPr/>
        </p:nvCxnSpPr>
        <p:spPr>
          <a:xfrm flipV="1">
            <a:off x="5654371" y="470692"/>
            <a:ext cx="633784" cy="592689"/>
          </a:xfrm>
          <a:prstGeom prst="line">
            <a:avLst/>
          </a:prstGeom>
          <a:ln w="12700" cap="rnd">
            <a:solidFill>
              <a:srgbClr val="00A3B2">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794265" y="836897"/>
            <a:ext cx="688901" cy="16430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5743744" y="949006"/>
            <a:ext cx="1131485" cy="297375"/>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9" name="Oval 108">
            <a:hlinkClick r:id="rId41"/>
          </p:cNvPr>
          <p:cNvSpPr/>
          <p:nvPr/>
        </p:nvSpPr>
        <p:spPr>
          <a:xfrm>
            <a:off x="5666204" y="27284"/>
            <a:ext cx="457200" cy="457200"/>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Mobile</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Article</a:t>
            </a:r>
          </a:p>
        </p:txBody>
      </p:sp>
      <p:sp>
        <p:nvSpPr>
          <p:cNvPr id="110" name="Oval 109">
            <a:hlinkClick r:id="rId42"/>
          </p:cNvPr>
          <p:cNvSpPr/>
          <p:nvPr/>
        </p:nvSpPr>
        <p:spPr>
          <a:xfrm>
            <a:off x="6221200" y="80447"/>
            <a:ext cx="457200" cy="457200"/>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ReadCube</a:t>
            </a:r>
            <a:b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PDF</a:t>
            </a:r>
          </a:p>
        </p:txBody>
      </p:sp>
      <p:sp>
        <p:nvSpPr>
          <p:cNvPr id="111" name="Oval 110">
            <a:hlinkClick r:id="rId43"/>
          </p:cNvPr>
          <p:cNvSpPr/>
          <p:nvPr/>
        </p:nvSpPr>
        <p:spPr>
          <a:xfrm>
            <a:off x="6285649" y="612003"/>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Journal</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Apps</a:t>
            </a:r>
          </a:p>
        </p:txBody>
      </p:sp>
      <p:sp>
        <p:nvSpPr>
          <p:cNvPr id="113" name="Oval 112">
            <a:hlinkClick r:id="rId44"/>
          </p:cNvPr>
          <p:cNvSpPr/>
          <p:nvPr/>
        </p:nvSpPr>
        <p:spPr>
          <a:xfrm>
            <a:off x="6623769" y="952349"/>
            <a:ext cx="530352" cy="530352"/>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00" dirty="0">
                <a:solidFill>
                  <a:prstClr val="white"/>
                </a:solidFill>
                <a:latin typeface="Open Sans" panose="020B0606030504020204" pitchFamily="34" charset="0"/>
                <a:ea typeface="Open Sans" panose="020B0606030504020204" pitchFamily="34" charset="0"/>
                <a:cs typeface="Open Sans" panose="020B0606030504020204" pitchFamily="34" charset="0"/>
              </a:rPr>
              <a:t>Research4Life</a:t>
            </a:r>
          </a:p>
        </p:txBody>
      </p:sp>
      <p:cxnSp>
        <p:nvCxnSpPr>
          <p:cNvPr id="114" name="Straight Connector 113"/>
          <p:cNvCxnSpPr/>
          <p:nvPr/>
        </p:nvCxnSpPr>
        <p:spPr>
          <a:xfrm flipH="1" flipV="1">
            <a:off x="5761912" y="965959"/>
            <a:ext cx="597529" cy="571841"/>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3860" y="661389"/>
            <a:ext cx="619766" cy="61976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Discovery</a:t>
            </a:r>
            <a:b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Tools</a:t>
            </a:r>
          </a:p>
        </p:txBody>
      </p:sp>
      <p:sp>
        <p:nvSpPr>
          <p:cNvPr id="112" name="Oval 111">
            <a:hlinkClick r:id="rId45"/>
          </p:cNvPr>
          <p:cNvSpPr/>
          <p:nvPr/>
        </p:nvSpPr>
        <p:spPr>
          <a:xfrm>
            <a:off x="6133137" y="1275760"/>
            <a:ext cx="411480" cy="41148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Article</a:t>
            </a:r>
            <a:b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br>
            <a:r>
              <a:rPr lang="en-GB" sz="650" dirty="0">
                <a:solidFill>
                  <a:prstClr val="white"/>
                </a:solidFill>
                <a:latin typeface="Open Sans" panose="020B0606030504020204" pitchFamily="34" charset="0"/>
                <a:ea typeface="Open Sans" panose="020B0606030504020204" pitchFamily="34" charset="0"/>
                <a:cs typeface="Open Sans" panose="020B0606030504020204" pitchFamily="34" charset="0"/>
              </a:rPr>
              <a:t>Indexing</a:t>
            </a:r>
          </a:p>
        </p:txBody>
      </p:sp>
      <p:sp>
        <p:nvSpPr>
          <p:cNvPr id="115" name="Oval 114">
            <a:hlinkClick r:id="rId46"/>
          </p:cNvPr>
          <p:cNvSpPr/>
          <p:nvPr/>
        </p:nvSpPr>
        <p:spPr>
          <a:xfrm>
            <a:off x="6739618" y="255884"/>
            <a:ext cx="504056" cy="504056"/>
          </a:xfrm>
          <a:prstGeom prst="ellipse">
            <a:avLst/>
          </a:prstGeom>
          <a:solidFill>
            <a:srgbClr val="00A3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Alerts</a:t>
            </a:r>
          </a:p>
        </p:txBody>
      </p:sp>
      <p:sp>
        <p:nvSpPr>
          <p:cNvPr id="116" name="Oval 115">
            <a:hlinkClick r:id="rId47"/>
          </p:cNvPr>
          <p:cNvSpPr/>
          <p:nvPr/>
        </p:nvSpPr>
        <p:spPr>
          <a:xfrm>
            <a:off x="7194168" y="546783"/>
            <a:ext cx="720080" cy="720080"/>
          </a:xfrm>
          <a:prstGeom prst="ellipse">
            <a:avLst/>
          </a:prstGeom>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17" name="Oval 116">
            <a:hlinkClick r:id="rId48"/>
          </p:cNvPr>
          <p:cNvSpPr/>
          <p:nvPr/>
        </p:nvSpPr>
        <p:spPr>
          <a:xfrm>
            <a:off x="773448" y="1631655"/>
            <a:ext cx="595746" cy="595746"/>
          </a:xfrm>
          <a:prstGeom prst="ellipse">
            <a:avLst/>
          </a:prstGeom>
          <a:solidFill>
            <a:srgbClr val="855199"/>
          </a:solidFill>
          <a:ln>
            <a:solidFill>
              <a:srgbClr val="855199"/>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Elsevier</a:t>
            </a:r>
          </a:p>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Newsroom</a:t>
            </a:r>
          </a:p>
        </p:txBody>
      </p:sp>
      <p:sp>
        <p:nvSpPr>
          <p:cNvPr id="119" name="Oval 118">
            <a:hlinkClick r:id="rId49"/>
          </p:cNvPr>
          <p:cNvSpPr/>
          <p:nvPr/>
        </p:nvSpPr>
        <p:spPr>
          <a:xfrm>
            <a:off x="7650000" y="2318400"/>
            <a:ext cx="595746" cy="59574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C00000"/>
                </a:solidFill>
                <a:latin typeface="Open Sans" panose="020B0606030504020204" pitchFamily="34" charset="0"/>
                <a:ea typeface="Open Sans" panose="020B0606030504020204" pitchFamily="34" charset="0"/>
                <a:cs typeface="Open Sans" panose="020B0606030504020204" pitchFamily="34" charset="0"/>
              </a:rPr>
              <a:t>Mendeley</a:t>
            </a:r>
          </a:p>
          <a:p>
            <a:pPr algn="ctr"/>
            <a:r>
              <a:rPr lang="en-GB" sz="800" dirty="0">
                <a:solidFill>
                  <a:srgbClr val="C00000"/>
                </a:solidFill>
                <a:latin typeface="Open Sans" panose="020B0606030504020204" pitchFamily="34" charset="0"/>
                <a:ea typeface="Open Sans" panose="020B0606030504020204" pitchFamily="34" charset="0"/>
                <a:cs typeface="Open Sans" panose="020B0606030504020204" pitchFamily="34" charset="0"/>
              </a:rPr>
              <a:t>Reference</a:t>
            </a:r>
          </a:p>
          <a:p>
            <a:pPr algn="ctr"/>
            <a:r>
              <a:rPr lang="en-GB" sz="800" dirty="0">
                <a:solidFill>
                  <a:srgbClr val="C00000"/>
                </a:solidFill>
                <a:latin typeface="Open Sans" panose="020B0606030504020204" pitchFamily="34" charset="0"/>
                <a:ea typeface="Open Sans" panose="020B0606030504020204" pitchFamily="34" charset="0"/>
                <a:cs typeface="Open Sans" panose="020B0606030504020204" pitchFamily="34" charset="0"/>
              </a:rPr>
              <a:t>Manager</a:t>
            </a:r>
          </a:p>
        </p:txBody>
      </p:sp>
      <p:sp>
        <p:nvSpPr>
          <p:cNvPr id="120" name="Oval 119">
            <a:hlinkClick r:id="rId50"/>
          </p:cNvPr>
          <p:cNvSpPr/>
          <p:nvPr/>
        </p:nvSpPr>
        <p:spPr>
          <a:xfrm>
            <a:off x="913160" y="5149538"/>
            <a:ext cx="777240" cy="777240"/>
          </a:xfrm>
          <a:prstGeom prst="ellipse">
            <a:avLst/>
          </a:prstGeom>
          <a:solidFill>
            <a:srgbClr val="92CB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latin typeface="Open Sans" panose="020B0606030504020204" pitchFamily="34" charset="0"/>
                <a:ea typeface="Open Sans" panose="020B0606030504020204" pitchFamily="34" charset="0"/>
                <a:cs typeface="Open Sans" panose="020B0606030504020204" pitchFamily="34" charset="0"/>
              </a:rPr>
              <a:t>Supplementary</a:t>
            </a:r>
          </a:p>
          <a:p>
            <a:pPr algn="ctr"/>
            <a:r>
              <a:rPr lang="en-GB" sz="800" dirty="0">
                <a:latin typeface="Open Sans" panose="020B0606030504020204" pitchFamily="34" charset="0"/>
                <a:ea typeface="Open Sans" panose="020B0606030504020204" pitchFamily="34" charset="0"/>
                <a:cs typeface="Open Sans" panose="020B0606030504020204" pitchFamily="34" charset="0"/>
              </a:rPr>
              <a:t>Info</a:t>
            </a:r>
          </a:p>
        </p:txBody>
      </p:sp>
      <p:sp>
        <p:nvSpPr>
          <p:cNvPr id="122" name="Oval 121">
            <a:hlinkClick r:id="rId47"/>
          </p:cNvPr>
          <p:cNvSpPr/>
          <p:nvPr/>
        </p:nvSpPr>
        <p:spPr>
          <a:xfrm>
            <a:off x="4183168" y="5540521"/>
            <a:ext cx="720080" cy="72008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6499D8"/>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3" name="Oval 122">
            <a:hlinkClick r:id="rId47"/>
          </p:cNvPr>
          <p:cNvSpPr/>
          <p:nvPr/>
        </p:nvSpPr>
        <p:spPr>
          <a:xfrm>
            <a:off x="801247" y="6001618"/>
            <a:ext cx="720080" cy="720080"/>
          </a:xfrm>
          <a:prstGeom prst="ellipse">
            <a:avLst/>
          </a:prstGeom>
          <a:ln>
            <a:solidFill>
              <a:srgbClr val="92CB9C"/>
            </a:solidFill>
          </a:ln>
        </p:spPr>
        <p:style>
          <a:lnRef idx="2">
            <a:schemeClr val="accent5"/>
          </a:lnRef>
          <a:fillRef idx="1">
            <a:schemeClr val="lt1"/>
          </a:fillRef>
          <a:effectRef idx="0">
            <a:schemeClr val="accent5"/>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4" name="Oval 123">
            <a:hlinkClick r:id="rId47"/>
          </p:cNvPr>
          <p:cNvSpPr/>
          <p:nvPr/>
        </p:nvSpPr>
        <p:spPr>
          <a:xfrm>
            <a:off x="812189" y="4321067"/>
            <a:ext cx="720080" cy="720080"/>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Data search</a:t>
            </a:r>
            <a:b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and sharing</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options</a:t>
            </a:r>
          </a:p>
        </p:txBody>
      </p:sp>
      <p:sp>
        <p:nvSpPr>
          <p:cNvPr id="129" name="Oval 128">
            <a:hlinkClick r:id="rId51"/>
          </p:cNvPr>
          <p:cNvSpPr/>
          <p:nvPr/>
        </p:nvSpPr>
        <p:spPr>
          <a:xfrm>
            <a:off x="215770" y="5288627"/>
            <a:ext cx="645667" cy="626354"/>
          </a:xfrm>
          <a:prstGeom prst="ellipse">
            <a:avLst/>
          </a:prstGeom>
          <a:noFill/>
          <a:ln>
            <a:solidFill>
              <a:srgbClr val="92CB9C"/>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Article</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Enrichments</a:t>
            </a:r>
          </a:p>
        </p:txBody>
      </p:sp>
      <p:sp>
        <p:nvSpPr>
          <p:cNvPr id="130" name="Oval 129">
            <a:hlinkClick r:id="rId52"/>
          </p:cNvPr>
          <p:cNvSpPr/>
          <p:nvPr/>
        </p:nvSpPr>
        <p:spPr>
          <a:xfrm>
            <a:off x="98690" y="5966827"/>
            <a:ext cx="529200" cy="529092"/>
          </a:xfrm>
          <a:prstGeom prst="ellipse">
            <a:avLst/>
          </a:prstGeom>
          <a:noFill/>
          <a:ln>
            <a:solidFill>
              <a:srgbClr val="92CB9C"/>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Proof</a:t>
            </a:r>
          </a:p>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Central</a:t>
            </a:r>
          </a:p>
        </p:txBody>
      </p:sp>
      <p:sp>
        <p:nvSpPr>
          <p:cNvPr id="131" name="Oval 130">
            <a:hlinkClick r:id="rId53"/>
          </p:cNvPr>
          <p:cNvSpPr/>
          <p:nvPr/>
        </p:nvSpPr>
        <p:spPr>
          <a:xfrm>
            <a:off x="1477403" y="867339"/>
            <a:ext cx="548640" cy="548640"/>
          </a:xfrm>
          <a:prstGeom prst="ellipse">
            <a:avLst/>
          </a:prstGeom>
          <a:noFill/>
          <a:ln>
            <a:solidFill>
              <a:srgbClr val="80004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normAutofit/>
          </a:bodyPr>
          <a:lstStyle/>
          <a:p>
            <a:pPr algn="ctr"/>
            <a:r>
              <a:rPr lang="en-GB" sz="700" dirty="0">
                <a:solidFill>
                  <a:srgbClr val="800049"/>
                </a:solidFill>
                <a:latin typeface="Open Sans" panose="020B0606030504020204" pitchFamily="34" charset="0"/>
                <a:ea typeface="Open Sans" panose="020B0606030504020204" pitchFamily="34" charset="0"/>
                <a:cs typeface="Open Sans" panose="020B0606030504020204" pitchFamily="34" charset="0"/>
              </a:rPr>
              <a:t>Customized</a:t>
            </a:r>
          </a:p>
          <a:p>
            <a:pPr algn="ctr"/>
            <a:r>
              <a:rPr lang="en-GB" sz="700" dirty="0">
                <a:solidFill>
                  <a:srgbClr val="800049"/>
                </a:solidFill>
                <a:latin typeface="Open Sans" panose="020B0606030504020204" pitchFamily="34" charset="0"/>
                <a:ea typeface="Open Sans" panose="020B0606030504020204" pitchFamily="34" charset="0"/>
                <a:cs typeface="Open Sans" panose="020B0606030504020204" pitchFamily="34" charset="0"/>
              </a:rPr>
              <a:t>Analytical</a:t>
            </a:r>
          </a:p>
          <a:p>
            <a:pPr algn="ctr"/>
            <a:r>
              <a:rPr lang="en-GB" sz="700" dirty="0">
                <a:solidFill>
                  <a:srgbClr val="800049"/>
                </a:solidFill>
                <a:latin typeface="Open Sans" panose="020B0606030504020204" pitchFamily="34" charset="0"/>
                <a:ea typeface="Open Sans" panose="020B0606030504020204" pitchFamily="34" charset="0"/>
                <a:cs typeface="Open Sans" panose="020B0606030504020204" pitchFamily="34" charset="0"/>
              </a:rPr>
              <a:t>Services</a:t>
            </a:r>
          </a:p>
        </p:txBody>
      </p:sp>
      <p:sp>
        <p:nvSpPr>
          <p:cNvPr id="132" name="Oval 131">
            <a:hlinkClick r:id="rId54"/>
          </p:cNvPr>
          <p:cNvSpPr/>
          <p:nvPr/>
        </p:nvSpPr>
        <p:spPr>
          <a:xfrm>
            <a:off x="2017578" y="651340"/>
            <a:ext cx="432000" cy="432000"/>
          </a:xfrm>
          <a:prstGeom prst="ellipse">
            <a:avLst/>
          </a:prstGeom>
          <a:noFill/>
          <a:ln>
            <a:solidFill>
              <a:srgbClr val="80004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Newsflo</a:t>
            </a:r>
          </a:p>
        </p:txBody>
      </p:sp>
      <p:sp>
        <p:nvSpPr>
          <p:cNvPr id="133" name="Oval 132">
            <a:hlinkClick r:id="rId55"/>
          </p:cNvPr>
          <p:cNvSpPr/>
          <p:nvPr/>
        </p:nvSpPr>
        <p:spPr>
          <a:xfrm>
            <a:off x="1883221" y="1552134"/>
            <a:ext cx="432000" cy="432000"/>
          </a:xfrm>
          <a:prstGeom prst="ellipse">
            <a:avLst/>
          </a:prstGeom>
          <a:noFill/>
          <a:ln>
            <a:solidFill>
              <a:srgbClr val="80004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SciVal</a:t>
            </a:r>
          </a:p>
        </p:txBody>
      </p:sp>
      <p:sp>
        <p:nvSpPr>
          <p:cNvPr id="134" name="Oval 133">
            <a:hlinkClick r:id="rId56"/>
          </p:cNvPr>
          <p:cNvSpPr/>
          <p:nvPr/>
        </p:nvSpPr>
        <p:spPr>
          <a:xfrm>
            <a:off x="2332041" y="262974"/>
            <a:ext cx="432000" cy="432000"/>
          </a:xfrm>
          <a:prstGeom prst="ellipse">
            <a:avLst/>
          </a:prstGeom>
          <a:noFill/>
          <a:ln>
            <a:solidFill>
              <a:srgbClr val="80004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Pure</a:t>
            </a:r>
          </a:p>
        </p:txBody>
      </p:sp>
      <p:sp>
        <p:nvSpPr>
          <p:cNvPr id="135" name="Oval 134">
            <a:hlinkClick r:id="rId57"/>
          </p:cNvPr>
          <p:cNvSpPr/>
          <p:nvPr/>
        </p:nvSpPr>
        <p:spPr>
          <a:xfrm>
            <a:off x="3341104" y="180003"/>
            <a:ext cx="432000" cy="432000"/>
          </a:xfrm>
          <a:prstGeom prst="ellipse">
            <a:avLst/>
          </a:prstGeom>
          <a:noFill/>
          <a:ln>
            <a:solidFill>
              <a:srgbClr val="80004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00049"/>
                </a:solidFill>
                <a:latin typeface="Open Sans" panose="020B0606030504020204" pitchFamily="34" charset="0"/>
                <a:ea typeface="Open Sans" panose="020B0606030504020204" pitchFamily="34" charset="0"/>
                <a:cs typeface="Open Sans" panose="020B0606030504020204" pitchFamily="34" charset="0"/>
              </a:rPr>
              <a:t>SSRN</a:t>
            </a:r>
          </a:p>
        </p:txBody>
      </p:sp>
      <p:sp>
        <p:nvSpPr>
          <p:cNvPr id="136" name="Oval 135">
            <a:hlinkClick r:id="rId57"/>
          </p:cNvPr>
          <p:cNvSpPr/>
          <p:nvPr/>
        </p:nvSpPr>
        <p:spPr>
          <a:xfrm>
            <a:off x="8194048" y="27284"/>
            <a:ext cx="432000" cy="432000"/>
          </a:xfrm>
          <a:prstGeom prst="ellipse">
            <a:avLst/>
          </a:prstGeom>
          <a:no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SSRN</a:t>
            </a:r>
          </a:p>
        </p:txBody>
      </p:sp>
      <p:sp>
        <p:nvSpPr>
          <p:cNvPr id="137" name="Oval 136">
            <a:hlinkClick r:id="rId57"/>
          </p:cNvPr>
          <p:cNvSpPr/>
          <p:nvPr/>
        </p:nvSpPr>
        <p:spPr>
          <a:xfrm>
            <a:off x="190839" y="4798972"/>
            <a:ext cx="432000" cy="432000"/>
          </a:xfrm>
          <a:prstGeom prst="ellipse">
            <a:avLst/>
          </a:prstGeom>
          <a:noFill/>
          <a:ln>
            <a:solidFill>
              <a:srgbClr val="92CB9C"/>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92CB9C"/>
                </a:solidFill>
                <a:latin typeface="Open Sans" panose="020B0606030504020204" pitchFamily="34" charset="0"/>
                <a:ea typeface="Open Sans" panose="020B0606030504020204" pitchFamily="34" charset="0"/>
                <a:cs typeface="Open Sans" panose="020B0606030504020204" pitchFamily="34" charset="0"/>
              </a:rPr>
              <a:t>SSRN</a:t>
            </a:r>
          </a:p>
        </p:txBody>
      </p:sp>
      <p:sp>
        <p:nvSpPr>
          <p:cNvPr id="138" name="Oval 137">
            <a:hlinkClick r:id="rId57"/>
          </p:cNvPr>
          <p:cNvSpPr/>
          <p:nvPr/>
        </p:nvSpPr>
        <p:spPr>
          <a:xfrm>
            <a:off x="278528" y="1552134"/>
            <a:ext cx="432000" cy="432000"/>
          </a:xfrm>
          <a:prstGeom prst="ellipse">
            <a:avLst/>
          </a:prstGeom>
          <a:noFill/>
          <a:ln>
            <a:solidFill>
              <a:srgbClr val="85519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SSRN</a:t>
            </a:r>
          </a:p>
        </p:txBody>
      </p:sp>
      <p:sp>
        <p:nvSpPr>
          <p:cNvPr id="139" name="Oval 138">
            <a:hlinkClick r:id="rId41"/>
          </p:cNvPr>
          <p:cNvSpPr/>
          <p:nvPr/>
        </p:nvSpPr>
        <p:spPr>
          <a:xfrm>
            <a:off x="8399950" y="870043"/>
            <a:ext cx="684000" cy="684000"/>
          </a:xfrm>
          <a:prstGeom prst="ellipse">
            <a:avLst/>
          </a:prstGeom>
          <a:noFill/>
          <a:ln>
            <a:solidFill>
              <a:srgbClr val="00A3B2"/>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rgbClr val="00A3B2"/>
                </a:solidFill>
                <a:latin typeface="Open Sans" panose="020B0606030504020204" pitchFamily="34" charset="0"/>
                <a:ea typeface="Open Sans" panose="020B0606030504020204" pitchFamily="34" charset="0"/>
                <a:cs typeface="Open Sans" panose="020B0606030504020204" pitchFamily="34" charset="0"/>
              </a:rPr>
              <a:t>Recommended</a:t>
            </a:r>
          </a:p>
          <a:p>
            <a:pPr algn="ctr"/>
            <a:r>
              <a:rPr lang="en-GB" sz="700" dirty="0">
                <a:solidFill>
                  <a:srgbClr val="00A3B2"/>
                </a:solidFill>
                <a:latin typeface="Open Sans" panose="020B0606030504020204" pitchFamily="34" charset="0"/>
                <a:ea typeface="Open Sans" panose="020B0606030504020204" pitchFamily="34" charset="0"/>
                <a:cs typeface="Open Sans" panose="020B0606030504020204" pitchFamily="34" charset="0"/>
              </a:rPr>
              <a:t>Articles</a:t>
            </a:r>
          </a:p>
        </p:txBody>
      </p:sp>
      <p:sp>
        <p:nvSpPr>
          <p:cNvPr id="140" name="Oval 139">
            <a:hlinkClick r:id="rId41"/>
          </p:cNvPr>
          <p:cNvSpPr/>
          <p:nvPr/>
        </p:nvSpPr>
        <p:spPr>
          <a:xfrm>
            <a:off x="633308" y="868134"/>
            <a:ext cx="684000" cy="684000"/>
          </a:xfrm>
          <a:prstGeom prst="ellipse">
            <a:avLst/>
          </a:prstGeom>
          <a:noFill/>
          <a:ln>
            <a:solidFill>
              <a:srgbClr val="855199"/>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rgbClr val="855199"/>
                </a:solidFill>
                <a:latin typeface="Open Sans" panose="020B0606030504020204" pitchFamily="34" charset="0"/>
                <a:ea typeface="Open Sans" panose="020B0606030504020204" pitchFamily="34" charset="0"/>
                <a:cs typeface="Open Sans" panose="020B0606030504020204" pitchFamily="34" charset="0"/>
              </a:rPr>
              <a:t>Recommended</a:t>
            </a:r>
          </a:p>
          <a:p>
            <a:pPr algn="ctr"/>
            <a:r>
              <a:rPr lang="en-GB" sz="700" dirty="0">
                <a:solidFill>
                  <a:srgbClr val="855199"/>
                </a:solidFill>
                <a:latin typeface="Open Sans" panose="020B0606030504020204" pitchFamily="34" charset="0"/>
                <a:ea typeface="Open Sans" panose="020B0606030504020204" pitchFamily="34" charset="0"/>
                <a:cs typeface="Open Sans" panose="020B0606030504020204" pitchFamily="34" charset="0"/>
              </a:rPr>
              <a:t>Articles</a:t>
            </a:r>
          </a:p>
        </p:txBody>
      </p:sp>
      <p:sp>
        <p:nvSpPr>
          <p:cNvPr id="141" name="Oval 140">
            <a:hlinkClick r:id="rId58"/>
          </p:cNvPr>
          <p:cNvSpPr/>
          <p:nvPr/>
        </p:nvSpPr>
        <p:spPr>
          <a:xfrm>
            <a:off x="1924875" y="2144025"/>
            <a:ext cx="432000" cy="432000"/>
          </a:xfrm>
          <a:prstGeom prst="ellipse">
            <a:avLst/>
          </a:prstGeom>
          <a:noFill/>
          <a:ln>
            <a:solidFill>
              <a:srgbClr val="85519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700" dirty="0">
                <a:solidFill>
                  <a:srgbClr val="855199"/>
                </a:solidFill>
                <a:latin typeface="Open Sans" panose="020B0606030504020204" pitchFamily="34" charset="0"/>
                <a:ea typeface="Open Sans" panose="020B0606030504020204" pitchFamily="34" charset="0"/>
                <a:cs typeface="Open Sans" panose="020B0606030504020204" pitchFamily="34" charset="0"/>
              </a:rPr>
              <a:t>Content</a:t>
            </a:r>
          </a:p>
          <a:p>
            <a:pPr algn="ctr"/>
            <a:r>
              <a:rPr lang="en-GB" sz="700" dirty="0">
                <a:solidFill>
                  <a:srgbClr val="855199"/>
                </a:solidFill>
                <a:latin typeface="Open Sans" panose="020B0606030504020204" pitchFamily="34" charset="0"/>
                <a:ea typeface="Open Sans" panose="020B0606030504020204" pitchFamily="34" charset="0"/>
                <a:cs typeface="Open Sans" panose="020B0606030504020204" pitchFamily="34" charset="0"/>
              </a:rPr>
              <a:t>Blog</a:t>
            </a:r>
          </a:p>
        </p:txBody>
      </p:sp>
      <p:sp>
        <p:nvSpPr>
          <p:cNvPr id="121" name="Oval 120">
            <a:hlinkClick r:id="rId59"/>
          </p:cNvPr>
          <p:cNvSpPr/>
          <p:nvPr/>
        </p:nvSpPr>
        <p:spPr>
          <a:xfrm>
            <a:off x="7595615" y="30228"/>
            <a:ext cx="530352" cy="530352"/>
          </a:xfrm>
          <a:prstGeom prst="ellipse">
            <a:avLst/>
          </a:prstGeom>
          <a:no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Mendeley</a:t>
            </a:r>
          </a:p>
        </p:txBody>
      </p:sp>
      <p:sp>
        <p:nvSpPr>
          <p:cNvPr id="125" name="Oval 124">
            <a:hlinkClick r:id="rId59"/>
          </p:cNvPr>
          <p:cNvSpPr/>
          <p:nvPr/>
        </p:nvSpPr>
        <p:spPr>
          <a:xfrm>
            <a:off x="13352" y="1015979"/>
            <a:ext cx="530352" cy="530352"/>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Mendeley</a:t>
            </a:r>
          </a:p>
        </p:txBody>
      </p:sp>
      <p:sp>
        <p:nvSpPr>
          <p:cNvPr id="126" name="Oval 125">
            <a:hlinkClick r:id="rId55"/>
          </p:cNvPr>
          <p:cNvSpPr/>
          <p:nvPr/>
        </p:nvSpPr>
        <p:spPr>
          <a:xfrm>
            <a:off x="7595615" y="1266582"/>
            <a:ext cx="432000" cy="432000"/>
          </a:xfrm>
          <a:prstGeom prst="ellipse">
            <a:avLst/>
          </a:prstGeom>
          <a:ln/>
        </p:spPr>
        <p:style>
          <a:lnRef idx="2">
            <a:schemeClr val="accent6"/>
          </a:lnRef>
          <a:fillRef idx="1">
            <a:schemeClr val="lt1"/>
          </a:fillRef>
          <a:effectRef idx="0">
            <a:schemeClr val="accent6"/>
          </a:effectRef>
          <a:fontRef idx="minor">
            <a:schemeClr val="dk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SciVal</a:t>
            </a:r>
          </a:p>
        </p:txBody>
      </p:sp>
      <p:sp>
        <p:nvSpPr>
          <p:cNvPr id="127" name="Oval 126">
            <a:hlinkClick r:id="rId56"/>
          </p:cNvPr>
          <p:cNvSpPr/>
          <p:nvPr/>
        </p:nvSpPr>
        <p:spPr>
          <a:xfrm>
            <a:off x="8440359" y="1613405"/>
            <a:ext cx="432000" cy="432000"/>
          </a:xfrm>
          <a:prstGeom prst="ellipse">
            <a:avLst/>
          </a:prstGeom>
          <a:ln/>
        </p:spPr>
        <p:style>
          <a:lnRef idx="2">
            <a:schemeClr val="accent6"/>
          </a:lnRef>
          <a:fillRef idx="1">
            <a:schemeClr val="lt1"/>
          </a:fillRef>
          <a:effectRef idx="0">
            <a:schemeClr val="accent6"/>
          </a:effectRef>
          <a:fontRef idx="minor">
            <a:schemeClr val="dk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Pure</a:t>
            </a:r>
          </a:p>
        </p:txBody>
      </p:sp>
      <p:sp>
        <p:nvSpPr>
          <p:cNvPr id="128" name="Oval 127">
            <a:hlinkClick r:id="rId60"/>
          </p:cNvPr>
          <p:cNvSpPr/>
          <p:nvPr/>
        </p:nvSpPr>
        <p:spPr>
          <a:xfrm>
            <a:off x="7793152" y="1683175"/>
            <a:ext cx="594360" cy="594360"/>
          </a:xfrm>
          <a:prstGeom prst="ellipse">
            <a:avLst/>
          </a:prstGeom>
          <a:ln/>
        </p:spPr>
        <p:style>
          <a:lnRef idx="2">
            <a:schemeClr val="accent6"/>
          </a:lnRef>
          <a:fillRef idx="1">
            <a:schemeClr val="lt1"/>
          </a:fillRef>
          <a:effectRef idx="0">
            <a:schemeClr val="accent6"/>
          </a:effectRef>
          <a:fontRef idx="minor">
            <a:schemeClr val="dk1"/>
          </a:fontRef>
        </p:style>
        <p:txBody>
          <a:bodyPr wrap="none" lIns="0" tIns="0" rIns="0" bIns="0" rtlCol="0" anchor="ctr">
            <a:normAutofit/>
          </a:bodyPr>
          <a:lstStyle/>
          <a:p>
            <a:pPr algn="ctr"/>
            <a:r>
              <a:rPr lang="en-GB" sz="800" dirty="0">
                <a:solidFill>
                  <a:srgbClr val="E87700"/>
                </a:solidFill>
                <a:latin typeface="Open Sans" panose="020B0606030504020204" pitchFamily="34" charset="0"/>
                <a:ea typeface="Open Sans" panose="020B0606030504020204" pitchFamily="34" charset="0"/>
                <a:cs typeface="Open Sans" panose="020B0606030504020204" pitchFamily="34" charset="0"/>
              </a:rPr>
              <a:t>Hivebench</a:t>
            </a:r>
          </a:p>
        </p:txBody>
      </p:sp>
      <p:sp>
        <p:nvSpPr>
          <p:cNvPr id="142" name="Oval 141">
            <a:hlinkClick r:id="rId61"/>
          </p:cNvPr>
          <p:cNvSpPr/>
          <p:nvPr/>
        </p:nvSpPr>
        <p:spPr>
          <a:xfrm>
            <a:off x="2296570" y="3913682"/>
            <a:ext cx="649224" cy="649224"/>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Academic</a:t>
            </a:r>
          </a:p>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Infographics</a:t>
            </a:r>
          </a:p>
        </p:txBody>
      </p:sp>
      <p:sp>
        <p:nvSpPr>
          <p:cNvPr id="143" name="Oval 142">
            <a:hlinkClick r:id="rId62"/>
          </p:cNvPr>
          <p:cNvSpPr/>
          <p:nvPr/>
        </p:nvSpPr>
        <p:spPr>
          <a:xfrm>
            <a:off x="7990871" y="557007"/>
            <a:ext cx="484632" cy="484632"/>
          </a:xfrm>
          <a:prstGeom prst="ellipse">
            <a:avLst/>
          </a:prstGeom>
          <a:no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rgbClr val="00A3B2"/>
                </a:solidFill>
                <a:latin typeface="Open Sans" panose="020B0606030504020204" pitchFamily="34" charset="0"/>
                <a:ea typeface="Open Sans" panose="020B0606030504020204" pitchFamily="34" charset="0"/>
                <a:cs typeface="Open Sans" panose="020B0606030504020204" pitchFamily="34" charset="0"/>
              </a:rPr>
              <a:t>bepress</a:t>
            </a:r>
          </a:p>
        </p:txBody>
      </p:sp>
      <p:sp>
        <p:nvSpPr>
          <p:cNvPr id="144" name="Oval 143">
            <a:hlinkClick r:id="rId62"/>
          </p:cNvPr>
          <p:cNvSpPr/>
          <p:nvPr/>
        </p:nvSpPr>
        <p:spPr>
          <a:xfrm>
            <a:off x="0" y="2925153"/>
            <a:ext cx="484632" cy="484632"/>
          </a:xfrm>
          <a:prstGeom prst="ellipse">
            <a:avLst/>
          </a:prstGeom>
          <a:ln/>
        </p:spPr>
        <p:style>
          <a:lnRef idx="2">
            <a:schemeClr val="accent4"/>
          </a:lnRef>
          <a:fillRef idx="1">
            <a:schemeClr val="lt1"/>
          </a:fillRef>
          <a:effectRef idx="0">
            <a:schemeClr val="accent4"/>
          </a:effectRef>
          <a:fontRef idx="minor">
            <a:schemeClr val="dk1"/>
          </a:fontRef>
        </p:style>
        <p:txBody>
          <a:bodyPr wrap="none" lIns="0" tIns="0" rIns="0" bIns="0" rtlCol="0" anchor="ctr">
            <a:normAutofit/>
          </a:bodyPr>
          <a:lstStyle/>
          <a:p>
            <a:pPr algn="ctr"/>
            <a:r>
              <a:rPr lang="en-GB" sz="800" dirty="0">
                <a:solidFill>
                  <a:srgbClr val="855199"/>
                </a:solidFill>
                <a:latin typeface="Open Sans" panose="020B0606030504020204" pitchFamily="34" charset="0"/>
                <a:ea typeface="Open Sans" panose="020B0606030504020204" pitchFamily="34" charset="0"/>
                <a:cs typeface="Open Sans" panose="020B0606030504020204" pitchFamily="34" charset="0"/>
              </a:rPr>
              <a:t>bepress</a:t>
            </a:r>
          </a:p>
        </p:txBody>
      </p:sp>
      <p:cxnSp>
        <p:nvCxnSpPr>
          <p:cNvPr id="145" name="Straight Connector 144"/>
          <p:cNvCxnSpPr>
            <a:endCxn id="10" idx="4"/>
          </p:cNvCxnSpPr>
          <p:nvPr/>
        </p:nvCxnSpPr>
        <p:spPr>
          <a:xfrm flipH="1" flipV="1">
            <a:off x="5743743" y="1281155"/>
            <a:ext cx="81284" cy="358792"/>
          </a:xfrm>
          <a:prstGeom prst="line">
            <a:avLst/>
          </a:prstGeom>
          <a:ln w="12700" cap="rnd">
            <a:solidFill>
              <a:srgbClr val="00A3B2"/>
            </a:solidFill>
            <a:prstDash val="solid"/>
          </a:ln>
        </p:spPr>
        <p:style>
          <a:lnRef idx="1">
            <a:schemeClr val="accent1"/>
          </a:lnRef>
          <a:fillRef idx="0">
            <a:schemeClr val="accent1"/>
          </a:fillRef>
          <a:effectRef idx="0">
            <a:schemeClr val="accent1"/>
          </a:effectRef>
          <a:fontRef idx="minor">
            <a:schemeClr val="tx1"/>
          </a:fontRef>
        </p:style>
      </p:cxnSp>
      <p:sp>
        <p:nvSpPr>
          <p:cNvPr id="146" name="Oval 145">
            <a:hlinkClick r:id="rId63"/>
          </p:cNvPr>
          <p:cNvSpPr/>
          <p:nvPr/>
        </p:nvSpPr>
        <p:spPr>
          <a:xfrm>
            <a:off x="5596426" y="1447669"/>
            <a:ext cx="457200" cy="457200"/>
          </a:xfrm>
          <a:prstGeom prst="ellipse">
            <a:avLst/>
          </a:prstGeom>
          <a:solidFill>
            <a:srgbClr val="00A3B2"/>
          </a:solidFill>
          <a:ln>
            <a:solidFill>
              <a:srgbClr val="00A3B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Share</a:t>
            </a:r>
          </a:p>
          <a:p>
            <a:pPr algn="ctr"/>
            <a:r>
              <a:rPr lang="en-GB" sz="650" dirty="0">
                <a:solidFill>
                  <a:schemeClr val="bg1"/>
                </a:solidFill>
                <a:latin typeface="Open Sans" panose="020B0606030504020204" pitchFamily="34" charset="0"/>
                <a:ea typeface="Open Sans" panose="020B0606030504020204" pitchFamily="34" charset="0"/>
                <a:cs typeface="Open Sans" panose="020B0606030504020204" pitchFamily="34" charset="0"/>
              </a:rPr>
              <a:t>Link</a:t>
            </a:r>
          </a:p>
        </p:txBody>
      </p:sp>
      <p:sp>
        <p:nvSpPr>
          <p:cNvPr id="147" name="Oval 146">
            <a:hlinkClick r:id="rId64"/>
            <a:extLst>
              <a:ext uri="{FF2B5EF4-FFF2-40B4-BE49-F238E27FC236}">
                <a16:creationId xmlns:a16="http://schemas.microsoft.com/office/drawing/2014/main" id="{FFE50630-F686-4348-896D-EF673D366F8A}"/>
              </a:ext>
            </a:extLst>
          </p:cNvPr>
          <p:cNvSpPr/>
          <p:nvPr/>
        </p:nvSpPr>
        <p:spPr>
          <a:xfrm>
            <a:off x="4284578" y="255884"/>
            <a:ext cx="595746" cy="595746"/>
          </a:xfrm>
          <a:prstGeom prst="ellipse">
            <a:avLst/>
          </a:prstGeom>
          <a:solidFill>
            <a:srgbClr val="00A3B2">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
        <p:nvSpPr>
          <p:cNvPr id="148" name="Oval 147">
            <a:hlinkClick r:id="rId5"/>
            <a:extLst>
              <a:ext uri="{FF2B5EF4-FFF2-40B4-BE49-F238E27FC236}">
                <a16:creationId xmlns:a16="http://schemas.microsoft.com/office/drawing/2014/main" id="{A9244F6D-D136-48F1-8506-EDB10828143E}"/>
              </a:ext>
            </a:extLst>
          </p:cNvPr>
          <p:cNvSpPr/>
          <p:nvPr/>
        </p:nvSpPr>
        <p:spPr>
          <a:xfrm>
            <a:off x="6581987" y="1931616"/>
            <a:ext cx="504056" cy="50405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Spectra</a:t>
            </a:r>
            <a:b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b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Lab</a:t>
            </a:r>
          </a:p>
        </p:txBody>
      </p:sp>
      <p:sp>
        <p:nvSpPr>
          <p:cNvPr id="149" name="Oval 148">
            <a:hlinkClick r:id="rId64"/>
            <a:extLst>
              <a:ext uri="{FF2B5EF4-FFF2-40B4-BE49-F238E27FC236}">
                <a16:creationId xmlns:a16="http://schemas.microsoft.com/office/drawing/2014/main" id="{F6160093-2C77-472F-A512-A10135CFAEDF}"/>
              </a:ext>
            </a:extLst>
          </p:cNvPr>
          <p:cNvSpPr/>
          <p:nvPr/>
        </p:nvSpPr>
        <p:spPr>
          <a:xfrm>
            <a:off x="7110440" y="1629536"/>
            <a:ext cx="595746" cy="595746"/>
          </a:xfrm>
          <a:prstGeom prst="ellipse">
            <a:avLst/>
          </a:prstGeom>
          <a:solidFill>
            <a:srgbClr val="E877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lstStyle/>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Wiley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Science </a:t>
            </a:r>
          </a:p>
          <a:p>
            <a:pPr algn="ctr"/>
            <a:r>
              <a:rPr lang="en-GB" sz="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Solutions</a:t>
            </a:r>
          </a:p>
        </p:txBody>
      </p:sp>
    </p:spTree>
    <p:extLst>
      <p:ext uri="{BB962C8B-B14F-4D97-AF65-F5344CB8AC3E}">
        <p14:creationId xmlns:p14="http://schemas.microsoft.com/office/powerpoint/2010/main" val="3314479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10289</TotalTime>
  <Words>985</Words>
  <Application>Microsoft Office PowerPoint</Application>
  <PresentationFormat>On-screen Show (4:3)</PresentationFormat>
  <Paragraphs>924</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Open Sans Semibold</vt:lpstr>
      <vt:lpstr>Source Serif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Stuart - Oxford</dc:creator>
  <cp:lastModifiedBy>Matson, Elizabeth - Boston</cp:lastModifiedBy>
  <cp:revision>157</cp:revision>
  <cp:lastPrinted>2017-07-21T14:03:31Z</cp:lastPrinted>
  <dcterms:created xsi:type="dcterms:W3CDTF">2017-04-19T13:56:39Z</dcterms:created>
  <dcterms:modified xsi:type="dcterms:W3CDTF">2018-03-01T21:32:58Z</dcterms:modified>
</cp:coreProperties>
</file>