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75" r:id="rId4"/>
    <p:sldId id="274" r:id="rId5"/>
    <p:sldId id="258" r:id="rId6"/>
    <p:sldId id="272" r:id="rId7"/>
    <p:sldId id="273" r:id="rId8"/>
    <p:sldId id="259" r:id="rId9"/>
    <p:sldId id="261" r:id="rId10"/>
    <p:sldId id="260"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28025"/>
    <p:restoredTop sz="86449"/>
  </p:normalViewPr>
  <p:slideViewPr>
    <p:cSldViewPr snapToGrid="0">
      <p:cViewPr varScale="1">
        <p:scale>
          <a:sx n="95" d="100"/>
          <a:sy n="95" d="100"/>
        </p:scale>
        <p:origin x="616" y="14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8A049-A31E-1645-9496-1EF8DDD1614C}" type="datetimeFigureOut">
              <a:rPr lang="fr-FR" smtClean="0"/>
              <a:t>27/02/2025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A6202-C9B3-1342-8925-86E3EF152271}" type="slidenum">
              <a:rPr lang="fr-FR" smtClean="0"/>
              <a:t>‹N°›</a:t>
            </a:fld>
            <a:endParaRPr lang="fr-FR"/>
          </a:p>
        </p:txBody>
      </p:sp>
    </p:spTree>
    <p:extLst>
      <p:ext uri="{BB962C8B-B14F-4D97-AF65-F5344CB8AC3E}">
        <p14:creationId xmlns:p14="http://schemas.microsoft.com/office/powerpoint/2010/main" val="85186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1</a:t>
            </a:fld>
            <a:endParaRPr lang="fr-FR"/>
          </a:p>
        </p:txBody>
      </p:sp>
    </p:spTree>
    <p:extLst>
      <p:ext uri="{BB962C8B-B14F-4D97-AF65-F5344CB8AC3E}">
        <p14:creationId xmlns:p14="http://schemas.microsoft.com/office/powerpoint/2010/main" val="178228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11</a:t>
            </a:fld>
            <a:endParaRPr lang="fr-FR"/>
          </a:p>
        </p:txBody>
      </p:sp>
    </p:spTree>
    <p:extLst>
      <p:ext uri="{BB962C8B-B14F-4D97-AF65-F5344CB8AC3E}">
        <p14:creationId xmlns:p14="http://schemas.microsoft.com/office/powerpoint/2010/main" val="225661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12</a:t>
            </a:fld>
            <a:endParaRPr lang="fr-FR"/>
          </a:p>
        </p:txBody>
      </p:sp>
    </p:spTree>
    <p:extLst>
      <p:ext uri="{BB962C8B-B14F-4D97-AF65-F5344CB8AC3E}">
        <p14:creationId xmlns:p14="http://schemas.microsoft.com/office/powerpoint/2010/main" val="2000161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13</a:t>
            </a:fld>
            <a:endParaRPr lang="fr-FR"/>
          </a:p>
        </p:txBody>
      </p:sp>
    </p:spTree>
    <p:extLst>
      <p:ext uri="{BB962C8B-B14F-4D97-AF65-F5344CB8AC3E}">
        <p14:creationId xmlns:p14="http://schemas.microsoft.com/office/powerpoint/2010/main" val="71188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14</a:t>
            </a:fld>
            <a:endParaRPr lang="fr-FR"/>
          </a:p>
        </p:txBody>
      </p:sp>
    </p:spTree>
    <p:extLst>
      <p:ext uri="{BB962C8B-B14F-4D97-AF65-F5344CB8AC3E}">
        <p14:creationId xmlns:p14="http://schemas.microsoft.com/office/powerpoint/2010/main" val="1700554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15</a:t>
            </a:fld>
            <a:endParaRPr lang="fr-FR"/>
          </a:p>
        </p:txBody>
      </p:sp>
    </p:spTree>
    <p:extLst>
      <p:ext uri="{BB962C8B-B14F-4D97-AF65-F5344CB8AC3E}">
        <p14:creationId xmlns:p14="http://schemas.microsoft.com/office/powerpoint/2010/main" val="384065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16</a:t>
            </a:fld>
            <a:endParaRPr lang="fr-FR"/>
          </a:p>
        </p:txBody>
      </p:sp>
    </p:spTree>
    <p:extLst>
      <p:ext uri="{BB962C8B-B14F-4D97-AF65-F5344CB8AC3E}">
        <p14:creationId xmlns:p14="http://schemas.microsoft.com/office/powerpoint/2010/main" val="241474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17</a:t>
            </a:fld>
            <a:endParaRPr lang="fr-FR"/>
          </a:p>
        </p:txBody>
      </p:sp>
    </p:spTree>
    <p:extLst>
      <p:ext uri="{BB962C8B-B14F-4D97-AF65-F5344CB8AC3E}">
        <p14:creationId xmlns:p14="http://schemas.microsoft.com/office/powerpoint/2010/main" val="2278865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18</a:t>
            </a:fld>
            <a:endParaRPr lang="fr-FR"/>
          </a:p>
        </p:txBody>
      </p:sp>
    </p:spTree>
    <p:extLst>
      <p:ext uri="{BB962C8B-B14F-4D97-AF65-F5344CB8AC3E}">
        <p14:creationId xmlns:p14="http://schemas.microsoft.com/office/powerpoint/2010/main" val="305583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19</a:t>
            </a:fld>
            <a:endParaRPr lang="fr-FR"/>
          </a:p>
        </p:txBody>
      </p:sp>
    </p:spTree>
    <p:extLst>
      <p:ext uri="{BB962C8B-B14F-4D97-AF65-F5344CB8AC3E}">
        <p14:creationId xmlns:p14="http://schemas.microsoft.com/office/powerpoint/2010/main" val="3007680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20</a:t>
            </a:fld>
            <a:endParaRPr lang="fr-FR"/>
          </a:p>
        </p:txBody>
      </p:sp>
    </p:spTree>
    <p:extLst>
      <p:ext uri="{BB962C8B-B14F-4D97-AF65-F5344CB8AC3E}">
        <p14:creationId xmlns:p14="http://schemas.microsoft.com/office/powerpoint/2010/main" val="284514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2</a:t>
            </a:fld>
            <a:endParaRPr lang="fr-FR"/>
          </a:p>
        </p:txBody>
      </p:sp>
    </p:spTree>
    <p:extLst>
      <p:ext uri="{BB962C8B-B14F-4D97-AF65-F5344CB8AC3E}">
        <p14:creationId xmlns:p14="http://schemas.microsoft.com/office/powerpoint/2010/main" val="2821312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4</a:t>
            </a:fld>
            <a:endParaRPr lang="fr-FR"/>
          </a:p>
        </p:txBody>
      </p:sp>
    </p:spTree>
    <p:extLst>
      <p:ext uri="{BB962C8B-B14F-4D97-AF65-F5344CB8AC3E}">
        <p14:creationId xmlns:p14="http://schemas.microsoft.com/office/powerpoint/2010/main" val="1728235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5</a:t>
            </a:fld>
            <a:endParaRPr lang="fr-FR"/>
          </a:p>
        </p:txBody>
      </p:sp>
    </p:spTree>
    <p:extLst>
      <p:ext uri="{BB962C8B-B14F-4D97-AF65-F5344CB8AC3E}">
        <p14:creationId xmlns:p14="http://schemas.microsoft.com/office/powerpoint/2010/main" val="3952896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6</a:t>
            </a:fld>
            <a:endParaRPr lang="fr-FR"/>
          </a:p>
        </p:txBody>
      </p:sp>
    </p:spTree>
    <p:extLst>
      <p:ext uri="{BB962C8B-B14F-4D97-AF65-F5344CB8AC3E}">
        <p14:creationId xmlns:p14="http://schemas.microsoft.com/office/powerpoint/2010/main" val="1091762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7</a:t>
            </a:fld>
            <a:endParaRPr lang="fr-FR"/>
          </a:p>
        </p:txBody>
      </p:sp>
    </p:spTree>
    <p:extLst>
      <p:ext uri="{BB962C8B-B14F-4D97-AF65-F5344CB8AC3E}">
        <p14:creationId xmlns:p14="http://schemas.microsoft.com/office/powerpoint/2010/main" val="1712166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8</a:t>
            </a:fld>
            <a:endParaRPr lang="fr-FR"/>
          </a:p>
        </p:txBody>
      </p:sp>
    </p:spTree>
    <p:extLst>
      <p:ext uri="{BB962C8B-B14F-4D97-AF65-F5344CB8AC3E}">
        <p14:creationId xmlns:p14="http://schemas.microsoft.com/office/powerpoint/2010/main" val="383697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9</a:t>
            </a:fld>
            <a:endParaRPr lang="fr-FR"/>
          </a:p>
        </p:txBody>
      </p:sp>
    </p:spTree>
    <p:extLst>
      <p:ext uri="{BB962C8B-B14F-4D97-AF65-F5344CB8AC3E}">
        <p14:creationId xmlns:p14="http://schemas.microsoft.com/office/powerpoint/2010/main" val="283785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EAA6202-C9B3-1342-8925-86E3EF152271}" type="slidenum">
              <a:rPr lang="fr-FR" smtClean="0"/>
              <a:t>10</a:t>
            </a:fld>
            <a:endParaRPr lang="fr-FR"/>
          </a:p>
        </p:txBody>
      </p:sp>
    </p:spTree>
    <p:extLst>
      <p:ext uri="{BB962C8B-B14F-4D97-AF65-F5344CB8AC3E}">
        <p14:creationId xmlns:p14="http://schemas.microsoft.com/office/powerpoint/2010/main" val="165245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0E7DE6-863E-2F4D-F91D-94CE813E7BA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B93C086-82DC-1BD4-AFB8-13BDA9E8F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1407FF3-211D-1655-D84B-7C90BC464B14}"/>
              </a:ext>
            </a:extLst>
          </p:cNvPr>
          <p:cNvSpPr>
            <a:spLocks noGrp="1"/>
          </p:cNvSpPr>
          <p:nvPr>
            <p:ph type="dt" sz="half" idx="10"/>
          </p:nvPr>
        </p:nvSpPr>
        <p:spPr/>
        <p:txBody>
          <a:bodyPr/>
          <a:lstStyle/>
          <a:p>
            <a:fld id="{3BA28B7C-0570-904B-ABA3-4B55B7F249AD}" type="datetimeFigureOut">
              <a:rPr lang="fr-FR" smtClean="0"/>
              <a:t>27/02/2025</a:t>
            </a:fld>
            <a:endParaRPr lang="fr-FR"/>
          </a:p>
        </p:txBody>
      </p:sp>
      <p:sp>
        <p:nvSpPr>
          <p:cNvPr id="5" name="Espace réservé du pied de page 4">
            <a:extLst>
              <a:ext uri="{FF2B5EF4-FFF2-40B4-BE49-F238E27FC236}">
                <a16:creationId xmlns:a16="http://schemas.microsoft.com/office/drawing/2014/main" id="{B122D57A-869E-0E01-F532-0477EFD771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857673B-5D4C-705F-42BD-4C40797A6378}"/>
              </a:ext>
            </a:extLst>
          </p:cNvPr>
          <p:cNvSpPr>
            <a:spLocks noGrp="1"/>
          </p:cNvSpPr>
          <p:nvPr>
            <p:ph type="sldNum" sz="quarter" idx="12"/>
          </p:nvPr>
        </p:nvSpPr>
        <p:spPr/>
        <p:txBody>
          <a:bodyPr/>
          <a:lstStyle/>
          <a:p>
            <a:fld id="{3FB685A1-F259-7A41-9810-5D42EEEBC554}" type="slidenum">
              <a:rPr lang="fr-FR" smtClean="0"/>
              <a:t>‹N°›</a:t>
            </a:fld>
            <a:endParaRPr lang="fr-FR"/>
          </a:p>
        </p:txBody>
      </p:sp>
    </p:spTree>
    <p:extLst>
      <p:ext uri="{BB962C8B-B14F-4D97-AF65-F5344CB8AC3E}">
        <p14:creationId xmlns:p14="http://schemas.microsoft.com/office/powerpoint/2010/main" val="125280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A0EE0-116E-89B5-9B0C-51ED3397766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F6809CC-345D-CA29-9FF3-EDF0D77B91B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700FBF-B54F-FCD6-925C-038385A64638}"/>
              </a:ext>
            </a:extLst>
          </p:cNvPr>
          <p:cNvSpPr>
            <a:spLocks noGrp="1"/>
          </p:cNvSpPr>
          <p:nvPr>
            <p:ph type="dt" sz="half" idx="10"/>
          </p:nvPr>
        </p:nvSpPr>
        <p:spPr/>
        <p:txBody>
          <a:bodyPr/>
          <a:lstStyle/>
          <a:p>
            <a:fld id="{3BA28B7C-0570-904B-ABA3-4B55B7F249AD}" type="datetimeFigureOut">
              <a:rPr lang="fr-FR" smtClean="0"/>
              <a:t>27/02/2025</a:t>
            </a:fld>
            <a:endParaRPr lang="fr-FR"/>
          </a:p>
        </p:txBody>
      </p:sp>
      <p:sp>
        <p:nvSpPr>
          <p:cNvPr id="5" name="Espace réservé du pied de page 4">
            <a:extLst>
              <a:ext uri="{FF2B5EF4-FFF2-40B4-BE49-F238E27FC236}">
                <a16:creationId xmlns:a16="http://schemas.microsoft.com/office/drawing/2014/main" id="{FA1D4803-C749-EC79-9F63-2B34217FDA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A5E43D-603D-EABE-04BC-3630E99D5BA2}"/>
              </a:ext>
            </a:extLst>
          </p:cNvPr>
          <p:cNvSpPr>
            <a:spLocks noGrp="1"/>
          </p:cNvSpPr>
          <p:nvPr>
            <p:ph type="sldNum" sz="quarter" idx="12"/>
          </p:nvPr>
        </p:nvSpPr>
        <p:spPr/>
        <p:txBody>
          <a:bodyPr/>
          <a:lstStyle/>
          <a:p>
            <a:fld id="{3FB685A1-F259-7A41-9810-5D42EEEBC554}" type="slidenum">
              <a:rPr lang="fr-FR" smtClean="0"/>
              <a:t>‹N°›</a:t>
            </a:fld>
            <a:endParaRPr lang="fr-FR"/>
          </a:p>
        </p:txBody>
      </p:sp>
    </p:spTree>
    <p:extLst>
      <p:ext uri="{BB962C8B-B14F-4D97-AF65-F5344CB8AC3E}">
        <p14:creationId xmlns:p14="http://schemas.microsoft.com/office/powerpoint/2010/main" val="423177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7E6F637-E512-762B-7DBC-23DAF1E39E5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F4382F8-1C0D-6520-7851-79E825D2452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BAEFE5-8730-7DE1-D764-05D5D83CE4B1}"/>
              </a:ext>
            </a:extLst>
          </p:cNvPr>
          <p:cNvSpPr>
            <a:spLocks noGrp="1"/>
          </p:cNvSpPr>
          <p:nvPr>
            <p:ph type="dt" sz="half" idx="10"/>
          </p:nvPr>
        </p:nvSpPr>
        <p:spPr/>
        <p:txBody>
          <a:bodyPr/>
          <a:lstStyle/>
          <a:p>
            <a:fld id="{3BA28B7C-0570-904B-ABA3-4B55B7F249AD}" type="datetimeFigureOut">
              <a:rPr lang="fr-FR" smtClean="0"/>
              <a:t>27/02/2025</a:t>
            </a:fld>
            <a:endParaRPr lang="fr-FR"/>
          </a:p>
        </p:txBody>
      </p:sp>
      <p:sp>
        <p:nvSpPr>
          <p:cNvPr id="5" name="Espace réservé du pied de page 4">
            <a:extLst>
              <a:ext uri="{FF2B5EF4-FFF2-40B4-BE49-F238E27FC236}">
                <a16:creationId xmlns:a16="http://schemas.microsoft.com/office/drawing/2014/main" id="{D7CC2B6C-56A4-30CC-25D4-4887BD9639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69E4CF-2A99-F1AB-CE7E-6E854CA46AA6}"/>
              </a:ext>
            </a:extLst>
          </p:cNvPr>
          <p:cNvSpPr>
            <a:spLocks noGrp="1"/>
          </p:cNvSpPr>
          <p:nvPr>
            <p:ph type="sldNum" sz="quarter" idx="12"/>
          </p:nvPr>
        </p:nvSpPr>
        <p:spPr/>
        <p:txBody>
          <a:bodyPr/>
          <a:lstStyle/>
          <a:p>
            <a:fld id="{3FB685A1-F259-7A41-9810-5D42EEEBC554}" type="slidenum">
              <a:rPr lang="fr-FR" smtClean="0"/>
              <a:t>‹N°›</a:t>
            </a:fld>
            <a:endParaRPr lang="fr-FR"/>
          </a:p>
        </p:txBody>
      </p:sp>
    </p:spTree>
    <p:extLst>
      <p:ext uri="{BB962C8B-B14F-4D97-AF65-F5344CB8AC3E}">
        <p14:creationId xmlns:p14="http://schemas.microsoft.com/office/powerpoint/2010/main" val="913567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579A69-94DF-B4F8-05FF-BE13955BEB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BB6477F-5756-A182-3AEA-D98DD81296E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38A7E2-5FC3-03F3-565A-5C3805837BDC}"/>
              </a:ext>
            </a:extLst>
          </p:cNvPr>
          <p:cNvSpPr>
            <a:spLocks noGrp="1"/>
          </p:cNvSpPr>
          <p:nvPr>
            <p:ph type="dt" sz="half" idx="10"/>
          </p:nvPr>
        </p:nvSpPr>
        <p:spPr/>
        <p:txBody>
          <a:bodyPr/>
          <a:lstStyle/>
          <a:p>
            <a:fld id="{3BA28B7C-0570-904B-ABA3-4B55B7F249AD}" type="datetimeFigureOut">
              <a:rPr lang="fr-FR" smtClean="0"/>
              <a:t>27/02/2025</a:t>
            </a:fld>
            <a:endParaRPr lang="fr-FR"/>
          </a:p>
        </p:txBody>
      </p:sp>
      <p:sp>
        <p:nvSpPr>
          <p:cNvPr id="5" name="Espace réservé du pied de page 4">
            <a:extLst>
              <a:ext uri="{FF2B5EF4-FFF2-40B4-BE49-F238E27FC236}">
                <a16:creationId xmlns:a16="http://schemas.microsoft.com/office/drawing/2014/main" id="{D4844289-CC20-25B5-620D-F51775A3E0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A9EEB7-9398-9DB2-C2B5-91795BD5054F}"/>
              </a:ext>
            </a:extLst>
          </p:cNvPr>
          <p:cNvSpPr>
            <a:spLocks noGrp="1"/>
          </p:cNvSpPr>
          <p:nvPr>
            <p:ph type="sldNum" sz="quarter" idx="12"/>
          </p:nvPr>
        </p:nvSpPr>
        <p:spPr/>
        <p:txBody>
          <a:bodyPr/>
          <a:lstStyle/>
          <a:p>
            <a:fld id="{3FB685A1-F259-7A41-9810-5D42EEEBC554}" type="slidenum">
              <a:rPr lang="fr-FR" smtClean="0"/>
              <a:t>‹N°›</a:t>
            </a:fld>
            <a:endParaRPr lang="fr-FR"/>
          </a:p>
        </p:txBody>
      </p:sp>
    </p:spTree>
    <p:extLst>
      <p:ext uri="{BB962C8B-B14F-4D97-AF65-F5344CB8AC3E}">
        <p14:creationId xmlns:p14="http://schemas.microsoft.com/office/powerpoint/2010/main" val="362718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383BD-48A6-FC31-81EB-6E3309432F8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A6D2ED9-76A1-0181-81BE-2E3C87FFCB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20A326E-1314-9CBA-DB71-FACC3A0E4F6C}"/>
              </a:ext>
            </a:extLst>
          </p:cNvPr>
          <p:cNvSpPr>
            <a:spLocks noGrp="1"/>
          </p:cNvSpPr>
          <p:nvPr>
            <p:ph type="dt" sz="half" idx="10"/>
          </p:nvPr>
        </p:nvSpPr>
        <p:spPr/>
        <p:txBody>
          <a:bodyPr/>
          <a:lstStyle/>
          <a:p>
            <a:fld id="{3BA28B7C-0570-904B-ABA3-4B55B7F249AD}" type="datetimeFigureOut">
              <a:rPr lang="fr-FR" smtClean="0"/>
              <a:t>27/02/2025</a:t>
            </a:fld>
            <a:endParaRPr lang="fr-FR"/>
          </a:p>
        </p:txBody>
      </p:sp>
      <p:sp>
        <p:nvSpPr>
          <p:cNvPr id="5" name="Espace réservé du pied de page 4">
            <a:extLst>
              <a:ext uri="{FF2B5EF4-FFF2-40B4-BE49-F238E27FC236}">
                <a16:creationId xmlns:a16="http://schemas.microsoft.com/office/drawing/2014/main" id="{1D9EC04B-0B65-0139-D526-6A416EF9FA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F0C58D-C0B2-5A36-2B78-419B08FCCF5C}"/>
              </a:ext>
            </a:extLst>
          </p:cNvPr>
          <p:cNvSpPr>
            <a:spLocks noGrp="1"/>
          </p:cNvSpPr>
          <p:nvPr>
            <p:ph type="sldNum" sz="quarter" idx="12"/>
          </p:nvPr>
        </p:nvSpPr>
        <p:spPr/>
        <p:txBody>
          <a:bodyPr/>
          <a:lstStyle/>
          <a:p>
            <a:fld id="{3FB685A1-F259-7A41-9810-5D42EEEBC554}" type="slidenum">
              <a:rPr lang="fr-FR" smtClean="0"/>
              <a:t>‹N°›</a:t>
            </a:fld>
            <a:endParaRPr lang="fr-FR"/>
          </a:p>
        </p:txBody>
      </p:sp>
    </p:spTree>
    <p:extLst>
      <p:ext uri="{BB962C8B-B14F-4D97-AF65-F5344CB8AC3E}">
        <p14:creationId xmlns:p14="http://schemas.microsoft.com/office/powerpoint/2010/main" val="109116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221581-03DB-DFC6-C7D9-1A5BEFCA737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26C0465-4393-5347-50A0-F7A7067C28D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9AAE560-07D3-285A-696D-75312DDFEC5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FB08770-8BA9-E2A2-AD83-9C1AA6FFA732}"/>
              </a:ext>
            </a:extLst>
          </p:cNvPr>
          <p:cNvSpPr>
            <a:spLocks noGrp="1"/>
          </p:cNvSpPr>
          <p:nvPr>
            <p:ph type="dt" sz="half" idx="10"/>
          </p:nvPr>
        </p:nvSpPr>
        <p:spPr/>
        <p:txBody>
          <a:bodyPr/>
          <a:lstStyle/>
          <a:p>
            <a:fld id="{3BA28B7C-0570-904B-ABA3-4B55B7F249AD}" type="datetimeFigureOut">
              <a:rPr lang="fr-FR" smtClean="0"/>
              <a:t>27/02/2025</a:t>
            </a:fld>
            <a:endParaRPr lang="fr-FR"/>
          </a:p>
        </p:txBody>
      </p:sp>
      <p:sp>
        <p:nvSpPr>
          <p:cNvPr id="6" name="Espace réservé du pied de page 5">
            <a:extLst>
              <a:ext uri="{FF2B5EF4-FFF2-40B4-BE49-F238E27FC236}">
                <a16:creationId xmlns:a16="http://schemas.microsoft.com/office/drawing/2014/main" id="{0D09B903-195D-5237-FD1B-36C73FD5DC9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F8F1599-7000-95D8-4151-3D070514FAB1}"/>
              </a:ext>
            </a:extLst>
          </p:cNvPr>
          <p:cNvSpPr>
            <a:spLocks noGrp="1"/>
          </p:cNvSpPr>
          <p:nvPr>
            <p:ph type="sldNum" sz="quarter" idx="12"/>
          </p:nvPr>
        </p:nvSpPr>
        <p:spPr/>
        <p:txBody>
          <a:bodyPr/>
          <a:lstStyle/>
          <a:p>
            <a:fld id="{3FB685A1-F259-7A41-9810-5D42EEEBC554}" type="slidenum">
              <a:rPr lang="fr-FR" smtClean="0"/>
              <a:t>‹N°›</a:t>
            </a:fld>
            <a:endParaRPr lang="fr-FR"/>
          </a:p>
        </p:txBody>
      </p:sp>
    </p:spTree>
    <p:extLst>
      <p:ext uri="{BB962C8B-B14F-4D97-AF65-F5344CB8AC3E}">
        <p14:creationId xmlns:p14="http://schemas.microsoft.com/office/powerpoint/2010/main" val="190958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D4D683-9172-A382-1815-E6157C5A9D5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70D952D-DC56-75F5-06BA-10DDE02CC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C96D97-7FAF-2CBE-9ABF-D254ACC3073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CF7B81F-92E6-459E-F373-5B55277C2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164369E-D066-3B18-D2B8-C26027FFFF5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D7892EE-A621-591F-308E-AA95229A7185}"/>
              </a:ext>
            </a:extLst>
          </p:cNvPr>
          <p:cNvSpPr>
            <a:spLocks noGrp="1"/>
          </p:cNvSpPr>
          <p:nvPr>
            <p:ph type="dt" sz="half" idx="10"/>
          </p:nvPr>
        </p:nvSpPr>
        <p:spPr/>
        <p:txBody>
          <a:bodyPr/>
          <a:lstStyle/>
          <a:p>
            <a:fld id="{3BA28B7C-0570-904B-ABA3-4B55B7F249AD}" type="datetimeFigureOut">
              <a:rPr lang="fr-FR" smtClean="0"/>
              <a:t>27/02/2025</a:t>
            </a:fld>
            <a:endParaRPr lang="fr-FR"/>
          </a:p>
        </p:txBody>
      </p:sp>
      <p:sp>
        <p:nvSpPr>
          <p:cNvPr id="8" name="Espace réservé du pied de page 7">
            <a:extLst>
              <a:ext uri="{FF2B5EF4-FFF2-40B4-BE49-F238E27FC236}">
                <a16:creationId xmlns:a16="http://schemas.microsoft.com/office/drawing/2014/main" id="{74BC4B80-C2B2-C928-4FCA-5D46A3A0A77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72167E5-1651-8E71-7C92-2639171FD4A2}"/>
              </a:ext>
            </a:extLst>
          </p:cNvPr>
          <p:cNvSpPr>
            <a:spLocks noGrp="1"/>
          </p:cNvSpPr>
          <p:nvPr>
            <p:ph type="sldNum" sz="quarter" idx="12"/>
          </p:nvPr>
        </p:nvSpPr>
        <p:spPr/>
        <p:txBody>
          <a:bodyPr/>
          <a:lstStyle/>
          <a:p>
            <a:fld id="{3FB685A1-F259-7A41-9810-5D42EEEBC554}" type="slidenum">
              <a:rPr lang="fr-FR" smtClean="0"/>
              <a:t>‹N°›</a:t>
            </a:fld>
            <a:endParaRPr lang="fr-FR"/>
          </a:p>
        </p:txBody>
      </p:sp>
    </p:spTree>
    <p:extLst>
      <p:ext uri="{BB962C8B-B14F-4D97-AF65-F5344CB8AC3E}">
        <p14:creationId xmlns:p14="http://schemas.microsoft.com/office/powerpoint/2010/main" val="217893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1891B-2A62-DCBC-BBF9-BDDE1EAAF69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209860-BA53-7B6E-363B-67D12B36EED5}"/>
              </a:ext>
            </a:extLst>
          </p:cNvPr>
          <p:cNvSpPr>
            <a:spLocks noGrp="1"/>
          </p:cNvSpPr>
          <p:nvPr>
            <p:ph type="dt" sz="half" idx="10"/>
          </p:nvPr>
        </p:nvSpPr>
        <p:spPr/>
        <p:txBody>
          <a:bodyPr/>
          <a:lstStyle/>
          <a:p>
            <a:fld id="{3BA28B7C-0570-904B-ABA3-4B55B7F249AD}" type="datetimeFigureOut">
              <a:rPr lang="fr-FR" smtClean="0"/>
              <a:t>27/02/2025</a:t>
            </a:fld>
            <a:endParaRPr lang="fr-FR"/>
          </a:p>
        </p:txBody>
      </p:sp>
      <p:sp>
        <p:nvSpPr>
          <p:cNvPr id="4" name="Espace réservé du pied de page 3">
            <a:extLst>
              <a:ext uri="{FF2B5EF4-FFF2-40B4-BE49-F238E27FC236}">
                <a16:creationId xmlns:a16="http://schemas.microsoft.com/office/drawing/2014/main" id="{29FB1D7E-2568-EA10-C72F-9BF4E77E173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FF60541-65FE-54B5-B4DE-0BEB9963E4FA}"/>
              </a:ext>
            </a:extLst>
          </p:cNvPr>
          <p:cNvSpPr>
            <a:spLocks noGrp="1"/>
          </p:cNvSpPr>
          <p:nvPr>
            <p:ph type="sldNum" sz="quarter" idx="12"/>
          </p:nvPr>
        </p:nvSpPr>
        <p:spPr/>
        <p:txBody>
          <a:bodyPr/>
          <a:lstStyle/>
          <a:p>
            <a:fld id="{3FB685A1-F259-7A41-9810-5D42EEEBC554}" type="slidenum">
              <a:rPr lang="fr-FR" smtClean="0"/>
              <a:t>‹N°›</a:t>
            </a:fld>
            <a:endParaRPr lang="fr-FR"/>
          </a:p>
        </p:txBody>
      </p:sp>
    </p:spTree>
    <p:extLst>
      <p:ext uri="{BB962C8B-B14F-4D97-AF65-F5344CB8AC3E}">
        <p14:creationId xmlns:p14="http://schemas.microsoft.com/office/powerpoint/2010/main" val="3346047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BB4979A-D644-2201-B2E9-C1D08BE4839B}"/>
              </a:ext>
            </a:extLst>
          </p:cNvPr>
          <p:cNvSpPr>
            <a:spLocks noGrp="1"/>
          </p:cNvSpPr>
          <p:nvPr>
            <p:ph type="dt" sz="half" idx="10"/>
          </p:nvPr>
        </p:nvSpPr>
        <p:spPr/>
        <p:txBody>
          <a:bodyPr/>
          <a:lstStyle/>
          <a:p>
            <a:fld id="{3BA28B7C-0570-904B-ABA3-4B55B7F249AD}" type="datetimeFigureOut">
              <a:rPr lang="fr-FR" smtClean="0"/>
              <a:t>27/02/2025</a:t>
            </a:fld>
            <a:endParaRPr lang="fr-FR"/>
          </a:p>
        </p:txBody>
      </p:sp>
      <p:sp>
        <p:nvSpPr>
          <p:cNvPr id="3" name="Espace réservé du pied de page 2">
            <a:extLst>
              <a:ext uri="{FF2B5EF4-FFF2-40B4-BE49-F238E27FC236}">
                <a16:creationId xmlns:a16="http://schemas.microsoft.com/office/drawing/2014/main" id="{4CB093D0-1168-57CC-E4DB-C64B5D10933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258968-93DB-8986-13F9-5B0D477BDF6F}"/>
              </a:ext>
            </a:extLst>
          </p:cNvPr>
          <p:cNvSpPr>
            <a:spLocks noGrp="1"/>
          </p:cNvSpPr>
          <p:nvPr>
            <p:ph type="sldNum" sz="quarter" idx="12"/>
          </p:nvPr>
        </p:nvSpPr>
        <p:spPr/>
        <p:txBody>
          <a:bodyPr/>
          <a:lstStyle/>
          <a:p>
            <a:fld id="{3FB685A1-F259-7A41-9810-5D42EEEBC554}" type="slidenum">
              <a:rPr lang="fr-FR" smtClean="0"/>
              <a:t>‹N°›</a:t>
            </a:fld>
            <a:endParaRPr lang="fr-FR"/>
          </a:p>
        </p:txBody>
      </p:sp>
    </p:spTree>
    <p:extLst>
      <p:ext uri="{BB962C8B-B14F-4D97-AF65-F5344CB8AC3E}">
        <p14:creationId xmlns:p14="http://schemas.microsoft.com/office/powerpoint/2010/main" val="403133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65AFB4-D061-4E01-4C8C-994B6B3315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2EF0F99-652E-7A4E-AD4E-EBF7EBE10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B107016-2557-D3CC-1D78-1486FCFF8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E53BD6F-19A0-669A-AF8C-A412A4C47FD1}"/>
              </a:ext>
            </a:extLst>
          </p:cNvPr>
          <p:cNvSpPr>
            <a:spLocks noGrp="1"/>
          </p:cNvSpPr>
          <p:nvPr>
            <p:ph type="dt" sz="half" idx="10"/>
          </p:nvPr>
        </p:nvSpPr>
        <p:spPr/>
        <p:txBody>
          <a:bodyPr/>
          <a:lstStyle/>
          <a:p>
            <a:fld id="{3BA28B7C-0570-904B-ABA3-4B55B7F249AD}" type="datetimeFigureOut">
              <a:rPr lang="fr-FR" smtClean="0"/>
              <a:t>27/02/2025</a:t>
            </a:fld>
            <a:endParaRPr lang="fr-FR"/>
          </a:p>
        </p:txBody>
      </p:sp>
      <p:sp>
        <p:nvSpPr>
          <p:cNvPr id="6" name="Espace réservé du pied de page 5">
            <a:extLst>
              <a:ext uri="{FF2B5EF4-FFF2-40B4-BE49-F238E27FC236}">
                <a16:creationId xmlns:a16="http://schemas.microsoft.com/office/drawing/2014/main" id="{9C9F9AD4-27F4-43CC-5335-B3604BA9940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57EB79-C1A8-D55C-9148-2EB3CEDD067D}"/>
              </a:ext>
            </a:extLst>
          </p:cNvPr>
          <p:cNvSpPr>
            <a:spLocks noGrp="1"/>
          </p:cNvSpPr>
          <p:nvPr>
            <p:ph type="sldNum" sz="quarter" idx="12"/>
          </p:nvPr>
        </p:nvSpPr>
        <p:spPr/>
        <p:txBody>
          <a:bodyPr/>
          <a:lstStyle/>
          <a:p>
            <a:fld id="{3FB685A1-F259-7A41-9810-5D42EEEBC554}" type="slidenum">
              <a:rPr lang="fr-FR" smtClean="0"/>
              <a:t>‹N°›</a:t>
            </a:fld>
            <a:endParaRPr lang="fr-FR"/>
          </a:p>
        </p:txBody>
      </p:sp>
    </p:spTree>
    <p:extLst>
      <p:ext uri="{BB962C8B-B14F-4D97-AF65-F5344CB8AC3E}">
        <p14:creationId xmlns:p14="http://schemas.microsoft.com/office/powerpoint/2010/main" val="146465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950F6-9993-9483-115F-12DB07D7F50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0C212EA-CC90-4948-C2D3-D19238CD5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EC22270-2D3A-1590-562F-2FA4C124F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3730577-BFD2-B168-22A9-91B51656E1E5}"/>
              </a:ext>
            </a:extLst>
          </p:cNvPr>
          <p:cNvSpPr>
            <a:spLocks noGrp="1"/>
          </p:cNvSpPr>
          <p:nvPr>
            <p:ph type="dt" sz="half" idx="10"/>
          </p:nvPr>
        </p:nvSpPr>
        <p:spPr/>
        <p:txBody>
          <a:bodyPr/>
          <a:lstStyle/>
          <a:p>
            <a:fld id="{3BA28B7C-0570-904B-ABA3-4B55B7F249AD}" type="datetimeFigureOut">
              <a:rPr lang="fr-FR" smtClean="0"/>
              <a:t>27/02/2025</a:t>
            </a:fld>
            <a:endParaRPr lang="fr-FR"/>
          </a:p>
        </p:txBody>
      </p:sp>
      <p:sp>
        <p:nvSpPr>
          <p:cNvPr id="6" name="Espace réservé du pied de page 5">
            <a:extLst>
              <a:ext uri="{FF2B5EF4-FFF2-40B4-BE49-F238E27FC236}">
                <a16:creationId xmlns:a16="http://schemas.microsoft.com/office/drawing/2014/main" id="{9EAE7206-85B1-C19C-CD56-387465871A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DCCCD63-383E-DD49-FFC6-1F2DD8B6AF00}"/>
              </a:ext>
            </a:extLst>
          </p:cNvPr>
          <p:cNvSpPr>
            <a:spLocks noGrp="1"/>
          </p:cNvSpPr>
          <p:nvPr>
            <p:ph type="sldNum" sz="quarter" idx="12"/>
          </p:nvPr>
        </p:nvSpPr>
        <p:spPr/>
        <p:txBody>
          <a:bodyPr/>
          <a:lstStyle/>
          <a:p>
            <a:fld id="{3FB685A1-F259-7A41-9810-5D42EEEBC554}" type="slidenum">
              <a:rPr lang="fr-FR" smtClean="0"/>
              <a:t>‹N°›</a:t>
            </a:fld>
            <a:endParaRPr lang="fr-FR"/>
          </a:p>
        </p:txBody>
      </p:sp>
    </p:spTree>
    <p:extLst>
      <p:ext uri="{BB962C8B-B14F-4D97-AF65-F5344CB8AC3E}">
        <p14:creationId xmlns:p14="http://schemas.microsoft.com/office/powerpoint/2010/main" val="89589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6120C92-64CD-237E-9565-5C95B099A3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171B6E2-2BBC-B78A-49AB-C1AE211C7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625A34-1DE1-C5B7-2359-92305430B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A28B7C-0570-904B-ABA3-4B55B7F249AD}" type="datetimeFigureOut">
              <a:rPr lang="fr-FR" smtClean="0"/>
              <a:t>27/02/2025</a:t>
            </a:fld>
            <a:endParaRPr lang="fr-FR"/>
          </a:p>
        </p:txBody>
      </p:sp>
      <p:sp>
        <p:nvSpPr>
          <p:cNvPr id="5" name="Espace réservé du pied de page 4">
            <a:extLst>
              <a:ext uri="{FF2B5EF4-FFF2-40B4-BE49-F238E27FC236}">
                <a16:creationId xmlns:a16="http://schemas.microsoft.com/office/drawing/2014/main" id="{C501F1CD-AF91-79B2-7190-2C8FBB957A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21CB1C4-25E2-9E4C-2AC4-99A1DFE24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B685A1-F259-7A41-9810-5D42EEEBC554}" type="slidenum">
              <a:rPr lang="fr-FR" smtClean="0"/>
              <a:t>‹N°›</a:t>
            </a:fld>
            <a:endParaRPr lang="fr-FR"/>
          </a:p>
        </p:txBody>
      </p:sp>
    </p:spTree>
    <p:extLst>
      <p:ext uri="{BB962C8B-B14F-4D97-AF65-F5344CB8AC3E}">
        <p14:creationId xmlns:p14="http://schemas.microsoft.com/office/powerpoint/2010/main" val="1224580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054B8D-DA36-4104-7F53-A5E342591C72}"/>
              </a:ext>
            </a:extLst>
          </p:cNvPr>
          <p:cNvSpPr>
            <a:spLocks noGrp="1"/>
          </p:cNvSpPr>
          <p:nvPr>
            <p:ph type="ctrTitle"/>
          </p:nvPr>
        </p:nvSpPr>
        <p:spPr/>
        <p:txBody>
          <a:bodyPr>
            <a:normAutofit/>
          </a:bodyPr>
          <a:lstStyle/>
          <a:p>
            <a:r>
              <a:rPr lang="fr-FR" b="1" dirty="0"/>
              <a:t>Analyse de Données avec Python (Master 2)</a:t>
            </a:r>
          </a:p>
          <a:p>
            <a:endParaRPr lang="fr-FR" dirty="0"/>
          </a:p>
        </p:txBody>
      </p:sp>
      <p:sp>
        <p:nvSpPr>
          <p:cNvPr id="3" name="Sous-titre 2">
            <a:extLst>
              <a:ext uri="{FF2B5EF4-FFF2-40B4-BE49-F238E27FC236}">
                <a16:creationId xmlns:a16="http://schemas.microsoft.com/office/drawing/2014/main" id="{FDDD2FAF-A833-B418-3197-BD6653AFA5C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52840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D4C8B8-B241-5DA0-28A7-26B0F211ED1C}"/>
              </a:ext>
            </a:extLst>
          </p:cNvPr>
          <p:cNvSpPr>
            <a:spLocks noGrp="1"/>
          </p:cNvSpPr>
          <p:nvPr>
            <p:ph type="title"/>
          </p:nvPr>
        </p:nvSpPr>
        <p:spPr/>
        <p:txBody>
          <a:bodyPr>
            <a:normAutofit fontScale="90000"/>
          </a:bodyPr>
          <a:lstStyle/>
          <a:p>
            <a:r>
              <a:rPr lang="fr-FR" b="1" dirty="0"/>
              <a:t>2.2 Nettoyage des données</a:t>
            </a:r>
          </a:p>
          <a:p>
            <a:r>
              <a:rPr lang="fr-FR" dirty="0"/>
              <a:t>Le nettoyage est essentiel pour éviter les biais et erreurs d’interprétation.</a:t>
            </a:r>
          </a:p>
          <a:p>
            <a:r>
              <a:rPr lang="fr-FR" dirty="0"/>
              <a:t>🔎 </a:t>
            </a:r>
            <a:r>
              <a:rPr lang="fr-FR" b="1" dirty="0"/>
              <a:t>Problèmes courants</a:t>
            </a:r>
            <a:r>
              <a:rPr lang="fr-FR" dirty="0"/>
              <a:t> :</a:t>
            </a:r>
          </a:p>
          <a:p>
            <a:r>
              <a:rPr lang="fr-FR" b="1" dirty="0"/>
              <a:t>Valeurs manquantes</a:t>
            </a:r>
            <a:r>
              <a:rPr lang="fr-FR" dirty="0"/>
              <a:t> : colonnes vides ou données absentes.</a:t>
            </a:r>
          </a:p>
          <a:p>
            <a:r>
              <a:rPr lang="fr-FR" b="1" dirty="0"/>
              <a:t>Valeurs aberrantes</a:t>
            </a:r>
            <a:r>
              <a:rPr lang="fr-FR" dirty="0"/>
              <a:t> : extrêmes, incohérentes ou saisies erronées.</a:t>
            </a:r>
          </a:p>
          <a:p>
            <a:r>
              <a:rPr lang="fr-FR" b="1" dirty="0"/>
              <a:t>Doublons</a:t>
            </a:r>
            <a:r>
              <a:rPr lang="fr-FR" dirty="0"/>
              <a:t> : entrées identiques pouvant fausser l’analyse.</a:t>
            </a:r>
          </a:p>
          <a:p>
            <a:r>
              <a:rPr lang="fr-FR" dirty="0"/>
              <a:t>📌 </a:t>
            </a:r>
            <a:r>
              <a:rPr lang="fr-FR" b="1" dirty="0"/>
              <a:t>Librairies utilisées</a:t>
            </a:r>
            <a:r>
              <a:rPr lang="fr-FR" dirty="0"/>
              <a:t> :</a:t>
            </a:r>
          </a:p>
          <a:p>
            <a:r>
              <a:rPr lang="fr-FR" b="1" dirty="0"/>
              <a:t>pandas</a:t>
            </a:r>
            <a:r>
              <a:rPr lang="fr-FR" dirty="0"/>
              <a:t> (gestion des valeurs manquantes et doublons)</a:t>
            </a:r>
          </a:p>
          <a:p>
            <a:r>
              <a:rPr lang="fr-FR" b="1" dirty="0" err="1"/>
              <a:t>numpy</a:t>
            </a:r>
            <a:r>
              <a:rPr lang="fr-FR" dirty="0"/>
              <a:t> (remplacement des valeurs aberrantes)</a:t>
            </a:r>
          </a:p>
          <a:p>
            <a:r>
              <a:rPr lang="fr-FR" b="1" dirty="0"/>
              <a:t>Illustration : Exemple de valeurs manquantes et aberrantes</a:t>
            </a:r>
            <a:br>
              <a:rPr lang="fr-FR" dirty="0"/>
            </a:br>
            <a:endParaRPr lang="fr-FR" dirty="0"/>
          </a:p>
          <a:p>
            <a:endParaRPr lang="fr-FR" dirty="0"/>
          </a:p>
        </p:txBody>
      </p:sp>
      <p:sp>
        <p:nvSpPr>
          <p:cNvPr id="3" name="Espace réservé du contenu 2">
            <a:extLst>
              <a:ext uri="{FF2B5EF4-FFF2-40B4-BE49-F238E27FC236}">
                <a16:creationId xmlns:a16="http://schemas.microsoft.com/office/drawing/2014/main" id="{B79F2148-89F7-6508-286C-5AD114FFF9A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92636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8D11B2-0CE2-A32E-BDB1-B904955AD2EC}"/>
              </a:ext>
            </a:extLst>
          </p:cNvPr>
          <p:cNvSpPr>
            <a:spLocks noGrp="1"/>
          </p:cNvSpPr>
          <p:nvPr>
            <p:ph type="title"/>
          </p:nvPr>
        </p:nvSpPr>
        <p:spPr/>
        <p:txBody>
          <a:bodyPr>
            <a:normAutofit fontScale="90000"/>
          </a:bodyPr>
          <a:lstStyle/>
          <a:p>
            <a:r>
              <a:rPr lang="fr-FR" b="1" dirty="0"/>
              <a:t>3. Analyse </a:t>
            </a:r>
            <a:r>
              <a:rPr lang="fr-FR" b="1" dirty="0" err="1"/>
              <a:t>Univariable</a:t>
            </a:r>
            <a:endParaRPr lang="fr-FR" b="1" dirty="0"/>
          </a:p>
          <a:p>
            <a:r>
              <a:rPr lang="fr-FR" dirty="0"/>
              <a:t>L'analyse </a:t>
            </a:r>
            <a:r>
              <a:rPr lang="fr-FR" dirty="0" err="1"/>
              <a:t>univariable</a:t>
            </a:r>
            <a:r>
              <a:rPr lang="fr-FR" dirty="0"/>
              <a:t> permet d'étudier </a:t>
            </a:r>
            <a:r>
              <a:rPr lang="fr-FR" b="1" dirty="0"/>
              <a:t>chaque variable séparément</a:t>
            </a:r>
            <a:r>
              <a:rPr lang="fr-FR" dirty="0"/>
              <a:t>.</a:t>
            </a:r>
          </a:p>
          <a:p>
            <a:endParaRPr lang="fr-FR" dirty="0"/>
          </a:p>
        </p:txBody>
      </p:sp>
      <p:sp>
        <p:nvSpPr>
          <p:cNvPr id="3" name="Espace réservé du contenu 2">
            <a:extLst>
              <a:ext uri="{FF2B5EF4-FFF2-40B4-BE49-F238E27FC236}">
                <a16:creationId xmlns:a16="http://schemas.microsoft.com/office/drawing/2014/main" id="{49F75673-C97A-E489-5C36-2A862702769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48453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861BC1-ED1D-4849-BE8F-A5AF3E783AC8}"/>
              </a:ext>
            </a:extLst>
          </p:cNvPr>
          <p:cNvSpPr>
            <a:spLocks noGrp="1"/>
          </p:cNvSpPr>
          <p:nvPr>
            <p:ph type="title"/>
          </p:nvPr>
        </p:nvSpPr>
        <p:spPr/>
        <p:txBody>
          <a:bodyPr>
            <a:normAutofit fontScale="90000"/>
          </a:bodyPr>
          <a:lstStyle/>
          <a:p>
            <a:r>
              <a:rPr lang="fr-FR" b="1" dirty="0"/>
              <a:t>3.1 Variables Qualitatives (Catégoriques)</a:t>
            </a:r>
          </a:p>
          <a:p>
            <a:r>
              <a:rPr lang="fr-FR" dirty="0"/>
              <a:t>📌 </a:t>
            </a:r>
            <a:r>
              <a:rPr lang="fr-FR" b="1" dirty="0"/>
              <a:t>Méthodes utilisées</a:t>
            </a:r>
            <a:r>
              <a:rPr lang="fr-FR" dirty="0"/>
              <a:t> :</a:t>
            </a:r>
          </a:p>
          <a:p>
            <a:r>
              <a:rPr lang="fr-FR" b="1" dirty="0"/>
              <a:t>Fréquence des catégories</a:t>
            </a:r>
            <a:r>
              <a:rPr lang="fr-FR" dirty="0"/>
              <a:t> : combien de fois une valeur apparaît.</a:t>
            </a:r>
          </a:p>
          <a:p>
            <a:r>
              <a:rPr lang="fr-FR" b="1" dirty="0"/>
              <a:t>Diagrammes en barres</a:t>
            </a:r>
            <a:r>
              <a:rPr lang="fr-FR" dirty="0"/>
              <a:t> : visualisation des catégories.</a:t>
            </a:r>
          </a:p>
          <a:p>
            <a:r>
              <a:rPr lang="fr-FR" dirty="0"/>
              <a:t>📌 </a:t>
            </a:r>
            <a:r>
              <a:rPr lang="fr-FR" b="1" dirty="0"/>
              <a:t>Librairies utilisées</a:t>
            </a:r>
            <a:r>
              <a:rPr lang="fr-FR" dirty="0"/>
              <a:t> :</a:t>
            </a:r>
          </a:p>
          <a:p>
            <a:r>
              <a:rPr lang="fr-FR" b="1" dirty="0"/>
              <a:t>pandas</a:t>
            </a:r>
            <a:r>
              <a:rPr lang="fr-FR" dirty="0"/>
              <a:t> (fréquence des catégories)</a:t>
            </a:r>
          </a:p>
          <a:p>
            <a:r>
              <a:rPr lang="fr-FR" b="1" dirty="0" err="1"/>
              <a:t>seaborn</a:t>
            </a:r>
            <a:r>
              <a:rPr lang="fr-FR" dirty="0"/>
              <a:t> (graphiques en barres)</a:t>
            </a:r>
          </a:p>
          <a:p>
            <a:r>
              <a:rPr lang="fr-FR" b="1" dirty="0"/>
              <a:t>Illustration : Diagramme en barres pour des données catégoriques</a:t>
            </a:r>
            <a:br>
              <a:rPr lang="fr-FR" dirty="0"/>
            </a:br>
            <a:endParaRPr lang="fr-FR" dirty="0"/>
          </a:p>
          <a:p>
            <a:endParaRPr lang="fr-FR" dirty="0"/>
          </a:p>
        </p:txBody>
      </p:sp>
      <p:sp>
        <p:nvSpPr>
          <p:cNvPr id="3" name="Espace réservé du contenu 2">
            <a:extLst>
              <a:ext uri="{FF2B5EF4-FFF2-40B4-BE49-F238E27FC236}">
                <a16:creationId xmlns:a16="http://schemas.microsoft.com/office/drawing/2014/main" id="{134EB2ED-2C15-B7C9-2C65-1CA25F62EC87}"/>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873807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D5B64D-3B29-C2B5-FAF2-C4859B81933D}"/>
              </a:ext>
            </a:extLst>
          </p:cNvPr>
          <p:cNvSpPr>
            <a:spLocks noGrp="1"/>
          </p:cNvSpPr>
          <p:nvPr>
            <p:ph type="title"/>
          </p:nvPr>
        </p:nvSpPr>
        <p:spPr/>
        <p:txBody>
          <a:bodyPr>
            <a:normAutofit fontScale="90000"/>
          </a:bodyPr>
          <a:lstStyle/>
          <a:p>
            <a:r>
              <a:rPr lang="fr-FR" b="1" dirty="0"/>
              <a:t>3.2 Variables Quantitatives</a:t>
            </a:r>
          </a:p>
          <a:p>
            <a:r>
              <a:rPr lang="fr-FR" dirty="0"/>
              <a:t>📌 </a:t>
            </a:r>
            <a:r>
              <a:rPr lang="fr-FR" b="1" dirty="0"/>
              <a:t>Méthodes utilisées</a:t>
            </a:r>
            <a:r>
              <a:rPr lang="fr-FR" dirty="0"/>
              <a:t> :</a:t>
            </a:r>
          </a:p>
          <a:p>
            <a:r>
              <a:rPr lang="fr-FR" b="1" dirty="0"/>
              <a:t>Moyenne, médiane, écart-type</a:t>
            </a:r>
            <a:r>
              <a:rPr lang="fr-FR" dirty="0"/>
              <a:t> : résumé statistique.</a:t>
            </a:r>
          </a:p>
          <a:p>
            <a:r>
              <a:rPr lang="fr-FR" b="1" dirty="0"/>
              <a:t>Histogrammes</a:t>
            </a:r>
            <a:r>
              <a:rPr lang="fr-FR" dirty="0"/>
              <a:t> : visualisation de la distribution.</a:t>
            </a:r>
          </a:p>
          <a:p>
            <a:r>
              <a:rPr lang="fr-FR" dirty="0"/>
              <a:t>📌 </a:t>
            </a:r>
            <a:r>
              <a:rPr lang="fr-FR" b="1" dirty="0"/>
              <a:t>Librairies utilisées</a:t>
            </a:r>
            <a:r>
              <a:rPr lang="fr-FR" dirty="0"/>
              <a:t> :</a:t>
            </a:r>
          </a:p>
          <a:p>
            <a:r>
              <a:rPr lang="fr-FR" b="1" dirty="0"/>
              <a:t>pandas</a:t>
            </a:r>
            <a:r>
              <a:rPr lang="fr-FR" dirty="0"/>
              <a:t> (calcul de moyennes, écart-types)</a:t>
            </a:r>
          </a:p>
          <a:p>
            <a:r>
              <a:rPr lang="fr-FR" b="1" dirty="0" err="1"/>
              <a:t>matplotlib</a:t>
            </a:r>
            <a:r>
              <a:rPr lang="fr-FR" dirty="0"/>
              <a:t> (histogrammes)</a:t>
            </a:r>
          </a:p>
          <a:p>
            <a:r>
              <a:rPr lang="fr-FR" b="1" dirty="0" err="1"/>
              <a:t>seaborn</a:t>
            </a:r>
            <a:r>
              <a:rPr lang="fr-FR" dirty="0"/>
              <a:t> (distribution des valeurs)</a:t>
            </a:r>
          </a:p>
          <a:p>
            <a:r>
              <a:rPr lang="fr-FR" b="1" dirty="0"/>
              <a:t>Illustration : Histogramme d'une variable quantitative</a:t>
            </a:r>
            <a:br>
              <a:rPr lang="fr-FR" dirty="0"/>
            </a:br>
            <a:endParaRPr lang="fr-FR" dirty="0"/>
          </a:p>
          <a:p>
            <a:endParaRPr lang="fr-FR" dirty="0"/>
          </a:p>
        </p:txBody>
      </p:sp>
      <p:sp>
        <p:nvSpPr>
          <p:cNvPr id="3" name="Espace réservé du contenu 2">
            <a:extLst>
              <a:ext uri="{FF2B5EF4-FFF2-40B4-BE49-F238E27FC236}">
                <a16:creationId xmlns:a16="http://schemas.microsoft.com/office/drawing/2014/main" id="{75C0E4F2-86C2-272F-C1BA-EAF3C797E31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971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D9A2E3-2CF1-A009-FD8E-34972450B5DB}"/>
              </a:ext>
            </a:extLst>
          </p:cNvPr>
          <p:cNvSpPr>
            <a:spLocks noGrp="1"/>
          </p:cNvSpPr>
          <p:nvPr>
            <p:ph type="title"/>
          </p:nvPr>
        </p:nvSpPr>
        <p:spPr/>
        <p:txBody>
          <a:bodyPr>
            <a:normAutofit fontScale="90000"/>
          </a:bodyPr>
          <a:lstStyle/>
          <a:p>
            <a:r>
              <a:rPr lang="fr-FR" b="1" dirty="0"/>
              <a:t>4. Analyse </a:t>
            </a:r>
            <a:r>
              <a:rPr lang="fr-FR" b="1" dirty="0" err="1"/>
              <a:t>Bivariable</a:t>
            </a:r>
            <a:endParaRPr lang="fr-FR" b="1" dirty="0"/>
          </a:p>
          <a:p>
            <a:r>
              <a:rPr lang="fr-FR" dirty="0"/>
              <a:t>L'analyse </a:t>
            </a:r>
            <a:r>
              <a:rPr lang="fr-FR" dirty="0" err="1"/>
              <a:t>bivariable</a:t>
            </a:r>
            <a:r>
              <a:rPr lang="fr-FR" dirty="0"/>
              <a:t> examine les </a:t>
            </a:r>
            <a:r>
              <a:rPr lang="fr-FR" b="1" dirty="0"/>
              <a:t>relations entre deux variables</a:t>
            </a:r>
            <a:r>
              <a:rPr lang="fr-FR" dirty="0"/>
              <a:t>.</a:t>
            </a:r>
          </a:p>
          <a:p>
            <a:endParaRPr lang="fr-FR" dirty="0"/>
          </a:p>
        </p:txBody>
      </p:sp>
      <p:sp>
        <p:nvSpPr>
          <p:cNvPr id="3" name="Espace réservé du contenu 2">
            <a:extLst>
              <a:ext uri="{FF2B5EF4-FFF2-40B4-BE49-F238E27FC236}">
                <a16:creationId xmlns:a16="http://schemas.microsoft.com/office/drawing/2014/main" id="{409A9186-5DDF-E3FE-4A11-B9370FD0FDA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81625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431A8A-09AA-C628-1CF5-BE7F964BF7E9}"/>
              </a:ext>
            </a:extLst>
          </p:cNvPr>
          <p:cNvSpPr>
            <a:spLocks noGrp="1"/>
          </p:cNvSpPr>
          <p:nvPr>
            <p:ph type="title"/>
          </p:nvPr>
        </p:nvSpPr>
        <p:spPr/>
        <p:txBody>
          <a:bodyPr>
            <a:normAutofit fontScale="90000"/>
          </a:bodyPr>
          <a:lstStyle/>
          <a:p>
            <a:r>
              <a:rPr lang="fr-FR" b="1" dirty="0"/>
              <a:t>4.1 Relation entre deux variables numériques</a:t>
            </a:r>
          </a:p>
          <a:p>
            <a:r>
              <a:rPr lang="fr-FR" dirty="0"/>
              <a:t>📌 </a:t>
            </a:r>
            <a:r>
              <a:rPr lang="fr-FR" b="1" dirty="0"/>
              <a:t>Méthodes utilisées</a:t>
            </a:r>
            <a:r>
              <a:rPr lang="fr-FR" dirty="0"/>
              <a:t> :</a:t>
            </a:r>
          </a:p>
          <a:p>
            <a:r>
              <a:rPr lang="fr-FR" b="1" dirty="0"/>
              <a:t>Corrélation</a:t>
            </a:r>
            <a:r>
              <a:rPr lang="fr-FR" dirty="0"/>
              <a:t> : mesure la relation entre deux variables.</a:t>
            </a:r>
          </a:p>
          <a:p>
            <a:r>
              <a:rPr lang="fr-FR" b="1" dirty="0"/>
              <a:t>Diagrammes de dispersion</a:t>
            </a:r>
            <a:r>
              <a:rPr lang="fr-FR" dirty="0"/>
              <a:t> : visualisation des tendances.</a:t>
            </a:r>
          </a:p>
          <a:p>
            <a:r>
              <a:rPr lang="fr-FR" dirty="0"/>
              <a:t>📌 </a:t>
            </a:r>
            <a:r>
              <a:rPr lang="fr-FR" b="1" dirty="0"/>
              <a:t>Librairies utilisées</a:t>
            </a:r>
            <a:r>
              <a:rPr lang="fr-FR" dirty="0"/>
              <a:t> :</a:t>
            </a:r>
          </a:p>
          <a:p>
            <a:r>
              <a:rPr lang="fr-FR" b="1" dirty="0"/>
              <a:t>pandas</a:t>
            </a:r>
            <a:r>
              <a:rPr lang="fr-FR" dirty="0"/>
              <a:t> (calcul de la corrélation)</a:t>
            </a:r>
          </a:p>
          <a:p>
            <a:r>
              <a:rPr lang="fr-FR" b="1" dirty="0" err="1"/>
              <a:t>seaborn</a:t>
            </a:r>
            <a:r>
              <a:rPr lang="fr-FR" dirty="0"/>
              <a:t> (</a:t>
            </a:r>
            <a:r>
              <a:rPr lang="fr-FR" dirty="0" err="1"/>
              <a:t>scatter</a:t>
            </a:r>
            <a:r>
              <a:rPr lang="fr-FR" dirty="0"/>
              <a:t> plots)</a:t>
            </a:r>
          </a:p>
          <a:p>
            <a:r>
              <a:rPr lang="fr-FR" b="1" dirty="0" err="1"/>
              <a:t>matplotlib</a:t>
            </a:r>
            <a:r>
              <a:rPr lang="fr-FR" dirty="0"/>
              <a:t> (visualisation)</a:t>
            </a:r>
          </a:p>
          <a:p>
            <a:r>
              <a:rPr lang="fr-FR" b="1" dirty="0"/>
              <a:t>Illustration : Nuage de points montrant une corrélation entre deux variables</a:t>
            </a:r>
            <a:br>
              <a:rPr lang="fr-FR" dirty="0"/>
            </a:br>
            <a:endParaRPr lang="fr-FR" dirty="0"/>
          </a:p>
          <a:p>
            <a:endParaRPr lang="fr-FR" dirty="0"/>
          </a:p>
        </p:txBody>
      </p:sp>
      <p:sp>
        <p:nvSpPr>
          <p:cNvPr id="3" name="Espace réservé du contenu 2">
            <a:extLst>
              <a:ext uri="{FF2B5EF4-FFF2-40B4-BE49-F238E27FC236}">
                <a16:creationId xmlns:a16="http://schemas.microsoft.com/office/drawing/2014/main" id="{BEF5EC24-4790-9FA5-5244-446B5F02584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818646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228747-7069-A268-6808-D9F21E6917D0}"/>
              </a:ext>
            </a:extLst>
          </p:cNvPr>
          <p:cNvSpPr>
            <a:spLocks noGrp="1"/>
          </p:cNvSpPr>
          <p:nvPr>
            <p:ph type="title"/>
          </p:nvPr>
        </p:nvSpPr>
        <p:spPr/>
        <p:txBody>
          <a:bodyPr>
            <a:normAutofit fontScale="90000"/>
          </a:bodyPr>
          <a:lstStyle/>
          <a:p>
            <a:r>
              <a:rPr lang="fr-FR" b="1" dirty="0"/>
              <a:t>4.2 Relation entre une variable qualitative et une variable quantitative</a:t>
            </a:r>
          </a:p>
          <a:p>
            <a:r>
              <a:rPr lang="fr-FR" dirty="0"/>
              <a:t>📌 </a:t>
            </a:r>
            <a:r>
              <a:rPr lang="fr-FR" b="1" dirty="0"/>
              <a:t>Méthodes utilisées</a:t>
            </a:r>
            <a:r>
              <a:rPr lang="fr-FR" dirty="0"/>
              <a:t> :</a:t>
            </a:r>
          </a:p>
          <a:p>
            <a:r>
              <a:rPr lang="fr-FR" b="1" dirty="0"/>
              <a:t>Analyse de la moyenne par catégorie</a:t>
            </a:r>
            <a:r>
              <a:rPr lang="fr-FR" dirty="0"/>
              <a:t>.</a:t>
            </a:r>
          </a:p>
          <a:p>
            <a:r>
              <a:rPr lang="fr-FR" b="1" dirty="0"/>
              <a:t>Boîtes à moustaches (</a:t>
            </a:r>
            <a:r>
              <a:rPr lang="fr-FR" b="1" dirty="0" err="1"/>
              <a:t>boxplots</a:t>
            </a:r>
            <a:r>
              <a:rPr lang="fr-FR" b="1" dirty="0"/>
              <a:t>)</a:t>
            </a:r>
            <a:r>
              <a:rPr lang="fr-FR" dirty="0"/>
              <a:t>.</a:t>
            </a:r>
          </a:p>
          <a:p>
            <a:r>
              <a:rPr lang="fr-FR" dirty="0"/>
              <a:t>📌 </a:t>
            </a:r>
            <a:r>
              <a:rPr lang="fr-FR" b="1" dirty="0"/>
              <a:t>Librairies utilisées</a:t>
            </a:r>
            <a:r>
              <a:rPr lang="fr-FR" dirty="0"/>
              <a:t> :</a:t>
            </a:r>
          </a:p>
          <a:p>
            <a:r>
              <a:rPr lang="fr-FR" b="1" dirty="0"/>
              <a:t>pandas</a:t>
            </a:r>
            <a:r>
              <a:rPr lang="fr-FR" dirty="0"/>
              <a:t> (calcul des moyennes)</a:t>
            </a:r>
          </a:p>
          <a:p>
            <a:r>
              <a:rPr lang="fr-FR" b="1" dirty="0" err="1"/>
              <a:t>seaborn</a:t>
            </a:r>
            <a:r>
              <a:rPr lang="fr-FR" dirty="0"/>
              <a:t> (</a:t>
            </a:r>
            <a:r>
              <a:rPr lang="fr-FR" dirty="0" err="1"/>
              <a:t>boxplots</a:t>
            </a:r>
            <a:r>
              <a:rPr lang="fr-FR" dirty="0"/>
              <a:t>)</a:t>
            </a:r>
          </a:p>
          <a:p>
            <a:r>
              <a:rPr lang="fr-FR" b="1" dirty="0"/>
              <a:t>Illustration : </a:t>
            </a:r>
            <a:r>
              <a:rPr lang="fr-FR" b="1" dirty="0" err="1"/>
              <a:t>Boxplot</a:t>
            </a:r>
            <a:r>
              <a:rPr lang="fr-FR" b="1" dirty="0"/>
              <a:t> comparant une variable quantitative entre catégories</a:t>
            </a:r>
            <a:br>
              <a:rPr lang="fr-FR" dirty="0"/>
            </a:br>
            <a:endParaRPr lang="fr-FR" dirty="0"/>
          </a:p>
          <a:p>
            <a:endParaRPr lang="fr-FR" dirty="0"/>
          </a:p>
        </p:txBody>
      </p:sp>
      <p:sp>
        <p:nvSpPr>
          <p:cNvPr id="3" name="Espace réservé du contenu 2">
            <a:extLst>
              <a:ext uri="{FF2B5EF4-FFF2-40B4-BE49-F238E27FC236}">
                <a16:creationId xmlns:a16="http://schemas.microsoft.com/office/drawing/2014/main" id="{F39960FB-19A0-E297-47E4-F235EA00CCCF}"/>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404822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C9D167-B9E9-03B1-D344-875CE2548DB9}"/>
              </a:ext>
            </a:extLst>
          </p:cNvPr>
          <p:cNvSpPr>
            <a:spLocks noGrp="1"/>
          </p:cNvSpPr>
          <p:nvPr>
            <p:ph type="title"/>
          </p:nvPr>
        </p:nvSpPr>
        <p:spPr/>
        <p:txBody>
          <a:bodyPr>
            <a:normAutofit fontScale="90000"/>
          </a:bodyPr>
          <a:lstStyle/>
          <a:p>
            <a:r>
              <a:rPr lang="fr-FR" b="1" dirty="0"/>
              <a:t>5. Imputation des Valeurs Manquantes</a:t>
            </a:r>
          </a:p>
          <a:p>
            <a:r>
              <a:rPr lang="fr-FR" dirty="0"/>
              <a:t>📌 </a:t>
            </a:r>
            <a:r>
              <a:rPr lang="fr-FR" b="1" dirty="0"/>
              <a:t>Méthodes utilisées</a:t>
            </a:r>
            <a:r>
              <a:rPr lang="fr-FR" dirty="0"/>
              <a:t> :</a:t>
            </a:r>
          </a:p>
          <a:p>
            <a:r>
              <a:rPr lang="fr-FR" b="1" dirty="0"/>
              <a:t>Moyenne / médiane</a:t>
            </a:r>
            <a:r>
              <a:rPr lang="fr-FR" dirty="0"/>
              <a:t> : pour les variables numériques.</a:t>
            </a:r>
          </a:p>
          <a:p>
            <a:r>
              <a:rPr lang="fr-FR" b="1" dirty="0"/>
              <a:t>Mode</a:t>
            </a:r>
            <a:r>
              <a:rPr lang="fr-FR" dirty="0"/>
              <a:t> : pour les variables catégoriques.</a:t>
            </a:r>
          </a:p>
          <a:p>
            <a:r>
              <a:rPr lang="fr-FR" b="1" dirty="0"/>
              <a:t>Imputation par régression</a:t>
            </a:r>
            <a:r>
              <a:rPr lang="fr-FR" dirty="0"/>
              <a:t> : estimation avancée des valeurs manquantes.</a:t>
            </a:r>
          </a:p>
          <a:p>
            <a:r>
              <a:rPr lang="fr-FR" dirty="0"/>
              <a:t>📌 </a:t>
            </a:r>
            <a:r>
              <a:rPr lang="fr-FR" b="1" dirty="0"/>
              <a:t>Librairies utilisées</a:t>
            </a:r>
            <a:r>
              <a:rPr lang="fr-FR" dirty="0"/>
              <a:t> :</a:t>
            </a:r>
          </a:p>
          <a:p>
            <a:r>
              <a:rPr lang="fr-FR" b="1" dirty="0"/>
              <a:t>pandas</a:t>
            </a:r>
            <a:r>
              <a:rPr lang="fr-FR" dirty="0"/>
              <a:t> (remplacement des valeurs)</a:t>
            </a:r>
          </a:p>
          <a:p>
            <a:r>
              <a:rPr lang="fr-FR" b="1" dirty="0" err="1"/>
              <a:t>scikit-learn</a:t>
            </a:r>
            <a:r>
              <a:rPr lang="fr-FR" dirty="0"/>
              <a:t> (imputation avancée)</a:t>
            </a:r>
          </a:p>
          <a:p>
            <a:endParaRPr lang="fr-FR" dirty="0"/>
          </a:p>
        </p:txBody>
      </p:sp>
      <p:sp>
        <p:nvSpPr>
          <p:cNvPr id="3" name="Espace réservé du contenu 2">
            <a:extLst>
              <a:ext uri="{FF2B5EF4-FFF2-40B4-BE49-F238E27FC236}">
                <a16:creationId xmlns:a16="http://schemas.microsoft.com/office/drawing/2014/main" id="{B54B65BF-5470-B762-340D-51EA0408D54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897389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9AD67C-10B6-8688-D458-89AB27878E46}"/>
              </a:ext>
            </a:extLst>
          </p:cNvPr>
          <p:cNvSpPr>
            <a:spLocks noGrp="1"/>
          </p:cNvSpPr>
          <p:nvPr>
            <p:ph type="title"/>
          </p:nvPr>
        </p:nvSpPr>
        <p:spPr/>
        <p:txBody>
          <a:bodyPr>
            <a:normAutofit fontScale="90000"/>
          </a:bodyPr>
          <a:lstStyle/>
          <a:p>
            <a:r>
              <a:rPr lang="fr-FR" b="1" dirty="0"/>
              <a:t>6. Visualisation des Données</a:t>
            </a:r>
          </a:p>
          <a:p>
            <a:r>
              <a:rPr lang="fr-FR" dirty="0"/>
              <a:t>📌 </a:t>
            </a:r>
            <a:r>
              <a:rPr lang="fr-FR" b="1" dirty="0"/>
              <a:t>Types de graphiques courants</a:t>
            </a:r>
            <a:r>
              <a:rPr lang="fr-FR" dirty="0"/>
              <a:t> :</a:t>
            </a:r>
          </a:p>
          <a:p>
            <a:r>
              <a:rPr lang="fr-FR" b="1" dirty="0"/>
              <a:t>Histogrammes</a:t>
            </a:r>
            <a:r>
              <a:rPr lang="fr-FR" dirty="0"/>
              <a:t> : pour les distributions.</a:t>
            </a:r>
          </a:p>
          <a:p>
            <a:r>
              <a:rPr lang="fr-FR" b="1" dirty="0" err="1"/>
              <a:t>Boxplots</a:t>
            </a:r>
            <a:r>
              <a:rPr lang="fr-FR" dirty="0"/>
              <a:t> : pour détecter les </a:t>
            </a:r>
            <a:r>
              <a:rPr lang="fr-FR" dirty="0" err="1"/>
              <a:t>outliers</a:t>
            </a:r>
            <a:r>
              <a:rPr lang="fr-FR" dirty="0"/>
              <a:t>.</a:t>
            </a:r>
          </a:p>
          <a:p>
            <a:r>
              <a:rPr lang="fr-FR" b="1" dirty="0" err="1"/>
              <a:t>Heatmaps</a:t>
            </a:r>
            <a:r>
              <a:rPr lang="fr-FR" dirty="0"/>
              <a:t> : pour la corrélation.</a:t>
            </a:r>
          </a:p>
          <a:p>
            <a:r>
              <a:rPr lang="fr-FR" b="1" dirty="0" err="1"/>
              <a:t>Scatter</a:t>
            </a:r>
            <a:r>
              <a:rPr lang="fr-FR" b="1" dirty="0"/>
              <a:t> plots</a:t>
            </a:r>
            <a:r>
              <a:rPr lang="fr-FR" dirty="0"/>
              <a:t> : pour observer les tendances.</a:t>
            </a:r>
          </a:p>
          <a:p>
            <a:r>
              <a:rPr lang="fr-FR" dirty="0"/>
              <a:t>📌 </a:t>
            </a:r>
            <a:r>
              <a:rPr lang="fr-FR" b="1" dirty="0"/>
              <a:t>Librairies utilisées</a:t>
            </a:r>
            <a:r>
              <a:rPr lang="fr-FR" dirty="0"/>
              <a:t> :</a:t>
            </a:r>
          </a:p>
          <a:p>
            <a:r>
              <a:rPr lang="fr-FR" b="1" dirty="0" err="1"/>
              <a:t>matplotlib</a:t>
            </a:r>
            <a:r>
              <a:rPr lang="fr-FR" dirty="0"/>
              <a:t> (graphiques)</a:t>
            </a:r>
          </a:p>
          <a:p>
            <a:r>
              <a:rPr lang="fr-FR" b="1" dirty="0" err="1"/>
              <a:t>seaborn</a:t>
            </a:r>
            <a:r>
              <a:rPr lang="fr-FR" dirty="0"/>
              <a:t> (visualisation avancée)</a:t>
            </a:r>
          </a:p>
          <a:p>
            <a:r>
              <a:rPr lang="fr-FR" b="1" dirty="0"/>
              <a:t>Illustration : </a:t>
            </a:r>
            <a:r>
              <a:rPr lang="fr-FR" b="1" dirty="0" err="1"/>
              <a:t>Heatmap</a:t>
            </a:r>
            <a:r>
              <a:rPr lang="fr-FR" b="1" dirty="0"/>
              <a:t> d'une matrice de corrélation</a:t>
            </a:r>
            <a:br>
              <a:rPr lang="fr-FR" dirty="0"/>
            </a:br>
            <a:endParaRPr lang="fr-FR" dirty="0"/>
          </a:p>
          <a:p>
            <a:endParaRPr lang="fr-FR" dirty="0"/>
          </a:p>
        </p:txBody>
      </p:sp>
      <p:sp>
        <p:nvSpPr>
          <p:cNvPr id="3" name="Espace réservé du contenu 2">
            <a:extLst>
              <a:ext uri="{FF2B5EF4-FFF2-40B4-BE49-F238E27FC236}">
                <a16:creationId xmlns:a16="http://schemas.microsoft.com/office/drawing/2014/main" id="{81E9CA4E-A343-FD73-70B7-FC58E1BF841B}"/>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555633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9CBB1-A8AC-663C-18CF-6F29E175AE53}"/>
              </a:ext>
            </a:extLst>
          </p:cNvPr>
          <p:cNvSpPr>
            <a:spLocks noGrp="1"/>
          </p:cNvSpPr>
          <p:nvPr>
            <p:ph type="title"/>
          </p:nvPr>
        </p:nvSpPr>
        <p:spPr/>
        <p:txBody>
          <a:bodyPr>
            <a:normAutofit fontScale="90000"/>
          </a:bodyPr>
          <a:lstStyle/>
          <a:p>
            <a:r>
              <a:rPr lang="fr-FR" b="1" dirty="0"/>
              <a:t>7. Résumé et Interprétation</a:t>
            </a:r>
          </a:p>
          <a:p>
            <a:r>
              <a:rPr lang="fr-FR" dirty="0"/>
              <a:t>✅ </a:t>
            </a:r>
            <a:r>
              <a:rPr lang="fr-FR" b="1" dirty="0"/>
              <a:t>Étapes essentielles de l’EDA</a:t>
            </a:r>
            <a:endParaRPr lang="fr-FR" dirty="0"/>
          </a:p>
          <a:p>
            <a:r>
              <a:rPr lang="fr-FR" b="1" dirty="0"/>
              <a:t>Collecte et chargement des données</a:t>
            </a:r>
            <a:endParaRPr lang="fr-FR" dirty="0"/>
          </a:p>
          <a:p>
            <a:r>
              <a:rPr lang="fr-FR" b="1" dirty="0"/>
              <a:t>Nettoyage des données</a:t>
            </a:r>
            <a:r>
              <a:rPr lang="fr-FR" dirty="0"/>
              <a:t> (valeurs manquantes, </a:t>
            </a:r>
            <a:r>
              <a:rPr lang="fr-FR" dirty="0" err="1"/>
              <a:t>outliers</a:t>
            </a:r>
            <a:r>
              <a:rPr lang="fr-FR" dirty="0"/>
              <a:t>)</a:t>
            </a:r>
          </a:p>
          <a:p>
            <a:r>
              <a:rPr lang="fr-FR" b="1" dirty="0"/>
              <a:t>Analyse </a:t>
            </a:r>
            <a:r>
              <a:rPr lang="fr-FR" b="1" dirty="0" err="1"/>
              <a:t>univariable</a:t>
            </a:r>
            <a:r>
              <a:rPr lang="fr-FR" dirty="0"/>
              <a:t> (statistiques descriptives, histogrammes)</a:t>
            </a:r>
          </a:p>
          <a:p>
            <a:r>
              <a:rPr lang="fr-FR" b="1" dirty="0"/>
              <a:t>Analyse </a:t>
            </a:r>
            <a:r>
              <a:rPr lang="fr-FR" b="1" dirty="0" err="1"/>
              <a:t>bivariable</a:t>
            </a:r>
            <a:r>
              <a:rPr lang="fr-FR" dirty="0"/>
              <a:t> (corrélation, relation entre variables)</a:t>
            </a:r>
          </a:p>
          <a:p>
            <a:r>
              <a:rPr lang="fr-FR" b="1" dirty="0"/>
              <a:t>Visualisation</a:t>
            </a:r>
            <a:r>
              <a:rPr lang="fr-FR" dirty="0"/>
              <a:t> (</a:t>
            </a:r>
            <a:r>
              <a:rPr lang="fr-FR" dirty="0" err="1"/>
              <a:t>heatmaps</a:t>
            </a:r>
            <a:r>
              <a:rPr lang="fr-FR" dirty="0"/>
              <a:t>, </a:t>
            </a:r>
            <a:r>
              <a:rPr lang="fr-FR" dirty="0" err="1"/>
              <a:t>scatter</a:t>
            </a:r>
            <a:r>
              <a:rPr lang="fr-FR" dirty="0"/>
              <a:t> plots, </a:t>
            </a:r>
            <a:r>
              <a:rPr lang="fr-FR" dirty="0" err="1"/>
              <a:t>boxplots</a:t>
            </a:r>
            <a:r>
              <a:rPr lang="fr-FR" dirty="0"/>
              <a:t>)</a:t>
            </a:r>
          </a:p>
          <a:p>
            <a:r>
              <a:rPr lang="fr-FR" b="1" dirty="0"/>
              <a:t>Imputation des valeurs manquantes</a:t>
            </a:r>
            <a:endParaRPr lang="fr-FR" dirty="0"/>
          </a:p>
          <a:p>
            <a:r>
              <a:rPr lang="fr-FR" b="1" dirty="0"/>
              <a:t>Préparation pour la modélisation</a:t>
            </a:r>
            <a:endParaRPr lang="fr-FR" dirty="0"/>
          </a:p>
          <a:p>
            <a:r>
              <a:rPr lang="fr-FR" dirty="0"/>
              <a:t>🚀 </a:t>
            </a:r>
            <a:r>
              <a:rPr lang="fr-FR" b="1" dirty="0"/>
              <a:t>Prochaines étapes</a:t>
            </a:r>
            <a:r>
              <a:rPr lang="fr-FR" dirty="0"/>
              <a:t> :</a:t>
            </a:r>
          </a:p>
          <a:p>
            <a:r>
              <a:rPr lang="fr-FR" b="1" dirty="0"/>
              <a:t>Machine Learning</a:t>
            </a:r>
            <a:endParaRPr lang="fr-FR" dirty="0"/>
          </a:p>
          <a:p>
            <a:r>
              <a:rPr lang="fr-FR" b="1" dirty="0"/>
              <a:t>Modélisation statistique avancée</a:t>
            </a:r>
            <a:endParaRPr lang="fr-FR" dirty="0"/>
          </a:p>
          <a:p>
            <a:r>
              <a:rPr lang="fr-FR" b="1" dirty="0"/>
              <a:t>Analyse exploratoire interactive</a:t>
            </a:r>
            <a:r>
              <a:rPr lang="fr-FR" dirty="0"/>
              <a:t> (Power BI, Tableau, </a:t>
            </a:r>
            <a:r>
              <a:rPr lang="fr-FR" dirty="0" err="1"/>
              <a:t>Plotly</a:t>
            </a:r>
            <a:r>
              <a:rPr lang="fr-FR" dirty="0"/>
              <a:t>)</a:t>
            </a:r>
          </a:p>
          <a:p>
            <a:endParaRPr lang="fr-FR" dirty="0"/>
          </a:p>
        </p:txBody>
      </p:sp>
      <p:sp>
        <p:nvSpPr>
          <p:cNvPr id="3" name="Espace réservé du contenu 2">
            <a:extLst>
              <a:ext uri="{FF2B5EF4-FFF2-40B4-BE49-F238E27FC236}">
                <a16:creationId xmlns:a16="http://schemas.microsoft.com/office/drawing/2014/main" id="{0C2A353F-FC7D-22D8-3C6F-00BE333EEA0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3727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8BC1A-C30A-C121-0CF3-0196BB67146A}"/>
              </a:ext>
            </a:extLst>
          </p:cNvPr>
          <p:cNvSpPr>
            <a:spLocks noGrp="1"/>
          </p:cNvSpPr>
          <p:nvPr>
            <p:ph type="title"/>
          </p:nvPr>
        </p:nvSpPr>
        <p:spPr/>
        <p:txBody>
          <a:bodyPr>
            <a:normAutofit/>
          </a:bodyPr>
          <a:lstStyle/>
          <a:p>
            <a:r>
              <a:rPr lang="fr-FR" b="1" dirty="0"/>
              <a:t>Exploration des Données (EDA) : Théorie et Pratique</a:t>
            </a:r>
          </a:p>
          <a:p>
            <a:endParaRPr lang="fr-FR" dirty="0"/>
          </a:p>
        </p:txBody>
      </p:sp>
      <p:sp>
        <p:nvSpPr>
          <p:cNvPr id="3" name="Espace réservé du contenu 2">
            <a:extLst>
              <a:ext uri="{FF2B5EF4-FFF2-40B4-BE49-F238E27FC236}">
                <a16:creationId xmlns:a16="http://schemas.microsoft.com/office/drawing/2014/main" id="{6BF263A7-4DB8-BDDC-FA56-14142AB87D3F}"/>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986391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F2E1F3-C26F-672B-C009-12382A7A961A}"/>
              </a:ext>
            </a:extLst>
          </p:cNvPr>
          <p:cNvSpPr>
            <a:spLocks noGrp="1"/>
          </p:cNvSpPr>
          <p:nvPr>
            <p:ph type="title"/>
          </p:nvPr>
        </p:nvSpPr>
        <p:spPr/>
        <p:txBody>
          <a:bodyPr>
            <a:normAutofit fontScale="90000"/>
          </a:bodyPr>
          <a:lstStyle/>
          <a:p>
            <a:r>
              <a:rPr lang="fr-FR" b="1" dirty="0"/>
              <a:t>📌 Conclusion</a:t>
            </a:r>
          </a:p>
          <a:p>
            <a:r>
              <a:rPr lang="fr-FR" dirty="0"/>
              <a:t>L’EDA est une </a:t>
            </a:r>
            <a:r>
              <a:rPr lang="fr-FR" b="1" dirty="0"/>
              <a:t>étape fondamentale</a:t>
            </a:r>
            <a:r>
              <a:rPr lang="fr-FR" dirty="0"/>
              <a:t> de tout projet d’analyse de données. Elle permet d’obtenir une vision claire et fiable des données avant toute prise de décision.</a:t>
            </a:r>
          </a:p>
          <a:p>
            <a:r>
              <a:rPr lang="fr-FR" dirty="0"/>
              <a:t>📌 </a:t>
            </a:r>
            <a:r>
              <a:rPr lang="fr-FR" b="1" dirty="0"/>
              <a:t>Librairies principales</a:t>
            </a:r>
            <a:r>
              <a:rPr lang="fr-FR" dirty="0"/>
              <a:t> :</a:t>
            </a:r>
            <a:br>
              <a:rPr lang="fr-FR" dirty="0"/>
            </a:br>
            <a:r>
              <a:rPr lang="fr-FR" dirty="0"/>
              <a:t>✅ </a:t>
            </a:r>
            <a:r>
              <a:rPr lang="fr-FR" b="1" dirty="0"/>
              <a:t>pandas</a:t>
            </a:r>
            <a:r>
              <a:rPr lang="fr-FR" dirty="0"/>
              <a:t>, </a:t>
            </a:r>
            <a:r>
              <a:rPr lang="fr-FR" b="1" dirty="0" err="1"/>
              <a:t>numpy</a:t>
            </a:r>
            <a:r>
              <a:rPr lang="fr-FR" dirty="0"/>
              <a:t>, </a:t>
            </a:r>
            <a:r>
              <a:rPr lang="fr-FR" b="1" dirty="0" err="1"/>
              <a:t>matplotlib</a:t>
            </a:r>
            <a:r>
              <a:rPr lang="fr-FR" dirty="0"/>
              <a:t>, </a:t>
            </a:r>
            <a:r>
              <a:rPr lang="fr-FR" b="1" dirty="0" err="1"/>
              <a:t>seaborn</a:t>
            </a:r>
            <a:r>
              <a:rPr lang="fr-FR" dirty="0"/>
              <a:t>, </a:t>
            </a:r>
            <a:r>
              <a:rPr lang="fr-FR" b="1" dirty="0" err="1"/>
              <a:t>scipy</a:t>
            </a:r>
            <a:r>
              <a:rPr lang="fr-FR" dirty="0"/>
              <a:t>, </a:t>
            </a:r>
            <a:r>
              <a:rPr lang="fr-FR" b="1" dirty="0" err="1"/>
              <a:t>scikit-learn</a:t>
            </a:r>
            <a:endParaRPr lang="fr-FR" dirty="0"/>
          </a:p>
          <a:p>
            <a:r>
              <a:rPr lang="fr-FR" dirty="0"/>
              <a:t>📊 </a:t>
            </a:r>
            <a:r>
              <a:rPr lang="fr-FR" b="1" dirty="0"/>
              <a:t>Avec une bonne EDA, on minimise les erreurs et on optimise la qualité des analyses !</a:t>
            </a:r>
            <a:r>
              <a:rPr lang="fr-FR" dirty="0"/>
              <a:t> 🚀</a:t>
            </a:r>
          </a:p>
          <a:p>
            <a:endParaRPr lang="fr-FR" dirty="0"/>
          </a:p>
        </p:txBody>
      </p:sp>
      <p:sp>
        <p:nvSpPr>
          <p:cNvPr id="3" name="Espace réservé du contenu 2">
            <a:extLst>
              <a:ext uri="{FF2B5EF4-FFF2-40B4-BE49-F238E27FC236}">
                <a16:creationId xmlns:a16="http://schemas.microsoft.com/office/drawing/2014/main" id="{B8006217-BBA3-D462-3C06-88C9D47574E9}"/>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12986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C1428C-B0ED-C36B-287B-E4E91E2F2C2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B47E015-643E-934A-9C82-400DCBAC100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97387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6DF353-BD2B-1C97-6713-6FBAF0DAB164}"/>
              </a:ext>
            </a:extLst>
          </p:cNvPr>
          <p:cNvSpPr>
            <a:spLocks noGrp="1"/>
          </p:cNvSpPr>
          <p:nvPr>
            <p:ph type="title"/>
          </p:nvPr>
        </p:nvSpPr>
        <p:spPr/>
        <p:txBody>
          <a:bodyPr>
            <a:normAutofit fontScale="90000"/>
          </a:bodyPr>
          <a:lstStyle/>
          <a:p>
            <a:r>
              <a:rPr lang="fr-FR" b="1" dirty="0"/>
              <a:t>🎯 Objectifs du cours</a:t>
            </a:r>
          </a:p>
          <a:p>
            <a:r>
              <a:rPr lang="fr-FR" b="1" dirty="0"/>
              <a:t>Comprendre la structure des données</a:t>
            </a:r>
            <a:r>
              <a:rPr lang="fr-FR" dirty="0"/>
              <a:t> avant toute modélisation.</a:t>
            </a:r>
          </a:p>
          <a:p>
            <a:r>
              <a:rPr lang="fr-FR" b="1" dirty="0"/>
              <a:t>Identifier les anomalies</a:t>
            </a:r>
            <a:r>
              <a:rPr lang="fr-FR" dirty="0"/>
              <a:t> (valeurs manquantes, aberrantes).</a:t>
            </a:r>
          </a:p>
          <a:p>
            <a:r>
              <a:rPr lang="fr-FR" b="1" dirty="0"/>
              <a:t>Analyser les relations entre variables</a:t>
            </a:r>
            <a:r>
              <a:rPr lang="fr-FR" dirty="0"/>
              <a:t> (corrélation, dépendance).</a:t>
            </a:r>
          </a:p>
          <a:p>
            <a:r>
              <a:rPr lang="fr-FR" b="1" dirty="0"/>
              <a:t>Préparer les données</a:t>
            </a:r>
            <a:r>
              <a:rPr lang="fr-FR" dirty="0"/>
              <a:t> pour une utilisation efficace.</a:t>
            </a:r>
          </a:p>
          <a:p>
            <a:r>
              <a:rPr lang="fr-FR" b="1" dirty="0"/>
              <a:t>Visualiser les tendances et structures cachées</a:t>
            </a:r>
            <a:r>
              <a:rPr lang="fr-FR" dirty="0"/>
              <a:t>.</a:t>
            </a:r>
          </a:p>
          <a:p>
            <a:endParaRPr lang="fr-FR" dirty="0"/>
          </a:p>
        </p:txBody>
      </p:sp>
      <p:sp>
        <p:nvSpPr>
          <p:cNvPr id="3" name="Espace réservé du contenu 2">
            <a:extLst>
              <a:ext uri="{FF2B5EF4-FFF2-40B4-BE49-F238E27FC236}">
                <a16:creationId xmlns:a16="http://schemas.microsoft.com/office/drawing/2014/main" id="{51D1FC4B-B699-C095-7B03-4BEDC5F423D9}"/>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12691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A67CC-F41A-9F8B-5D19-7635498656A1}"/>
              </a:ext>
            </a:extLst>
          </p:cNvPr>
          <p:cNvSpPr>
            <a:spLocks noGrp="1"/>
          </p:cNvSpPr>
          <p:nvPr>
            <p:ph type="title"/>
          </p:nvPr>
        </p:nvSpPr>
        <p:spPr/>
        <p:txBody>
          <a:bodyPr>
            <a:normAutofit fontScale="90000"/>
          </a:bodyPr>
          <a:lstStyle/>
          <a:p>
            <a:r>
              <a:rPr lang="fr-FR" b="1" dirty="0"/>
              <a:t>1. Introduction à l'Exploration des Données (EDA)</a:t>
            </a:r>
          </a:p>
          <a:p>
            <a:r>
              <a:rPr lang="fr-FR" dirty="0"/>
              <a:t>L'</a:t>
            </a:r>
            <a:r>
              <a:rPr lang="fr-FR" b="1" dirty="0"/>
              <a:t>Exploration des Données</a:t>
            </a:r>
            <a:r>
              <a:rPr lang="fr-FR" dirty="0"/>
              <a:t> (</a:t>
            </a:r>
            <a:r>
              <a:rPr lang="fr-FR" b="1" dirty="0"/>
              <a:t>EDA - </a:t>
            </a:r>
            <a:r>
              <a:rPr lang="fr-FR" b="1" dirty="0" err="1"/>
              <a:t>Exploratory</a:t>
            </a:r>
            <a:r>
              <a:rPr lang="fr-FR" b="1" dirty="0"/>
              <a:t> Data </a:t>
            </a:r>
            <a:r>
              <a:rPr lang="fr-FR" b="1" dirty="0" err="1"/>
              <a:t>Analysis</a:t>
            </a:r>
            <a:r>
              <a:rPr lang="fr-FR" dirty="0"/>
              <a:t>) est une étape fondamentale de l'analyse de données, qui permet d'obtenir une vision d’ensemble avant toute modélisation.</a:t>
            </a:r>
          </a:p>
          <a:p>
            <a:endParaRPr lang="fr-FR" dirty="0"/>
          </a:p>
        </p:txBody>
      </p:sp>
      <p:sp>
        <p:nvSpPr>
          <p:cNvPr id="3" name="Espace réservé du contenu 2">
            <a:extLst>
              <a:ext uri="{FF2B5EF4-FFF2-40B4-BE49-F238E27FC236}">
                <a16:creationId xmlns:a16="http://schemas.microsoft.com/office/drawing/2014/main" id="{84870264-AD27-05D2-DF07-3F6635B6DC6F}"/>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93611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47927D-2ECC-8BE7-7200-A8D5B647A451}"/>
              </a:ext>
            </a:extLst>
          </p:cNvPr>
          <p:cNvSpPr>
            <a:spLocks noGrp="1"/>
          </p:cNvSpPr>
          <p:nvPr>
            <p:ph type="title"/>
          </p:nvPr>
        </p:nvSpPr>
        <p:spPr/>
        <p:txBody>
          <a:bodyPr>
            <a:normAutofit fontScale="90000"/>
          </a:bodyPr>
          <a:lstStyle/>
          <a:p>
            <a:r>
              <a:rPr lang="fr-FR" dirty="0"/>
              <a:t>🔎 </a:t>
            </a:r>
            <a:r>
              <a:rPr lang="fr-FR" b="1" dirty="0"/>
              <a:t>Pourquoi est-ce important ?</a:t>
            </a:r>
            <a:endParaRPr lang="fr-FR" dirty="0"/>
          </a:p>
          <a:p>
            <a:r>
              <a:rPr lang="fr-FR" b="1" dirty="0"/>
              <a:t>Évite les erreurs</a:t>
            </a:r>
            <a:r>
              <a:rPr lang="fr-FR" dirty="0"/>
              <a:t> : une mauvaise compréhension des données peut mener à de mauvais modèles.</a:t>
            </a:r>
          </a:p>
          <a:p>
            <a:r>
              <a:rPr lang="fr-FR" b="1" dirty="0"/>
              <a:t>Améliore la qualité des prédictions</a:t>
            </a:r>
            <a:r>
              <a:rPr lang="fr-FR" dirty="0"/>
              <a:t> : en nettoyant et structurant les données.</a:t>
            </a:r>
          </a:p>
          <a:p>
            <a:r>
              <a:rPr lang="fr-FR" b="1" dirty="0"/>
              <a:t>Permet de poser les bonnes hypothèses</a:t>
            </a:r>
            <a:r>
              <a:rPr lang="fr-FR" dirty="0"/>
              <a:t> avant d’entraîner un modèle.</a:t>
            </a:r>
          </a:p>
          <a:p>
            <a:endParaRPr lang="fr-FR" dirty="0"/>
          </a:p>
        </p:txBody>
      </p:sp>
      <p:sp>
        <p:nvSpPr>
          <p:cNvPr id="3" name="Espace réservé du contenu 2">
            <a:extLst>
              <a:ext uri="{FF2B5EF4-FFF2-40B4-BE49-F238E27FC236}">
                <a16:creationId xmlns:a16="http://schemas.microsoft.com/office/drawing/2014/main" id="{7F60A903-19BB-6C90-1C90-03D09863977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86823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F045A0-7522-7CF0-A4CC-01A559ECC7AF}"/>
              </a:ext>
            </a:extLst>
          </p:cNvPr>
          <p:cNvSpPr>
            <a:spLocks noGrp="1"/>
          </p:cNvSpPr>
          <p:nvPr>
            <p:ph type="title"/>
          </p:nvPr>
        </p:nvSpPr>
        <p:spPr/>
        <p:txBody>
          <a:bodyPr>
            <a:normAutofit fontScale="90000"/>
          </a:bodyPr>
          <a:lstStyle/>
          <a:p>
            <a:r>
              <a:rPr lang="fr-FR" dirty="0"/>
              <a:t>📌 </a:t>
            </a:r>
            <a:r>
              <a:rPr lang="fr-FR" b="1" dirty="0"/>
              <a:t>Outils principaux</a:t>
            </a:r>
            <a:r>
              <a:rPr lang="fr-FR" dirty="0"/>
              <a:t> utilisés en Python :</a:t>
            </a:r>
          </a:p>
          <a:p>
            <a:r>
              <a:rPr lang="fr-FR" b="1" dirty="0"/>
              <a:t>pandas</a:t>
            </a:r>
            <a:r>
              <a:rPr lang="fr-FR" dirty="0"/>
              <a:t> : manipulation des données.</a:t>
            </a:r>
          </a:p>
          <a:p>
            <a:r>
              <a:rPr lang="fr-FR" b="1" dirty="0" err="1"/>
              <a:t>numpy</a:t>
            </a:r>
            <a:r>
              <a:rPr lang="fr-FR" dirty="0"/>
              <a:t> : calculs numériques.</a:t>
            </a:r>
          </a:p>
          <a:p>
            <a:r>
              <a:rPr lang="fr-FR" b="1" dirty="0" err="1"/>
              <a:t>matplotlib</a:t>
            </a:r>
            <a:r>
              <a:rPr lang="fr-FR" b="1" dirty="0"/>
              <a:t> &amp; </a:t>
            </a:r>
            <a:r>
              <a:rPr lang="fr-FR" b="1" dirty="0" err="1"/>
              <a:t>seaborn</a:t>
            </a:r>
            <a:r>
              <a:rPr lang="fr-FR" dirty="0"/>
              <a:t> : visualisation.</a:t>
            </a:r>
          </a:p>
          <a:p>
            <a:r>
              <a:rPr lang="fr-FR" b="1" dirty="0" err="1"/>
              <a:t>scipy.stats</a:t>
            </a:r>
            <a:r>
              <a:rPr lang="fr-FR" dirty="0"/>
              <a:t> : analyses statistiques.</a:t>
            </a:r>
          </a:p>
          <a:p>
            <a:endParaRPr lang="fr-FR" dirty="0"/>
          </a:p>
        </p:txBody>
      </p:sp>
      <p:sp>
        <p:nvSpPr>
          <p:cNvPr id="3" name="Espace réservé du contenu 2">
            <a:extLst>
              <a:ext uri="{FF2B5EF4-FFF2-40B4-BE49-F238E27FC236}">
                <a16:creationId xmlns:a16="http://schemas.microsoft.com/office/drawing/2014/main" id="{262A61A2-C294-24C4-D53A-8D65ADBA47FB}"/>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699275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590A4F-A2AD-1B8D-D835-E46A7B503297}"/>
              </a:ext>
            </a:extLst>
          </p:cNvPr>
          <p:cNvSpPr>
            <a:spLocks noGrp="1"/>
          </p:cNvSpPr>
          <p:nvPr>
            <p:ph type="title"/>
          </p:nvPr>
        </p:nvSpPr>
        <p:spPr/>
        <p:txBody>
          <a:bodyPr>
            <a:normAutofit/>
          </a:bodyPr>
          <a:lstStyle/>
          <a:p>
            <a:r>
              <a:rPr lang="fr-FR" b="1" dirty="0"/>
              <a:t>2. Chargement et Préparation des Données</a:t>
            </a:r>
          </a:p>
          <a:p>
            <a:endParaRPr lang="fr-FR" dirty="0"/>
          </a:p>
        </p:txBody>
      </p:sp>
      <p:sp>
        <p:nvSpPr>
          <p:cNvPr id="3" name="Espace réservé du contenu 2">
            <a:extLst>
              <a:ext uri="{FF2B5EF4-FFF2-40B4-BE49-F238E27FC236}">
                <a16:creationId xmlns:a16="http://schemas.microsoft.com/office/drawing/2014/main" id="{0332D3A3-1C59-DAE8-82A6-6A83E7F7F39C}"/>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27703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AC047-0A8C-D0E5-BDEF-A63CD77AFFEE}"/>
              </a:ext>
            </a:extLst>
          </p:cNvPr>
          <p:cNvSpPr>
            <a:spLocks noGrp="1"/>
          </p:cNvSpPr>
          <p:nvPr>
            <p:ph type="title"/>
          </p:nvPr>
        </p:nvSpPr>
        <p:spPr/>
        <p:txBody>
          <a:bodyPr>
            <a:normAutofit fontScale="90000"/>
          </a:bodyPr>
          <a:lstStyle/>
          <a:p>
            <a:r>
              <a:rPr lang="fr-FR" b="1" dirty="0"/>
              <a:t>2.1 Collecte et importation des données</a:t>
            </a:r>
          </a:p>
          <a:p>
            <a:r>
              <a:rPr lang="fr-FR" dirty="0"/>
              <a:t>Les données peuvent provenir de plusieurs sources :</a:t>
            </a:r>
            <a:br>
              <a:rPr lang="fr-FR" dirty="0"/>
            </a:br>
            <a:r>
              <a:rPr lang="fr-FR" dirty="0"/>
              <a:t>✅ Fichiers </a:t>
            </a:r>
            <a:r>
              <a:rPr lang="fr-FR" b="1" dirty="0"/>
              <a:t>CSV</a:t>
            </a:r>
            <a:r>
              <a:rPr lang="fr-FR" dirty="0"/>
              <a:t>, </a:t>
            </a:r>
            <a:r>
              <a:rPr lang="fr-FR" b="1" dirty="0"/>
              <a:t>Excel</a:t>
            </a:r>
            <a:r>
              <a:rPr lang="fr-FR" dirty="0"/>
              <a:t>, </a:t>
            </a:r>
            <a:r>
              <a:rPr lang="fr-FR" b="1" dirty="0"/>
              <a:t>JSON</a:t>
            </a:r>
            <a:br>
              <a:rPr lang="fr-FR" dirty="0"/>
            </a:br>
            <a:r>
              <a:rPr lang="fr-FR" dirty="0"/>
              <a:t>✅ Bases de données </a:t>
            </a:r>
            <a:r>
              <a:rPr lang="fr-FR" b="1" dirty="0"/>
              <a:t>SQL</a:t>
            </a:r>
            <a:br>
              <a:rPr lang="fr-FR" dirty="0"/>
            </a:br>
            <a:r>
              <a:rPr lang="fr-FR" dirty="0"/>
              <a:t>✅ </a:t>
            </a:r>
            <a:r>
              <a:rPr lang="fr-FR" b="1" dirty="0"/>
              <a:t>APIs</a:t>
            </a:r>
            <a:r>
              <a:rPr lang="fr-FR" dirty="0"/>
              <a:t> et sources web</a:t>
            </a:r>
          </a:p>
          <a:p>
            <a:r>
              <a:rPr lang="fr-FR" dirty="0"/>
              <a:t>📌 </a:t>
            </a:r>
            <a:r>
              <a:rPr lang="fr-FR" b="1" dirty="0"/>
              <a:t>Librairies utilisées</a:t>
            </a:r>
            <a:r>
              <a:rPr lang="fr-FR" dirty="0"/>
              <a:t> :</a:t>
            </a:r>
          </a:p>
          <a:p>
            <a:r>
              <a:rPr lang="fr-FR" b="1" dirty="0"/>
              <a:t>pandas</a:t>
            </a:r>
            <a:r>
              <a:rPr lang="fr-FR" dirty="0"/>
              <a:t> (lecture et manipulation des fichiers)</a:t>
            </a:r>
          </a:p>
          <a:p>
            <a:r>
              <a:rPr lang="fr-FR" b="1" dirty="0" err="1"/>
              <a:t>sqlalchemy</a:t>
            </a:r>
            <a:r>
              <a:rPr lang="fr-FR" dirty="0"/>
              <a:t> (connexion aux bases de données)</a:t>
            </a:r>
          </a:p>
          <a:p>
            <a:r>
              <a:rPr lang="fr-FR" b="1" dirty="0" err="1"/>
              <a:t>requests</a:t>
            </a:r>
            <a:r>
              <a:rPr lang="fr-FR" dirty="0"/>
              <a:t> (récupération depuis une API)</a:t>
            </a:r>
          </a:p>
          <a:p>
            <a:endParaRPr lang="fr-FR" dirty="0"/>
          </a:p>
        </p:txBody>
      </p:sp>
      <p:sp>
        <p:nvSpPr>
          <p:cNvPr id="3" name="Espace réservé du contenu 2">
            <a:extLst>
              <a:ext uri="{FF2B5EF4-FFF2-40B4-BE49-F238E27FC236}">
                <a16:creationId xmlns:a16="http://schemas.microsoft.com/office/drawing/2014/main" id="{B6F74ACA-63DA-0BD6-F0F1-ABD4797F1827}"/>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1019126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840</Words>
  <Application>Microsoft Macintosh PowerPoint</Application>
  <PresentationFormat>Grand écran</PresentationFormat>
  <Paragraphs>128</Paragraphs>
  <Slides>20</Slides>
  <Notes>19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Aptos</vt:lpstr>
      <vt:lpstr>Aptos Display</vt:lpstr>
      <vt:lpstr>Arial</vt:lpstr>
      <vt:lpstr>Thème Office</vt:lpstr>
      <vt:lpstr>Analyse de Données avec Python (Master 2) </vt:lpstr>
      <vt:lpstr>Exploration des Données (EDA) : Théorie et Pratique </vt:lpstr>
      <vt:lpstr>Présentation PowerPoint</vt:lpstr>
      <vt:lpstr>🎯 Objectifs du cours Comprendre la structure des données avant toute modélisation. Identifier les anomalies (valeurs manquantes, aberrantes). Analyser les relations entre variables (corrélation, dépendance). Préparer les données pour une utilisation efficace. Visualiser les tendances et structures cachées. </vt:lpstr>
      <vt:lpstr>1. Introduction à l'Exploration des Données (EDA) L'Exploration des Données (EDA - Exploratory Data Analysis) est une étape fondamentale de l'analyse de données, qui permet d'obtenir une vision d’ensemble avant toute modélisation. </vt:lpstr>
      <vt:lpstr>🔎 Pourquoi est-ce important ? Évite les erreurs : une mauvaise compréhension des données peut mener à de mauvais modèles. Améliore la qualité des prédictions : en nettoyant et structurant les données. Permet de poser les bonnes hypothèses avant d’entraîner un modèle. </vt:lpstr>
      <vt:lpstr>📌 Outils principaux utilisés en Python : pandas : manipulation des données. numpy : calculs numériques. matplotlib &amp; seaborn : visualisation. scipy.stats : analyses statistiques. </vt:lpstr>
      <vt:lpstr>2. Chargement et Préparation des Données </vt:lpstr>
      <vt:lpstr>2.1 Collecte et importation des données Les données peuvent provenir de plusieurs sources : ✅ Fichiers CSV, Excel, JSON ✅ Bases de données SQL ✅ APIs et sources web 📌 Librairies utilisées : pandas (lecture et manipulation des fichiers) sqlalchemy (connexion aux bases de données) requests (récupération depuis une API) </vt:lpstr>
      <vt:lpstr>2.2 Nettoyage des données Le nettoyage est essentiel pour éviter les biais et erreurs d’interprétation. 🔎 Problèmes courants : Valeurs manquantes : colonnes vides ou données absentes. Valeurs aberrantes : extrêmes, incohérentes ou saisies erronées. Doublons : entrées identiques pouvant fausser l’analyse. 📌 Librairies utilisées : pandas (gestion des valeurs manquantes et doublons) numpy (remplacement des valeurs aberrantes) Illustration : Exemple de valeurs manquantes et aberrantes  </vt:lpstr>
      <vt:lpstr>3. Analyse Univariable L'analyse univariable permet d'étudier chaque variable séparément. </vt:lpstr>
      <vt:lpstr>3.1 Variables Qualitatives (Catégoriques) 📌 Méthodes utilisées : Fréquence des catégories : combien de fois une valeur apparaît. Diagrammes en barres : visualisation des catégories. 📌 Librairies utilisées : pandas (fréquence des catégories) seaborn (graphiques en barres) Illustration : Diagramme en barres pour des données catégoriques  </vt:lpstr>
      <vt:lpstr>3.2 Variables Quantitatives 📌 Méthodes utilisées : Moyenne, médiane, écart-type : résumé statistique. Histogrammes : visualisation de la distribution. 📌 Librairies utilisées : pandas (calcul de moyennes, écart-types) matplotlib (histogrammes) seaborn (distribution des valeurs) Illustration : Histogramme d'une variable quantitative  </vt:lpstr>
      <vt:lpstr>4. Analyse Bivariable L'analyse bivariable examine les relations entre deux variables. </vt:lpstr>
      <vt:lpstr>4.1 Relation entre deux variables numériques 📌 Méthodes utilisées : Corrélation : mesure la relation entre deux variables. Diagrammes de dispersion : visualisation des tendances. 📌 Librairies utilisées : pandas (calcul de la corrélation) seaborn (scatter plots) matplotlib (visualisation) Illustration : Nuage de points montrant une corrélation entre deux variables  </vt:lpstr>
      <vt:lpstr>4.2 Relation entre une variable qualitative et une variable quantitative 📌 Méthodes utilisées : Analyse de la moyenne par catégorie. Boîtes à moustaches (boxplots). 📌 Librairies utilisées : pandas (calcul des moyennes) seaborn (boxplots) Illustration : Boxplot comparant une variable quantitative entre catégories  </vt:lpstr>
      <vt:lpstr>5. Imputation des Valeurs Manquantes 📌 Méthodes utilisées : Moyenne / médiane : pour les variables numériques. Mode : pour les variables catégoriques. Imputation par régression : estimation avancée des valeurs manquantes. 📌 Librairies utilisées : pandas (remplacement des valeurs) scikit-learn (imputation avancée) </vt:lpstr>
      <vt:lpstr>6. Visualisation des Données 📌 Types de graphiques courants : Histogrammes : pour les distributions. Boxplots : pour détecter les outliers. Heatmaps : pour la corrélation. Scatter plots : pour observer les tendances. 📌 Librairies utilisées : matplotlib (graphiques) seaborn (visualisation avancée) Illustration : Heatmap d'une matrice de corrélation  </vt:lpstr>
      <vt:lpstr>7. Résumé et Interprétation ✅ Étapes essentielles de l’EDA Collecte et chargement des données Nettoyage des données (valeurs manquantes, outliers) Analyse univariable (statistiques descriptives, histogrammes) Analyse bivariable (corrélation, relation entre variables) Visualisation (heatmaps, scatter plots, boxplots) Imputation des valeurs manquantes Préparation pour la modélisation 🚀 Prochaines étapes : Machine Learning Modélisation statistique avancée Analyse exploratoire interactive (Power BI, Tableau, Plotly) </vt:lpstr>
      <vt:lpstr>📌 Conclusion L’EDA est une étape fondamentale de tout projet d’analyse de données. Elle permet d’obtenir une vision claire et fiable des données avant toute prise de décision. 📌 Librairies principales : ✅ pandas, numpy, matplotlib, seaborn, scipy, scikit-learn 📊 Avec une bonne EDA, on minimise les erreurs et on optimise la qualité des analyses !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Formateur - Fatou SALL</dc:creator>
  <cp:lastModifiedBy>Formateur - Fatou SALL</cp:lastModifiedBy>
  <cp:revision>2</cp:revision>
  <dcterms:created xsi:type="dcterms:W3CDTF">2025-02-27T08:04:05Z</dcterms:created>
  <dcterms:modified xsi:type="dcterms:W3CDTF">2025-02-27T08:45:03Z</dcterms:modified>
</cp:coreProperties>
</file>