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25"/>
  </p:notesMasterIdLst>
  <p:handoutMasterIdLst>
    <p:handoutMasterId r:id="rId26"/>
  </p:handoutMasterIdLst>
  <p:sldIdLst>
    <p:sldId id="338" r:id="rId2"/>
    <p:sldId id="344" r:id="rId3"/>
    <p:sldId id="339" r:id="rId4"/>
    <p:sldId id="352" r:id="rId5"/>
    <p:sldId id="347" r:id="rId6"/>
    <p:sldId id="348" r:id="rId7"/>
    <p:sldId id="349" r:id="rId8"/>
    <p:sldId id="350" r:id="rId9"/>
    <p:sldId id="340" r:id="rId10"/>
    <p:sldId id="353" r:id="rId11"/>
    <p:sldId id="354" r:id="rId12"/>
    <p:sldId id="355" r:id="rId13"/>
    <p:sldId id="356" r:id="rId14"/>
    <p:sldId id="357" r:id="rId15"/>
    <p:sldId id="341" r:id="rId16"/>
    <p:sldId id="358" r:id="rId17"/>
    <p:sldId id="359" r:id="rId18"/>
    <p:sldId id="360" r:id="rId19"/>
    <p:sldId id="361" r:id="rId20"/>
    <p:sldId id="362" r:id="rId21"/>
    <p:sldId id="363" r:id="rId22"/>
    <p:sldId id="364" r:id="rId23"/>
    <p:sldId id="34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duction" id="{A25DCC29-0F3F-EF40-8D17-774DB0A4D879}">
          <p14:sldIdLst>
            <p14:sldId id="338"/>
            <p14:sldId id="344"/>
            <p14:sldId id="339"/>
            <p14:sldId id="352"/>
            <p14:sldId id="347"/>
            <p14:sldId id="348"/>
            <p14:sldId id="349"/>
            <p14:sldId id="350"/>
            <p14:sldId id="340"/>
            <p14:sldId id="353"/>
            <p14:sldId id="354"/>
            <p14:sldId id="355"/>
            <p14:sldId id="356"/>
            <p14:sldId id="357"/>
            <p14:sldId id="341"/>
            <p14:sldId id="358"/>
            <p14:sldId id="359"/>
            <p14:sldId id="360"/>
            <p14:sldId id="361"/>
            <p14:sldId id="362"/>
            <p14:sldId id="363"/>
            <p14:sldId id="364"/>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0"/>
    <p:restoredTop sz="86395"/>
  </p:normalViewPr>
  <p:slideViewPr>
    <p:cSldViewPr snapToGrid="0">
      <p:cViewPr varScale="1">
        <p:scale>
          <a:sx n="108" d="100"/>
          <a:sy n="108" d="100"/>
        </p:scale>
        <p:origin x="848"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5375694-989C-3884-A3DE-84058FE23C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2251A2A-CB82-5983-BC86-2C7787609A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A7BE9E-28AA-6842-B40C-BD2C8CE67992}" type="datetimeFigureOut">
              <a:rPr lang="fr-FR" smtClean="0"/>
              <a:t>26/01/2024</a:t>
            </a:fld>
            <a:endParaRPr lang="fr-FR"/>
          </a:p>
        </p:txBody>
      </p:sp>
      <p:sp>
        <p:nvSpPr>
          <p:cNvPr id="4" name="Espace réservé du pied de page 3">
            <a:extLst>
              <a:ext uri="{FF2B5EF4-FFF2-40B4-BE49-F238E27FC236}">
                <a16:creationId xmlns:a16="http://schemas.microsoft.com/office/drawing/2014/main" id="{1708424C-8DF9-69AE-0A60-6F2A896280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B40EC87-7E14-02DB-12B7-AA1FBC817F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DD7AA5-36F8-9241-A55E-0770682521BD}" type="slidenum">
              <a:rPr lang="fr-FR" smtClean="0"/>
              <a:t>‹N°›</a:t>
            </a:fld>
            <a:endParaRPr lang="fr-FR"/>
          </a:p>
        </p:txBody>
      </p:sp>
    </p:spTree>
    <p:extLst>
      <p:ext uri="{BB962C8B-B14F-4D97-AF65-F5344CB8AC3E}">
        <p14:creationId xmlns:p14="http://schemas.microsoft.com/office/powerpoint/2010/main" val="630081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CE8D0-0DC7-E749-9FFE-9AD8BC67158A}" type="datetimeFigureOut">
              <a:rPr lang="fr-FR" smtClean="0"/>
              <a:t>26/01/2024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6FD4F-94D6-C346-9BD2-393918F4BAAE}" type="slidenum">
              <a:rPr lang="fr-FR" smtClean="0"/>
              <a:t>‹N°›</a:t>
            </a:fld>
            <a:endParaRPr lang="fr-FR"/>
          </a:p>
        </p:txBody>
      </p:sp>
    </p:spTree>
    <p:extLst>
      <p:ext uri="{BB962C8B-B14F-4D97-AF65-F5344CB8AC3E}">
        <p14:creationId xmlns:p14="http://schemas.microsoft.com/office/powerpoint/2010/main" val="41122177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a:t>
            </a:fld>
            <a:endParaRPr lang="fr-FR"/>
          </a:p>
        </p:txBody>
      </p:sp>
    </p:spTree>
    <p:extLst>
      <p:ext uri="{BB962C8B-B14F-4D97-AF65-F5344CB8AC3E}">
        <p14:creationId xmlns:p14="http://schemas.microsoft.com/office/powerpoint/2010/main" val="150375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10</a:t>
            </a:fld>
            <a:endParaRPr lang="fr-FR"/>
          </a:p>
        </p:txBody>
      </p:sp>
    </p:spTree>
    <p:extLst>
      <p:ext uri="{BB962C8B-B14F-4D97-AF65-F5344CB8AC3E}">
        <p14:creationId xmlns:p14="http://schemas.microsoft.com/office/powerpoint/2010/main" val="156737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11</a:t>
            </a:fld>
            <a:endParaRPr lang="fr-FR"/>
          </a:p>
        </p:txBody>
      </p:sp>
    </p:spTree>
    <p:extLst>
      <p:ext uri="{BB962C8B-B14F-4D97-AF65-F5344CB8AC3E}">
        <p14:creationId xmlns:p14="http://schemas.microsoft.com/office/powerpoint/2010/main" val="186544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12</a:t>
            </a:fld>
            <a:endParaRPr lang="fr-FR"/>
          </a:p>
        </p:txBody>
      </p:sp>
    </p:spTree>
    <p:extLst>
      <p:ext uri="{BB962C8B-B14F-4D97-AF65-F5344CB8AC3E}">
        <p14:creationId xmlns:p14="http://schemas.microsoft.com/office/powerpoint/2010/main" val="3803877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13</a:t>
            </a:fld>
            <a:endParaRPr lang="fr-FR"/>
          </a:p>
        </p:txBody>
      </p:sp>
    </p:spTree>
    <p:extLst>
      <p:ext uri="{BB962C8B-B14F-4D97-AF65-F5344CB8AC3E}">
        <p14:creationId xmlns:p14="http://schemas.microsoft.com/office/powerpoint/2010/main" val="188735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14</a:t>
            </a:fld>
            <a:endParaRPr lang="fr-FR"/>
          </a:p>
        </p:txBody>
      </p:sp>
    </p:spTree>
    <p:extLst>
      <p:ext uri="{BB962C8B-B14F-4D97-AF65-F5344CB8AC3E}">
        <p14:creationId xmlns:p14="http://schemas.microsoft.com/office/powerpoint/2010/main" val="1605970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15</a:t>
            </a:fld>
            <a:endParaRPr lang="fr-FR"/>
          </a:p>
        </p:txBody>
      </p:sp>
    </p:spTree>
    <p:extLst>
      <p:ext uri="{BB962C8B-B14F-4D97-AF65-F5344CB8AC3E}">
        <p14:creationId xmlns:p14="http://schemas.microsoft.com/office/powerpoint/2010/main" val="3008153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16</a:t>
            </a:fld>
            <a:endParaRPr lang="fr-FR"/>
          </a:p>
        </p:txBody>
      </p:sp>
    </p:spTree>
    <p:extLst>
      <p:ext uri="{BB962C8B-B14F-4D97-AF65-F5344CB8AC3E}">
        <p14:creationId xmlns:p14="http://schemas.microsoft.com/office/powerpoint/2010/main" val="4124546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17</a:t>
            </a:fld>
            <a:endParaRPr lang="fr-FR"/>
          </a:p>
        </p:txBody>
      </p:sp>
    </p:spTree>
    <p:extLst>
      <p:ext uri="{BB962C8B-B14F-4D97-AF65-F5344CB8AC3E}">
        <p14:creationId xmlns:p14="http://schemas.microsoft.com/office/powerpoint/2010/main" val="357060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18</a:t>
            </a:fld>
            <a:endParaRPr lang="fr-FR"/>
          </a:p>
        </p:txBody>
      </p:sp>
    </p:spTree>
    <p:extLst>
      <p:ext uri="{BB962C8B-B14F-4D97-AF65-F5344CB8AC3E}">
        <p14:creationId xmlns:p14="http://schemas.microsoft.com/office/powerpoint/2010/main" val="4123758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19</a:t>
            </a:fld>
            <a:endParaRPr lang="fr-FR"/>
          </a:p>
        </p:txBody>
      </p:sp>
    </p:spTree>
    <p:extLst>
      <p:ext uri="{BB962C8B-B14F-4D97-AF65-F5344CB8AC3E}">
        <p14:creationId xmlns:p14="http://schemas.microsoft.com/office/powerpoint/2010/main" val="211753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a:t>
            </a:fld>
            <a:endParaRPr lang="fr-FR"/>
          </a:p>
        </p:txBody>
      </p:sp>
    </p:spTree>
    <p:extLst>
      <p:ext uri="{BB962C8B-B14F-4D97-AF65-F5344CB8AC3E}">
        <p14:creationId xmlns:p14="http://schemas.microsoft.com/office/powerpoint/2010/main" val="409033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20</a:t>
            </a:fld>
            <a:endParaRPr lang="fr-FR"/>
          </a:p>
        </p:txBody>
      </p:sp>
    </p:spTree>
    <p:extLst>
      <p:ext uri="{BB962C8B-B14F-4D97-AF65-F5344CB8AC3E}">
        <p14:creationId xmlns:p14="http://schemas.microsoft.com/office/powerpoint/2010/main" val="159695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21</a:t>
            </a:fld>
            <a:endParaRPr lang="fr-FR"/>
          </a:p>
        </p:txBody>
      </p:sp>
    </p:spTree>
    <p:extLst>
      <p:ext uri="{BB962C8B-B14F-4D97-AF65-F5344CB8AC3E}">
        <p14:creationId xmlns:p14="http://schemas.microsoft.com/office/powerpoint/2010/main" val="2851894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22</a:t>
            </a:fld>
            <a:endParaRPr lang="fr-FR"/>
          </a:p>
        </p:txBody>
      </p:sp>
    </p:spTree>
    <p:extLst>
      <p:ext uri="{BB962C8B-B14F-4D97-AF65-F5344CB8AC3E}">
        <p14:creationId xmlns:p14="http://schemas.microsoft.com/office/powerpoint/2010/main" val="106815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23</a:t>
            </a:fld>
            <a:endParaRPr lang="fr-FR"/>
          </a:p>
        </p:txBody>
      </p:sp>
    </p:spTree>
    <p:extLst>
      <p:ext uri="{BB962C8B-B14F-4D97-AF65-F5344CB8AC3E}">
        <p14:creationId xmlns:p14="http://schemas.microsoft.com/office/powerpoint/2010/main" val="401813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3</a:t>
            </a:fld>
            <a:endParaRPr lang="fr-FR"/>
          </a:p>
        </p:txBody>
      </p:sp>
    </p:spTree>
    <p:extLst>
      <p:ext uri="{BB962C8B-B14F-4D97-AF65-F5344CB8AC3E}">
        <p14:creationId xmlns:p14="http://schemas.microsoft.com/office/powerpoint/2010/main" val="179370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lumMod val="85000"/>
                    <a:lumOff val="15000"/>
                  </a:schemeClr>
                </a:solidFill>
                <a:effectLst/>
                <a:latin typeface="+mn-lt"/>
                <a:ea typeface="+mn-ea"/>
                <a:cs typeface="+mn-cs"/>
              </a:rPr>
              <a:t>Cette étape fournit une vision approfondie du contenu des données et établit la base pour des analyses plus avancées.</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4</a:t>
            </a:fld>
            <a:endParaRPr lang="fr-FR"/>
          </a:p>
        </p:txBody>
      </p:sp>
    </p:spTree>
    <p:extLst>
      <p:ext uri="{BB962C8B-B14F-4D97-AF65-F5344CB8AC3E}">
        <p14:creationId xmlns:p14="http://schemas.microsoft.com/office/powerpoint/2010/main" val="293095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solidFill>
                  <a:schemeClr val="bg1"/>
                </a:solidFill>
                <a:effectLst/>
                <a:latin typeface="+mn-lt"/>
                <a:ea typeface="+mn-ea"/>
                <a:cs typeface="+mn-cs"/>
              </a:rPr>
              <a:t>La gestion des anomalies permet d'améliorer la fiabilité des résultats et de garantir des interprétations précises.</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5</a:t>
            </a:fld>
            <a:endParaRPr lang="fr-FR"/>
          </a:p>
        </p:txBody>
      </p:sp>
    </p:spTree>
    <p:extLst>
      <p:ext uri="{BB962C8B-B14F-4D97-AF65-F5344CB8AC3E}">
        <p14:creationId xmlns:p14="http://schemas.microsoft.com/office/powerpoint/2010/main" val="301387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solidFill>
                  <a:schemeClr val="bg1"/>
                </a:solidFill>
                <a:effectLst/>
                <a:latin typeface="+mn-lt"/>
                <a:ea typeface="+mn-ea"/>
                <a:cs typeface="+mn-cs"/>
              </a:rPr>
              <a:t>La sélection judicieuse des variables contribue à simplifier l'analyse tout en maximisant la pertinence.</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6</a:t>
            </a:fld>
            <a:endParaRPr lang="fr-FR"/>
          </a:p>
        </p:txBody>
      </p:sp>
    </p:spTree>
    <p:extLst>
      <p:ext uri="{BB962C8B-B14F-4D97-AF65-F5344CB8AC3E}">
        <p14:creationId xmlns:p14="http://schemas.microsoft.com/office/powerpoint/2010/main" val="239131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solidFill>
                  <a:schemeClr val="bg1"/>
                </a:solidFill>
                <a:effectLst/>
                <a:latin typeface="+mn-lt"/>
                <a:ea typeface="+mn-ea"/>
                <a:cs typeface="+mn-cs"/>
              </a:rPr>
              <a:t>Une préparation efficace des données garantit la qualité des résultats obtenus à partir de l'analyse.</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7</a:t>
            </a:fld>
            <a:endParaRPr lang="fr-FR"/>
          </a:p>
        </p:txBody>
      </p:sp>
    </p:spTree>
    <p:extLst>
      <p:ext uri="{BB962C8B-B14F-4D97-AF65-F5344CB8AC3E}">
        <p14:creationId xmlns:p14="http://schemas.microsoft.com/office/powerpoint/2010/main" val="158919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effectLst/>
                <a:latin typeface="+mn-lt"/>
                <a:ea typeface="+mn-ea"/>
                <a:cs typeface="+mn-cs"/>
              </a:rPr>
              <a:t>La visualisation rend les résultats plus accessibles, facilitant la communication des découvertes aux parties prenantes.</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8</a:t>
            </a:fld>
            <a:endParaRPr lang="fr-FR"/>
          </a:p>
        </p:txBody>
      </p:sp>
    </p:spTree>
    <p:extLst>
      <p:ext uri="{BB962C8B-B14F-4D97-AF65-F5344CB8AC3E}">
        <p14:creationId xmlns:p14="http://schemas.microsoft.com/office/powerpoint/2010/main" val="174649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9</a:t>
            </a:fld>
            <a:endParaRPr lang="fr-FR"/>
          </a:p>
        </p:txBody>
      </p:sp>
    </p:spTree>
    <p:extLst>
      <p:ext uri="{BB962C8B-B14F-4D97-AF65-F5344CB8AC3E}">
        <p14:creationId xmlns:p14="http://schemas.microsoft.com/office/powerpoint/2010/main" val="176732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048DF70-ED54-CD45-80EC-C09BE11F12F6}" type="datetime1">
              <a:rPr lang="fr-FR" smtClean="0"/>
              <a:t>26/01/2024</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33699699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643E39-9825-C94B-A8A6-2F28CC312DEA}" type="datetime1">
              <a:rPr lang="fr-FR" smtClean="0"/>
              <a:t>26/01/2024</a:t>
            </a:fld>
            <a:endParaRPr lang="fr-FR"/>
          </a:p>
        </p:txBody>
      </p:sp>
      <p:sp>
        <p:nvSpPr>
          <p:cNvPr id="5" name="Footer Placeholder 4"/>
          <p:cNvSpPr>
            <a:spLocks noGrp="1"/>
          </p:cNvSpPr>
          <p:nvPr>
            <p:ph type="ftr" sz="quarter" idx="11"/>
          </p:nvPr>
        </p:nvSpPr>
        <p:spPr/>
        <p:txBody>
          <a:bodyPr/>
          <a:lstStyle/>
          <a:p>
            <a:r>
              <a:rPr lang="fr-FR"/>
              <a:t>Fatou SALL  |  Machine Learning Engineer  |  Machine Learning</a:t>
            </a:r>
          </a:p>
        </p:txBody>
      </p:sp>
      <p:sp>
        <p:nvSpPr>
          <p:cNvPr id="6" name="Slide Number Placeholder 5"/>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287132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D49D2DD-07D5-3C40-BA79-75D9A09BC57F}" type="datetime1">
              <a:rPr lang="fr-FR" smtClean="0"/>
              <a:t>26/01/2024</a:t>
            </a:fld>
            <a:endParaRPr lang="fr-FR"/>
          </a:p>
        </p:txBody>
      </p:sp>
      <p:sp>
        <p:nvSpPr>
          <p:cNvPr id="5" name="Footer Placeholder 4"/>
          <p:cNvSpPr>
            <a:spLocks noGrp="1"/>
          </p:cNvSpPr>
          <p:nvPr>
            <p:ph type="ftr" sz="quarter" idx="11"/>
          </p:nvPr>
        </p:nvSpPr>
        <p:spPr/>
        <p:txBody>
          <a:bodyPr/>
          <a:lstStyle/>
          <a:p>
            <a:r>
              <a:rPr lang="fr-FR"/>
              <a:t>Fatou SALL  |  Machine Learning Engineer  |  Machine Learning</a:t>
            </a:r>
          </a:p>
        </p:txBody>
      </p:sp>
      <p:sp>
        <p:nvSpPr>
          <p:cNvPr id="6" name="Slide Number Placeholder 5"/>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169769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B74259-4D85-2F41-9439-7AE1739CDA1B}" type="datetime1">
              <a:rPr lang="fr-FR" smtClean="0"/>
              <a:t>26/01/2024</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30911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5547426F-F915-694F-A3D9-8CF3197D5EFE}" type="datetime1">
              <a:rPr lang="fr-FR" smtClean="0"/>
              <a:t>26/01/2024</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29744498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8DA900AB-FF1E-2A40-BB99-B4AF1C9C6B47}" type="datetime1">
              <a:rPr lang="fr-FR" smtClean="0"/>
              <a:t>26/01/2024</a:t>
            </a:fld>
            <a:endParaRPr lang="fr-FR"/>
          </a:p>
        </p:txBody>
      </p:sp>
      <p:sp>
        <p:nvSpPr>
          <p:cNvPr id="9" name="Footer Placeholder 8"/>
          <p:cNvSpPr>
            <a:spLocks noGrp="1"/>
          </p:cNvSpPr>
          <p:nvPr>
            <p:ph type="ftr" sz="quarter" idx="11"/>
          </p:nvPr>
        </p:nvSpPr>
        <p:spPr/>
        <p:txBody>
          <a:bodyPr/>
          <a:lstStyle/>
          <a:p>
            <a:r>
              <a:rPr lang="fr-FR"/>
              <a:t>Fatou SALL  |  Machine Learning Engineer  |  Machine Learning</a:t>
            </a:r>
          </a:p>
        </p:txBody>
      </p:sp>
      <p:sp>
        <p:nvSpPr>
          <p:cNvPr id="10" name="Slide Number Placeholder 9"/>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193120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DC5E473-398C-D149-9E96-0C521E6D8860}" type="datetime1">
              <a:rPr lang="fr-FR" smtClean="0"/>
              <a:t>26/01/2024</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11042418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56F6B6-4EE1-0642-B7B5-5F7AE38E3B55}" type="datetime1">
              <a:rPr lang="fr-FR" smtClean="0"/>
              <a:t>26/01/2024</a:t>
            </a:fld>
            <a:endParaRPr lang="fr-FR"/>
          </a:p>
        </p:txBody>
      </p:sp>
      <p:sp>
        <p:nvSpPr>
          <p:cNvPr id="4" name="Footer Placeholder 3"/>
          <p:cNvSpPr>
            <a:spLocks noGrp="1"/>
          </p:cNvSpPr>
          <p:nvPr>
            <p:ph type="ftr" sz="quarter" idx="11"/>
          </p:nvPr>
        </p:nvSpPr>
        <p:spPr/>
        <p:txBody>
          <a:bodyPr/>
          <a:lstStyle/>
          <a:p>
            <a:r>
              <a:rPr lang="fr-FR"/>
              <a:t>Fatou SALL  |  Machine Learning Engineer  |  Machine Learning</a:t>
            </a:r>
          </a:p>
        </p:txBody>
      </p:sp>
      <p:sp>
        <p:nvSpPr>
          <p:cNvPr id="5" name="Slide Number Placeholder 4"/>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424851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B770E-73FB-CB4B-A1C8-BE97D2CF10D0}" type="datetime1">
              <a:rPr lang="fr-FR" smtClean="0"/>
              <a:t>26/01/2024</a:t>
            </a:fld>
            <a:endParaRPr lang="fr-FR"/>
          </a:p>
        </p:txBody>
      </p:sp>
      <p:sp>
        <p:nvSpPr>
          <p:cNvPr id="3" name="Footer Placeholder 2"/>
          <p:cNvSpPr>
            <a:spLocks noGrp="1"/>
          </p:cNvSpPr>
          <p:nvPr>
            <p:ph type="ftr" sz="quarter" idx="11"/>
          </p:nvPr>
        </p:nvSpPr>
        <p:spPr/>
        <p:txBody>
          <a:bodyPr/>
          <a:lstStyle/>
          <a:p>
            <a:r>
              <a:rPr lang="fr-FR"/>
              <a:t>Fatou SALL  |  Machine Learning Engineer  |  Machine Learning</a:t>
            </a:r>
          </a:p>
        </p:txBody>
      </p:sp>
      <p:sp>
        <p:nvSpPr>
          <p:cNvPr id="4" name="Slide Number Placeholder 3"/>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5545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31D93DF5-FC8B-DA44-AB70-16358290D04E}" type="datetime1">
              <a:rPr lang="fr-FR" smtClean="0"/>
              <a:t>26/01/2024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Fatou SALL  |  Machine Learning Engineer  |  Machine Learning</a:t>
            </a:r>
          </a:p>
        </p:txBody>
      </p:sp>
      <p:sp>
        <p:nvSpPr>
          <p:cNvPr id="11" name="Slide Number Placeholder 10"/>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289488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50F20BE-70A0-B246-B79A-64BC5CA395FD}" type="datetime1">
              <a:rPr lang="fr-FR" smtClean="0"/>
              <a:t>26/01/2024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Fatou SALL  |  Machine Learning Engineer  |  Machine Learning</a:t>
            </a:r>
          </a:p>
        </p:txBody>
      </p:sp>
      <p:sp>
        <p:nvSpPr>
          <p:cNvPr id="10" name="Slide Number Placeholder 9"/>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68850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C5E473-398C-D149-9E96-0C521E6D8860}" type="datetime1">
              <a:rPr lang="fr-FR" smtClean="0"/>
              <a:t>26/01/2024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Fatou SALL  |  Machine Learning Engineer  |  Machine Learning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299658-03E9-7C45-93C7-CEC8C303E698}" type="slidenum">
              <a:rPr lang="fr-FR" smtClean="0"/>
              <a:t>‹N°›</a:t>
            </a:fld>
            <a:endParaRPr lang="fr-FR"/>
          </a:p>
        </p:txBody>
      </p:sp>
    </p:spTree>
    <p:extLst>
      <p:ext uri="{BB962C8B-B14F-4D97-AF65-F5344CB8AC3E}">
        <p14:creationId xmlns:p14="http://schemas.microsoft.com/office/powerpoint/2010/main" val="13398092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Graphique sur un document avec stylet">
            <a:extLst>
              <a:ext uri="{FF2B5EF4-FFF2-40B4-BE49-F238E27FC236}">
                <a16:creationId xmlns:a16="http://schemas.microsoft.com/office/drawing/2014/main" id="{0F198A1A-6456-0F7B-1A99-A5243101163B}"/>
              </a:ext>
            </a:extLst>
          </p:cNvPr>
          <p:cNvPicPr>
            <a:picLocks noChangeAspect="1"/>
          </p:cNvPicPr>
          <p:nvPr/>
        </p:nvPicPr>
        <p:blipFill rotWithShape="1">
          <a:blip r:embed="rId3"/>
          <a:srcRect t="1510" b="14220"/>
          <a:stretch/>
        </p:blipFill>
        <p:spPr>
          <a:xfrm>
            <a:off x="20" y="10"/>
            <a:ext cx="12191980" cy="6857990"/>
          </a:xfrm>
          <a:prstGeom prst="rect">
            <a:avLst/>
          </a:prstGeom>
        </p:spPr>
      </p:pic>
      <p:sp>
        <p:nvSpPr>
          <p:cNvPr id="2" name="Titre 1">
            <a:extLst>
              <a:ext uri="{FF2B5EF4-FFF2-40B4-BE49-F238E27FC236}">
                <a16:creationId xmlns:a16="http://schemas.microsoft.com/office/drawing/2014/main" id="{7C331944-050D-B89E-FAC9-780EB628C2B2}"/>
              </a:ext>
            </a:extLst>
          </p:cNvPr>
          <p:cNvSpPr>
            <a:spLocks noGrp="1"/>
          </p:cNvSpPr>
          <p:nvPr>
            <p:ph type="title"/>
          </p:nvPr>
        </p:nvSpPr>
        <p:spPr>
          <a:xfrm>
            <a:off x="2231136" y="2958103"/>
            <a:ext cx="7729728" cy="941796"/>
          </a:xfrm>
          <a:solidFill>
            <a:srgbClr val="000000">
              <a:alpha val="70000"/>
            </a:srgbClr>
          </a:solidFill>
          <a:ln>
            <a:solidFill>
              <a:srgbClr val="FFFFFF"/>
            </a:solidFill>
          </a:ln>
        </p:spPr>
        <p:txBody>
          <a:bodyPr vert="horz" lIns="182880" tIns="182880" rIns="182880" bIns="182880" rtlCol="0" anchor="ctr">
            <a:normAutofit/>
          </a:bodyPr>
          <a:lstStyle/>
          <a:p>
            <a:pPr lvl="0"/>
            <a:r>
              <a:rPr lang="en-US" sz="2000" kern="1200" cap="all" spc="200" baseline="0" dirty="0">
                <a:solidFill>
                  <a:srgbClr val="FFFFFF"/>
                </a:solidFill>
                <a:latin typeface="+mj-lt"/>
                <a:ea typeface="+mj-ea"/>
                <a:cs typeface="+mj-cs"/>
              </a:rPr>
              <a:t> </a:t>
            </a:r>
            <a:r>
              <a:rPr lang="en-US" sz="2000" b="1" i="0" kern="1200" cap="all" spc="200" baseline="0" dirty="0">
                <a:solidFill>
                  <a:srgbClr val="FFFFFF"/>
                </a:solidFill>
                <a:effectLst/>
                <a:latin typeface="+mj-lt"/>
                <a:ea typeface="+mj-ea"/>
                <a:cs typeface="+mj-cs"/>
              </a:rPr>
              <a:t>Exploration des </a:t>
            </a:r>
            <a:r>
              <a:rPr lang="en-US" sz="2000" b="1" i="0" kern="1200" cap="all" spc="200" baseline="0" dirty="0" err="1">
                <a:solidFill>
                  <a:srgbClr val="FFFFFF"/>
                </a:solidFill>
                <a:effectLst/>
                <a:latin typeface="+mj-lt"/>
                <a:ea typeface="+mj-ea"/>
                <a:cs typeface="+mj-cs"/>
              </a:rPr>
              <a:t>Données</a:t>
            </a:r>
            <a:r>
              <a:rPr lang="en-US" sz="2000" b="1" i="0" kern="1200" cap="all" spc="200" baseline="0" dirty="0">
                <a:solidFill>
                  <a:srgbClr val="FFFFFF"/>
                </a:solidFill>
                <a:effectLst/>
                <a:latin typeface="+mj-lt"/>
                <a:ea typeface="+mj-ea"/>
                <a:cs typeface="+mj-cs"/>
              </a:rPr>
              <a:t> (EDA) : </a:t>
            </a:r>
            <a:r>
              <a:rPr lang="en-US" sz="2000" b="1" i="0" kern="1200" cap="all" spc="200" baseline="0" dirty="0" err="1">
                <a:solidFill>
                  <a:srgbClr val="FFFFFF"/>
                </a:solidFill>
                <a:effectLst/>
                <a:latin typeface="+mj-lt"/>
                <a:ea typeface="+mj-ea"/>
                <a:cs typeface="+mj-cs"/>
              </a:rPr>
              <a:t>Théorie</a:t>
            </a:r>
            <a:r>
              <a:rPr lang="en-US" sz="2000" b="1" i="0" kern="1200" cap="all" spc="200" baseline="0" dirty="0">
                <a:solidFill>
                  <a:srgbClr val="FFFFFF"/>
                </a:solidFill>
                <a:effectLst/>
                <a:latin typeface="+mj-lt"/>
                <a:ea typeface="+mj-ea"/>
                <a:cs typeface="+mj-cs"/>
              </a:rPr>
              <a:t> et Pratique</a:t>
            </a:r>
            <a:endParaRPr lang="en-US" sz="2000" kern="1200" cap="all" spc="200" baseline="0" dirty="0">
              <a:solidFill>
                <a:srgbClr val="FFFFFF"/>
              </a:solidFill>
              <a:latin typeface="+mj-lt"/>
              <a:ea typeface="+mj-ea"/>
              <a:cs typeface="+mj-cs"/>
            </a:endParaRPr>
          </a:p>
        </p:txBody>
      </p:sp>
      <p:sp>
        <p:nvSpPr>
          <p:cNvPr id="4" name="Espace réservé du pied de page 3">
            <a:extLst>
              <a:ext uri="{FF2B5EF4-FFF2-40B4-BE49-F238E27FC236}">
                <a16:creationId xmlns:a16="http://schemas.microsoft.com/office/drawing/2014/main" id="{C6794667-8D8B-1845-42AC-F1CCB1E8F458}"/>
              </a:ext>
            </a:extLst>
          </p:cNvPr>
          <p:cNvSpPr>
            <a:spLocks noGrp="1"/>
          </p:cNvSpPr>
          <p:nvPr>
            <p:ph type="ftr" sz="quarter" idx="11"/>
          </p:nvPr>
        </p:nvSpPr>
        <p:spPr>
          <a:xfrm>
            <a:off x="1600200" y="6236208"/>
            <a:ext cx="5901189" cy="320040"/>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Fatou SALL  |  Machine Learning Engineer  |  Machine Learning</a:t>
            </a:r>
          </a:p>
        </p:txBody>
      </p:sp>
      <p:sp>
        <p:nvSpPr>
          <p:cNvPr id="5" name="Espace réservé du numéro de diapositive 4">
            <a:extLst>
              <a:ext uri="{FF2B5EF4-FFF2-40B4-BE49-F238E27FC236}">
                <a16:creationId xmlns:a16="http://schemas.microsoft.com/office/drawing/2014/main" id="{47F8E6ED-A5A8-B76E-F5A2-6B1EB190AD8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65299658-03E9-7C45-93C7-CEC8C303E698}" type="slidenum">
              <a:rPr lang="en-US" smtClean="0"/>
              <a:pPr>
                <a:lnSpc>
                  <a:spcPct val="90000"/>
                </a:lnSpc>
                <a:spcAft>
                  <a:spcPts val="600"/>
                </a:spcAft>
              </a:pPr>
              <a:t>1</a:t>
            </a:fld>
            <a:endParaRPr lang="en-US"/>
          </a:p>
        </p:txBody>
      </p:sp>
    </p:spTree>
    <p:extLst>
      <p:ext uri="{BB962C8B-B14F-4D97-AF65-F5344CB8AC3E}">
        <p14:creationId xmlns:p14="http://schemas.microsoft.com/office/powerpoint/2010/main" val="51179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C7DDC-A002-E203-5E91-AE41ADDBE9AE}"/>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1. Statistiques Descriptives</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8ED4631-017A-5AC5-705C-BC199E960F80}"/>
              </a:ext>
            </a:extLst>
          </p:cNvPr>
          <p:cNvSpPr>
            <a:spLocks noGrp="1"/>
          </p:cNvSpPr>
          <p:nvPr>
            <p:ph idx="1"/>
          </p:nvPr>
        </p:nvSpPr>
        <p:spPr>
          <a:xfrm>
            <a:off x="6049182" y="802638"/>
            <a:ext cx="5408696" cy="5252722"/>
          </a:xfrm>
        </p:spPr>
        <p:txBody>
          <a:bodyPr anchor="ctr">
            <a:normAutofit/>
          </a:bodyPr>
          <a:lstStyle/>
          <a:p>
            <a:pPr marL="0" indent="0">
              <a:buNone/>
            </a:pPr>
            <a:r>
              <a:rPr lang="fr-FR" b="0" i="0" kern="1200">
                <a:solidFill>
                  <a:schemeClr val="bg1"/>
                </a:solidFill>
                <a:effectLst/>
                <a:latin typeface="+mn-lt"/>
                <a:ea typeface="+mn-ea"/>
                <a:cs typeface="+mn-cs"/>
              </a:rPr>
              <a:t>Les statistiques descriptives fournissent un résumé numérique des principales caractéristiques des données. Cela comprend des mesures telles que la moyenne, la médiane, l'écart-type, et d'autres. Ces statistiques aident à avoir une compréhension rapide de la distribution des données.</a:t>
            </a:r>
          </a:p>
          <a:p>
            <a:r>
              <a:rPr lang="fr-FR" b="1" i="0" kern="1200">
                <a:solidFill>
                  <a:schemeClr val="bg1"/>
                </a:solidFill>
                <a:effectLst/>
                <a:latin typeface="+mn-lt"/>
                <a:ea typeface="+mn-ea"/>
                <a:cs typeface="+mn-cs"/>
              </a:rPr>
              <a:t>Moyenne :</a:t>
            </a:r>
            <a:r>
              <a:rPr lang="fr-FR" b="0" i="0" kern="1200">
                <a:solidFill>
                  <a:schemeClr val="bg1"/>
                </a:solidFill>
                <a:effectLst/>
                <a:latin typeface="+mn-lt"/>
                <a:ea typeface="+mn-ea"/>
                <a:cs typeface="+mn-cs"/>
              </a:rPr>
              <a:t> </a:t>
            </a:r>
          </a:p>
          <a:p>
            <a:pPr lvl="1"/>
            <a:r>
              <a:rPr lang="fr-FR" b="0" i="0" kern="1200">
                <a:solidFill>
                  <a:schemeClr val="bg1"/>
                </a:solidFill>
                <a:effectLst/>
                <a:latin typeface="+mn-lt"/>
                <a:ea typeface="+mn-ea"/>
                <a:cs typeface="+mn-cs"/>
              </a:rPr>
              <a:t>Calcul de la valeur moyenne des données.</a:t>
            </a:r>
          </a:p>
          <a:p>
            <a:r>
              <a:rPr lang="fr-FR" b="1" i="0" kern="1200">
                <a:solidFill>
                  <a:schemeClr val="bg1"/>
                </a:solidFill>
                <a:effectLst/>
                <a:latin typeface="+mn-lt"/>
                <a:ea typeface="+mn-ea"/>
                <a:cs typeface="+mn-cs"/>
              </a:rPr>
              <a:t>Médiane :</a:t>
            </a:r>
            <a:r>
              <a:rPr lang="fr-FR" b="0" i="0" kern="1200">
                <a:solidFill>
                  <a:schemeClr val="bg1"/>
                </a:solidFill>
                <a:effectLst/>
                <a:latin typeface="+mn-lt"/>
                <a:ea typeface="+mn-ea"/>
                <a:cs typeface="+mn-cs"/>
              </a:rPr>
              <a:t> </a:t>
            </a:r>
          </a:p>
          <a:p>
            <a:pPr lvl="1"/>
            <a:r>
              <a:rPr lang="fr-FR" b="0" i="0" kern="1200">
                <a:solidFill>
                  <a:schemeClr val="bg1"/>
                </a:solidFill>
                <a:effectLst/>
                <a:latin typeface="+mn-lt"/>
                <a:ea typeface="+mn-ea"/>
                <a:cs typeface="+mn-cs"/>
              </a:rPr>
              <a:t>Trouver la valeur centrale des données.</a:t>
            </a:r>
          </a:p>
          <a:p>
            <a:r>
              <a:rPr lang="fr-FR" b="1" i="0" kern="1200">
                <a:solidFill>
                  <a:schemeClr val="bg1"/>
                </a:solidFill>
                <a:effectLst/>
                <a:latin typeface="+mn-lt"/>
                <a:ea typeface="+mn-ea"/>
                <a:cs typeface="+mn-cs"/>
              </a:rPr>
              <a:t>Écart-type :</a:t>
            </a:r>
            <a:r>
              <a:rPr lang="fr-FR" b="0" i="0" kern="1200">
                <a:solidFill>
                  <a:schemeClr val="bg1"/>
                </a:solidFill>
                <a:effectLst/>
                <a:latin typeface="+mn-lt"/>
                <a:ea typeface="+mn-ea"/>
                <a:cs typeface="+mn-cs"/>
              </a:rPr>
              <a:t> </a:t>
            </a:r>
          </a:p>
          <a:p>
            <a:pPr lvl="1"/>
            <a:r>
              <a:rPr lang="fr-FR" b="0" i="0" kern="1200">
                <a:solidFill>
                  <a:schemeClr val="bg1"/>
                </a:solidFill>
                <a:effectLst/>
                <a:latin typeface="+mn-lt"/>
                <a:ea typeface="+mn-ea"/>
                <a:cs typeface="+mn-cs"/>
              </a:rPr>
              <a:t>Mesure de la dispersion des données autour de la moyenne, etc.</a:t>
            </a:r>
          </a:p>
        </p:txBody>
      </p:sp>
      <p:sp>
        <p:nvSpPr>
          <p:cNvPr id="4" name="Espace réservé du pied de page 3">
            <a:extLst>
              <a:ext uri="{FF2B5EF4-FFF2-40B4-BE49-F238E27FC236}">
                <a16:creationId xmlns:a16="http://schemas.microsoft.com/office/drawing/2014/main" id="{656911D3-E0E9-9DCB-7EBA-CEA29BA5E431}"/>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C11ED537-EE40-B878-5D76-4869ED295E2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10</a:t>
            </a:fld>
            <a:endParaRPr lang="fr-FR"/>
          </a:p>
        </p:txBody>
      </p:sp>
    </p:spTree>
    <p:extLst>
      <p:ext uri="{BB962C8B-B14F-4D97-AF65-F5344CB8AC3E}">
        <p14:creationId xmlns:p14="http://schemas.microsoft.com/office/powerpoint/2010/main" val="295884636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10CA5-B802-1D21-63B3-B1A2BC312B50}"/>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2. Visualisation</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C64737E-DDE7-BDE9-DD87-6CE79225AA25}"/>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 visualisation des données est essentielle pour interpréter les schémas et les relations. Plusieurs types de graphiques sont utilisés pour cela :</a:t>
            </a:r>
          </a:p>
          <a:p>
            <a:r>
              <a:rPr lang="fr-FR" b="1" i="0" kern="1200" dirty="0">
                <a:solidFill>
                  <a:schemeClr val="bg1"/>
                </a:solidFill>
                <a:effectLst/>
                <a:latin typeface="+mn-lt"/>
                <a:ea typeface="+mn-ea"/>
                <a:cs typeface="+mn-cs"/>
              </a:rPr>
              <a:t>Histogrammes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Représentation graphique de la distribution des données.</a:t>
            </a:r>
          </a:p>
          <a:p>
            <a:r>
              <a:rPr lang="fr-FR" b="1" i="0" kern="1200" dirty="0">
                <a:solidFill>
                  <a:schemeClr val="bg1"/>
                </a:solidFill>
                <a:effectLst/>
                <a:latin typeface="+mn-lt"/>
                <a:ea typeface="+mn-ea"/>
                <a:cs typeface="+mn-cs"/>
              </a:rPr>
              <a:t>Diagrammes en Boîte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Affichage des quartiles, des médianes et des valeurs aberrantes.</a:t>
            </a:r>
          </a:p>
          <a:p>
            <a:r>
              <a:rPr lang="fr-FR" b="1" i="0" kern="1200" dirty="0">
                <a:solidFill>
                  <a:schemeClr val="bg1"/>
                </a:solidFill>
                <a:effectLst/>
                <a:latin typeface="+mn-lt"/>
                <a:ea typeface="+mn-ea"/>
                <a:cs typeface="+mn-cs"/>
              </a:rPr>
              <a:t>Nuages de Points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Visualisation des relations entre deux variables, etc.</a:t>
            </a:r>
          </a:p>
        </p:txBody>
      </p:sp>
      <p:sp>
        <p:nvSpPr>
          <p:cNvPr id="4" name="Espace réservé du pied de page 3">
            <a:extLst>
              <a:ext uri="{FF2B5EF4-FFF2-40B4-BE49-F238E27FC236}">
                <a16:creationId xmlns:a16="http://schemas.microsoft.com/office/drawing/2014/main" id="{0E459134-9B97-7830-3787-91D04F2DDEDB}"/>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9174AD33-6B56-B8FD-E747-83699FF1180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11</a:t>
            </a:fld>
            <a:endParaRPr lang="fr-FR"/>
          </a:p>
        </p:txBody>
      </p:sp>
    </p:spTree>
    <p:extLst>
      <p:ext uri="{BB962C8B-B14F-4D97-AF65-F5344CB8AC3E}">
        <p14:creationId xmlns:p14="http://schemas.microsoft.com/office/powerpoint/2010/main" val="13442756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CB6CF-E7A6-EFAC-626B-9563C822E98C}"/>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3. Corrélation</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B78D5B0-7989-605F-B801-710FF4EA8BE3}"/>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L'analyse de corrélation évalue la force et la direction d'une relation linéaire entre deux variables. La matrice de corrélation est souvent utilisée pour visualiser ces relations.</a:t>
            </a:r>
          </a:p>
          <a:p>
            <a:r>
              <a:rPr lang="fr-FR" b="1" i="0" kern="1200" dirty="0">
                <a:solidFill>
                  <a:schemeClr val="bg1"/>
                </a:solidFill>
                <a:effectLst/>
                <a:latin typeface="+mn-lt"/>
                <a:ea typeface="+mn-ea"/>
                <a:cs typeface="+mn-cs"/>
              </a:rPr>
              <a:t>Matrices de Corrélation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Visualisation des corrélations entre différentes paires de variables.</a:t>
            </a:r>
          </a:p>
        </p:txBody>
      </p:sp>
      <p:sp>
        <p:nvSpPr>
          <p:cNvPr id="4" name="Espace réservé du pied de page 3">
            <a:extLst>
              <a:ext uri="{FF2B5EF4-FFF2-40B4-BE49-F238E27FC236}">
                <a16:creationId xmlns:a16="http://schemas.microsoft.com/office/drawing/2014/main" id="{EAD5BA1F-0F8D-CF31-4175-08E6CCE69739}"/>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DC0F1210-BAFA-BB1C-8345-4ACA6CAC6E7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12</a:t>
            </a:fld>
            <a:endParaRPr lang="fr-FR"/>
          </a:p>
        </p:txBody>
      </p:sp>
    </p:spTree>
    <p:extLst>
      <p:ext uri="{BB962C8B-B14F-4D97-AF65-F5344CB8AC3E}">
        <p14:creationId xmlns:p14="http://schemas.microsoft.com/office/powerpoint/2010/main" val="41346583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C698A6-88F3-422A-CD06-CAF5324A26CC}"/>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4. Analyse de Fréquence</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09B9D70-DFFA-B929-D454-70CAA60CDC8A}"/>
              </a:ext>
            </a:extLst>
          </p:cNvPr>
          <p:cNvSpPr>
            <a:spLocks noGrp="1"/>
          </p:cNvSpPr>
          <p:nvPr>
            <p:ph idx="1"/>
          </p:nvPr>
        </p:nvSpPr>
        <p:spPr>
          <a:xfrm>
            <a:off x="6049182" y="802638"/>
            <a:ext cx="5408696" cy="5252722"/>
          </a:xfrm>
        </p:spPr>
        <p:txBody>
          <a:bodyPr anchor="ctr">
            <a:normAutofit/>
          </a:bodyPr>
          <a:lstStyle/>
          <a:p>
            <a:pPr marL="0" indent="0">
              <a:buNone/>
            </a:pPr>
            <a:r>
              <a:rPr lang="fr-FR" b="0" i="0" kern="1200">
                <a:solidFill>
                  <a:schemeClr val="bg1"/>
                </a:solidFill>
                <a:effectLst/>
                <a:latin typeface="+mn-lt"/>
                <a:ea typeface="+mn-ea"/>
                <a:cs typeface="+mn-cs"/>
              </a:rPr>
              <a:t>L'analyse de fréquence examine la distribution des valeurs dans une variable particulière. Cela est particulièrement utile pour les variables catégorielles.</a:t>
            </a:r>
          </a:p>
          <a:p>
            <a:r>
              <a:rPr lang="fr-FR" b="1" i="0" kern="1200">
                <a:solidFill>
                  <a:schemeClr val="bg1"/>
                </a:solidFill>
                <a:effectLst/>
                <a:latin typeface="+mn-lt"/>
                <a:ea typeface="+mn-ea"/>
                <a:cs typeface="+mn-cs"/>
              </a:rPr>
              <a:t>Diagrammes de Fréquence :</a:t>
            </a:r>
            <a:r>
              <a:rPr lang="fr-FR" b="0" i="0" kern="1200">
                <a:solidFill>
                  <a:schemeClr val="bg1"/>
                </a:solidFill>
                <a:effectLst/>
                <a:latin typeface="+mn-lt"/>
                <a:ea typeface="+mn-ea"/>
                <a:cs typeface="+mn-cs"/>
              </a:rPr>
              <a:t> </a:t>
            </a:r>
          </a:p>
          <a:p>
            <a:pPr lvl="1"/>
            <a:r>
              <a:rPr lang="fr-FR" b="0" i="0" kern="1200">
                <a:solidFill>
                  <a:schemeClr val="bg1"/>
                </a:solidFill>
                <a:effectLst/>
                <a:latin typeface="+mn-lt"/>
                <a:ea typeface="+mn-ea"/>
                <a:cs typeface="+mn-cs"/>
              </a:rPr>
              <a:t>Illustration graphique de la distribution des valeurs.</a:t>
            </a:r>
          </a:p>
        </p:txBody>
      </p:sp>
      <p:sp>
        <p:nvSpPr>
          <p:cNvPr id="4" name="Espace réservé du pied de page 3">
            <a:extLst>
              <a:ext uri="{FF2B5EF4-FFF2-40B4-BE49-F238E27FC236}">
                <a16:creationId xmlns:a16="http://schemas.microsoft.com/office/drawing/2014/main" id="{A38D9470-4AD1-AA67-D889-362E44CB4865}"/>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990DC60B-448D-70D0-01C1-1A372E61EA45}"/>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13</a:t>
            </a:fld>
            <a:endParaRPr lang="fr-FR"/>
          </a:p>
        </p:txBody>
      </p:sp>
    </p:spTree>
    <p:extLst>
      <p:ext uri="{BB962C8B-B14F-4D97-AF65-F5344CB8AC3E}">
        <p14:creationId xmlns:p14="http://schemas.microsoft.com/office/powerpoint/2010/main" val="363395366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FC0C78-BA75-8A09-6834-A0661A6CEC05}"/>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5. Techniques d'Imputation</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9F9A313-819D-E5BE-7417-2C10CBE983F8}"/>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Lorsqu'il y a des valeurs manquantes dans les données, des techniques d'imputation peuvent être utilisées pour remplacer ces valeurs par des estimations appropriées.</a:t>
            </a:r>
          </a:p>
          <a:p>
            <a:r>
              <a:rPr lang="fr-FR" b="1" i="0" kern="1200" dirty="0">
                <a:solidFill>
                  <a:schemeClr val="bg1"/>
                </a:solidFill>
                <a:effectLst/>
                <a:latin typeface="+mn-lt"/>
                <a:ea typeface="+mn-ea"/>
                <a:cs typeface="+mn-cs"/>
              </a:rPr>
              <a:t>Imputation Moyenne/Médiane </a:t>
            </a:r>
            <a:endParaRPr lang="fr-FR" b="0" i="0" kern="1200" dirty="0">
              <a:solidFill>
                <a:schemeClr val="bg1"/>
              </a:solidFill>
              <a:effectLst/>
              <a:latin typeface="+mn-lt"/>
              <a:ea typeface="+mn-ea"/>
              <a:cs typeface="+mn-cs"/>
            </a:endParaRPr>
          </a:p>
          <a:p>
            <a:pPr lvl="1"/>
            <a:r>
              <a:rPr lang="fr-FR" b="0" i="0" kern="1200" dirty="0">
                <a:solidFill>
                  <a:schemeClr val="bg1"/>
                </a:solidFill>
                <a:effectLst/>
                <a:latin typeface="+mn-lt"/>
                <a:ea typeface="+mn-ea"/>
                <a:cs typeface="+mn-cs"/>
              </a:rPr>
              <a:t>Remplacement des valeurs manquantes par la moyenne ou la médiane.</a:t>
            </a:r>
          </a:p>
          <a:p>
            <a:r>
              <a:rPr lang="fr-FR" b="1" i="0" kern="1200" dirty="0">
                <a:solidFill>
                  <a:schemeClr val="bg1"/>
                </a:solidFill>
                <a:effectLst/>
                <a:latin typeface="+mn-lt"/>
                <a:ea typeface="+mn-ea"/>
                <a:cs typeface="+mn-cs"/>
              </a:rPr>
              <a:t>Imputation par Régression </a:t>
            </a:r>
          </a:p>
          <a:p>
            <a:pPr lvl="1"/>
            <a:r>
              <a:rPr lang="fr-FR" b="0" i="0" kern="1200" dirty="0">
                <a:solidFill>
                  <a:schemeClr val="bg1"/>
                </a:solidFill>
                <a:effectLst/>
                <a:latin typeface="+mn-lt"/>
                <a:ea typeface="+mn-ea"/>
                <a:cs typeface="+mn-cs"/>
              </a:rPr>
              <a:t> Estimation des valeurs manquantes à l'aide de modèles de régression, etc.</a:t>
            </a:r>
          </a:p>
          <a:p>
            <a:endParaRPr lang="fr-FR" b="0" i="0" kern="1200" dirty="0">
              <a:solidFill>
                <a:schemeClr val="bg1"/>
              </a:solidFill>
              <a:effectLst/>
              <a:latin typeface="+mn-lt"/>
              <a:ea typeface="+mn-ea"/>
              <a:cs typeface="+mn-cs"/>
            </a:endParaRPr>
          </a:p>
          <a:p>
            <a:endParaRPr lang="fr-FR" dirty="0">
              <a:solidFill>
                <a:schemeClr val="bg1"/>
              </a:solidFill>
            </a:endParaRPr>
          </a:p>
        </p:txBody>
      </p:sp>
      <p:sp>
        <p:nvSpPr>
          <p:cNvPr id="4" name="Espace réservé du pied de page 3">
            <a:extLst>
              <a:ext uri="{FF2B5EF4-FFF2-40B4-BE49-F238E27FC236}">
                <a16:creationId xmlns:a16="http://schemas.microsoft.com/office/drawing/2014/main" id="{469FFCAE-928F-16DD-0B08-96EC9AF766A8}"/>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D97957DB-5C62-C073-DB84-732993FF414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14</a:t>
            </a:fld>
            <a:endParaRPr lang="fr-FR"/>
          </a:p>
        </p:txBody>
      </p:sp>
    </p:spTree>
    <p:extLst>
      <p:ext uri="{BB962C8B-B14F-4D97-AF65-F5344CB8AC3E}">
        <p14:creationId xmlns:p14="http://schemas.microsoft.com/office/powerpoint/2010/main" val="10590519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506A5-5678-3C1B-586E-974D8C3AD886}"/>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Étapes de l'EDA</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3BCC932-ED97-097F-6D3B-67A1A1B3B2C2}"/>
              </a:ext>
            </a:extLst>
          </p:cNvPr>
          <p:cNvSpPr>
            <a:spLocks noGrp="1"/>
          </p:cNvSpPr>
          <p:nvPr>
            <p:ph idx="1"/>
          </p:nvPr>
        </p:nvSpPr>
        <p:spPr>
          <a:xfrm>
            <a:off x="6049182" y="802638"/>
            <a:ext cx="5408696" cy="5252722"/>
          </a:xfrm>
        </p:spPr>
        <p:txBody>
          <a:bodyPr anchor="ctr">
            <a:normAutofit/>
          </a:bodyPr>
          <a:lstStyle/>
          <a:p>
            <a:pPr>
              <a:lnSpc>
                <a:spcPct val="90000"/>
              </a:lnSpc>
            </a:pPr>
            <a:r>
              <a:rPr lang="fr-FR" b="1" i="0" kern="1200" dirty="0">
                <a:solidFill>
                  <a:schemeClr val="bg1"/>
                </a:solidFill>
                <a:effectLst/>
                <a:latin typeface="+mn-lt"/>
                <a:ea typeface="+mn-ea"/>
                <a:cs typeface="+mn-cs"/>
              </a:rPr>
              <a:t>Collecte des Données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Acquérir les données à partir de sources pertinentes.</a:t>
            </a:r>
          </a:p>
          <a:p>
            <a:pPr>
              <a:lnSpc>
                <a:spcPct val="90000"/>
              </a:lnSpc>
            </a:pPr>
            <a:r>
              <a:rPr lang="fr-FR" b="1" i="0" kern="1200" dirty="0">
                <a:solidFill>
                  <a:schemeClr val="bg1"/>
                </a:solidFill>
                <a:effectLst/>
                <a:latin typeface="+mn-lt"/>
                <a:ea typeface="+mn-ea"/>
                <a:cs typeface="+mn-cs"/>
              </a:rPr>
              <a:t>Nettoyage des Données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Identifier et traiter les valeurs manquantes, les valeurs aberrantes et les erreurs dans les données.</a:t>
            </a:r>
          </a:p>
          <a:p>
            <a:pPr>
              <a:lnSpc>
                <a:spcPct val="90000"/>
              </a:lnSpc>
            </a:pPr>
            <a:r>
              <a:rPr lang="fr-FR" b="1" i="0" kern="1200" dirty="0">
                <a:solidFill>
                  <a:schemeClr val="bg1"/>
                </a:solidFill>
                <a:effectLst/>
                <a:latin typeface="+mn-lt"/>
                <a:ea typeface="+mn-ea"/>
                <a:cs typeface="+mn-cs"/>
              </a:rPr>
              <a:t>Analyse </a:t>
            </a:r>
            <a:r>
              <a:rPr lang="fr-FR" b="1" i="0" kern="1200" dirty="0" err="1">
                <a:solidFill>
                  <a:schemeClr val="bg1"/>
                </a:solidFill>
                <a:effectLst/>
                <a:latin typeface="+mn-lt"/>
                <a:ea typeface="+mn-ea"/>
                <a:cs typeface="+mn-cs"/>
              </a:rPr>
              <a:t>Univariable</a:t>
            </a:r>
            <a:r>
              <a:rPr lang="fr-FR" b="1" i="0" kern="1200" dirty="0">
                <a:solidFill>
                  <a:schemeClr val="bg1"/>
                </a:solidFill>
                <a:effectLst/>
                <a:latin typeface="+mn-lt"/>
                <a:ea typeface="+mn-ea"/>
                <a:cs typeface="+mn-cs"/>
              </a:rPr>
              <a:t>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Examiner chaque variable individuellement.</a:t>
            </a:r>
          </a:p>
          <a:p>
            <a:pPr>
              <a:lnSpc>
                <a:spcPct val="90000"/>
              </a:lnSpc>
            </a:pPr>
            <a:r>
              <a:rPr lang="fr-FR" b="1" i="0" kern="1200" dirty="0">
                <a:solidFill>
                  <a:schemeClr val="bg1"/>
                </a:solidFill>
                <a:effectLst/>
                <a:latin typeface="+mn-lt"/>
                <a:ea typeface="+mn-ea"/>
                <a:cs typeface="+mn-cs"/>
              </a:rPr>
              <a:t>Analyse </a:t>
            </a:r>
            <a:r>
              <a:rPr lang="fr-FR" b="1" i="0" kern="1200" dirty="0" err="1">
                <a:solidFill>
                  <a:schemeClr val="bg1"/>
                </a:solidFill>
                <a:effectLst/>
                <a:latin typeface="+mn-lt"/>
                <a:ea typeface="+mn-ea"/>
                <a:cs typeface="+mn-cs"/>
              </a:rPr>
              <a:t>Bivariable</a:t>
            </a:r>
            <a:r>
              <a:rPr lang="fr-FR" b="1" i="0" kern="1200" dirty="0">
                <a:solidFill>
                  <a:schemeClr val="bg1"/>
                </a:solidFill>
                <a:effectLst/>
                <a:latin typeface="+mn-lt"/>
                <a:ea typeface="+mn-ea"/>
                <a:cs typeface="+mn-cs"/>
              </a:rPr>
              <a:t>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Étudier les relations entre deux variables.</a:t>
            </a:r>
          </a:p>
          <a:p>
            <a:pPr>
              <a:lnSpc>
                <a:spcPct val="90000"/>
              </a:lnSpc>
            </a:pPr>
            <a:r>
              <a:rPr lang="fr-FR" b="1" i="0" kern="1200" dirty="0">
                <a:solidFill>
                  <a:schemeClr val="bg1"/>
                </a:solidFill>
                <a:effectLst/>
                <a:latin typeface="+mn-lt"/>
                <a:ea typeface="+mn-ea"/>
                <a:cs typeface="+mn-cs"/>
              </a:rPr>
              <a:t>Visualisation </a:t>
            </a:r>
            <a:r>
              <a:rPr lang="fr-FR" b="0" i="0" kern="1200" dirty="0">
                <a:solidFill>
                  <a:schemeClr val="bg1"/>
                </a:solidFill>
                <a:effectLst/>
                <a:latin typeface="+mn-lt"/>
                <a:ea typeface="+mn-ea"/>
                <a:cs typeface="+mn-cs"/>
              </a:rPr>
              <a:t> </a:t>
            </a:r>
          </a:p>
          <a:p>
            <a:pPr lvl="1">
              <a:lnSpc>
                <a:spcPct val="90000"/>
              </a:lnSpc>
            </a:pPr>
            <a:r>
              <a:rPr lang="fr-FR" b="0" i="0" kern="1200" dirty="0">
                <a:solidFill>
                  <a:schemeClr val="bg1"/>
                </a:solidFill>
                <a:effectLst/>
                <a:latin typeface="+mn-lt"/>
                <a:ea typeface="+mn-ea"/>
                <a:cs typeface="+mn-cs"/>
              </a:rPr>
              <a:t>Utiliser des graphiques pour illustrer les résultats de l'analyse.</a:t>
            </a:r>
          </a:p>
          <a:p>
            <a:pPr>
              <a:lnSpc>
                <a:spcPct val="90000"/>
              </a:lnSpc>
            </a:pPr>
            <a:r>
              <a:rPr lang="fr-FR" b="1" i="0" kern="1200" dirty="0">
                <a:solidFill>
                  <a:schemeClr val="bg1"/>
                </a:solidFill>
                <a:effectLst/>
                <a:latin typeface="+mn-lt"/>
                <a:ea typeface="+mn-ea"/>
                <a:cs typeface="+mn-cs"/>
              </a:rPr>
              <a:t>Résumé et Interprétation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Tirer des conclusions et formuler des hypothèses basées sur les résultats de l'EDA.</a:t>
            </a:r>
          </a:p>
          <a:p>
            <a:pPr>
              <a:lnSpc>
                <a:spcPct val="90000"/>
              </a:lnSpc>
            </a:pPr>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F3B063C8-59D8-9658-1BD5-1CAC476D8667}"/>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59E1B222-DFF8-383C-3AD3-618B32F06A07}"/>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15</a:t>
            </a:fld>
            <a:endParaRPr lang="fr-FR"/>
          </a:p>
        </p:txBody>
      </p:sp>
    </p:spTree>
    <p:extLst>
      <p:ext uri="{BB962C8B-B14F-4D97-AF65-F5344CB8AC3E}">
        <p14:creationId xmlns:p14="http://schemas.microsoft.com/office/powerpoint/2010/main" val="13848973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430A1-BE26-9548-8C20-C917B77CF0E5}"/>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Collecte des Données</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BF3EB2E-9B68-7913-4331-40A1BE5595F1}"/>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La collecte des données est la première étape cruciale de l'Exploration des Données (EDA). Elle implique l'acquisition de données à partir de sources pertinentes, qu'elles soient bases de données, fichiers CSV, API, ou autres. Une collecte rigoureuse et exhaustive des données est essentielle pour garantir la qualité des analyses ultérieures.</a:t>
            </a:r>
          </a:p>
        </p:txBody>
      </p:sp>
      <p:sp>
        <p:nvSpPr>
          <p:cNvPr id="4" name="Espace réservé du pied de page 3">
            <a:extLst>
              <a:ext uri="{FF2B5EF4-FFF2-40B4-BE49-F238E27FC236}">
                <a16:creationId xmlns:a16="http://schemas.microsoft.com/office/drawing/2014/main" id="{00622026-AC2C-8574-0DDD-23FF43E81D53}"/>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BFAC20A0-E93B-75DB-9B6C-A133E2123C73}"/>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16</a:t>
            </a:fld>
            <a:endParaRPr lang="fr-FR"/>
          </a:p>
        </p:txBody>
      </p:sp>
    </p:spTree>
    <p:extLst>
      <p:ext uri="{BB962C8B-B14F-4D97-AF65-F5344CB8AC3E}">
        <p14:creationId xmlns:p14="http://schemas.microsoft.com/office/powerpoint/2010/main" val="374799911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17CD4-E6B8-C37F-C71D-A87E7AA4A357}"/>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Nettoyage des Données</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E8FE4BF-AC51-9019-BD8D-DF5B21A795D8}"/>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Le nettoyage des données est une étape essentielle pour garantir la qualité et la fiabilité des analyses. Cela implique l'identification et le traitement des valeurs manquantes, des valeurs aberrantes et des erreurs dans les données. Un ensemble de données propre et bien traité est fondamental pour obtenir des résultats précis lors de l'EDA.</a:t>
            </a:r>
          </a:p>
        </p:txBody>
      </p:sp>
      <p:sp>
        <p:nvSpPr>
          <p:cNvPr id="4" name="Espace réservé du pied de page 3">
            <a:extLst>
              <a:ext uri="{FF2B5EF4-FFF2-40B4-BE49-F238E27FC236}">
                <a16:creationId xmlns:a16="http://schemas.microsoft.com/office/drawing/2014/main" id="{27AD2A51-3E90-2E3A-6E5A-071D8815D1E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96E01F91-8B99-A8B9-97D1-DB2B3E20D2A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17</a:t>
            </a:fld>
            <a:endParaRPr lang="fr-FR"/>
          </a:p>
        </p:txBody>
      </p:sp>
    </p:spTree>
    <p:extLst>
      <p:ext uri="{BB962C8B-B14F-4D97-AF65-F5344CB8AC3E}">
        <p14:creationId xmlns:p14="http://schemas.microsoft.com/office/powerpoint/2010/main" val="235864126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99E64-BCEE-A17F-B7E0-B0A533DE8472}"/>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Analyse Univariable</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4353D16-FF40-589D-8F45-050AABC3E6D0}"/>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L'analyse </a:t>
            </a:r>
            <a:r>
              <a:rPr lang="fr-FR" b="0" i="0" kern="1200" dirty="0" err="1">
                <a:solidFill>
                  <a:schemeClr val="bg1"/>
                </a:solidFill>
                <a:effectLst/>
                <a:latin typeface="+mn-lt"/>
                <a:ea typeface="+mn-ea"/>
                <a:cs typeface="+mn-cs"/>
              </a:rPr>
              <a:t>univariable</a:t>
            </a:r>
            <a:r>
              <a:rPr lang="fr-FR" b="0" i="0" kern="1200" dirty="0">
                <a:solidFill>
                  <a:schemeClr val="bg1"/>
                </a:solidFill>
                <a:effectLst/>
                <a:latin typeface="+mn-lt"/>
                <a:ea typeface="+mn-ea"/>
                <a:cs typeface="+mn-cs"/>
              </a:rPr>
              <a:t> consiste à examiner chaque variable individuellement. Cela inclut le calcul de statistiques descriptives, la visualisation de la distribution des valeurs, et l'exploration des caractéristiques uniques de chaque variable. Cette étape permet d'obtenir des informations détaillées sur chaque dimension des données.</a:t>
            </a:r>
          </a:p>
          <a:p>
            <a:r>
              <a:rPr lang="fr-FR" b="1" i="0" kern="1200" dirty="0">
                <a:solidFill>
                  <a:schemeClr val="bg1"/>
                </a:solidFill>
                <a:effectLst/>
                <a:latin typeface="+mn-lt"/>
                <a:ea typeface="+mn-ea"/>
                <a:cs typeface="+mn-cs"/>
              </a:rPr>
              <a:t>Variables Qualitatives</a:t>
            </a:r>
          </a:p>
          <a:p>
            <a:pPr lvl="1"/>
            <a:r>
              <a:rPr lang="fr-FR" b="0" i="0" kern="1200" dirty="0">
                <a:solidFill>
                  <a:schemeClr val="bg1"/>
                </a:solidFill>
                <a:effectLst/>
                <a:latin typeface="+mn-lt"/>
                <a:ea typeface="+mn-ea"/>
                <a:cs typeface="+mn-cs"/>
              </a:rPr>
              <a:t>la création de tableaux de fréquence pour résumer la distribution des catégories. </a:t>
            </a:r>
          </a:p>
          <a:p>
            <a:pPr lvl="1"/>
            <a:r>
              <a:rPr lang="fr-FR" b="0" i="0" kern="1200" dirty="0">
                <a:solidFill>
                  <a:schemeClr val="bg1"/>
                </a:solidFill>
                <a:effectLst/>
                <a:latin typeface="+mn-lt"/>
                <a:ea typeface="+mn-ea"/>
                <a:cs typeface="+mn-cs"/>
              </a:rPr>
              <a:t>Des diagrammes en barres peuvent être utilisés pour visualiser la répartition des différentes valeurs.</a:t>
            </a:r>
          </a:p>
          <a:p>
            <a:r>
              <a:rPr lang="fr-FR" b="1" i="0" kern="1200" dirty="0">
                <a:solidFill>
                  <a:schemeClr val="bg1"/>
                </a:solidFill>
                <a:effectLst/>
                <a:latin typeface="+mn-lt"/>
                <a:ea typeface="+mn-ea"/>
                <a:cs typeface="+mn-cs"/>
              </a:rPr>
              <a:t>Variables Quantitatives</a:t>
            </a:r>
          </a:p>
          <a:p>
            <a:pPr lvl="1"/>
            <a:r>
              <a:rPr lang="fr-FR" b="0" i="0" kern="1200" dirty="0">
                <a:solidFill>
                  <a:schemeClr val="bg1"/>
                </a:solidFill>
                <a:effectLst/>
                <a:latin typeface="+mn-lt"/>
                <a:ea typeface="+mn-ea"/>
                <a:cs typeface="+mn-cs"/>
              </a:rPr>
              <a:t>la moyenne, la médiane, l'écart-type, </a:t>
            </a:r>
          </a:p>
          <a:p>
            <a:pPr lvl="1"/>
            <a:r>
              <a:rPr lang="fr-FR" b="0" i="0" kern="1200" dirty="0">
                <a:solidFill>
                  <a:schemeClr val="bg1"/>
                </a:solidFill>
                <a:effectLst/>
                <a:latin typeface="+mn-lt"/>
                <a:ea typeface="+mn-ea"/>
                <a:cs typeface="+mn-cs"/>
              </a:rPr>
              <a:t> la visualisation à l'aide d'histogrammes ou de diagrammes en boîte.</a:t>
            </a:r>
          </a:p>
          <a:p>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7B955DA1-D792-E69D-C1A0-47D077A5CD8A}"/>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FFA92DCE-7D9F-84E9-17AF-B5A9F40575FF}"/>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18</a:t>
            </a:fld>
            <a:endParaRPr lang="fr-FR"/>
          </a:p>
        </p:txBody>
      </p:sp>
    </p:spTree>
    <p:extLst>
      <p:ext uri="{BB962C8B-B14F-4D97-AF65-F5344CB8AC3E}">
        <p14:creationId xmlns:p14="http://schemas.microsoft.com/office/powerpoint/2010/main" val="6351535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01C60-9040-66D4-BD0B-08E55FF391EF}"/>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Analyse Bivariable</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AB36088-0ED6-5B14-F21B-1C2348EA485A}"/>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L'analyse </a:t>
            </a:r>
            <a:r>
              <a:rPr lang="fr-FR" b="0" i="0" kern="1200" dirty="0" err="1">
                <a:solidFill>
                  <a:schemeClr val="bg1"/>
                </a:solidFill>
                <a:effectLst/>
                <a:latin typeface="+mn-lt"/>
                <a:ea typeface="+mn-ea"/>
                <a:cs typeface="+mn-cs"/>
              </a:rPr>
              <a:t>bivariable</a:t>
            </a:r>
            <a:r>
              <a:rPr lang="fr-FR" b="0" i="0" kern="1200" dirty="0">
                <a:solidFill>
                  <a:schemeClr val="bg1"/>
                </a:solidFill>
                <a:effectLst/>
                <a:latin typeface="+mn-lt"/>
                <a:ea typeface="+mn-ea"/>
                <a:cs typeface="+mn-cs"/>
              </a:rPr>
              <a:t> se concentre sur l'étude des relations entre deux variables. Cela peut inclure l'utilisation de matrices de corrélation, de diagrammes de dispersion, et d'autres techniques pour identifier les tendances et les associations entre les paires de variables. Comprendre ces relations est crucial pour obtenir une perspective plus complète.</a:t>
            </a:r>
          </a:p>
          <a:p>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85393B41-6398-ACCD-F0E4-A0801683B235}"/>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AC341391-E37B-3FEE-53BB-BF11816D9A3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19</a:t>
            </a:fld>
            <a:endParaRPr lang="fr-FR"/>
          </a:p>
        </p:txBody>
      </p:sp>
    </p:spTree>
    <p:extLst>
      <p:ext uri="{BB962C8B-B14F-4D97-AF65-F5344CB8AC3E}">
        <p14:creationId xmlns:p14="http://schemas.microsoft.com/office/powerpoint/2010/main" val="7692388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Loupe montrant des performances en baisse">
            <a:extLst>
              <a:ext uri="{FF2B5EF4-FFF2-40B4-BE49-F238E27FC236}">
                <a16:creationId xmlns:a16="http://schemas.microsoft.com/office/drawing/2014/main" id="{CCC2C4B6-9888-3166-313D-99BEE2C116B7}"/>
              </a:ext>
            </a:extLst>
          </p:cNvPr>
          <p:cNvPicPr>
            <a:picLocks noChangeAspect="1"/>
          </p:cNvPicPr>
          <p:nvPr/>
        </p:nvPicPr>
        <p:blipFill rotWithShape="1">
          <a:blip r:embed="rId3"/>
          <a:srcRect r="26633" b="-1"/>
          <a:stretch/>
        </p:blipFill>
        <p:spPr>
          <a:xfrm>
            <a:off x="20" y="10"/>
            <a:ext cx="7537684" cy="6857990"/>
          </a:xfrm>
          <a:prstGeom prst="rect">
            <a:avLst/>
          </a:prstGeom>
        </p:spPr>
      </p:pic>
      <p:sp>
        <p:nvSpPr>
          <p:cNvPr id="2" name="Titre 1">
            <a:extLst>
              <a:ext uri="{FF2B5EF4-FFF2-40B4-BE49-F238E27FC236}">
                <a16:creationId xmlns:a16="http://schemas.microsoft.com/office/drawing/2014/main" id="{E33D5BC9-DC95-F93C-9EA1-24C432F2666C}"/>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pPr lvl="0"/>
            <a:r>
              <a:rPr lang="fr-FR" b="1" i="0" kern="1200" dirty="0">
                <a:solidFill>
                  <a:schemeClr val="tx1">
                    <a:lumMod val="85000"/>
                    <a:lumOff val="15000"/>
                  </a:schemeClr>
                </a:solidFill>
                <a:effectLst/>
                <a:latin typeface="+mn-lt"/>
                <a:ea typeface="+mn-ea"/>
                <a:cs typeface="+mn-cs"/>
              </a:rPr>
              <a:t>Introduction</a:t>
            </a:r>
            <a:endParaRPr lang="fr-FR" dirty="0">
              <a:solidFill>
                <a:schemeClr val="tx1">
                  <a:lumMod val="85000"/>
                  <a:lumOff val="15000"/>
                </a:schemeClr>
              </a:solidFill>
            </a:endParaRPr>
          </a:p>
        </p:txBody>
      </p:sp>
      <p:sp>
        <p:nvSpPr>
          <p:cNvPr id="11" name="Rectangle 10">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BCAE7B4-D193-2B91-7683-7CD0C97EB19C}"/>
              </a:ext>
            </a:extLst>
          </p:cNvPr>
          <p:cNvSpPr>
            <a:spLocks noGrp="1"/>
          </p:cNvSpPr>
          <p:nvPr>
            <p:ph idx="1"/>
          </p:nvPr>
        </p:nvSpPr>
        <p:spPr>
          <a:xfrm>
            <a:off x="8242273" y="973600"/>
            <a:ext cx="3374136" cy="4924280"/>
          </a:xfrm>
        </p:spPr>
        <p:txBody>
          <a:bodyPr anchor="ctr">
            <a:normAutofit/>
          </a:bodyPr>
          <a:lstStyle/>
          <a:p>
            <a:pPr marL="0" indent="0">
              <a:buNone/>
            </a:pPr>
            <a:r>
              <a:rPr lang="fr-FR" b="0" i="0" kern="1200" dirty="0">
                <a:solidFill>
                  <a:srgbClr val="FFFFFF"/>
                </a:solidFill>
                <a:effectLst/>
                <a:latin typeface="+mn-lt"/>
                <a:ea typeface="+mn-ea"/>
                <a:cs typeface="+mn-cs"/>
              </a:rPr>
              <a:t>L'Exploration des Données, souvent abrégée EDA (</a:t>
            </a:r>
            <a:r>
              <a:rPr lang="fr-FR" b="0" i="0" kern="1200" dirty="0" err="1">
                <a:solidFill>
                  <a:srgbClr val="FFFFFF"/>
                </a:solidFill>
                <a:effectLst/>
                <a:latin typeface="+mn-lt"/>
                <a:ea typeface="+mn-ea"/>
                <a:cs typeface="+mn-cs"/>
              </a:rPr>
              <a:t>Exploratory</a:t>
            </a:r>
            <a:r>
              <a:rPr lang="fr-FR" b="0" i="0" kern="1200" dirty="0">
                <a:solidFill>
                  <a:srgbClr val="FFFFFF"/>
                </a:solidFill>
                <a:effectLst/>
                <a:latin typeface="+mn-lt"/>
                <a:ea typeface="+mn-ea"/>
                <a:cs typeface="+mn-cs"/>
              </a:rPr>
              <a:t> Data </a:t>
            </a:r>
            <a:r>
              <a:rPr lang="fr-FR" b="0" i="0" kern="1200" dirty="0" err="1">
                <a:solidFill>
                  <a:srgbClr val="FFFFFF"/>
                </a:solidFill>
                <a:effectLst/>
                <a:latin typeface="+mn-lt"/>
                <a:ea typeface="+mn-ea"/>
                <a:cs typeface="+mn-cs"/>
              </a:rPr>
              <a:t>Analysis</a:t>
            </a:r>
            <a:r>
              <a:rPr lang="fr-FR" b="0" i="0" kern="1200" dirty="0">
                <a:solidFill>
                  <a:srgbClr val="FFFFFF"/>
                </a:solidFill>
                <a:effectLst/>
                <a:latin typeface="+mn-lt"/>
                <a:ea typeface="+mn-ea"/>
                <a:cs typeface="+mn-cs"/>
              </a:rPr>
              <a:t>), est une étape cruciale dans le processus d'analyse de données. Elle vise à comprendre la structure, les relations et les tendances inhérentes aux données avant d'appliquer des modèles statistiques ou de machine </a:t>
            </a:r>
            <a:r>
              <a:rPr lang="fr-FR" b="0" i="0" kern="1200" dirty="0" err="1">
                <a:solidFill>
                  <a:srgbClr val="FFFFFF"/>
                </a:solidFill>
                <a:effectLst/>
                <a:latin typeface="+mn-lt"/>
                <a:ea typeface="+mn-ea"/>
                <a:cs typeface="+mn-cs"/>
              </a:rPr>
              <a:t>learning</a:t>
            </a:r>
            <a:r>
              <a:rPr lang="fr-FR" b="0" i="0" kern="1200" dirty="0">
                <a:solidFill>
                  <a:srgbClr val="FFFFFF"/>
                </a:solidFill>
                <a:effectLst/>
                <a:latin typeface="+mn-lt"/>
                <a:ea typeface="+mn-ea"/>
                <a:cs typeface="+mn-cs"/>
              </a:rPr>
              <a:t>. L'EDA permet d'obtenir des informations essentielles pour prendre des décisions éclairées.</a:t>
            </a:r>
            <a:endParaRPr lang="fr-FR" dirty="0">
              <a:solidFill>
                <a:srgbClr val="FFFFFF"/>
              </a:solidFill>
            </a:endParaRPr>
          </a:p>
        </p:txBody>
      </p:sp>
      <p:sp>
        <p:nvSpPr>
          <p:cNvPr id="4" name="Espace réservé du pied de page 3">
            <a:extLst>
              <a:ext uri="{FF2B5EF4-FFF2-40B4-BE49-F238E27FC236}">
                <a16:creationId xmlns:a16="http://schemas.microsoft.com/office/drawing/2014/main" id="{052129F1-F9EE-6BA0-300E-BDF6AE674698}"/>
              </a:ext>
            </a:extLst>
          </p:cNvPr>
          <p:cNvSpPr>
            <a:spLocks noGrp="1"/>
          </p:cNvSpPr>
          <p:nvPr>
            <p:ph type="ftr" sz="quarter" idx="11"/>
          </p:nvPr>
        </p:nvSpPr>
        <p:spPr>
          <a:xfrm>
            <a:off x="890595" y="6224660"/>
            <a:ext cx="4671182" cy="313300"/>
          </a:xfrm>
        </p:spPr>
        <p:txBody>
          <a:bodyPr>
            <a:normAutofit/>
          </a:bodyPr>
          <a:lstStyle/>
          <a:p>
            <a:pPr>
              <a:spcAft>
                <a:spcPts val="600"/>
              </a:spcAft>
            </a:pPr>
            <a:r>
              <a:rPr lang="fr-FR">
                <a:solidFill>
                  <a:srgbClr val="FFFFFF"/>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A1CB2258-D541-0B86-029C-076BF2989CD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a:t>
            </a:fld>
            <a:endParaRPr lang="fr-FR"/>
          </a:p>
        </p:txBody>
      </p:sp>
    </p:spTree>
    <p:extLst>
      <p:ext uri="{BB962C8B-B14F-4D97-AF65-F5344CB8AC3E}">
        <p14:creationId xmlns:p14="http://schemas.microsoft.com/office/powerpoint/2010/main" val="118851760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AE028-8C83-74D6-18CE-CEA6D8DEF6FB}"/>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Variables Quantitatives</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6042A53-B9C8-05ED-66A2-C92B48DE85AB}"/>
              </a:ext>
            </a:extLst>
          </p:cNvPr>
          <p:cNvSpPr>
            <a:spLocks noGrp="1"/>
          </p:cNvSpPr>
          <p:nvPr>
            <p:ph idx="1"/>
          </p:nvPr>
        </p:nvSpPr>
        <p:spPr>
          <a:xfrm>
            <a:off x="6049182" y="802638"/>
            <a:ext cx="5408696" cy="5252722"/>
          </a:xfrm>
        </p:spPr>
        <p:txBody>
          <a:bodyPr anchor="ctr">
            <a:normAutofit/>
          </a:bodyPr>
          <a:lstStyle/>
          <a:p>
            <a:r>
              <a:rPr lang="fr-FR" b="1" i="0" kern="1200" dirty="0">
                <a:solidFill>
                  <a:schemeClr val="bg1"/>
                </a:solidFill>
                <a:effectLst/>
                <a:latin typeface="+mn-lt"/>
                <a:ea typeface="+mn-ea"/>
                <a:cs typeface="+mn-cs"/>
              </a:rPr>
              <a:t>Matrices de Corrélation</a:t>
            </a:r>
          </a:p>
          <a:p>
            <a:pPr lvl="1" algn="just"/>
            <a:r>
              <a:rPr lang="fr-FR" b="0" i="0" kern="1200" dirty="0">
                <a:solidFill>
                  <a:schemeClr val="bg1"/>
                </a:solidFill>
                <a:effectLst/>
                <a:latin typeface="+mn-lt"/>
                <a:ea typeface="+mn-ea"/>
                <a:cs typeface="+mn-cs"/>
              </a:rPr>
              <a:t>Utilisées pour mesurer la corrélation linéaire entre deux variables quantitatives. Une corrélation proche de 1 indique une relation positive, tandis qu'une corrélation proche de -1 indique une relation négative.</a:t>
            </a:r>
          </a:p>
          <a:p>
            <a:r>
              <a:rPr lang="fr-FR" b="1" i="0" kern="1200" dirty="0">
                <a:solidFill>
                  <a:schemeClr val="bg1"/>
                </a:solidFill>
                <a:effectLst/>
                <a:latin typeface="+mn-lt"/>
                <a:ea typeface="+mn-ea"/>
                <a:cs typeface="+mn-cs"/>
              </a:rPr>
              <a:t>Diagrammes de Dispersion (</a:t>
            </a:r>
            <a:r>
              <a:rPr lang="fr-FR" b="1" i="0" kern="1200" dirty="0" err="1">
                <a:solidFill>
                  <a:schemeClr val="bg1"/>
                </a:solidFill>
                <a:effectLst/>
                <a:latin typeface="+mn-lt"/>
                <a:ea typeface="+mn-ea"/>
                <a:cs typeface="+mn-cs"/>
              </a:rPr>
              <a:t>Scatter</a:t>
            </a:r>
            <a:r>
              <a:rPr lang="fr-FR" b="1" i="0" kern="1200" dirty="0">
                <a:solidFill>
                  <a:schemeClr val="bg1"/>
                </a:solidFill>
                <a:effectLst/>
                <a:latin typeface="+mn-lt"/>
                <a:ea typeface="+mn-ea"/>
                <a:cs typeface="+mn-cs"/>
              </a:rPr>
              <a:t> Plots)</a:t>
            </a:r>
          </a:p>
          <a:p>
            <a:pPr lvl="1" algn="just"/>
            <a:r>
              <a:rPr lang="fr-FR" b="0" i="0" kern="1200" dirty="0">
                <a:solidFill>
                  <a:schemeClr val="bg1"/>
                </a:solidFill>
                <a:effectLst/>
                <a:latin typeface="+mn-lt"/>
                <a:ea typeface="+mn-ea"/>
                <a:cs typeface="+mn-cs"/>
              </a:rPr>
              <a:t>Visualisent la distribution conjointe de deux variables quantitatives.</a:t>
            </a:r>
          </a:p>
          <a:p>
            <a:r>
              <a:rPr lang="fr-FR" b="1" i="0" kern="1200" dirty="0">
                <a:solidFill>
                  <a:schemeClr val="bg1"/>
                </a:solidFill>
                <a:effectLst/>
                <a:latin typeface="+mn-lt"/>
                <a:ea typeface="+mn-ea"/>
                <a:cs typeface="+mn-cs"/>
              </a:rPr>
              <a:t>Tests Statistiques Bivariés</a:t>
            </a:r>
          </a:p>
          <a:p>
            <a:pPr lvl="1" algn="just"/>
            <a:r>
              <a:rPr lang="fr-FR" b="0" i="0" kern="1200" dirty="0">
                <a:solidFill>
                  <a:schemeClr val="bg1"/>
                </a:solidFill>
                <a:effectLst/>
                <a:latin typeface="+mn-lt"/>
                <a:ea typeface="+mn-ea"/>
                <a:cs typeface="+mn-cs"/>
              </a:rPr>
              <a:t>Des tests tels que le test de corrélation de Pearson peuvent évaluer la significativité des relations.</a:t>
            </a:r>
          </a:p>
        </p:txBody>
      </p:sp>
      <p:sp>
        <p:nvSpPr>
          <p:cNvPr id="4" name="Espace réservé du pied de page 3">
            <a:extLst>
              <a:ext uri="{FF2B5EF4-FFF2-40B4-BE49-F238E27FC236}">
                <a16:creationId xmlns:a16="http://schemas.microsoft.com/office/drawing/2014/main" id="{3B617F77-A46B-5B24-E6B9-9916B2407894}"/>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49FEDAF-31C1-82F5-484F-F3E646775D2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20</a:t>
            </a:fld>
            <a:endParaRPr lang="fr-FR"/>
          </a:p>
        </p:txBody>
      </p:sp>
    </p:spTree>
    <p:extLst>
      <p:ext uri="{BB962C8B-B14F-4D97-AF65-F5344CB8AC3E}">
        <p14:creationId xmlns:p14="http://schemas.microsoft.com/office/powerpoint/2010/main" val="413769698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CAB05-8926-A985-C3AE-D36E3D8AD703}"/>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Variables Qualitatives</a:t>
            </a:r>
            <a:endParaRPr lang="fr-FR" sz="24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A39580E-616A-365B-7DE7-C6386625575D}"/>
              </a:ext>
            </a:extLst>
          </p:cNvPr>
          <p:cNvSpPr>
            <a:spLocks noGrp="1"/>
          </p:cNvSpPr>
          <p:nvPr>
            <p:ph idx="1"/>
          </p:nvPr>
        </p:nvSpPr>
        <p:spPr>
          <a:xfrm>
            <a:off x="6049182" y="802638"/>
            <a:ext cx="5408696" cy="5252722"/>
          </a:xfrm>
        </p:spPr>
        <p:txBody>
          <a:bodyPr anchor="ctr">
            <a:normAutofit/>
          </a:bodyPr>
          <a:lstStyle/>
          <a:p>
            <a:r>
              <a:rPr lang="fr-FR" b="1" i="0" kern="1200">
                <a:solidFill>
                  <a:schemeClr val="bg1"/>
                </a:solidFill>
                <a:effectLst/>
                <a:latin typeface="+mn-lt"/>
                <a:ea typeface="+mn-ea"/>
                <a:cs typeface="+mn-cs"/>
              </a:rPr>
              <a:t>Analyse de Fréquence Croisée (Cross-Tabulation)</a:t>
            </a:r>
          </a:p>
          <a:p>
            <a:pPr lvl="1"/>
            <a:r>
              <a:rPr lang="fr-FR" b="0" i="0" kern="1200">
                <a:solidFill>
                  <a:schemeClr val="bg1"/>
                </a:solidFill>
                <a:effectLst/>
                <a:latin typeface="+mn-lt"/>
                <a:ea typeface="+mn-ea"/>
                <a:cs typeface="+mn-cs"/>
              </a:rPr>
              <a:t>Crée une table croisée pour visualiser la distribution conjointe de deux variables qualitatives.</a:t>
            </a:r>
          </a:p>
          <a:p>
            <a:r>
              <a:rPr lang="fr-FR" b="1" i="0" kern="1200">
                <a:solidFill>
                  <a:schemeClr val="bg1"/>
                </a:solidFill>
                <a:effectLst/>
                <a:latin typeface="+mn-lt"/>
                <a:ea typeface="+mn-ea"/>
                <a:cs typeface="+mn-cs"/>
              </a:rPr>
              <a:t>Cartes de Chaleur (Heatmaps)</a:t>
            </a:r>
          </a:p>
          <a:p>
            <a:pPr lvl="1"/>
            <a:r>
              <a:rPr lang="fr-FR" b="0" i="0" kern="1200">
                <a:solidFill>
                  <a:schemeClr val="bg1"/>
                </a:solidFill>
                <a:effectLst/>
                <a:latin typeface="+mn-lt"/>
                <a:ea typeface="+mn-ea"/>
                <a:cs typeface="+mn-cs"/>
              </a:rPr>
              <a:t>Visualisent la force des relations entre deux variables qualitatives.</a:t>
            </a:r>
          </a:p>
        </p:txBody>
      </p:sp>
      <p:sp>
        <p:nvSpPr>
          <p:cNvPr id="4" name="Espace réservé du pied de page 3">
            <a:extLst>
              <a:ext uri="{FF2B5EF4-FFF2-40B4-BE49-F238E27FC236}">
                <a16:creationId xmlns:a16="http://schemas.microsoft.com/office/drawing/2014/main" id="{B2F45348-ED59-6255-92CE-86E35897F30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D3DB4B2-7F10-39E1-04A5-4FE1A42DEE8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21</a:t>
            </a:fld>
            <a:endParaRPr lang="fr-FR"/>
          </a:p>
        </p:txBody>
      </p:sp>
    </p:spTree>
    <p:extLst>
      <p:ext uri="{BB962C8B-B14F-4D97-AF65-F5344CB8AC3E}">
        <p14:creationId xmlns:p14="http://schemas.microsoft.com/office/powerpoint/2010/main" val="136206124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503D4-A6B2-97CC-C41E-B6FB6205DCA1}"/>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1900" b="1" i="0" kern="1200">
                <a:solidFill>
                  <a:schemeClr val="tx1"/>
                </a:solidFill>
                <a:effectLst/>
                <a:latin typeface="+mn-lt"/>
                <a:ea typeface="+mn-ea"/>
                <a:cs typeface="+mn-cs"/>
              </a:rPr>
              <a:t>Variables Qualitatives vs. Variables Quantitatives</a:t>
            </a:r>
            <a:endParaRPr lang="fr-FR" sz="190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781806C-21B6-37EA-A1BE-AA54CABD1466}"/>
              </a:ext>
            </a:extLst>
          </p:cNvPr>
          <p:cNvSpPr>
            <a:spLocks noGrp="1"/>
          </p:cNvSpPr>
          <p:nvPr>
            <p:ph idx="1"/>
          </p:nvPr>
        </p:nvSpPr>
        <p:spPr>
          <a:xfrm>
            <a:off x="6049182" y="802638"/>
            <a:ext cx="5408696" cy="5252722"/>
          </a:xfrm>
        </p:spPr>
        <p:txBody>
          <a:bodyPr anchor="ctr">
            <a:normAutofit/>
          </a:bodyPr>
          <a:lstStyle/>
          <a:p>
            <a:r>
              <a:rPr lang="fr-FR" b="1" i="0" kern="1200">
                <a:solidFill>
                  <a:schemeClr val="bg1"/>
                </a:solidFill>
                <a:effectLst/>
                <a:latin typeface="+mn-lt"/>
                <a:ea typeface="+mn-ea"/>
                <a:cs typeface="+mn-cs"/>
              </a:rPr>
              <a:t>Analyse de la Moyenne</a:t>
            </a:r>
          </a:p>
          <a:p>
            <a:pPr lvl="1"/>
            <a:r>
              <a:rPr lang="fr-FR" b="0" i="0" kern="1200">
                <a:solidFill>
                  <a:schemeClr val="bg1"/>
                </a:solidFill>
                <a:effectLst/>
                <a:latin typeface="+mn-lt"/>
                <a:ea typeface="+mn-ea"/>
                <a:cs typeface="+mn-cs"/>
              </a:rPr>
              <a:t>Compare la moyenne de la variable quantitative pour chaque catégorie de la variable qualitative.</a:t>
            </a:r>
          </a:p>
          <a:p>
            <a:r>
              <a:rPr lang="fr-FR" b="1" i="0" kern="1200">
                <a:solidFill>
                  <a:schemeClr val="bg1"/>
                </a:solidFill>
                <a:effectLst/>
                <a:latin typeface="+mn-lt"/>
                <a:ea typeface="+mn-ea"/>
                <a:cs typeface="+mn-cs"/>
              </a:rPr>
              <a:t>Boîtes à Moustaches (Box Plots)</a:t>
            </a:r>
          </a:p>
          <a:p>
            <a:pPr lvl="1"/>
            <a:r>
              <a:rPr lang="fr-FR" b="0" i="0" kern="1200">
                <a:solidFill>
                  <a:schemeClr val="bg1"/>
                </a:solidFill>
                <a:effectLst/>
                <a:latin typeface="+mn-lt"/>
                <a:ea typeface="+mn-ea"/>
                <a:cs typeface="+mn-cs"/>
              </a:rPr>
              <a:t>Visualisent la dispersion des valeurs quantitatives dans chaque catégorie de la variable qualitative, mettant en évidence les médianes et les écarts interquartiles.</a:t>
            </a:r>
          </a:p>
          <a:p>
            <a:r>
              <a:rPr lang="fr-FR" b="1" i="0" kern="1200">
                <a:solidFill>
                  <a:schemeClr val="bg1"/>
                </a:solidFill>
                <a:effectLst/>
                <a:latin typeface="+mn-lt"/>
                <a:ea typeface="+mn-ea"/>
                <a:cs typeface="+mn-cs"/>
              </a:rPr>
              <a:t>Tests Statistiques</a:t>
            </a:r>
          </a:p>
          <a:p>
            <a:pPr lvl="1"/>
            <a:r>
              <a:rPr lang="fr-FR" b="0" i="0" kern="1200">
                <a:solidFill>
                  <a:schemeClr val="bg1"/>
                </a:solidFill>
                <a:effectLst/>
                <a:latin typeface="+mn-lt"/>
                <a:ea typeface="+mn-ea"/>
                <a:cs typeface="+mn-cs"/>
              </a:rPr>
              <a:t>Des tests tels que l'analyse de variance (ANOVA) peuvent évaluer si les moyennes des groupes sont significativement différentes.</a:t>
            </a:r>
          </a:p>
          <a:p>
            <a:pPr marL="0" indent="0">
              <a:buNone/>
            </a:pPr>
            <a:br>
              <a:rPr lang="fr-FR">
                <a:solidFill>
                  <a:schemeClr val="bg1"/>
                </a:solidFill>
              </a:rPr>
            </a:br>
            <a:endParaRPr lang="fr-FR">
              <a:solidFill>
                <a:schemeClr val="bg1"/>
              </a:solidFill>
            </a:endParaRPr>
          </a:p>
        </p:txBody>
      </p:sp>
      <p:sp>
        <p:nvSpPr>
          <p:cNvPr id="4" name="Espace réservé du pied de page 3">
            <a:extLst>
              <a:ext uri="{FF2B5EF4-FFF2-40B4-BE49-F238E27FC236}">
                <a16:creationId xmlns:a16="http://schemas.microsoft.com/office/drawing/2014/main" id="{A718C831-A269-4079-32B7-61B217418993}"/>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BDC124FC-8898-12AE-C78F-A224BDEE3D9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22</a:t>
            </a:fld>
            <a:endParaRPr lang="fr-FR"/>
          </a:p>
        </p:txBody>
      </p:sp>
    </p:spTree>
    <p:extLst>
      <p:ext uri="{BB962C8B-B14F-4D97-AF65-F5344CB8AC3E}">
        <p14:creationId xmlns:p14="http://schemas.microsoft.com/office/powerpoint/2010/main" val="397330316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Bureau avec des éléments de productivité">
            <a:extLst>
              <a:ext uri="{FF2B5EF4-FFF2-40B4-BE49-F238E27FC236}">
                <a16:creationId xmlns:a16="http://schemas.microsoft.com/office/drawing/2014/main" id="{47927DAF-0C72-CB1F-5CD9-FC0C47BF7591}"/>
              </a:ext>
            </a:extLst>
          </p:cNvPr>
          <p:cNvPicPr>
            <a:picLocks noChangeAspect="1"/>
          </p:cNvPicPr>
          <p:nvPr/>
        </p:nvPicPr>
        <p:blipFill rotWithShape="1">
          <a:blip r:embed="rId3"/>
          <a:srcRect l="27958" r="12708" b="-1"/>
          <a:stretch/>
        </p:blipFill>
        <p:spPr>
          <a:xfrm>
            <a:off x="642" y="10"/>
            <a:ext cx="6096000" cy="6857990"/>
          </a:xfrm>
          <a:prstGeom prst="rect">
            <a:avLst/>
          </a:prstGeom>
        </p:spPr>
      </p:pic>
      <p:sp>
        <p:nvSpPr>
          <p:cNvPr id="2" name="Titre 1">
            <a:extLst>
              <a:ext uri="{FF2B5EF4-FFF2-40B4-BE49-F238E27FC236}">
                <a16:creationId xmlns:a16="http://schemas.microsoft.com/office/drawing/2014/main" id="{BF26482F-7623-0347-142A-52875A459A5C}"/>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pPr lvl="0"/>
            <a:r>
              <a:rPr lang="fr-FR" sz="2400" b="1" i="0" kern="1200">
                <a:solidFill>
                  <a:schemeClr val="bg1"/>
                </a:solidFill>
                <a:effectLst/>
                <a:latin typeface="+mn-lt"/>
                <a:ea typeface="+mn-ea"/>
                <a:cs typeface="+mn-cs"/>
              </a:rPr>
              <a:t>Conclusion</a:t>
            </a:r>
            <a:endParaRPr lang="fr-FR" sz="2400">
              <a:solidFill>
                <a:schemeClr val="bg1"/>
              </a:solidFill>
            </a:endParaRPr>
          </a:p>
        </p:txBody>
      </p:sp>
      <p:sp>
        <p:nvSpPr>
          <p:cNvPr id="3" name="Espace réservé du contenu 2">
            <a:extLst>
              <a:ext uri="{FF2B5EF4-FFF2-40B4-BE49-F238E27FC236}">
                <a16:creationId xmlns:a16="http://schemas.microsoft.com/office/drawing/2014/main" id="{6115CD4F-6E91-B7DF-3C44-659AE49CE3B1}"/>
              </a:ext>
            </a:extLst>
          </p:cNvPr>
          <p:cNvSpPr>
            <a:spLocks noGrp="1"/>
          </p:cNvSpPr>
          <p:nvPr>
            <p:ph idx="1"/>
          </p:nvPr>
        </p:nvSpPr>
        <p:spPr>
          <a:xfrm>
            <a:off x="6743941" y="976129"/>
            <a:ext cx="4804931" cy="4919815"/>
          </a:xfrm>
        </p:spPr>
        <p:txBody>
          <a:bodyPr anchor="ctr">
            <a:normAutofit/>
          </a:bodyPr>
          <a:lstStyle/>
          <a:p>
            <a:pPr marL="0" indent="0">
              <a:buNone/>
            </a:pPr>
            <a:r>
              <a:rPr lang="fr-FR" b="0" i="0" kern="1200">
                <a:effectLst/>
                <a:latin typeface="+mn-lt"/>
                <a:ea typeface="+mn-ea"/>
                <a:cs typeface="+mn-cs"/>
              </a:rPr>
              <a:t>L'EDA est une étape cruciale pour toute analyse de données, fournissant des insights fondamentaux qui orientent les décisions ultérieures. Grâce à une combinaison de méthodes statistiques, de visualisations et d'interprétations, l'EDA offre une compréhension approfondie des données, facilitant ainsi le processus de prise de décision.</a:t>
            </a:r>
            <a:br>
              <a:rPr lang="fr-FR" b="0" i="0" kern="1200">
                <a:effectLst/>
                <a:latin typeface="+mn-lt"/>
                <a:ea typeface="+mn-ea"/>
                <a:cs typeface="+mn-cs"/>
              </a:rPr>
            </a:br>
            <a:endParaRPr lang="fr-FR" b="0" i="0" kern="1200">
              <a:effectLst/>
              <a:latin typeface="+mn-lt"/>
              <a:ea typeface="+mn-ea"/>
              <a:cs typeface="+mn-cs"/>
            </a:endParaRPr>
          </a:p>
          <a:p>
            <a:endParaRPr lang="fr-FR" dirty="0"/>
          </a:p>
        </p:txBody>
      </p:sp>
      <p:sp>
        <p:nvSpPr>
          <p:cNvPr id="4" name="Espace réservé du pied de page 3">
            <a:extLst>
              <a:ext uri="{FF2B5EF4-FFF2-40B4-BE49-F238E27FC236}">
                <a16:creationId xmlns:a16="http://schemas.microsoft.com/office/drawing/2014/main" id="{D209C8C7-2BF3-2037-0CCD-D5359405A5C2}"/>
              </a:ext>
            </a:extLst>
          </p:cNvPr>
          <p:cNvSpPr>
            <a:spLocks noGrp="1"/>
          </p:cNvSpPr>
          <p:nvPr>
            <p:ph type="ftr" sz="quarter" idx="11"/>
          </p:nvPr>
        </p:nvSpPr>
        <p:spPr>
          <a:xfrm>
            <a:off x="665988" y="6224660"/>
            <a:ext cx="4680326" cy="313300"/>
          </a:xfrm>
        </p:spPr>
        <p:txBody>
          <a:bodyPr>
            <a:normAutofit/>
          </a:bodyPr>
          <a:lstStyle/>
          <a:p>
            <a:pPr>
              <a:spcAft>
                <a:spcPts val="600"/>
              </a:spcAft>
            </a:pPr>
            <a:r>
              <a:rPr lang="fr-FR">
                <a:solidFill>
                  <a:srgbClr val="FFFFFF"/>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60747EB5-51B6-DB38-8417-DF4AF1388DA1}"/>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23</a:t>
            </a:fld>
            <a:endParaRPr lang="fr-FR"/>
          </a:p>
        </p:txBody>
      </p:sp>
    </p:spTree>
    <p:extLst>
      <p:ext uri="{BB962C8B-B14F-4D97-AF65-F5344CB8AC3E}">
        <p14:creationId xmlns:p14="http://schemas.microsoft.com/office/powerpoint/2010/main" val="93679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Loupe montrant des performances en baisse">
            <a:extLst>
              <a:ext uri="{FF2B5EF4-FFF2-40B4-BE49-F238E27FC236}">
                <a16:creationId xmlns:a16="http://schemas.microsoft.com/office/drawing/2014/main" id="{B34C6988-A151-8C87-A5BF-4E071347D997}"/>
              </a:ext>
            </a:extLst>
          </p:cNvPr>
          <p:cNvPicPr>
            <a:picLocks noChangeAspect="1"/>
          </p:cNvPicPr>
          <p:nvPr/>
        </p:nvPicPr>
        <p:blipFill rotWithShape="1">
          <a:blip r:embed="rId3"/>
          <a:srcRect l="5051" r="35615" b="-1"/>
          <a:stretch/>
        </p:blipFill>
        <p:spPr>
          <a:xfrm>
            <a:off x="642" y="10"/>
            <a:ext cx="6096000" cy="6857990"/>
          </a:xfrm>
          <a:prstGeom prst="rect">
            <a:avLst/>
          </a:prstGeom>
        </p:spPr>
      </p:pic>
      <p:sp>
        <p:nvSpPr>
          <p:cNvPr id="2" name="Titre 1">
            <a:extLst>
              <a:ext uri="{FF2B5EF4-FFF2-40B4-BE49-F238E27FC236}">
                <a16:creationId xmlns:a16="http://schemas.microsoft.com/office/drawing/2014/main" id="{7BA71E42-A12A-2E8F-4497-A904057457E2}"/>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pPr lvl="0"/>
            <a:r>
              <a:rPr lang="fr-FR" sz="2400" b="1" i="0" kern="1200" dirty="0">
                <a:solidFill>
                  <a:schemeClr val="bg1"/>
                </a:solidFill>
                <a:effectLst/>
                <a:latin typeface="+mn-lt"/>
                <a:ea typeface="+mn-ea"/>
                <a:cs typeface="+mn-cs"/>
              </a:rPr>
              <a:t>Objectifs de l'EDA</a:t>
            </a:r>
            <a:endParaRPr lang="fr-FR" sz="2400" dirty="0">
              <a:solidFill>
                <a:schemeClr val="bg1"/>
              </a:solidFill>
            </a:endParaRPr>
          </a:p>
        </p:txBody>
      </p:sp>
      <p:sp>
        <p:nvSpPr>
          <p:cNvPr id="3" name="Espace réservé du contenu 2">
            <a:extLst>
              <a:ext uri="{FF2B5EF4-FFF2-40B4-BE49-F238E27FC236}">
                <a16:creationId xmlns:a16="http://schemas.microsoft.com/office/drawing/2014/main" id="{1904F4AE-D71F-2E30-EF1D-AD6994A01B5A}"/>
              </a:ext>
            </a:extLst>
          </p:cNvPr>
          <p:cNvSpPr>
            <a:spLocks noGrp="1"/>
          </p:cNvSpPr>
          <p:nvPr>
            <p:ph idx="1"/>
          </p:nvPr>
        </p:nvSpPr>
        <p:spPr>
          <a:xfrm>
            <a:off x="6743941" y="976129"/>
            <a:ext cx="4804931" cy="4919815"/>
          </a:xfrm>
        </p:spPr>
        <p:txBody>
          <a:bodyPr anchor="ctr">
            <a:normAutofit fontScale="92500" lnSpcReduction="20000"/>
          </a:bodyPr>
          <a:lstStyle/>
          <a:p>
            <a:r>
              <a:rPr lang="fr-FR" sz="1700" b="1" i="0" kern="1200" dirty="0">
                <a:effectLst/>
                <a:latin typeface="+mn-lt"/>
                <a:ea typeface="+mn-ea"/>
                <a:cs typeface="+mn-cs"/>
              </a:rPr>
              <a:t>Compréhension des Données </a:t>
            </a:r>
          </a:p>
          <a:p>
            <a:pPr lvl="1"/>
            <a:r>
              <a:rPr lang="fr-FR" sz="1700" b="0" i="0" kern="1200" dirty="0">
                <a:effectLst/>
                <a:latin typeface="+mn-lt"/>
                <a:ea typeface="+mn-ea"/>
                <a:cs typeface="+mn-cs"/>
              </a:rPr>
              <a:t> Examiner la nature des données, comprendre les variables et identifier les relations potentielles.</a:t>
            </a:r>
          </a:p>
          <a:p>
            <a:r>
              <a:rPr lang="fr-FR" sz="1700" b="1" i="0" kern="1200" dirty="0">
                <a:effectLst/>
                <a:latin typeface="+mn-lt"/>
                <a:ea typeface="+mn-ea"/>
                <a:cs typeface="+mn-cs"/>
              </a:rPr>
              <a:t>Détection des Anomalies </a:t>
            </a:r>
          </a:p>
          <a:p>
            <a:pPr lvl="1"/>
            <a:r>
              <a:rPr lang="fr-FR" sz="1700" b="0" i="0" kern="1200" dirty="0">
                <a:effectLst/>
                <a:latin typeface="+mn-lt"/>
                <a:ea typeface="+mn-ea"/>
                <a:cs typeface="+mn-cs"/>
              </a:rPr>
              <a:t>Identifier les valeurs aberrantes, les valeurs manquantes ou toute irrégularité dans les données.</a:t>
            </a:r>
          </a:p>
          <a:p>
            <a:r>
              <a:rPr lang="fr-FR" sz="1700" b="1" i="0" kern="1200" dirty="0">
                <a:effectLst/>
                <a:latin typeface="+mn-lt"/>
                <a:ea typeface="+mn-ea"/>
                <a:cs typeface="+mn-cs"/>
              </a:rPr>
              <a:t>Choix des Variables </a:t>
            </a:r>
          </a:p>
          <a:p>
            <a:pPr lvl="1"/>
            <a:r>
              <a:rPr lang="fr-FR" sz="1700" b="0" i="0" kern="1200" dirty="0">
                <a:effectLst/>
                <a:latin typeface="+mn-lt"/>
                <a:ea typeface="+mn-ea"/>
                <a:cs typeface="+mn-cs"/>
              </a:rPr>
              <a:t> Sélectionner les variables pertinentes pour l'analyse en fonction des objectifs définis.</a:t>
            </a:r>
          </a:p>
          <a:p>
            <a:r>
              <a:rPr lang="fr-FR" sz="1700" b="1" i="0" kern="1200" dirty="0">
                <a:effectLst/>
                <a:latin typeface="+mn-lt"/>
                <a:ea typeface="+mn-ea"/>
                <a:cs typeface="+mn-cs"/>
              </a:rPr>
              <a:t>Préparation des Données </a:t>
            </a:r>
          </a:p>
          <a:p>
            <a:pPr lvl="1"/>
            <a:r>
              <a:rPr lang="fr-FR" sz="1700" b="0" i="0" kern="1200" dirty="0">
                <a:effectLst/>
                <a:latin typeface="+mn-lt"/>
                <a:ea typeface="+mn-ea"/>
                <a:cs typeface="+mn-cs"/>
              </a:rPr>
              <a:t> Nettoyer, transformer et préparer les données pour une utilisation efficace dans les modèles.</a:t>
            </a:r>
          </a:p>
          <a:p>
            <a:r>
              <a:rPr lang="fr-FR" sz="1700" b="1" i="0" kern="1200" dirty="0">
                <a:effectLst/>
                <a:latin typeface="+mn-lt"/>
                <a:ea typeface="+mn-ea"/>
                <a:cs typeface="+mn-cs"/>
              </a:rPr>
              <a:t>Visualisation </a:t>
            </a:r>
          </a:p>
          <a:p>
            <a:pPr lvl="1"/>
            <a:r>
              <a:rPr lang="fr-FR" sz="1700" b="0" i="0" kern="1200" dirty="0">
                <a:effectLst/>
                <a:latin typeface="+mn-lt"/>
                <a:ea typeface="+mn-ea"/>
                <a:cs typeface="+mn-cs"/>
              </a:rPr>
              <a:t> Utiliser des graphiques et des représentations visuelles pour illustrer les tendances et les modèles.</a:t>
            </a:r>
          </a:p>
          <a:p>
            <a:pPr lvl="1"/>
            <a:endParaRPr lang="fr-FR" sz="1700" b="0" i="0" kern="1200" dirty="0">
              <a:effectLst/>
              <a:latin typeface="+mn-lt"/>
              <a:ea typeface="+mn-ea"/>
              <a:cs typeface="+mn-cs"/>
            </a:endParaRPr>
          </a:p>
        </p:txBody>
      </p:sp>
      <p:sp>
        <p:nvSpPr>
          <p:cNvPr id="4" name="Espace réservé du pied de page 3">
            <a:extLst>
              <a:ext uri="{FF2B5EF4-FFF2-40B4-BE49-F238E27FC236}">
                <a16:creationId xmlns:a16="http://schemas.microsoft.com/office/drawing/2014/main" id="{5BE493CC-BF09-E4BF-929E-BCC507AB6405}"/>
              </a:ext>
            </a:extLst>
          </p:cNvPr>
          <p:cNvSpPr>
            <a:spLocks noGrp="1"/>
          </p:cNvSpPr>
          <p:nvPr>
            <p:ph type="ftr" sz="quarter" idx="11"/>
          </p:nvPr>
        </p:nvSpPr>
        <p:spPr>
          <a:xfrm>
            <a:off x="665988" y="6224660"/>
            <a:ext cx="4680326" cy="313300"/>
          </a:xfrm>
        </p:spPr>
        <p:txBody>
          <a:bodyPr>
            <a:normAutofit/>
          </a:bodyPr>
          <a:lstStyle/>
          <a:p>
            <a:pPr>
              <a:spcAft>
                <a:spcPts val="600"/>
              </a:spcAft>
            </a:pPr>
            <a:r>
              <a:rPr lang="fr-FR">
                <a:solidFill>
                  <a:srgbClr val="FFFFFF"/>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3A156B49-6F1F-CA25-284C-7BB0AC3BCE55}"/>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3</a:t>
            </a:fld>
            <a:endParaRPr lang="fr-FR"/>
          </a:p>
        </p:txBody>
      </p:sp>
    </p:spTree>
    <p:extLst>
      <p:ext uri="{BB962C8B-B14F-4D97-AF65-F5344CB8AC3E}">
        <p14:creationId xmlns:p14="http://schemas.microsoft.com/office/powerpoint/2010/main" val="309699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0C1F3-1F16-850A-B15D-9F3FB0CFBBDB}"/>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b="1" dirty="0" err="1">
                <a:solidFill>
                  <a:schemeClr val="tx1"/>
                </a:solidFill>
              </a:rPr>
              <a:t>Compréhension</a:t>
            </a:r>
            <a:r>
              <a:rPr lang="en-US" sz="2400" b="1" dirty="0">
                <a:solidFill>
                  <a:schemeClr val="tx1"/>
                </a:solidFill>
              </a:rPr>
              <a:t> des </a:t>
            </a:r>
            <a:r>
              <a:rPr lang="en-US" sz="2400" b="1" dirty="0" err="1">
                <a:solidFill>
                  <a:schemeClr val="tx1"/>
                </a:solidFill>
              </a:rPr>
              <a:t>Données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E332BC2-5C4B-E340-3C61-A75E03D52009}"/>
              </a:ext>
            </a:extLst>
          </p:cNvPr>
          <p:cNvSpPr>
            <a:spLocks noGrp="1"/>
          </p:cNvSpPr>
          <p:nvPr>
            <p:ph idx="1"/>
          </p:nvPr>
        </p:nvSpPr>
        <p:spPr>
          <a:xfrm>
            <a:off x="6049182" y="802638"/>
            <a:ext cx="5408696" cy="5252722"/>
          </a:xfrm>
        </p:spPr>
        <p:txBody>
          <a:bodyPr anchor="ctr">
            <a:normAutofit/>
          </a:bodyPr>
          <a:lstStyle/>
          <a:p>
            <a:pPr marL="0" lvl="0" indent="0">
              <a:buNone/>
            </a:pPr>
            <a:r>
              <a:rPr lang="fr-FR" b="0" i="0" kern="1200" dirty="0">
                <a:solidFill>
                  <a:schemeClr val="bg1"/>
                </a:solidFill>
                <a:effectLst/>
                <a:latin typeface="+mn-lt"/>
                <a:ea typeface="+mn-ea"/>
                <a:cs typeface="+mn-cs"/>
              </a:rPr>
              <a:t>L'objectif principal de l'EDA est d'examiner la nature des données, ce qui implique :</a:t>
            </a:r>
          </a:p>
          <a:p>
            <a:r>
              <a:rPr lang="fr-FR" b="1" i="0" kern="1200" dirty="0">
                <a:solidFill>
                  <a:schemeClr val="bg1"/>
                </a:solidFill>
                <a:effectLst/>
                <a:latin typeface="+mn-lt"/>
                <a:ea typeface="+mn-ea"/>
                <a:cs typeface="+mn-cs"/>
              </a:rPr>
              <a:t>Analyse des Variables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Comprendre la signification et le type de chaque variable dans l'ensemble de données.</a:t>
            </a:r>
          </a:p>
          <a:p>
            <a:r>
              <a:rPr lang="fr-FR" b="1" i="0" kern="1200" dirty="0">
                <a:solidFill>
                  <a:schemeClr val="bg1"/>
                </a:solidFill>
                <a:effectLst/>
                <a:latin typeface="+mn-lt"/>
                <a:ea typeface="+mn-ea"/>
                <a:cs typeface="+mn-cs"/>
              </a:rPr>
              <a:t>Identification des Relations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Examiner les relations potentielles entre différentes variables pour déceler des schémas et des dépendances.</a:t>
            </a:r>
          </a:p>
        </p:txBody>
      </p:sp>
      <p:sp>
        <p:nvSpPr>
          <p:cNvPr id="4" name="Espace réservé du pied de page 3">
            <a:extLst>
              <a:ext uri="{FF2B5EF4-FFF2-40B4-BE49-F238E27FC236}">
                <a16:creationId xmlns:a16="http://schemas.microsoft.com/office/drawing/2014/main" id="{08367594-CD0E-AA92-4877-E5B296F31A9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FB6EB857-026E-664C-60E6-1A77696D8B6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4</a:t>
            </a:fld>
            <a:endParaRPr lang="fr-FR"/>
          </a:p>
        </p:txBody>
      </p:sp>
    </p:spTree>
    <p:extLst>
      <p:ext uri="{BB962C8B-B14F-4D97-AF65-F5344CB8AC3E}">
        <p14:creationId xmlns:p14="http://schemas.microsoft.com/office/powerpoint/2010/main" val="39979303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DC40B4-1FB4-3A05-AAC6-DF9B5669FD04}"/>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2. Détection des Anomalies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46058DC-4532-6455-E12F-AF56986E18A7}"/>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 détection des anomalies est cruciale pour garantir la qualité des données. Les anomalies peuvent prendre différentes formes telles que :</a:t>
            </a:r>
          </a:p>
          <a:p>
            <a:r>
              <a:rPr lang="fr-FR" b="1" i="0" kern="1200" dirty="0">
                <a:solidFill>
                  <a:schemeClr val="bg1"/>
                </a:solidFill>
                <a:effectLst/>
                <a:latin typeface="+mn-lt"/>
                <a:ea typeface="+mn-ea"/>
                <a:cs typeface="+mn-cs"/>
              </a:rPr>
              <a:t>Valeurs Aberrantes :</a:t>
            </a:r>
            <a:r>
              <a:rPr lang="fr-FR" b="0" i="0" kern="1200" dirty="0">
                <a:solidFill>
                  <a:schemeClr val="bg1"/>
                </a:solidFill>
                <a:effectLst/>
                <a:latin typeface="+mn-lt"/>
                <a:ea typeface="+mn-ea"/>
                <a:cs typeface="+mn-cs"/>
              </a:rPr>
              <a:t> Identifications des points de données qui diffèrent significativement de la normale.</a:t>
            </a:r>
          </a:p>
          <a:p>
            <a:r>
              <a:rPr lang="fr-FR" b="1" i="0" kern="1200" dirty="0">
                <a:solidFill>
                  <a:schemeClr val="bg1"/>
                </a:solidFill>
                <a:effectLst/>
                <a:latin typeface="+mn-lt"/>
                <a:ea typeface="+mn-ea"/>
                <a:cs typeface="+mn-cs"/>
              </a:rPr>
              <a:t>Valeurs Manquantes :</a:t>
            </a:r>
            <a:r>
              <a:rPr lang="fr-FR" b="0" i="0" kern="1200" dirty="0">
                <a:solidFill>
                  <a:schemeClr val="bg1"/>
                </a:solidFill>
                <a:effectLst/>
                <a:latin typeface="+mn-lt"/>
                <a:ea typeface="+mn-ea"/>
                <a:cs typeface="+mn-cs"/>
              </a:rPr>
              <a:t> Repérage des données manquantes qui pourraient affecter la validité de l'analyse.</a:t>
            </a:r>
          </a:p>
        </p:txBody>
      </p:sp>
      <p:sp>
        <p:nvSpPr>
          <p:cNvPr id="4" name="Espace réservé du pied de page 3">
            <a:extLst>
              <a:ext uri="{FF2B5EF4-FFF2-40B4-BE49-F238E27FC236}">
                <a16:creationId xmlns:a16="http://schemas.microsoft.com/office/drawing/2014/main" id="{803A9C2E-0010-D3C6-695C-8AB8B291A5A4}"/>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A8899B9C-DFCC-CB3F-16FF-A71AAD29EE47}"/>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5</a:t>
            </a:fld>
            <a:endParaRPr lang="fr-FR"/>
          </a:p>
        </p:txBody>
      </p:sp>
    </p:spTree>
    <p:extLst>
      <p:ext uri="{BB962C8B-B14F-4D97-AF65-F5344CB8AC3E}">
        <p14:creationId xmlns:p14="http://schemas.microsoft.com/office/powerpoint/2010/main" val="23413045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04ED2B-F579-A31B-184D-D52BF115D273}"/>
              </a:ext>
            </a:extLst>
          </p:cNvPr>
          <p:cNvSpPr>
            <a:spLocks noGrp="1"/>
          </p:cNvSpPr>
          <p:nvPr>
            <p:ph type="title"/>
          </p:nvPr>
        </p:nvSpPr>
        <p:spPr>
          <a:xfrm>
            <a:off x="5445496" y="978776"/>
            <a:ext cx="5925310" cy="1174991"/>
          </a:xfrm>
        </p:spPr>
        <p:txBody>
          <a:bodyPr>
            <a:normAutofit/>
          </a:bodyPr>
          <a:lstStyle/>
          <a:p>
            <a:pPr lvl="0"/>
            <a:r>
              <a:rPr lang="fr-FR" sz="2400" b="1" i="0" kern="1200" dirty="0">
                <a:effectLst/>
                <a:latin typeface="+mn-lt"/>
                <a:ea typeface="+mn-ea"/>
                <a:cs typeface="+mn-cs"/>
              </a:rPr>
              <a:t>3. Choix des Variables</a:t>
            </a:r>
            <a:endParaRPr lang="fr-FR" sz="2400" dirty="0"/>
          </a:p>
        </p:txBody>
      </p:sp>
      <p:pic>
        <p:nvPicPr>
          <p:cNvPr id="14" name="Picture 11" descr="Plusieurs points d’interrogation sur fond noir">
            <a:extLst>
              <a:ext uri="{FF2B5EF4-FFF2-40B4-BE49-F238E27FC236}">
                <a16:creationId xmlns:a16="http://schemas.microsoft.com/office/drawing/2014/main" id="{255D6DCA-F28A-B9A9-215E-759E06F753FE}"/>
              </a:ext>
            </a:extLst>
          </p:cNvPr>
          <p:cNvPicPr>
            <a:picLocks noChangeAspect="1"/>
          </p:cNvPicPr>
          <p:nvPr/>
        </p:nvPicPr>
        <p:blipFill rotWithShape="1">
          <a:blip r:embed="rId3"/>
          <a:srcRect l="58573" r="2" b="2"/>
          <a:stretch/>
        </p:blipFill>
        <p:spPr>
          <a:xfrm>
            <a:off x="20" y="10"/>
            <a:ext cx="4657325" cy="6857990"/>
          </a:xfrm>
          <a:prstGeom prst="rect">
            <a:avLst/>
          </a:prstGeom>
        </p:spPr>
      </p:pic>
      <p:sp>
        <p:nvSpPr>
          <p:cNvPr id="3" name="Espace réservé du contenu 2">
            <a:extLst>
              <a:ext uri="{FF2B5EF4-FFF2-40B4-BE49-F238E27FC236}">
                <a16:creationId xmlns:a16="http://schemas.microsoft.com/office/drawing/2014/main" id="{EC18B065-A77B-26A1-75D3-9716D9BCE0FE}"/>
              </a:ext>
            </a:extLst>
          </p:cNvPr>
          <p:cNvSpPr>
            <a:spLocks noGrp="1"/>
          </p:cNvSpPr>
          <p:nvPr>
            <p:ph idx="1"/>
          </p:nvPr>
        </p:nvSpPr>
        <p:spPr>
          <a:xfrm>
            <a:off x="5445496" y="2640692"/>
            <a:ext cx="5925310" cy="3255252"/>
          </a:xfrm>
        </p:spPr>
        <p:txBody>
          <a:bodyPr>
            <a:normAutofit/>
          </a:bodyPr>
          <a:lstStyle/>
          <a:p>
            <a:pPr marL="0" indent="0">
              <a:buNone/>
            </a:pPr>
            <a:r>
              <a:rPr lang="fr-FR" b="0" i="0" kern="1200" dirty="0">
                <a:effectLst/>
                <a:latin typeface="+mn-lt"/>
                <a:ea typeface="+mn-ea"/>
                <a:cs typeface="+mn-cs"/>
              </a:rPr>
              <a:t>Sélectionner les variables pertinentes pour l'analyse est essentiel pour une modélisation efficace. Cela implique :</a:t>
            </a:r>
          </a:p>
          <a:p>
            <a:r>
              <a:rPr lang="fr-FR" b="1" i="0" kern="1200" dirty="0">
                <a:effectLst/>
                <a:latin typeface="+mn-lt"/>
                <a:ea typeface="+mn-ea"/>
                <a:cs typeface="+mn-cs"/>
              </a:rPr>
              <a:t>Élimination des Variables Inutiles :</a:t>
            </a:r>
            <a:r>
              <a:rPr lang="fr-FR" b="0" i="0" kern="1200" dirty="0">
                <a:effectLst/>
                <a:latin typeface="+mn-lt"/>
                <a:ea typeface="+mn-ea"/>
                <a:cs typeface="+mn-cs"/>
              </a:rPr>
              <a:t> Identifier et retirer les variables qui n'apportent pas de valeur significative.</a:t>
            </a:r>
          </a:p>
          <a:p>
            <a:r>
              <a:rPr lang="fr-FR" b="1" i="0" kern="1200" dirty="0">
                <a:effectLst/>
                <a:latin typeface="+mn-lt"/>
                <a:ea typeface="+mn-ea"/>
                <a:cs typeface="+mn-cs"/>
              </a:rPr>
              <a:t>Choix des Variables Liées aux Objectifs :</a:t>
            </a:r>
            <a:r>
              <a:rPr lang="fr-FR" b="0" i="0" kern="1200" dirty="0">
                <a:effectLst/>
                <a:latin typeface="+mn-lt"/>
                <a:ea typeface="+mn-ea"/>
                <a:cs typeface="+mn-cs"/>
              </a:rPr>
              <a:t> Sélectionner les variables qui sont directement liées aux objectifs de l'analyse.</a:t>
            </a:r>
          </a:p>
        </p:txBody>
      </p:sp>
      <p:sp>
        <p:nvSpPr>
          <p:cNvPr id="4" name="Espace réservé du pied de page 3">
            <a:extLst>
              <a:ext uri="{FF2B5EF4-FFF2-40B4-BE49-F238E27FC236}">
                <a16:creationId xmlns:a16="http://schemas.microsoft.com/office/drawing/2014/main" id="{71A438A6-8AC4-BB21-EFB7-3C47DD25995C}"/>
              </a:ext>
            </a:extLst>
          </p:cNvPr>
          <p:cNvSpPr>
            <a:spLocks noGrp="1"/>
          </p:cNvSpPr>
          <p:nvPr>
            <p:ph type="ftr" sz="quarter" idx="11"/>
          </p:nvPr>
        </p:nvSpPr>
        <p:spPr>
          <a:xfrm>
            <a:off x="5445495" y="6224660"/>
            <a:ext cx="3514756" cy="313300"/>
          </a:xfrm>
        </p:spPr>
        <p:txBody>
          <a:bodyPr>
            <a:normAutofit/>
          </a:bodyPr>
          <a:lstStyle/>
          <a:p>
            <a:pPr>
              <a:spcAft>
                <a:spcPts val="600"/>
              </a:spcAft>
            </a:pPr>
            <a:r>
              <a:rPr lang="fr-FR" sz="1000"/>
              <a:t>Fatou SALL  |  Machine Learning Engineer  |  Machine Learning</a:t>
            </a:r>
          </a:p>
        </p:txBody>
      </p:sp>
      <p:sp>
        <p:nvSpPr>
          <p:cNvPr id="5" name="Espace réservé du numéro de diapositive 4">
            <a:extLst>
              <a:ext uri="{FF2B5EF4-FFF2-40B4-BE49-F238E27FC236}">
                <a16:creationId xmlns:a16="http://schemas.microsoft.com/office/drawing/2014/main" id="{DF992481-53B0-1FF5-FAA6-C382383B86A3}"/>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6</a:t>
            </a:fld>
            <a:endParaRPr lang="fr-FR"/>
          </a:p>
        </p:txBody>
      </p:sp>
    </p:spTree>
    <p:extLst>
      <p:ext uri="{BB962C8B-B14F-4D97-AF65-F5344CB8AC3E}">
        <p14:creationId xmlns:p14="http://schemas.microsoft.com/office/powerpoint/2010/main" val="318555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60C1E-BD44-8A79-36F0-3246EBA5A6F9}"/>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4. Préparation des Données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486AB81-5126-6094-1ED6-7A1531359EFE}"/>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 préparation des données consiste à nettoyer, transformer et organiser les données de manière à les rendre appropriées pour l'analyse. Cela comprend :</a:t>
            </a:r>
          </a:p>
          <a:p>
            <a:r>
              <a:rPr lang="fr-FR" b="1" i="0" kern="1200" dirty="0">
                <a:solidFill>
                  <a:schemeClr val="bg1"/>
                </a:solidFill>
                <a:effectLst/>
                <a:latin typeface="+mn-lt"/>
                <a:ea typeface="+mn-ea"/>
                <a:cs typeface="+mn-cs"/>
              </a:rPr>
              <a:t>Nettoyage des Données :</a:t>
            </a:r>
            <a:r>
              <a:rPr lang="fr-FR" b="0" i="0" kern="1200" dirty="0">
                <a:solidFill>
                  <a:schemeClr val="bg1"/>
                </a:solidFill>
                <a:effectLst/>
                <a:latin typeface="+mn-lt"/>
                <a:ea typeface="+mn-ea"/>
                <a:cs typeface="+mn-cs"/>
              </a:rPr>
              <a:t> Traitement des valeurs manquantes, élimination des doublons, etc.</a:t>
            </a:r>
          </a:p>
          <a:p>
            <a:r>
              <a:rPr lang="fr-FR" b="1" i="0" kern="1200" dirty="0">
                <a:solidFill>
                  <a:schemeClr val="bg1"/>
                </a:solidFill>
                <a:effectLst/>
                <a:latin typeface="+mn-lt"/>
                <a:ea typeface="+mn-ea"/>
                <a:cs typeface="+mn-cs"/>
              </a:rPr>
              <a:t>Transformation des Données :</a:t>
            </a:r>
            <a:r>
              <a:rPr lang="fr-FR" b="0" i="0" kern="1200" dirty="0">
                <a:solidFill>
                  <a:schemeClr val="bg1"/>
                </a:solidFill>
                <a:effectLst/>
                <a:latin typeface="+mn-lt"/>
                <a:ea typeface="+mn-ea"/>
                <a:cs typeface="+mn-cs"/>
              </a:rPr>
              <a:t> Convertir les données dans un format adapté à l'analyse.</a:t>
            </a:r>
          </a:p>
          <a:p>
            <a:r>
              <a:rPr lang="fr-FR" b="1" i="0" kern="1200" dirty="0">
                <a:solidFill>
                  <a:schemeClr val="bg1"/>
                </a:solidFill>
                <a:effectLst/>
                <a:latin typeface="+mn-lt"/>
                <a:ea typeface="+mn-ea"/>
                <a:cs typeface="+mn-cs"/>
              </a:rPr>
              <a:t>Gestion des </a:t>
            </a:r>
            <a:r>
              <a:rPr lang="fr-FR" b="1" i="0" kern="1200" dirty="0" err="1">
                <a:solidFill>
                  <a:schemeClr val="bg1"/>
                </a:solidFill>
                <a:effectLst/>
                <a:latin typeface="+mn-lt"/>
                <a:ea typeface="+mn-ea"/>
                <a:cs typeface="+mn-cs"/>
              </a:rPr>
              <a:t>Outliers</a:t>
            </a:r>
            <a:r>
              <a:rPr lang="fr-FR" b="1" i="0" kern="1200" dirty="0">
                <a:solidFill>
                  <a:schemeClr val="bg1"/>
                </a:solidFill>
                <a:effectLst/>
                <a:latin typeface="+mn-lt"/>
                <a:ea typeface="+mn-ea"/>
                <a:cs typeface="+mn-cs"/>
              </a:rPr>
              <a:t> :</a:t>
            </a:r>
            <a:r>
              <a:rPr lang="fr-FR" b="0" i="0" kern="1200" dirty="0">
                <a:solidFill>
                  <a:schemeClr val="bg1"/>
                </a:solidFill>
                <a:effectLst/>
                <a:latin typeface="+mn-lt"/>
                <a:ea typeface="+mn-ea"/>
                <a:cs typeface="+mn-cs"/>
              </a:rPr>
              <a:t> Traitement des valeurs aberrantes de manière appropriée.</a:t>
            </a:r>
          </a:p>
        </p:txBody>
      </p:sp>
      <p:sp>
        <p:nvSpPr>
          <p:cNvPr id="4" name="Espace réservé du pied de page 3">
            <a:extLst>
              <a:ext uri="{FF2B5EF4-FFF2-40B4-BE49-F238E27FC236}">
                <a16:creationId xmlns:a16="http://schemas.microsoft.com/office/drawing/2014/main" id="{064D80C3-10F5-0184-3C59-20C0269752BE}"/>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838FE275-674B-5613-4665-6428A9AE6EB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7</a:t>
            </a:fld>
            <a:endParaRPr lang="fr-FR"/>
          </a:p>
        </p:txBody>
      </p:sp>
    </p:spTree>
    <p:extLst>
      <p:ext uri="{BB962C8B-B14F-4D97-AF65-F5344CB8AC3E}">
        <p14:creationId xmlns:p14="http://schemas.microsoft.com/office/powerpoint/2010/main" val="29876897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0D665-3384-4B94-41A5-3987DC8DB6B7}"/>
              </a:ext>
            </a:extLst>
          </p:cNvPr>
          <p:cNvSpPr>
            <a:spLocks noGrp="1"/>
          </p:cNvSpPr>
          <p:nvPr>
            <p:ph type="title"/>
          </p:nvPr>
        </p:nvSpPr>
        <p:spPr>
          <a:xfrm>
            <a:off x="6900672" y="978776"/>
            <a:ext cx="4486656" cy="1174991"/>
          </a:xfrm>
        </p:spPr>
        <p:txBody>
          <a:bodyPr>
            <a:normAutofit/>
          </a:bodyPr>
          <a:lstStyle/>
          <a:p>
            <a:pPr lvl="0"/>
            <a:r>
              <a:rPr lang="fr-FR" sz="2400" b="1" i="0" kern="1200" dirty="0">
                <a:effectLst/>
                <a:latin typeface="+mn-lt"/>
                <a:ea typeface="+mn-ea"/>
                <a:cs typeface="+mn-cs"/>
              </a:rPr>
              <a:t>5. Visualisation</a:t>
            </a:r>
            <a:endParaRPr lang="fr-FR" sz="2400" dirty="0"/>
          </a:p>
        </p:txBody>
      </p:sp>
      <p:pic>
        <p:nvPicPr>
          <p:cNvPr id="7" name="Picture 6" descr="Graphique">
            <a:extLst>
              <a:ext uri="{FF2B5EF4-FFF2-40B4-BE49-F238E27FC236}">
                <a16:creationId xmlns:a16="http://schemas.microsoft.com/office/drawing/2014/main" id="{55D7A0D7-F36F-D6F0-8A2A-324A901D357A}"/>
              </a:ext>
            </a:extLst>
          </p:cNvPr>
          <p:cNvPicPr>
            <a:picLocks noChangeAspect="1"/>
          </p:cNvPicPr>
          <p:nvPr/>
        </p:nvPicPr>
        <p:blipFill rotWithShape="1">
          <a:blip r:embed="rId3"/>
          <a:srcRect l="16632" r="27898"/>
          <a:stretch/>
        </p:blipFill>
        <p:spPr>
          <a:xfrm>
            <a:off x="20" y="10"/>
            <a:ext cx="6086621" cy="6857990"/>
          </a:xfrm>
          <a:prstGeom prst="rect">
            <a:avLst/>
          </a:prstGeom>
        </p:spPr>
      </p:pic>
      <p:sp>
        <p:nvSpPr>
          <p:cNvPr id="3" name="Espace réservé du contenu 2">
            <a:extLst>
              <a:ext uri="{FF2B5EF4-FFF2-40B4-BE49-F238E27FC236}">
                <a16:creationId xmlns:a16="http://schemas.microsoft.com/office/drawing/2014/main" id="{5F1B7B9A-A617-E2FA-D3D2-23049F5B3E6E}"/>
              </a:ext>
            </a:extLst>
          </p:cNvPr>
          <p:cNvSpPr>
            <a:spLocks noGrp="1"/>
          </p:cNvSpPr>
          <p:nvPr>
            <p:ph idx="1"/>
          </p:nvPr>
        </p:nvSpPr>
        <p:spPr>
          <a:xfrm>
            <a:off x="6900672" y="2640692"/>
            <a:ext cx="4486656" cy="3255252"/>
          </a:xfrm>
        </p:spPr>
        <p:txBody>
          <a:bodyPr>
            <a:normAutofit/>
          </a:bodyPr>
          <a:lstStyle/>
          <a:p>
            <a:pPr marL="0" indent="0">
              <a:lnSpc>
                <a:spcPct val="90000"/>
              </a:lnSpc>
              <a:buNone/>
            </a:pPr>
            <a:r>
              <a:rPr lang="fr-FR" b="0" i="0" kern="1200" dirty="0">
                <a:effectLst/>
                <a:latin typeface="+mn-lt"/>
                <a:ea typeface="+mn-ea"/>
                <a:cs typeface="+mn-cs"/>
              </a:rPr>
              <a:t>L'utilisation de graphiques et de représentations visuelles est cruciale pour :</a:t>
            </a:r>
          </a:p>
          <a:p>
            <a:pPr>
              <a:lnSpc>
                <a:spcPct val="90000"/>
              </a:lnSpc>
            </a:pPr>
            <a:r>
              <a:rPr lang="fr-FR" b="1" i="0" kern="1200" dirty="0">
                <a:effectLst/>
                <a:latin typeface="+mn-lt"/>
                <a:ea typeface="+mn-ea"/>
                <a:cs typeface="+mn-cs"/>
              </a:rPr>
              <a:t>Illustrer les Tendances :</a:t>
            </a:r>
            <a:r>
              <a:rPr lang="fr-FR" b="0" i="0" kern="1200" dirty="0">
                <a:effectLst/>
                <a:latin typeface="+mn-lt"/>
                <a:ea typeface="+mn-ea"/>
                <a:cs typeface="+mn-cs"/>
              </a:rPr>
              <a:t> Présenter graphiquement les tendances et les motifs identifiés.</a:t>
            </a:r>
          </a:p>
          <a:p>
            <a:pPr>
              <a:lnSpc>
                <a:spcPct val="90000"/>
              </a:lnSpc>
            </a:pPr>
            <a:r>
              <a:rPr lang="fr-FR" b="1" i="0" kern="1200" dirty="0">
                <a:effectLst/>
                <a:latin typeface="+mn-lt"/>
                <a:ea typeface="+mn-ea"/>
                <a:cs typeface="+mn-cs"/>
              </a:rPr>
              <a:t>Comprendre les Relations :</a:t>
            </a:r>
            <a:r>
              <a:rPr lang="fr-FR" b="0" i="0" kern="1200" dirty="0">
                <a:effectLst/>
                <a:latin typeface="+mn-lt"/>
                <a:ea typeface="+mn-ea"/>
                <a:cs typeface="+mn-cs"/>
              </a:rPr>
              <a:t> Utiliser des graphiques pour montrer les relations entre différentes variables.</a:t>
            </a:r>
          </a:p>
          <a:p>
            <a:pPr lvl="1">
              <a:lnSpc>
                <a:spcPct val="90000"/>
              </a:lnSpc>
            </a:pPr>
            <a:endParaRPr lang="fr-FR" dirty="0"/>
          </a:p>
        </p:txBody>
      </p:sp>
      <p:sp>
        <p:nvSpPr>
          <p:cNvPr id="4" name="Espace réservé du pied de page 3">
            <a:extLst>
              <a:ext uri="{FF2B5EF4-FFF2-40B4-BE49-F238E27FC236}">
                <a16:creationId xmlns:a16="http://schemas.microsoft.com/office/drawing/2014/main" id="{813E6985-7BFC-46AC-0666-791C2C8E8D8E}"/>
              </a:ext>
            </a:extLst>
          </p:cNvPr>
          <p:cNvSpPr>
            <a:spLocks noGrp="1"/>
          </p:cNvSpPr>
          <p:nvPr>
            <p:ph type="ftr" sz="quarter" idx="11"/>
          </p:nvPr>
        </p:nvSpPr>
        <p:spPr>
          <a:xfrm>
            <a:off x="665988" y="6224660"/>
            <a:ext cx="4680326" cy="313300"/>
          </a:xfrm>
        </p:spPr>
        <p:txBody>
          <a:bodyPr>
            <a:normAutofit/>
          </a:bodyPr>
          <a:lstStyle/>
          <a:p>
            <a:pPr>
              <a:spcAft>
                <a:spcPts val="600"/>
              </a:spcAft>
            </a:pPr>
            <a:r>
              <a:rPr lang="fr-FR">
                <a:solidFill>
                  <a:srgbClr val="FFFFFF"/>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AFBD8627-ADDC-CAED-60BC-61C9A4E75F84}"/>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8</a:t>
            </a:fld>
            <a:endParaRPr lang="fr-FR"/>
          </a:p>
        </p:txBody>
      </p:sp>
    </p:spTree>
    <p:extLst>
      <p:ext uri="{BB962C8B-B14F-4D97-AF65-F5344CB8AC3E}">
        <p14:creationId xmlns:p14="http://schemas.microsoft.com/office/powerpoint/2010/main" val="39621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A75CF-2F8A-D405-EF4E-CB7BE7B7E037}"/>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a:solidFill>
                  <a:schemeClr val="tx1"/>
                </a:solidFill>
                <a:effectLst/>
                <a:latin typeface="+mn-lt"/>
                <a:ea typeface="+mn-ea"/>
                <a:cs typeface="+mn-cs"/>
              </a:rPr>
              <a:t>Méthodes et Outils</a:t>
            </a:r>
            <a:endParaRPr lang="fr-FR" sz="2400">
              <a:solidFill>
                <a:schemeClr val="tx1"/>
              </a:solidFill>
            </a:endParaRPr>
          </a:p>
        </p:txBody>
      </p:sp>
      <p:sp>
        <p:nvSpPr>
          <p:cNvPr id="15" name="Rectangle 14">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64C6E14-D5EC-BBD2-A1F9-84618D2C669D}"/>
              </a:ext>
            </a:extLst>
          </p:cNvPr>
          <p:cNvSpPr>
            <a:spLocks noGrp="1"/>
          </p:cNvSpPr>
          <p:nvPr>
            <p:ph idx="1"/>
          </p:nvPr>
        </p:nvSpPr>
        <p:spPr>
          <a:xfrm>
            <a:off x="6049182" y="802638"/>
            <a:ext cx="5408696" cy="5252722"/>
          </a:xfrm>
        </p:spPr>
        <p:txBody>
          <a:bodyPr anchor="ctr">
            <a:normAutofit/>
          </a:bodyPr>
          <a:lstStyle/>
          <a:p>
            <a:pPr>
              <a:lnSpc>
                <a:spcPct val="90000"/>
              </a:lnSpc>
            </a:pPr>
            <a:r>
              <a:rPr lang="fr-FR" b="1" i="0" kern="1200" dirty="0">
                <a:solidFill>
                  <a:schemeClr val="bg1"/>
                </a:solidFill>
                <a:effectLst/>
                <a:latin typeface="+mn-lt"/>
                <a:ea typeface="+mn-ea"/>
                <a:cs typeface="+mn-cs"/>
              </a:rPr>
              <a:t>Statistiques descriptives </a:t>
            </a:r>
          </a:p>
          <a:p>
            <a:pPr lvl="1">
              <a:lnSpc>
                <a:spcPct val="90000"/>
              </a:lnSpc>
            </a:pPr>
            <a:r>
              <a:rPr lang="fr-FR" b="0" i="0" kern="1200" dirty="0">
                <a:solidFill>
                  <a:schemeClr val="bg1"/>
                </a:solidFill>
                <a:effectLst/>
                <a:latin typeface="+mn-lt"/>
                <a:ea typeface="+mn-ea"/>
                <a:cs typeface="+mn-cs"/>
              </a:rPr>
              <a:t> Calculer des mesures statistiques comme la moyenne, la médiane, l'écart-type pour résumer les caractéristiques des données.</a:t>
            </a:r>
          </a:p>
          <a:p>
            <a:pPr>
              <a:lnSpc>
                <a:spcPct val="90000"/>
              </a:lnSpc>
            </a:pPr>
            <a:r>
              <a:rPr lang="fr-FR" b="1" i="0" kern="1200" dirty="0">
                <a:solidFill>
                  <a:schemeClr val="bg1"/>
                </a:solidFill>
                <a:effectLst/>
                <a:latin typeface="+mn-lt"/>
                <a:ea typeface="+mn-ea"/>
                <a:cs typeface="+mn-cs"/>
              </a:rPr>
              <a:t>Visualisation </a:t>
            </a:r>
          </a:p>
          <a:p>
            <a:pPr lvl="1">
              <a:lnSpc>
                <a:spcPct val="90000"/>
              </a:lnSpc>
            </a:pPr>
            <a:r>
              <a:rPr lang="fr-FR" b="0" i="0" kern="1200" dirty="0">
                <a:solidFill>
                  <a:schemeClr val="bg1"/>
                </a:solidFill>
                <a:effectLst/>
                <a:latin typeface="+mn-lt"/>
                <a:ea typeface="+mn-ea"/>
                <a:cs typeface="+mn-cs"/>
              </a:rPr>
              <a:t> Utiliser des histogrammes, des diagrammes en boîte, des nuages de points, etc., pour visualiser la distribution des données.</a:t>
            </a:r>
          </a:p>
          <a:p>
            <a:pPr>
              <a:lnSpc>
                <a:spcPct val="90000"/>
              </a:lnSpc>
            </a:pPr>
            <a:r>
              <a:rPr lang="fr-FR" b="1" i="0" kern="1200" dirty="0">
                <a:solidFill>
                  <a:schemeClr val="bg1"/>
                </a:solidFill>
                <a:effectLst/>
                <a:latin typeface="+mn-lt"/>
                <a:ea typeface="+mn-ea"/>
                <a:cs typeface="+mn-cs"/>
              </a:rPr>
              <a:t>Corrélation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Analyser les relations entre les variables à l'aide de matrices de corrélation.</a:t>
            </a:r>
          </a:p>
          <a:p>
            <a:pPr>
              <a:lnSpc>
                <a:spcPct val="90000"/>
              </a:lnSpc>
            </a:pPr>
            <a:r>
              <a:rPr lang="fr-FR" b="1" i="0" kern="1200" dirty="0">
                <a:solidFill>
                  <a:schemeClr val="bg1"/>
                </a:solidFill>
                <a:effectLst/>
                <a:latin typeface="+mn-lt"/>
                <a:ea typeface="+mn-ea"/>
                <a:cs typeface="+mn-cs"/>
              </a:rPr>
              <a:t>Analyse de Fréquence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Examiner la distribution des valeurs dans une variable particulière.</a:t>
            </a:r>
          </a:p>
          <a:p>
            <a:pPr>
              <a:lnSpc>
                <a:spcPct val="90000"/>
              </a:lnSpc>
            </a:pPr>
            <a:r>
              <a:rPr lang="fr-FR" b="1" i="0" kern="1200" dirty="0">
                <a:solidFill>
                  <a:schemeClr val="bg1"/>
                </a:solidFill>
                <a:effectLst/>
                <a:latin typeface="+mn-lt"/>
                <a:ea typeface="+mn-ea"/>
                <a:cs typeface="+mn-cs"/>
              </a:rPr>
              <a:t>Techniques d'Imputation </a:t>
            </a:r>
            <a:r>
              <a:rPr lang="fr-FR" b="0" i="0" kern="1200" dirty="0">
                <a:solidFill>
                  <a:schemeClr val="bg1"/>
                </a:solidFill>
                <a:effectLst/>
                <a:latin typeface="+mn-lt"/>
                <a:ea typeface="+mn-ea"/>
                <a:cs typeface="+mn-cs"/>
              </a:rPr>
              <a:t> </a:t>
            </a:r>
          </a:p>
          <a:p>
            <a:pPr lvl="1">
              <a:lnSpc>
                <a:spcPct val="90000"/>
              </a:lnSpc>
            </a:pPr>
            <a:r>
              <a:rPr lang="fr-FR" b="0" i="0" kern="1200" dirty="0">
                <a:solidFill>
                  <a:schemeClr val="bg1"/>
                </a:solidFill>
                <a:effectLst/>
                <a:latin typeface="+mn-lt"/>
                <a:ea typeface="+mn-ea"/>
                <a:cs typeface="+mn-cs"/>
              </a:rPr>
              <a:t>Remplacer les valeurs manquantes par des estimations appropriées.</a:t>
            </a:r>
          </a:p>
          <a:p>
            <a:pPr>
              <a:lnSpc>
                <a:spcPct val="90000"/>
              </a:lnSpc>
            </a:pPr>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D15AF86C-4C61-0B01-9003-9CC872A11AA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E103EEA-95E6-1322-AA33-A7C89C88F22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9</a:t>
            </a:fld>
            <a:endParaRPr lang="fr-FR"/>
          </a:p>
        </p:txBody>
      </p:sp>
    </p:spTree>
    <p:extLst>
      <p:ext uri="{BB962C8B-B14F-4D97-AF65-F5344CB8AC3E}">
        <p14:creationId xmlns:p14="http://schemas.microsoft.com/office/powerpoint/2010/main" val="32743688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olis">
  <a:themeElements>
    <a:clrScheme name="RL">
      <a:dk1>
        <a:srgbClr val="000000"/>
      </a:dk1>
      <a:lt1>
        <a:srgbClr val="E6E5E5"/>
      </a:lt1>
      <a:dk2>
        <a:srgbClr val="162CF8"/>
      </a:dk2>
      <a:lt2>
        <a:srgbClr val="E7E6E6"/>
      </a:lt2>
      <a:accent1>
        <a:srgbClr val="F63C15"/>
      </a:accent1>
      <a:accent2>
        <a:srgbClr val="535353"/>
      </a:accent2>
      <a:accent3>
        <a:srgbClr val="188AAF"/>
      </a:accent3>
      <a:accent4>
        <a:srgbClr val="E2A31B"/>
      </a:accent4>
      <a:accent5>
        <a:srgbClr val="152BF7"/>
      </a:accent5>
      <a:accent6>
        <a:srgbClr val="710217"/>
      </a:accent6>
      <a:hlink>
        <a:srgbClr val="162CF8"/>
      </a:hlink>
      <a:folHlink>
        <a:srgbClr val="954F7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5315</TotalTime>
  <Words>1765</Words>
  <Application>Microsoft Macintosh PowerPoint</Application>
  <PresentationFormat>Grand écran</PresentationFormat>
  <Paragraphs>201</Paragraphs>
  <Slides>23</Slides>
  <Notes>23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Calibri</vt:lpstr>
      <vt:lpstr>Gill Sans MT</vt:lpstr>
      <vt:lpstr>Colis</vt:lpstr>
      <vt:lpstr> Exploration des Données (EDA) : Théorie et Pratique</vt:lpstr>
      <vt:lpstr>Introduction</vt:lpstr>
      <vt:lpstr>Objectifs de l'EDA</vt:lpstr>
      <vt:lpstr>Compréhension des Données</vt:lpstr>
      <vt:lpstr>2. Détection des Anomalies</vt:lpstr>
      <vt:lpstr>3. Choix des Variables</vt:lpstr>
      <vt:lpstr>4. Préparation des Données</vt:lpstr>
      <vt:lpstr>5. Visualisation</vt:lpstr>
      <vt:lpstr>Méthodes et Outils</vt:lpstr>
      <vt:lpstr>1. Statistiques Descriptives</vt:lpstr>
      <vt:lpstr>2. Visualisation</vt:lpstr>
      <vt:lpstr>3. Corrélation</vt:lpstr>
      <vt:lpstr>4. Analyse de Fréquence</vt:lpstr>
      <vt:lpstr>5. Techniques d'Imputation</vt:lpstr>
      <vt:lpstr>Étapes de l'EDA</vt:lpstr>
      <vt:lpstr>Collecte des Données</vt:lpstr>
      <vt:lpstr>Nettoyage des Données</vt:lpstr>
      <vt:lpstr>Analyse Univariable</vt:lpstr>
      <vt:lpstr>Analyse Bivariable</vt:lpstr>
      <vt:lpstr>Variables Quantitatives</vt:lpstr>
      <vt:lpstr>Variables Qualitatives</vt:lpstr>
      <vt:lpstr>Variables Qualitatives vs. Variables Quantitatives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SALL Fatou</dc:creator>
  <cp:lastModifiedBy>Formateur - Fatou SALL</cp:lastModifiedBy>
  <cp:revision>35</cp:revision>
  <dcterms:created xsi:type="dcterms:W3CDTF">2023-06-14T22:05:26Z</dcterms:created>
  <dcterms:modified xsi:type="dcterms:W3CDTF">2024-01-26T12:10:35Z</dcterms:modified>
</cp:coreProperties>
</file>