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32" r:id="rId2"/>
    <p:sldId id="399" r:id="rId3"/>
    <p:sldId id="407" r:id="rId4"/>
    <p:sldId id="408" r:id="rId5"/>
    <p:sldId id="401" r:id="rId6"/>
    <p:sldId id="416" r:id="rId7"/>
    <p:sldId id="406" r:id="rId8"/>
    <p:sldId id="404" r:id="rId9"/>
    <p:sldId id="417" r:id="rId10"/>
    <p:sldId id="405" r:id="rId11"/>
    <p:sldId id="411" r:id="rId12"/>
    <p:sldId id="418" r:id="rId13"/>
    <p:sldId id="409" r:id="rId14"/>
    <p:sldId id="412" r:id="rId15"/>
    <p:sldId id="419" r:id="rId16"/>
    <p:sldId id="410" r:id="rId17"/>
    <p:sldId id="415" r:id="rId18"/>
    <p:sldId id="426" r:id="rId19"/>
    <p:sldId id="414" r:id="rId20"/>
    <p:sldId id="422" r:id="rId21"/>
    <p:sldId id="424" r:id="rId22"/>
    <p:sldId id="32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FFFF66"/>
    <a:srgbClr val="99FF99"/>
    <a:srgbClr val="99FFCC"/>
    <a:srgbClr val="00FF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1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67B57FF-BEF6-2047-B78F-BB8F00F73118}" type="datetimeFigureOut">
              <a:rPr lang="en-US"/>
              <a:pPr>
                <a:defRPr/>
              </a:pPr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6B7569-D47D-4B45-BD29-EDDB10F8C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8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Revenir sur les deux autres expériences expériences et la démarche expérimentale.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8EAF5C-1A11-0649-9F7A-6820C8C6338F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2B228-0DA9-634E-A170-FF3D6D3B3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17B25-E14F-C344-A424-88E101E74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7F8CC-6EBA-8D4F-A6D4-A84977998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C6316-ACC1-CA4A-8D05-4ED56750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3EEAF-CB16-F84F-8BFF-F9653DFC6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C1F7-CD5F-6B4A-904D-CC7E37901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70929-2FD4-3C45-B3EC-5D082BCE3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9F495-03F6-7F45-A47C-0599F9493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7EAB5-4747-5748-AC1E-0208C6B11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AEBD-4E5C-FC49-980B-C15C00C29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1451-4567-9A42-A15F-F755C090E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D7DB80AE-D0CD-354D-8CBE-8FA139424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066800" y="5257800"/>
            <a:ext cx="708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FF00"/>
                </a:solidFill>
                <a:latin typeface="Century Gothic" charset="0"/>
              </a:rPr>
              <a:t>LA DÉMARCHE SCIENTIFIQUE</a:t>
            </a:r>
          </a:p>
        </p:txBody>
      </p:sp>
      <p:pic>
        <p:nvPicPr>
          <p:cNvPr id="14338" name="Picture 2" descr="SeeSD business card front [1]-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914400"/>
            <a:ext cx="92598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972"/>
    </mc:Choice>
    <mc:Fallback>
      <p:transition xmlns:p14="http://schemas.microsoft.com/office/powerpoint/2010/main" spd="slow" advTm="689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2895600" y="152400"/>
            <a:ext cx="421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EXPERIMENTATION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05000" y="1600200"/>
            <a:ext cx="53340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QUESTION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HYPOTHÈSE - PREDICTION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EXPÉRIMENTATION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ANALYSE DES RÉSULTATS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INTERPRÉTATION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93"/>
    </mc:Choice>
    <mc:Fallback>
      <p:transition xmlns:p14="http://schemas.microsoft.com/office/powerpoint/2010/main" spd="slow" advTm="121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2667000" y="152400"/>
            <a:ext cx="421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EXPÉRIMENTATION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63125" y="2514600"/>
            <a:ext cx="0" cy="1371600"/>
          </a:xfrm>
          <a:prstGeom prst="straightConnector1">
            <a:avLst/>
          </a:prstGeom>
          <a:ln w="38100" cmpd="sng">
            <a:solidFill>
              <a:srgbClr val="00CC99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24725" y="3886200"/>
            <a:ext cx="5105400" cy="193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QUELLES EXPERIENCES JE POURRAIS FAIRE TESTER MON HYPOTHESE – PREDICTION?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939125" y="1752600"/>
            <a:ext cx="3322519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EXPÉRIMENTATION</a:t>
            </a:r>
            <a:endParaRPr lang="en-US" b="1" dirty="0">
              <a:solidFill>
                <a:schemeClr val="bg1"/>
              </a:solidFill>
              <a:latin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057400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98"/>
    </mc:Choice>
    <mc:Fallback>
      <p:transition xmlns:p14="http://schemas.microsoft.com/office/powerpoint/2010/main" spd="slow" advTm="11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0" y="152400"/>
            <a:ext cx="9269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FF00"/>
                </a:solidFill>
                <a:latin typeface="Century Gothic" charset="0"/>
              </a:rPr>
              <a:t>Exemple “EXPÉRIENCE ENCRE QUI DISPARAÎT”</a:t>
            </a: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-14273" y="1905000"/>
            <a:ext cx="9144000" cy="140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chemeClr val="accent1"/>
                </a:solidFill>
                <a:latin typeface="Century Gothic" charset="0"/>
              </a:rPr>
              <a:t>EXPÉRIENCE 1: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Répéter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la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procédure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et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regarder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au fond du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verre</a:t>
            </a:r>
            <a:endParaRPr lang="en-US" sz="2000" b="1" dirty="0">
              <a:solidFill>
                <a:srgbClr val="AAE2CA"/>
              </a:solidFill>
              <a:latin typeface="Century Gothic" charset="0"/>
            </a:endParaRPr>
          </a:p>
          <a:p>
            <a:pPr>
              <a:lnSpc>
                <a:spcPct val="85000"/>
              </a:lnSpc>
            </a:pPr>
            <a:endParaRPr lang="en-US" sz="2000" b="1" dirty="0">
              <a:solidFill>
                <a:srgbClr val="AAE2CA"/>
              </a:solidFill>
              <a:latin typeface="Century Gothic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chemeClr val="accent1"/>
                </a:solidFill>
                <a:latin typeface="Century Gothic" charset="0"/>
              </a:rPr>
              <a:t>EXPÉRIENCE</a:t>
            </a:r>
            <a:r>
              <a:rPr lang="en-US" sz="2000" b="1" dirty="0" smtClean="0">
                <a:solidFill>
                  <a:srgbClr val="00CC99"/>
                </a:solidFill>
                <a:latin typeface="Century Gothic" charset="0"/>
              </a:rPr>
              <a:t> 2: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Répéter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la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procédure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et observer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si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la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vapeur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est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bleue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. </a:t>
            </a:r>
          </a:p>
          <a:p>
            <a:pPr>
              <a:lnSpc>
                <a:spcPct val="85000"/>
              </a:lnSpc>
            </a:pPr>
            <a:endParaRPr lang="en-US" sz="2000" b="1" dirty="0">
              <a:solidFill>
                <a:schemeClr val="bg1"/>
              </a:solidFill>
              <a:latin typeface="Century Gothic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chemeClr val="accent1"/>
                </a:solidFill>
                <a:latin typeface="Century Gothic" charset="0"/>
              </a:rPr>
              <a:t>EXPÉRIENCE</a:t>
            </a:r>
            <a:r>
              <a:rPr lang="en-US" sz="2000" b="1" dirty="0" smtClean="0">
                <a:solidFill>
                  <a:srgbClr val="00CC99"/>
                </a:solidFill>
                <a:latin typeface="Century Gothic" charset="0"/>
              </a:rPr>
              <a:t> 3: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Ajouter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du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vinaigre</a:t>
            </a:r>
            <a:endParaRPr lang="en-US" sz="2000" b="1" dirty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891"/>
    </mc:Choice>
    <mc:Fallback>
      <p:transition xmlns:p14="http://schemas.microsoft.com/office/powerpoint/2010/main" spd="slow" advTm="678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1752600" y="152400"/>
            <a:ext cx="5456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ANALYSE DES RESULTATS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05000" y="1600200"/>
            <a:ext cx="53340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QUESTION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HYPOTHÈSE - PREDICTION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EXPÉRIMENTATION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rgbClr val="FFFF00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ANALYSE DES RÉSULTATS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INTERPRÉTATION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7"/>
    </mc:Choice>
    <mc:Fallback>
      <p:transition xmlns:p14="http://schemas.microsoft.com/office/powerpoint/2010/main" spd="slow" advTm="40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" name="Text Box 5"/>
          <p:cNvSpPr txBox="1">
            <a:spLocks noChangeArrowheads="1"/>
          </p:cNvSpPr>
          <p:nvPr/>
        </p:nvSpPr>
        <p:spPr bwMode="auto">
          <a:xfrm>
            <a:off x="1905000" y="152400"/>
            <a:ext cx="5456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ANALYSE DES RÉSULTATS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7200" y="2362200"/>
            <a:ext cx="0" cy="1371600"/>
          </a:xfrm>
          <a:prstGeom prst="straightConnector1">
            <a:avLst/>
          </a:prstGeom>
          <a:ln w="38100" cmpd="sng">
            <a:solidFill>
              <a:srgbClr val="00CC99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-533400" y="3886200"/>
            <a:ext cx="10058400" cy="172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  <a:latin typeface="Century Gothic" charset="0"/>
              </a:rPr>
              <a:t>MES RÉSULTATS CORRESPONDENT AUX PRÉDICTIONS</a:t>
            </a:r>
          </a:p>
          <a:p>
            <a:pPr algn="ctr" eaLnBrk="1" hangingPunct="1">
              <a:lnSpc>
                <a:spcPct val="85000"/>
              </a:lnSpc>
            </a:pPr>
            <a:endParaRPr lang="en-US" sz="2400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  <a:latin typeface="Century Gothic" charset="0"/>
              </a:rPr>
              <a:t>MES RÉSULTATS NE CORRESPONDENT PAS AUX PRÉDICTIONS</a:t>
            </a:r>
          </a:p>
          <a:p>
            <a:pPr algn="ctr" eaLnBrk="1" hangingPunct="1">
              <a:lnSpc>
                <a:spcPct val="85000"/>
              </a:lnSpc>
            </a:pPr>
            <a:endParaRPr lang="en-US" sz="2400" b="1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219200"/>
            <a:ext cx="4284897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ANALYSE DES RÉSULTATS</a:t>
            </a:r>
            <a:endParaRPr lang="en-US" b="1" dirty="0">
              <a:solidFill>
                <a:schemeClr val="bg1"/>
              </a:solidFill>
              <a:latin typeface="Century Gothic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000"/>
            <a:ext cx="27432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45"/>
    </mc:Choice>
    <mc:Fallback>
      <p:transition xmlns:p14="http://schemas.microsoft.com/office/powerpoint/2010/main" spd="slow" advTm="115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0" y="152400"/>
            <a:ext cx="9269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FF00"/>
                </a:solidFill>
                <a:latin typeface="Century Gothic" charset="0"/>
              </a:rPr>
              <a:t>Exemple “EXPÉRIENCE ENCRE QUI DISPARAÎT”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400" y="2438400"/>
            <a:ext cx="1143000" cy="2286000"/>
            <a:chOff x="2286000" y="3810000"/>
            <a:chExt cx="1143000" cy="2286000"/>
          </a:xfrm>
          <a:effectLst/>
        </p:grpSpPr>
        <p:sp>
          <p:nvSpPr>
            <p:cNvPr id="13" name="Oval 12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14400" y="4648200"/>
            <a:ext cx="1143000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90600" y="40386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entury Gothic" charset="0"/>
              </a:rPr>
              <a:t>Incolore</a:t>
            </a:r>
            <a:r>
              <a:rPr lang="en-US" sz="1600" b="1" dirty="0" smtClean="0">
                <a:solidFill>
                  <a:srgbClr val="000000"/>
                </a:solidFill>
                <a:latin typeface="Century Gothic" charset="0"/>
              </a:rPr>
              <a:t> </a:t>
            </a:r>
            <a:endParaRPr lang="en-US" sz="1600" b="1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CC99"/>
                </a:solidFill>
                <a:latin typeface="Century Gothic" charset="0"/>
              </a:rPr>
              <a:t>Hypothèse</a:t>
            </a:r>
            <a:r>
              <a:rPr lang="en-US" sz="1600" b="1" dirty="0" smtClean="0">
                <a:solidFill>
                  <a:srgbClr val="00CC99"/>
                </a:solidFill>
                <a:latin typeface="Century Gothic" charset="0"/>
              </a:rPr>
              <a:t> 1</a:t>
            </a:r>
            <a:endParaRPr lang="en-US" sz="1600" b="1" dirty="0">
              <a:solidFill>
                <a:srgbClr val="00CC99"/>
              </a:solidFill>
              <a:latin typeface="Century Gothic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86200" y="2438400"/>
            <a:ext cx="1143000" cy="2286000"/>
            <a:chOff x="2286000" y="3810000"/>
            <a:chExt cx="1143000" cy="2286000"/>
          </a:xfrm>
          <a:effectLst/>
        </p:grpSpPr>
        <p:sp>
          <p:nvSpPr>
            <p:cNvPr id="22" name="Oval 21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962400" y="40386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entury Gothic" charset="0"/>
              </a:rPr>
              <a:t>Incolore</a:t>
            </a:r>
            <a:r>
              <a:rPr lang="en-US" sz="1600" b="1" dirty="0" smtClean="0">
                <a:solidFill>
                  <a:srgbClr val="000000"/>
                </a:solidFill>
                <a:latin typeface="Century Gothic" charset="0"/>
              </a:rPr>
              <a:t> </a:t>
            </a:r>
            <a:endParaRPr lang="en-US" sz="1600" b="1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95600" y="19812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CC99"/>
                </a:solidFill>
                <a:latin typeface="Century Gothic" charset="0"/>
              </a:rPr>
              <a:t>Hypothèse</a:t>
            </a:r>
            <a:r>
              <a:rPr lang="en-US" sz="1600" b="1" dirty="0" smtClean="0">
                <a:solidFill>
                  <a:srgbClr val="00CC99"/>
                </a:solidFill>
                <a:latin typeface="Century Gothic" charset="0"/>
              </a:rPr>
              <a:t> 2</a:t>
            </a:r>
            <a:endParaRPr lang="en-US" sz="1600" b="1" dirty="0">
              <a:solidFill>
                <a:srgbClr val="00CC99"/>
              </a:solidFill>
              <a:latin typeface="Century Gothic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781800" y="2438400"/>
            <a:ext cx="1143000" cy="2286000"/>
            <a:chOff x="2286000" y="3810000"/>
            <a:chExt cx="1143000" cy="2286000"/>
          </a:xfrm>
          <a:effectLst/>
        </p:grpSpPr>
        <p:sp>
          <p:nvSpPr>
            <p:cNvPr id="28" name="Oval 27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6629400" y="19812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accent1"/>
                </a:solidFill>
                <a:latin typeface="Century Gothic" charset="0"/>
              </a:rPr>
              <a:t>Hypothèse</a:t>
            </a:r>
            <a:r>
              <a:rPr lang="en-US" sz="1600" b="1" dirty="0" smtClean="0">
                <a:solidFill>
                  <a:schemeClr val="accent1"/>
                </a:solidFill>
                <a:latin typeface="Century Gothic" charset="0"/>
              </a:rPr>
              <a:t> 3</a:t>
            </a:r>
            <a:endParaRPr lang="en-US" sz="1600" b="1" dirty="0">
              <a:solidFill>
                <a:schemeClr val="accent1"/>
              </a:solidFill>
              <a:latin typeface="Century Gothic" charset="0"/>
            </a:endParaRPr>
          </a:p>
        </p:txBody>
      </p:sp>
      <p:sp>
        <p:nvSpPr>
          <p:cNvPr id="32" name="Cloud 31"/>
          <p:cNvSpPr/>
          <p:nvPr/>
        </p:nvSpPr>
        <p:spPr>
          <a:xfrm rot="21114617">
            <a:off x="4343400" y="1371600"/>
            <a:ext cx="1295400" cy="914400"/>
          </a:xfrm>
          <a:prstGeom prst="cloud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9144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Vapeur</a:t>
            </a: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d’eau</a:t>
            </a:r>
            <a:endParaRPr lang="en-US" sz="1600" b="1" dirty="0">
              <a:solidFill>
                <a:srgbClr val="FFFF00"/>
              </a:solidFill>
              <a:latin typeface="Century Gothic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629400" y="4038600"/>
            <a:ext cx="1447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latin typeface="Century Gothic" charset="0"/>
              </a:rPr>
              <a:t>Hypothèse</a:t>
            </a:r>
            <a:endParaRPr lang="en-US" sz="1600" b="1" dirty="0">
              <a:latin typeface="Century Gothic" charset="0"/>
            </a:endParaRPr>
          </a:p>
        </p:txBody>
      </p:sp>
      <p:sp>
        <p:nvSpPr>
          <p:cNvPr id="35" name="Rectangle 34"/>
          <p:cNvSpPr/>
          <p:nvPr/>
        </p:nvSpPr>
        <p:spPr>
          <a:xfrm flipV="1">
            <a:off x="6781800" y="3733800"/>
            <a:ext cx="1143000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858000" y="41148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Encre</a:t>
            </a:r>
            <a:endParaRPr lang="en-US" sz="1600" b="1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800600"/>
            <a:ext cx="29718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Century Gothic" charset="0"/>
              </a:rPr>
              <a:t>MES RÉSULTATS NE CORRESPONDENT 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Century Gothic" charset="0"/>
              </a:rPr>
              <a:t>PAS AUX PRÉDICTIONS</a:t>
            </a:r>
            <a:endParaRPr lang="en-US" sz="1200" b="1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1800" y="4800600"/>
            <a:ext cx="29718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Century Gothic" charset="0"/>
              </a:rPr>
              <a:t>MES RÉSULTATS NE CORRESPONDENT 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Century Gothic" charset="0"/>
              </a:rPr>
              <a:t>PAS AUX PRÉDICTIONS</a:t>
            </a:r>
            <a:endParaRPr lang="en-US" sz="1200" b="1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67400" y="4800600"/>
            <a:ext cx="29718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Century Gothic" charset="0"/>
              </a:rPr>
              <a:t>MES RÉSULTATS CORRESPONDENT 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Century Gothic" charset="0"/>
              </a:rPr>
              <a:t>AUX PRÉDICTIONS</a:t>
            </a:r>
            <a:endParaRPr lang="en-US" sz="1200" b="1" dirty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575"/>
    </mc:Choice>
    <mc:Fallback>
      <p:transition xmlns:p14="http://schemas.microsoft.com/office/powerpoint/2010/main" spd="slow" advTm="485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2895600" y="152400"/>
            <a:ext cx="371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INTERPRÉTATION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05000" y="1600200"/>
            <a:ext cx="53340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QUESTION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HYPOTHÈSE - PREDICTION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EXPÉRIMENTATION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ANALYSE DES RÉSULTATS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INTERPRÉTATION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1"/>
    </mc:Choice>
    <mc:Fallback>
      <p:transition xmlns:p14="http://schemas.microsoft.com/office/powerpoint/2010/main" spd="slow" advTm="32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2895600" y="152400"/>
            <a:ext cx="371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INTERPRÉTATION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1905000"/>
            <a:ext cx="0" cy="1371600"/>
          </a:xfrm>
          <a:prstGeom prst="straightConnector1">
            <a:avLst/>
          </a:prstGeom>
          <a:ln w="38100" cmpd="sng">
            <a:solidFill>
              <a:srgbClr val="00CC99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0" y="3429000"/>
            <a:ext cx="5410200" cy="303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HYPOTHÈSE PEUT ÊTRE VALIDÉE OU NON</a:t>
            </a:r>
          </a:p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Conclusion  </a:t>
            </a:r>
          </a:p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752600"/>
            <a:ext cx="3352800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3000" y="1219200"/>
            <a:ext cx="3114229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INTERPRÉTATIONS</a:t>
            </a:r>
            <a:endParaRPr lang="en-US" b="1" dirty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55"/>
    </mc:Choice>
    <mc:Fallback>
      <p:transition xmlns:p14="http://schemas.microsoft.com/office/powerpoint/2010/main" spd="slow" advTm="93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2895600" y="152400"/>
            <a:ext cx="371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INTERPRÉTATION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-6565" y="5410200"/>
            <a:ext cx="7848600" cy="214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Century Gothic" charset="0"/>
              </a:rPr>
              <a:t>Conclusion : </a:t>
            </a:r>
            <a:r>
              <a:rPr lang="en-US" sz="2400" b="1" dirty="0" err="1" smtClean="0">
                <a:solidFill>
                  <a:schemeClr val="bg1"/>
                </a:solidFill>
                <a:latin typeface="Century Gothic" charset="0"/>
              </a:rPr>
              <a:t>l’encre</a:t>
            </a:r>
            <a:r>
              <a:rPr lang="en-US" sz="24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entury Gothic" charset="0"/>
              </a:rPr>
              <a:t>était</a:t>
            </a:r>
            <a:r>
              <a:rPr lang="en-US" sz="24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entury Gothic" charset="0"/>
              </a:rPr>
              <a:t>toujours</a:t>
            </a:r>
            <a:r>
              <a:rPr lang="en-US" sz="24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entury Gothic" charset="0"/>
              </a:rPr>
              <a:t>dans</a:t>
            </a:r>
            <a:r>
              <a:rPr lang="en-US" sz="2400" b="1" dirty="0" smtClean="0">
                <a:solidFill>
                  <a:schemeClr val="bg1"/>
                </a:solidFill>
                <a:latin typeface="Century Gothic" charset="0"/>
              </a:rPr>
              <a:t> le </a:t>
            </a:r>
            <a:r>
              <a:rPr lang="en-US" sz="2400" b="1" dirty="0" err="1" smtClean="0">
                <a:solidFill>
                  <a:schemeClr val="bg1"/>
                </a:solidFill>
                <a:latin typeface="Century Gothic" charset="0"/>
              </a:rPr>
              <a:t>verre</a:t>
            </a:r>
            <a:r>
              <a:rPr lang="en-US" sz="24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entury Gothic" charset="0"/>
              </a:rPr>
              <a:t>mais</a:t>
            </a:r>
            <a:r>
              <a:rPr lang="en-US" sz="24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entury Gothic" charset="0"/>
              </a:rPr>
              <a:t>était</a:t>
            </a:r>
            <a:r>
              <a:rPr lang="en-US" sz="24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entury Gothic" charset="0"/>
              </a:rPr>
              <a:t>caché</a:t>
            </a:r>
            <a:r>
              <a:rPr lang="en-US" sz="2400" b="1" dirty="0" smtClean="0">
                <a:solidFill>
                  <a:schemeClr val="bg1"/>
                </a:solidFill>
                <a:latin typeface="Century Gothic" charset="0"/>
              </a:rPr>
              <a:t>  </a:t>
            </a:r>
            <a:endParaRPr lang="en-US" sz="2400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endParaRPr lang="en-US" sz="2400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14400" y="2438400"/>
            <a:ext cx="1143000" cy="2286000"/>
            <a:chOff x="2286000" y="3810000"/>
            <a:chExt cx="1143000" cy="2286000"/>
          </a:xfrm>
          <a:effectLst/>
        </p:grpSpPr>
        <p:sp>
          <p:nvSpPr>
            <p:cNvPr id="10" name="Oval 9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14400" y="4648200"/>
            <a:ext cx="1143000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90600" y="40386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entury Gothic" charset="0"/>
              </a:rPr>
              <a:t>Incolore</a:t>
            </a:r>
            <a:r>
              <a:rPr lang="en-US" sz="1600" b="1" dirty="0" smtClean="0">
                <a:solidFill>
                  <a:srgbClr val="000000"/>
                </a:solidFill>
                <a:latin typeface="Century Gothic" charset="0"/>
              </a:rPr>
              <a:t> </a:t>
            </a:r>
            <a:endParaRPr lang="en-US" sz="1600" b="1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CC99"/>
                </a:solidFill>
                <a:latin typeface="Century Gothic" charset="0"/>
              </a:rPr>
              <a:t>Hypothèse</a:t>
            </a:r>
            <a:r>
              <a:rPr lang="en-US" sz="1600" b="1" dirty="0" smtClean="0">
                <a:solidFill>
                  <a:srgbClr val="00CC99"/>
                </a:solidFill>
                <a:latin typeface="Century Gothic" charset="0"/>
              </a:rPr>
              <a:t> 1</a:t>
            </a:r>
            <a:endParaRPr lang="en-US" sz="1600" b="1" dirty="0">
              <a:solidFill>
                <a:srgbClr val="00CC99"/>
              </a:solidFill>
              <a:latin typeface="Century Gothic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86200" y="2438400"/>
            <a:ext cx="1143000" cy="2286000"/>
            <a:chOff x="2286000" y="3810000"/>
            <a:chExt cx="1143000" cy="2286000"/>
          </a:xfrm>
          <a:effectLst/>
        </p:grpSpPr>
        <p:sp>
          <p:nvSpPr>
            <p:cNvPr id="17" name="Oval 16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962400" y="40386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entury Gothic" charset="0"/>
              </a:rPr>
              <a:t>Incolore</a:t>
            </a:r>
            <a:r>
              <a:rPr lang="en-US" sz="1600" b="1" dirty="0" smtClean="0">
                <a:solidFill>
                  <a:srgbClr val="000000"/>
                </a:solidFill>
                <a:latin typeface="Century Gothic" charset="0"/>
              </a:rPr>
              <a:t> </a:t>
            </a:r>
            <a:endParaRPr lang="en-US" sz="1600" b="1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895600" y="19812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CC99"/>
                </a:solidFill>
                <a:latin typeface="Century Gothic" charset="0"/>
              </a:rPr>
              <a:t>Hypothèse</a:t>
            </a:r>
            <a:r>
              <a:rPr lang="en-US" sz="1600" b="1" dirty="0" smtClean="0">
                <a:solidFill>
                  <a:srgbClr val="00CC99"/>
                </a:solidFill>
                <a:latin typeface="Century Gothic" charset="0"/>
              </a:rPr>
              <a:t> 2</a:t>
            </a:r>
            <a:endParaRPr lang="en-US" sz="1600" b="1" dirty="0">
              <a:solidFill>
                <a:srgbClr val="00CC99"/>
              </a:solidFill>
              <a:latin typeface="Century Gothic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81800" y="2438400"/>
            <a:ext cx="1143000" cy="2286000"/>
            <a:chOff x="2286000" y="3810000"/>
            <a:chExt cx="1143000" cy="2286000"/>
          </a:xfrm>
          <a:effectLst/>
        </p:grpSpPr>
        <p:sp>
          <p:nvSpPr>
            <p:cNvPr id="23" name="Oval 22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629400" y="19812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accent1"/>
                </a:solidFill>
                <a:latin typeface="Century Gothic" charset="0"/>
              </a:rPr>
              <a:t>Hypothèse</a:t>
            </a:r>
            <a:r>
              <a:rPr lang="en-US" sz="1600" b="1" dirty="0" smtClean="0">
                <a:solidFill>
                  <a:schemeClr val="accent1"/>
                </a:solidFill>
                <a:latin typeface="Century Gothic" charset="0"/>
              </a:rPr>
              <a:t> 3</a:t>
            </a:r>
            <a:endParaRPr lang="en-US" sz="1600" b="1" dirty="0">
              <a:solidFill>
                <a:schemeClr val="accent1"/>
              </a:solidFill>
              <a:latin typeface="Century Gothic" charset="0"/>
            </a:endParaRPr>
          </a:p>
        </p:txBody>
      </p:sp>
      <p:sp>
        <p:nvSpPr>
          <p:cNvPr id="27" name="Cloud 26"/>
          <p:cNvSpPr/>
          <p:nvPr/>
        </p:nvSpPr>
        <p:spPr>
          <a:xfrm rot="21114617">
            <a:off x="4343400" y="1371600"/>
            <a:ext cx="1295400" cy="914400"/>
          </a:xfrm>
          <a:prstGeom prst="cloud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9144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Vapeur</a:t>
            </a: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d’eau</a:t>
            </a:r>
            <a:endParaRPr lang="en-US" sz="1600" b="1" dirty="0">
              <a:solidFill>
                <a:srgbClr val="FFFF00"/>
              </a:solidFill>
              <a:latin typeface="Century Gothic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6629400" y="4038600"/>
            <a:ext cx="1447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latin typeface="Century Gothic" charset="0"/>
              </a:rPr>
              <a:t>Hypothèse</a:t>
            </a:r>
            <a:endParaRPr lang="en-US" sz="1600" b="1" dirty="0">
              <a:latin typeface="Century Gothic" charset="0"/>
            </a:endParaRPr>
          </a:p>
        </p:txBody>
      </p:sp>
      <p:sp>
        <p:nvSpPr>
          <p:cNvPr id="30" name="Rectangle 29"/>
          <p:cNvSpPr/>
          <p:nvPr/>
        </p:nvSpPr>
        <p:spPr>
          <a:xfrm flipV="1">
            <a:off x="6781800" y="3733800"/>
            <a:ext cx="1143000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6858000" y="41148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Encre</a:t>
            </a:r>
            <a:endParaRPr lang="en-US" sz="1600" b="1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4800600"/>
            <a:ext cx="2971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</a:rPr>
              <a:t>Hypothèse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</a:rPr>
              <a:t> non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</a:rPr>
              <a:t>validée</a:t>
            </a:r>
            <a:endParaRPr lang="en-US" sz="1200" b="1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1800" y="4800600"/>
            <a:ext cx="2971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</a:rPr>
              <a:t>Hypothèse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</a:rPr>
              <a:t> non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</a:rPr>
              <a:t>validée</a:t>
            </a:r>
            <a:endParaRPr lang="en-US" sz="1200" b="1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9800" y="4800600"/>
            <a:ext cx="2971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</a:rPr>
              <a:t>Hypothèse</a:t>
            </a:r>
            <a:r>
              <a:rPr lang="en-US" sz="12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entury Gothic" charset="0"/>
              </a:rPr>
              <a:t>validée</a:t>
            </a:r>
            <a:endParaRPr lang="en-US" sz="1200" b="1" dirty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6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09"/>
    </mc:Choice>
    <mc:Fallback>
      <p:transition xmlns:p14="http://schemas.microsoft.com/office/powerpoint/2010/main" spd="slow" advTm="389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1676400" y="152400"/>
            <a:ext cx="6288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SI HYPOTHÈSE NON VALIDÉE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54102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QUESTION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HYPOTHÈSE - PREDICTION</a:t>
            </a:r>
            <a:endParaRPr lang="en-US" b="1" dirty="0" smtClean="0">
              <a:solidFill>
                <a:srgbClr val="FFFFFF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EXPÉRIMENTATION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ANALYSE DES RÉSULTATS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INTERPRÉTATION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648200" y="5181600"/>
            <a:ext cx="2362200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10400" y="2057400"/>
            <a:ext cx="0" cy="3124200"/>
          </a:xfrm>
          <a:prstGeom prst="line">
            <a:avLst/>
          </a:prstGeom>
          <a:ln>
            <a:solidFill>
              <a:srgbClr val="00CC9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95800" y="2057400"/>
            <a:ext cx="2514600" cy="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5" name="Rectangle 17"/>
          <p:cNvSpPr>
            <a:spLocks noChangeArrowheads="1"/>
          </p:cNvSpPr>
          <p:nvPr/>
        </p:nvSpPr>
        <p:spPr bwMode="auto">
          <a:xfrm>
            <a:off x="7037388" y="2971800"/>
            <a:ext cx="2030412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chemeClr val="bg1"/>
                </a:solidFill>
                <a:latin typeface="Century Gothic" charset="0"/>
              </a:rPr>
              <a:t>RÉPÉTER AUTANT</a:t>
            </a:r>
          </a:p>
          <a:p>
            <a:pPr>
              <a:lnSpc>
                <a:spcPct val="85000"/>
              </a:lnSpc>
            </a:pPr>
            <a:r>
              <a:rPr lang="en-US" sz="1800" b="1">
                <a:solidFill>
                  <a:schemeClr val="bg1"/>
                </a:solidFill>
                <a:latin typeface="Century Gothic" charset="0"/>
              </a:rPr>
              <a:t>QUE NÉCESSAIRE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841"/>
    </mc:Choice>
    <mc:Fallback>
      <p:transition xmlns:p14="http://schemas.microsoft.com/office/powerpoint/2010/main" spd="slow" advTm="348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371600" y="152400"/>
            <a:ext cx="6397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LA DÉMARCHE SCIENTIFIQUE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752600"/>
            <a:ext cx="92964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SCIENCE</a:t>
            </a:r>
          </a:p>
          <a:p>
            <a:pPr marL="0" lvl="1" indent="0" eaLnBrk="1" hangingPunct="1">
              <a:lnSpc>
                <a:spcPct val="85000"/>
              </a:lnSpc>
              <a:defRPr/>
            </a:pPr>
            <a:r>
              <a:rPr lang="fr-CA" sz="2400" u="sng" dirty="0">
                <a:solidFill>
                  <a:srgbClr val="FFFFFF"/>
                </a:solidFill>
              </a:rPr>
              <a:t>But </a:t>
            </a:r>
            <a:r>
              <a:rPr lang="fr-CA" sz="2400" dirty="0">
                <a:solidFill>
                  <a:srgbClr val="FFFFFF"/>
                </a:solidFill>
              </a:rPr>
              <a:t>: comprendre et expliquer le monde et les phénomènes qui sont autour de </a:t>
            </a:r>
            <a:r>
              <a:rPr lang="fr-CA" sz="2400" dirty="0" smtClean="0">
                <a:solidFill>
                  <a:srgbClr val="FFFFFF"/>
                </a:solidFill>
              </a:rPr>
              <a:t>nous</a:t>
            </a: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DÉMARCHE SCIENTIFIQUE</a:t>
            </a:r>
          </a:p>
          <a:p>
            <a:pPr marL="0" lvl="1" indent="0" eaLnBrk="1" hangingPunct="1">
              <a:lnSpc>
                <a:spcPct val="85000"/>
              </a:lnSpc>
              <a:defRPr/>
            </a:pPr>
            <a:r>
              <a:rPr lang="fr-CA" sz="2400" dirty="0">
                <a:solidFill>
                  <a:srgbClr val="FFFFFF"/>
                </a:solidFill>
              </a:rPr>
              <a:t>U</a:t>
            </a:r>
            <a:r>
              <a:rPr lang="fr-CA" sz="2400" dirty="0" smtClean="0">
                <a:solidFill>
                  <a:srgbClr val="FFFFFF"/>
                </a:solidFill>
              </a:rPr>
              <a:t>n </a:t>
            </a:r>
            <a:r>
              <a:rPr lang="fr-CA" sz="2400" dirty="0">
                <a:solidFill>
                  <a:srgbClr val="FFFFFF"/>
                </a:solidFill>
              </a:rPr>
              <a:t>outil d’investigation pour décrire et comprendre </a:t>
            </a:r>
            <a:r>
              <a:rPr lang="fr-CA" sz="2400" dirty="0" smtClean="0">
                <a:solidFill>
                  <a:srgbClr val="FFFFFF"/>
                </a:solidFill>
              </a:rPr>
              <a:t>notre entourage</a:t>
            </a:r>
            <a:endParaRPr lang="fr-CA" sz="2400" dirty="0">
              <a:solidFill>
                <a:srgbClr val="FFFFFF"/>
              </a:solidFill>
            </a:endParaRPr>
          </a:p>
          <a:p>
            <a:pPr marL="514350" indent="-514350" eaLnBrk="1" hangingPunct="1">
              <a:lnSpc>
                <a:spcPct val="85000"/>
              </a:lnSpc>
              <a:buFont typeface="Arial"/>
              <a:buChar char="•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POINT DE DÉPART: UNE QUESTION</a:t>
            </a:r>
          </a:p>
          <a:p>
            <a:pPr marL="0" lvl="1" indent="0" eaLnBrk="1" hangingPunct="1">
              <a:lnSpc>
                <a:spcPct val="85000"/>
              </a:lnSpc>
              <a:defRPr/>
            </a:pPr>
            <a:r>
              <a:rPr lang="fr-CA" sz="2400" dirty="0" smtClean="0">
                <a:solidFill>
                  <a:srgbClr val="FFFFFF"/>
                </a:solidFill>
              </a:rPr>
              <a:t>Question suite </a:t>
            </a:r>
            <a:r>
              <a:rPr lang="fr-CA" sz="2400" dirty="0">
                <a:solidFill>
                  <a:srgbClr val="FFFFFF"/>
                </a:solidFill>
              </a:rPr>
              <a:t>à l</a:t>
            </a:r>
            <a:r>
              <a:rPr lang="ja-JP" altLang="fr-CA" sz="2400" dirty="0">
                <a:solidFill>
                  <a:srgbClr val="FFFFFF"/>
                </a:solidFill>
                <a:latin typeface="Arial"/>
              </a:rPr>
              <a:t>’</a:t>
            </a:r>
            <a:r>
              <a:rPr lang="fr-CA" sz="2400" dirty="0">
                <a:solidFill>
                  <a:srgbClr val="FFFFFF"/>
                </a:solidFill>
              </a:rPr>
              <a:t>observation </a:t>
            </a:r>
            <a:r>
              <a:rPr lang="fr-CA" sz="2400" dirty="0" smtClean="0">
                <a:solidFill>
                  <a:srgbClr val="FFFFFF"/>
                </a:solidFill>
              </a:rPr>
              <a:t>d</a:t>
            </a:r>
            <a:r>
              <a:rPr lang="ja-JP" altLang="fr-CA" sz="2400" dirty="0" smtClean="0">
                <a:solidFill>
                  <a:srgbClr val="FFFFFF"/>
                </a:solidFill>
                <a:latin typeface="Arial"/>
              </a:rPr>
              <a:t>’</a:t>
            </a:r>
            <a:r>
              <a:rPr lang="fr-CA" sz="2400" dirty="0" smtClean="0">
                <a:solidFill>
                  <a:srgbClr val="FFFFFF"/>
                </a:solidFill>
              </a:rPr>
              <a:t>un </a:t>
            </a:r>
            <a:r>
              <a:rPr lang="fr-CA" sz="2400" dirty="0">
                <a:solidFill>
                  <a:srgbClr val="FFFFFF"/>
                </a:solidFill>
              </a:rPr>
              <a:t>phénomène</a:t>
            </a:r>
          </a:p>
          <a:p>
            <a:pPr marL="514350" indent="-514350" eaLnBrk="1" hangingPunct="1">
              <a:lnSpc>
                <a:spcPct val="85000"/>
              </a:lnSpc>
              <a:buFont typeface="Arial"/>
              <a:buChar char="•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18"/>
    </mc:Choice>
    <mc:Fallback>
      <p:transition xmlns:p14="http://schemas.microsoft.com/office/powerpoint/2010/main" spd="slow" advTm="654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783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FF00"/>
                </a:solidFill>
                <a:latin typeface="Century Gothic" charset="0"/>
              </a:rPr>
              <a:t>IMPORTANCE DÉMARCHE SCIENTIFIQUE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828800" y="914400"/>
            <a:ext cx="541020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b="1" dirty="0" smtClean="0">
                <a:solidFill>
                  <a:srgbClr val="AAE2CA"/>
                </a:solidFill>
                <a:latin typeface="Century Gothic" charset="0"/>
              </a:rPr>
              <a:t>OBSERVATION – QUESTION 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sz="1800" b="1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DÉVELOPPE </a:t>
            </a:r>
            <a:r>
              <a:rPr lang="en-US" sz="1800" b="1" dirty="0">
                <a:solidFill>
                  <a:schemeClr val="bg1"/>
                </a:solidFill>
                <a:latin typeface="Century Gothic" charset="0"/>
              </a:rPr>
              <a:t>CAPACITÉ  </a:t>
            </a: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D’OBSERVATION ET</a:t>
            </a:r>
            <a:endParaRPr lang="en-US" sz="1800" b="1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sz="1800" b="1" dirty="0">
                <a:solidFill>
                  <a:schemeClr val="bg1"/>
                </a:solidFill>
                <a:latin typeface="Century Gothic" charset="0"/>
              </a:rPr>
              <a:t>ESPRIT CRITIQUE (TOUJOURS SE POSER DES QUESTIONS)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b="1" dirty="0" smtClean="0">
                <a:solidFill>
                  <a:srgbClr val="AAE2CA"/>
                </a:solidFill>
                <a:latin typeface="Century Gothic" charset="0"/>
              </a:rPr>
              <a:t>HYPOTHÈSE – PREDICTION</a:t>
            </a:r>
            <a:endParaRPr lang="en-US" b="1" dirty="0">
              <a:solidFill>
                <a:srgbClr val="AAE2CA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endParaRPr lang="en-US" sz="1800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DÉVELOPPER SENS DU RAISONNEMENT </a:t>
            </a: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POUR FORMER DES HYPOTHÈSES-PREDICTIONS IL FAUT </a:t>
            </a:r>
            <a:r>
              <a:rPr lang="en-US" sz="1800" b="1" dirty="0">
                <a:solidFill>
                  <a:schemeClr val="bg1"/>
                </a:solidFill>
                <a:latin typeface="Century Gothic" charset="0"/>
              </a:rPr>
              <a:t>AVOIR DES CONNAISSANCES </a:t>
            </a: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THEORIQUES ET PRATIQUES</a:t>
            </a:r>
            <a:endParaRPr lang="en-US" sz="1800" b="1" dirty="0">
              <a:solidFill>
                <a:schemeClr val="bg1"/>
              </a:solidFill>
              <a:latin typeface="Century Gothic" charset="0"/>
            </a:endParaRP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b="1" dirty="0" smtClean="0">
                <a:solidFill>
                  <a:srgbClr val="AAE2CA"/>
                </a:solidFill>
                <a:latin typeface="Century Gothic" charset="0"/>
              </a:rPr>
              <a:t>EXPÉRIMENTATION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sz="1800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EXPERIMENTATION </a:t>
            </a:r>
            <a:r>
              <a:rPr lang="en-US" sz="1800" b="1" dirty="0">
                <a:solidFill>
                  <a:schemeClr val="bg1"/>
                </a:solidFill>
                <a:latin typeface="Century Gothic" charset="0"/>
              </a:rPr>
              <a:t>DEVELOPPE SENS </a:t>
            </a: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CURIOSITE. QU’EST CE QUI SE PASSE SI FAIS CETTE EXPÉRIENCE JE LA COMPARE </a:t>
            </a:r>
            <a:r>
              <a:rPr lang="en-US" sz="1800" b="1" dirty="0" err="1" smtClean="0">
                <a:solidFill>
                  <a:schemeClr val="bg1"/>
                </a:solidFill>
                <a:latin typeface="Century Gothic" charset="0"/>
              </a:rPr>
              <a:t>À</a:t>
            </a: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 UNE AUTRE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370"/>
    </mc:Choice>
    <mc:Fallback>
      <p:transition xmlns:p14="http://schemas.microsoft.com/office/powerpoint/2010/main" spd="slow" advTm="1303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783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FF00"/>
                </a:solidFill>
                <a:latin typeface="Century Gothic" charset="0"/>
              </a:rPr>
              <a:t>IMPORTANCE DÉMARCHE SCIENTIFIQUE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828800" y="914400"/>
            <a:ext cx="5410200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rgbClr val="AAE2CA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b="1" dirty="0" smtClean="0">
                <a:solidFill>
                  <a:srgbClr val="AAE2CA"/>
                </a:solidFill>
                <a:latin typeface="Century Gothic" charset="0"/>
              </a:rPr>
              <a:t>ANALYSE DES RÉSULTATS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eaLnBrk="1" hangingPunct="1">
              <a:lnSpc>
                <a:spcPct val="85000"/>
              </a:lnSpc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DEVELOPPER CAPACITE ANALYSE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sz="1400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algn="ctr" eaLnBrk="1" hangingPunct="1">
              <a:lnSpc>
                <a:spcPct val="85000"/>
              </a:lnSpc>
              <a:defRPr/>
            </a:pPr>
            <a:r>
              <a:rPr lang="en-US" b="1" dirty="0" smtClean="0">
                <a:solidFill>
                  <a:srgbClr val="AAE2CA"/>
                </a:solidFill>
                <a:latin typeface="Century Gothic" charset="0"/>
              </a:rPr>
              <a:t>INTERPRÉTATION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0" indent="0" eaLnBrk="1" hangingPunct="1">
              <a:lnSpc>
                <a:spcPct val="85000"/>
              </a:lnSpc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ESPRIT SYNTHÈSE SAVOIR CONCLURE MÊME SI ÇA NE VA PAS </a:t>
            </a:r>
            <a:r>
              <a:rPr lang="en-US" sz="1800" b="1" dirty="0" err="1" smtClean="0">
                <a:solidFill>
                  <a:schemeClr val="bg1"/>
                </a:solidFill>
                <a:latin typeface="Century Gothic" charset="0"/>
              </a:rPr>
              <a:t>À</a:t>
            </a:r>
            <a:r>
              <a:rPr lang="en-US" sz="1800" b="1" dirty="0" smtClean="0">
                <a:solidFill>
                  <a:schemeClr val="bg1"/>
                </a:solidFill>
                <a:latin typeface="Century Gothic" charset="0"/>
              </a:rPr>
              <a:t> SA FAVEUR 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28600" y="4419600"/>
            <a:ext cx="82296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400" b="1" i="1">
                <a:solidFill>
                  <a:schemeClr val="bg1"/>
                </a:solidFill>
                <a:latin typeface="Century Gothic" charset="0"/>
              </a:rPr>
              <a:t>NB: L’IMPORTANCE N’EST PAS D’AVOIR RAISON OU PAS C’EST DE RECHERCHER ET TROUVER UNE VERITÉ. </a:t>
            </a:r>
            <a:endParaRPr lang="en-US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5845" name="Rectangle 1"/>
          <p:cNvSpPr>
            <a:spLocks noChangeArrowheads="1"/>
          </p:cNvSpPr>
          <p:nvPr/>
        </p:nvSpPr>
        <p:spPr bwMode="auto">
          <a:xfrm>
            <a:off x="0" y="6096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i="1">
                <a:solidFill>
                  <a:schemeClr val="bg1"/>
                </a:solidFill>
                <a:latin typeface="Century Gothic" charset="0"/>
                <a:cs typeface="Century Gothic" charset="0"/>
              </a:rPr>
              <a:t>“Everything must be taken into account. If the fact will not fit the theory---let the theory go.”</a:t>
            </a:r>
          </a:p>
          <a:p>
            <a:r>
              <a:rPr lang="en-US" sz="1400" i="1">
                <a:solidFill>
                  <a:srgbClr val="FFFFFF"/>
                </a:solidFill>
              </a:rPr>
              <a:t>Agatha Christie</a:t>
            </a:r>
            <a:r>
              <a:rPr lang="en-US" sz="1400" i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068"/>
    </mc:Choice>
    <mc:Fallback>
      <p:transition xmlns:p14="http://schemas.microsoft.com/office/powerpoint/2010/main" spd="slow" advTm="810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merci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30"/>
    </mc:Choice>
    <mc:Fallback>
      <p:transition xmlns:p14="http://schemas.microsoft.com/office/powerpoint/2010/main" spd="slow" advTm="58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447800" y="152400"/>
            <a:ext cx="6397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LA DÉMARCHE SCIENTIFIQUE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05000" y="1600200"/>
            <a:ext cx="54102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OBSERVATION - QUESTION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HYPOTHÈSE - 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PR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É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DICTION</a:t>
            </a:r>
            <a:endParaRPr lang="en-US" b="1" dirty="0" smtClean="0">
              <a:solidFill>
                <a:srgbClr val="FFFFFF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EXPÉRIMENTATION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ANALYSE DES RÉSULTATS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INTERPRÉTATION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446"/>
    </mc:Choice>
    <mc:Fallback>
      <p:transition xmlns:p14="http://schemas.microsoft.com/office/powerpoint/2010/main" spd="slow" advTm="1324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1722438" y="152400"/>
            <a:ext cx="59737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OBSERVATION - QUESTION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05000" y="1600200"/>
            <a:ext cx="55626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OBSERVATION - QUESTION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HYPOTHÈSE - PREDICTION</a:t>
            </a:r>
            <a:endParaRPr lang="en-US" b="1" dirty="0" smtClean="0">
              <a:solidFill>
                <a:srgbClr val="FFFFFF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EXPÉRIMENTATION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ANALYSE DES RÉSULTATS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INTERPRÉTATION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6"/>
    </mc:Choice>
    <mc:Fallback>
      <p:transition xmlns:p14="http://schemas.microsoft.com/office/powerpoint/2010/main" spd="slow" advTm="61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1676400" y="152400"/>
            <a:ext cx="5973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OBSERVATION - QUESTION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400" y="3505200"/>
            <a:ext cx="51054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b="1">
                <a:solidFill>
                  <a:schemeClr val="bg1"/>
                </a:solidFill>
                <a:latin typeface="Century Gothic" charset="0"/>
              </a:rPr>
              <a:t>POURQUOI?</a:t>
            </a:r>
          </a:p>
          <a:p>
            <a:pPr algn="ctr" eaLnBrk="1" hangingPunct="1">
              <a:lnSpc>
                <a:spcPct val="85000"/>
              </a:lnSpc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b="1">
                <a:solidFill>
                  <a:schemeClr val="bg1"/>
                </a:solidFill>
                <a:latin typeface="Century Gothic" charset="0"/>
              </a:rPr>
              <a:t>COMMENT ÇA SE FAIT?</a:t>
            </a:r>
          </a:p>
          <a:p>
            <a:pPr eaLnBrk="1" hangingPunct="1">
              <a:lnSpc>
                <a:spcPct val="85000"/>
              </a:lnSpc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0" y="1676400"/>
            <a:ext cx="48768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PH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É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NOMÈNE</a:t>
            </a:r>
            <a:endParaRPr lang="en-US" b="1" dirty="0" smtClean="0">
              <a:solidFill>
                <a:srgbClr val="FFFF00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67000" y="2286000"/>
            <a:ext cx="0" cy="1371600"/>
          </a:xfrm>
          <a:prstGeom prst="straightConnector1">
            <a:avLst/>
          </a:prstGeom>
          <a:ln w="38100" cmpd="sng">
            <a:solidFill>
              <a:srgbClr val="00CC9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81200"/>
            <a:ext cx="2794000" cy="290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24"/>
    </mc:Choice>
    <mc:Fallback>
      <p:transition xmlns:p14="http://schemas.microsoft.com/office/powerpoint/2010/main" spd="slow" advTm="140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0" y="152400"/>
            <a:ext cx="9269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FF00"/>
                </a:solidFill>
                <a:latin typeface="Century Gothic" charset="0"/>
              </a:rPr>
              <a:t>Exemple “EXPÉRIENCE ENCRE QUI DISPARAÎT”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991600" cy="2035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400" b="1" dirty="0">
                <a:solidFill>
                  <a:schemeClr val="accent5"/>
                </a:solidFill>
                <a:latin typeface="Century Gothic" charset="0"/>
              </a:rPr>
              <a:t>OBSERVATION</a:t>
            </a:r>
            <a:r>
              <a:rPr lang="en-US" sz="2400" b="1" dirty="0">
                <a:solidFill>
                  <a:schemeClr val="bg1"/>
                </a:solidFill>
                <a:latin typeface="Century Gothic" charset="0"/>
              </a:rPr>
              <a:t>: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L’encre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disparaît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>
              <a:lnSpc>
                <a:spcPct val="85000"/>
              </a:lnSpc>
              <a:defRPr/>
            </a:pPr>
            <a:endParaRPr lang="en-US" sz="2000" b="1" dirty="0">
              <a:solidFill>
                <a:schemeClr val="bg1"/>
              </a:solidFill>
              <a:latin typeface="Century Gothic" charset="0"/>
            </a:endParaRPr>
          </a:p>
          <a:p>
            <a:pPr>
              <a:lnSpc>
                <a:spcPct val="85000"/>
              </a:lnSpc>
              <a:defRPr/>
            </a:pPr>
            <a:endParaRPr lang="en-US" sz="2000" b="1" dirty="0">
              <a:solidFill>
                <a:srgbClr val="AAE2CA"/>
              </a:solidFill>
              <a:latin typeface="Century Gothic" charset="0"/>
            </a:endParaRPr>
          </a:p>
          <a:p>
            <a:pPr>
              <a:lnSpc>
                <a:spcPct val="85000"/>
              </a:lnSpc>
              <a:defRPr/>
            </a:pPr>
            <a:r>
              <a:rPr lang="en-US" sz="2400" b="1" dirty="0">
                <a:solidFill>
                  <a:srgbClr val="AAE2CA"/>
                </a:solidFill>
                <a:latin typeface="Century Gothic" charset="0"/>
              </a:rPr>
              <a:t>Question: 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Comment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ça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se fait?</a:t>
            </a:r>
          </a:p>
          <a:p>
            <a:pPr>
              <a:lnSpc>
                <a:spcPct val="85000"/>
              </a:lnSpc>
              <a:defRPr/>
            </a:pPr>
            <a:endParaRPr lang="en-US" sz="2000" b="1" dirty="0">
              <a:solidFill>
                <a:schemeClr val="bg1"/>
              </a:solidFill>
              <a:latin typeface="Century Gothic" charset="0"/>
            </a:endParaRPr>
          </a:p>
          <a:p>
            <a:pPr>
              <a:lnSpc>
                <a:spcPct val="85000"/>
              </a:lnSpc>
              <a:defRPr/>
            </a:pP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Comment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est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ce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qu’une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couleur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peut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disparaître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dans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un </a:t>
            </a:r>
            <a:r>
              <a:rPr lang="en-US" sz="2000" b="1" dirty="0" err="1">
                <a:solidFill>
                  <a:schemeClr val="bg1"/>
                </a:solidFill>
                <a:latin typeface="Century Gothic" charset="0"/>
              </a:rPr>
              <a:t>liquide</a:t>
            </a:r>
            <a:r>
              <a:rPr lang="en-US" sz="2000" b="1" dirty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incolore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?</a:t>
            </a:r>
            <a:endParaRPr lang="en-US" sz="2000" b="1" dirty="0">
              <a:solidFill>
                <a:srgbClr val="FFFF00"/>
              </a:solidFill>
              <a:latin typeface="Century Gothic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8200" y="4343400"/>
            <a:ext cx="1143000" cy="2286000"/>
            <a:chOff x="2286000" y="3810000"/>
            <a:chExt cx="1143000" cy="2286000"/>
          </a:xfrm>
          <a:effectLst/>
        </p:grpSpPr>
        <p:sp>
          <p:nvSpPr>
            <p:cNvPr id="8" name="Oval 7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5257800"/>
              <a:ext cx="1143000" cy="838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9400" y="4343400"/>
            <a:ext cx="1143000" cy="2286000"/>
            <a:chOff x="2286000" y="3810000"/>
            <a:chExt cx="1143000" cy="2286000"/>
          </a:xfrm>
          <a:effectLst/>
        </p:grpSpPr>
        <p:sp>
          <p:nvSpPr>
            <p:cNvPr id="22" name="Oval 21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286000" y="5410200"/>
            <a:ext cx="990600" cy="0"/>
          </a:xfrm>
          <a:prstGeom prst="straightConnector1">
            <a:avLst/>
          </a:prstGeom>
          <a:ln w="762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1066800" y="5867400"/>
            <a:ext cx="762000" cy="72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Eau 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+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Encre</a:t>
            </a: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endParaRPr lang="en-US" sz="1600" b="1" dirty="0">
              <a:solidFill>
                <a:srgbClr val="FFFF00"/>
              </a:solidFill>
              <a:latin typeface="Century Gothic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886200" y="4343400"/>
            <a:ext cx="1143000" cy="2286000"/>
            <a:chOff x="2286000" y="3810000"/>
            <a:chExt cx="1143000" cy="2286000"/>
          </a:xfrm>
          <a:effectLst/>
        </p:grpSpPr>
        <p:sp>
          <p:nvSpPr>
            <p:cNvPr id="29" name="Oval 28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4114800" y="5791200"/>
            <a:ext cx="762000" cy="72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Eau 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+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Encre</a:t>
            </a: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endParaRPr lang="en-US" sz="1600" b="1" dirty="0">
              <a:solidFill>
                <a:srgbClr val="FFFF00"/>
              </a:solidFill>
              <a:latin typeface="Century Gothic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6705600" y="59436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entury Gothic" charset="0"/>
              </a:rPr>
              <a:t>Incolore</a:t>
            </a:r>
            <a:r>
              <a:rPr lang="en-US" sz="1600" b="1" dirty="0" smtClean="0">
                <a:solidFill>
                  <a:srgbClr val="000000"/>
                </a:solidFill>
                <a:latin typeface="Century Gothic" charset="0"/>
              </a:rPr>
              <a:t> </a:t>
            </a:r>
            <a:endParaRPr lang="en-US" sz="1600" b="1" dirty="0">
              <a:solidFill>
                <a:srgbClr val="000000"/>
              </a:solidFill>
              <a:latin typeface="Century Gothic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10200" y="5410200"/>
            <a:ext cx="990600" cy="0"/>
          </a:xfrm>
          <a:prstGeom prst="straightConnector1">
            <a:avLst/>
          </a:prstGeom>
          <a:ln w="762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419600" y="3810000"/>
            <a:ext cx="914400" cy="38100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334000" y="35052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EAU CHAUDE</a:t>
            </a:r>
            <a:endParaRPr lang="en-US" sz="1600" b="1" dirty="0">
              <a:solidFill>
                <a:srgbClr val="FFFF00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51"/>
    </mc:Choice>
    <mc:Fallback>
      <p:transition xmlns:p14="http://schemas.microsoft.com/office/powerpoint/2010/main" spd="slow" advTm="310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" name="Text Box 5"/>
          <p:cNvSpPr txBox="1">
            <a:spLocks noChangeArrowheads="1"/>
          </p:cNvSpPr>
          <p:nvPr/>
        </p:nvSpPr>
        <p:spPr bwMode="auto">
          <a:xfrm>
            <a:off x="1981200" y="152400"/>
            <a:ext cx="57426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rgbClr val="FFFF00"/>
                </a:solidFill>
                <a:latin typeface="Century Gothic" charset="0"/>
              </a:rPr>
              <a:t>HYPOTH</a:t>
            </a:r>
            <a:r>
              <a:rPr lang="en-US" sz="3600" b="1" dirty="0" smtClean="0">
                <a:solidFill>
                  <a:srgbClr val="FFFF00"/>
                </a:solidFill>
                <a:latin typeface="Century Gothic" charset="0"/>
              </a:rPr>
              <a:t>È</a:t>
            </a:r>
            <a:r>
              <a:rPr lang="en-US" sz="3600" b="1" dirty="0" smtClean="0">
                <a:solidFill>
                  <a:srgbClr val="FFFF00"/>
                </a:solidFill>
                <a:latin typeface="Century Gothic" charset="0"/>
              </a:rPr>
              <a:t>SE - PR</a:t>
            </a:r>
            <a:r>
              <a:rPr lang="en-US" sz="3600" b="1" dirty="0" smtClean="0">
                <a:solidFill>
                  <a:srgbClr val="FFFF00"/>
                </a:solidFill>
                <a:latin typeface="Century Gothic" charset="0"/>
              </a:rPr>
              <a:t>É</a:t>
            </a:r>
            <a:r>
              <a:rPr lang="en-US" sz="3600" b="1" dirty="0" smtClean="0">
                <a:solidFill>
                  <a:srgbClr val="FFFF00"/>
                </a:solidFill>
                <a:latin typeface="Century Gothic" charset="0"/>
              </a:rPr>
              <a:t>DICTION</a:t>
            </a:r>
            <a:endParaRPr lang="en-US" sz="3600" b="1" dirty="0">
              <a:solidFill>
                <a:srgbClr val="FFFF00"/>
              </a:solidFill>
              <a:latin typeface="Century Gothic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05000" y="1600200"/>
            <a:ext cx="53340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QUESTION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rgbClr val="FFFF00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HYPOTHÈSE – </a:t>
            </a: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PR</a:t>
            </a: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É</a:t>
            </a: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DICTION</a:t>
            </a:r>
            <a:endParaRPr lang="en-US" b="1" dirty="0" smtClean="0">
              <a:solidFill>
                <a:srgbClr val="FFFF00"/>
              </a:solidFill>
              <a:latin typeface="Century Gothic" charset="0"/>
            </a:endParaRP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EXPÉRIMENTATION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ANALYSE DES RÉSULTATS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INTERPRÉTATION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4"/>
    </mc:Choice>
    <mc:Fallback>
      <p:transition xmlns:p14="http://schemas.microsoft.com/office/powerpoint/2010/main" spd="slow" advTm="43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1524000" y="152400"/>
            <a:ext cx="57426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FFFF00"/>
                </a:solidFill>
                <a:latin typeface="Century Gothic" charset="0"/>
              </a:rPr>
              <a:t>HYPOTHÈSE - </a:t>
            </a:r>
            <a:r>
              <a:rPr lang="en-US" sz="3600" b="1" dirty="0" smtClean="0">
                <a:solidFill>
                  <a:srgbClr val="FFFF00"/>
                </a:solidFill>
                <a:latin typeface="Century Gothic" charset="0"/>
              </a:rPr>
              <a:t>PR</a:t>
            </a:r>
            <a:r>
              <a:rPr lang="en-US" sz="3600" b="1" dirty="0" smtClean="0">
                <a:solidFill>
                  <a:srgbClr val="FFFF00"/>
                </a:solidFill>
                <a:latin typeface="Century Gothic" charset="0"/>
              </a:rPr>
              <a:t>É</a:t>
            </a:r>
            <a:r>
              <a:rPr lang="en-US" sz="3600" b="1" dirty="0" smtClean="0">
                <a:solidFill>
                  <a:srgbClr val="FFFF00"/>
                </a:solidFill>
                <a:latin typeface="Century Gothic" charset="0"/>
              </a:rPr>
              <a:t>DICTION</a:t>
            </a:r>
            <a:endParaRPr lang="en-US" sz="3600" b="1" dirty="0">
              <a:solidFill>
                <a:srgbClr val="FFFF00"/>
              </a:solidFill>
              <a:latin typeface="Century 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2286000"/>
            <a:ext cx="0" cy="1371600"/>
          </a:xfrm>
          <a:prstGeom prst="straightConnector1">
            <a:avLst/>
          </a:prstGeom>
          <a:ln w="38100" cmpd="sng">
            <a:solidFill>
              <a:srgbClr val="00CC99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0" y="3581400"/>
            <a:ext cx="5105400" cy="266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PARCE QUE …</a:t>
            </a:r>
          </a:p>
          <a:p>
            <a:pPr algn="ctr"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ET SI CE QUE JE DIS EST VRAI JE DEVRAIS OBSERVER …</a:t>
            </a:r>
          </a:p>
          <a:p>
            <a:pPr eaLnBrk="1" hangingPunct="1">
              <a:lnSpc>
                <a:spcPct val="85000"/>
              </a:lnSpc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447800"/>
            <a:ext cx="4536318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HYPOTHÈSE – 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PR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É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DICTION</a:t>
            </a:r>
            <a:endParaRPr lang="en-US" b="1" dirty="0">
              <a:solidFill>
                <a:schemeClr val="bg1"/>
              </a:solidFill>
              <a:latin typeface="Century Gothic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52600"/>
            <a:ext cx="2749176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708"/>
    </mc:Choice>
    <mc:Fallback>
      <p:transition xmlns:p14="http://schemas.microsoft.com/office/powerpoint/2010/main" spd="slow" advTm="317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0" y="152400"/>
            <a:ext cx="9269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FF00"/>
                </a:solidFill>
                <a:latin typeface="Century Gothic" charset="0"/>
              </a:rPr>
              <a:t>Exemple “EXPÉRIENCE ENCRE QUI DISPARAÎT”</a:t>
            </a:r>
          </a:p>
        </p:txBody>
      </p:sp>
      <p:sp>
        <p:nvSpPr>
          <p:cNvPr id="23557" name="Rectangle 1"/>
          <p:cNvSpPr>
            <a:spLocks noChangeArrowheads="1"/>
          </p:cNvSpPr>
          <p:nvPr/>
        </p:nvSpPr>
        <p:spPr bwMode="auto">
          <a:xfrm>
            <a:off x="-76200" y="914400"/>
            <a:ext cx="9525000" cy="245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chemeClr val="accent1"/>
                </a:solidFill>
                <a:latin typeface="Century Gothic" charset="0"/>
              </a:rPr>
              <a:t>HYPOTHÈSE 1: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L’encre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n’a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pas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disparu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. 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Elle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est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entassée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au fond du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verre</a:t>
            </a:r>
            <a:endParaRPr lang="en-US" sz="2000" b="1" dirty="0" smtClean="0">
              <a:solidFill>
                <a:schemeClr val="bg1"/>
              </a:solidFill>
              <a:latin typeface="Century Gothic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Prédiction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: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L’encre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est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au fond du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verre</a:t>
            </a:r>
            <a:endParaRPr lang="en-US" sz="2000" b="1" dirty="0">
              <a:solidFill>
                <a:srgbClr val="AAE2CA"/>
              </a:solidFill>
              <a:latin typeface="Century Gothic" charset="0"/>
            </a:endParaRPr>
          </a:p>
          <a:p>
            <a:pPr>
              <a:lnSpc>
                <a:spcPct val="85000"/>
              </a:lnSpc>
            </a:pPr>
            <a:endParaRPr lang="en-US" sz="2000" b="1" dirty="0">
              <a:solidFill>
                <a:srgbClr val="AAE2CA"/>
              </a:solidFill>
              <a:latin typeface="Century Gothic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rgbClr val="00CC99"/>
                </a:solidFill>
                <a:latin typeface="Century Gothic" charset="0"/>
              </a:rPr>
              <a:t>HYPOTHÈSE 2: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L’encre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s’est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évaporée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avec la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vapeur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Prédiction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: La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vapeur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d’eau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devrait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être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bleue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. Et Il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n’y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a plus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d’encre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dans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le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verre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. </a:t>
            </a:r>
            <a:endParaRPr lang="en-US" sz="2000" b="1" dirty="0">
              <a:solidFill>
                <a:schemeClr val="bg1"/>
              </a:solidFill>
              <a:latin typeface="Century Gothic" charset="0"/>
            </a:endParaRPr>
          </a:p>
          <a:p>
            <a:pPr>
              <a:lnSpc>
                <a:spcPct val="85000"/>
              </a:lnSpc>
            </a:pPr>
            <a:endParaRPr lang="en-US" sz="2000" b="1" dirty="0">
              <a:solidFill>
                <a:schemeClr val="bg1"/>
              </a:solidFill>
              <a:latin typeface="Century Gothic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rgbClr val="00CC99"/>
                </a:solidFill>
                <a:latin typeface="Century Gothic" charset="0"/>
              </a:rPr>
              <a:t>HYPOTHÈSE 3: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L’encre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est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toujours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dans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le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verre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mais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caché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. 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Prédiction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: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Prédiction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: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L’encre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peut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donc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réapparaitre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si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on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trouve</a:t>
            </a:r>
            <a:r>
              <a:rPr lang="en-US" sz="2000" b="1" dirty="0" smtClean="0">
                <a:solidFill>
                  <a:schemeClr val="bg1"/>
                </a:solidFill>
                <a:latin typeface="Century Gothic" charset="0"/>
              </a:rPr>
              <a:t> un </a:t>
            </a:r>
            <a:r>
              <a:rPr lang="en-US" sz="2000" b="1" dirty="0" err="1" smtClean="0">
                <a:solidFill>
                  <a:schemeClr val="bg1"/>
                </a:solidFill>
                <a:latin typeface="Century Gothic" charset="0"/>
              </a:rPr>
              <a:t>moyen</a:t>
            </a:r>
            <a:endParaRPr lang="en-US" sz="2000" b="1" dirty="0">
              <a:solidFill>
                <a:schemeClr val="bg1"/>
              </a:solidFill>
              <a:latin typeface="Century Gothic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4800" y="4419600"/>
            <a:ext cx="1143000" cy="2286000"/>
            <a:chOff x="2286000" y="3810000"/>
            <a:chExt cx="1143000" cy="2286000"/>
          </a:xfrm>
          <a:effectLst/>
        </p:grpSpPr>
        <p:sp>
          <p:nvSpPr>
            <p:cNvPr id="38" name="Oval 37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4800" y="6629400"/>
            <a:ext cx="1143000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381000" y="60198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entury Gothic" charset="0"/>
              </a:rPr>
              <a:t>Incolore</a:t>
            </a:r>
            <a:r>
              <a:rPr lang="en-US" sz="1600" b="1" dirty="0" smtClean="0">
                <a:solidFill>
                  <a:srgbClr val="000000"/>
                </a:solidFill>
                <a:latin typeface="Century Gothic" charset="0"/>
              </a:rPr>
              <a:t> </a:t>
            </a:r>
            <a:endParaRPr lang="en-US" sz="1600" b="1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152400" y="39624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CC99"/>
                </a:solidFill>
                <a:latin typeface="Century Gothic" charset="0"/>
              </a:rPr>
              <a:t>Hypothèse</a:t>
            </a:r>
            <a:r>
              <a:rPr lang="en-US" sz="1600" b="1" dirty="0" smtClean="0">
                <a:solidFill>
                  <a:srgbClr val="00CC99"/>
                </a:solidFill>
                <a:latin typeface="Century Gothic" charset="0"/>
              </a:rPr>
              <a:t> 1</a:t>
            </a:r>
            <a:endParaRPr lang="en-US" sz="1600" b="1" dirty="0">
              <a:solidFill>
                <a:srgbClr val="00CC99"/>
              </a:solidFill>
              <a:latin typeface="Century Gothic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76600" y="4419600"/>
            <a:ext cx="1143000" cy="2286000"/>
            <a:chOff x="2286000" y="3810000"/>
            <a:chExt cx="1143000" cy="2286000"/>
          </a:xfrm>
          <a:effectLst/>
        </p:grpSpPr>
        <p:sp>
          <p:nvSpPr>
            <p:cNvPr id="54" name="Oval 53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3352800" y="60198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entury Gothic" charset="0"/>
              </a:rPr>
              <a:t>Incolore</a:t>
            </a:r>
            <a:r>
              <a:rPr lang="en-US" sz="1600" b="1" dirty="0" smtClean="0">
                <a:solidFill>
                  <a:srgbClr val="000000"/>
                </a:solidFill>
                <a:latin typeface="Century Gothic" charset="0"/>
              </a:rPr>
              <a:t> </a:t>
            </a:r>
            <a:endParaRPr lang="en-US" sz="1600" b="1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2286000" y="39624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rgbClr val="00CC99"/>
                </a:solidFill>
                <a:latin typeface="Century Gothic" charset="0"/>
              </a:rPr>
              <a:t>Hypothèse</a:t>
            </a:r>
            <a:r>
              <a:rPr lang="en-US" sz="1600" b="1" dirty="0" smtClean="0">
                <a:solidFill>
                  <a:srgbClr val="00CC99"/>
                </a:solidFill>
                <a:latin typeface="Century Gothic" charset="0"/>
              </a:rPr>
              <a:t> 2</a:t>
            </a:r>
            <a:endParaRPr lang="en-US" sz="1600" b="1" dirty="0">
              <a:solidFill>
                <a:srgbClr val="00CC99"/>
              </a:solidFill>
              <a:latin typeface="Century Gothic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172200" y="4419600"/>
            <a:ext cx="1143000" cy="2286000"/>
            <a:chOff x="2286000" y="3810000"/>
            <a:chExt cx="1143000" cy="2286000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2286000" y="3810000"/>
              <a:ext cx="1143000" cy="76200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86000" y="3886200"/>
              <a:ext cx="1143000" cy="2209800"/>
            </a:xfrm>
            <a:prstGeom prst="rect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86000" y="5105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6019800" y="3962400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accent1"/>
                </a:solidFill>
                <a:latin typeface="Century Gothic" charset="0"/>
              </a:rPr>
              <a:t>Hypothèse</a:t>
            </a:r>
            <a:r>
              <a:rPr lang="en-US" sz="1600" b="1" dirty="0" smtClean="0">
                <a:solidFill>
                  <a:schemeClr val="accent1"/>
                </a:solidFill>
                <a:latin typeface="Century Gothic" charset="0"/>
              </a:rPr>
              <a:t> 3</a:t>
            </a:r>
            <a:endParaRPr lang="en-US" sz="1600" b="1" dirty="0">
              <a:solidFill>
                <a:schemeClr val="accent1"/>
              </a:solidFill>
              <a:latin typeface="Century Gothic" charset="0"/>
            </a:endParaRPr>
          </a:p>
        </p:txBody>
      </p:sp>
      <p:sp>
        <p:nvSpPr>
          <p:cNvPr id="4" name="Cloud 3"/>
          <p:cNvSpPr/>
          <p:nvPr/>
        </p:nvSpPr>
        <p:spPr>
          <a:xfrm rot="21114617">
            <a:off x="3733800" y="3352800"/>
            <a:ext cx="1295400" cy="914400"/>
          </a:xfrm>
          <a:prstGeom prst="cloud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3962400" y="3581400"/>
            <a:ext cx="9144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Vapeur</a:t>
            </a:r>
            <a:r>
              <a:rPr lang="en-US" sz="1600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entury Gothic" charset="0"/>
              </a:rPr>
              <a:t>d’eau</a:t>
            </a:r>
            <a:endParaRPr lang="en-US" sz="1600" b="1" dirty="0">
              <a:solidFill>
                <a:srgbClr val="FFFF00"/>
              </a:solidFill>
              <a:latin typeface="Century Gothic" charset="0"/>
            </a:endParaRPr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6019800" y="6019800"/>
            <a:ext cx="1447800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1600" b="1" dirty="0" err="1" smtClean="0">
                <a:latin typeface="Century Gothic" charset="0"/>
              </a:rPr>
              <a:t>Encre</a:t>
            </a:r>
            <a:r>
              <a:rPr lang="en-US" sz="1600" b="1" dirty="0" smtClean="0">
                <a:latin typeface="Century Gothic" charset="0"/>
              </a:rPr>
              <a:t> </a:t>
            </a:r>
            <a:r>
              <a:rPr lang="en-US" sz="1600" b="1" dirty="0" err="1" smtClean="0">
                <a:latin typeface="Century Gothic" charset="0"/>
              </a:rPr>
              <a:t>cach</a:t>
            </a:r>
            <a:r>
              <a:rPr lang="en-US" sz="1600" b="1" dirty="0" err="1" smtClean="0">
                <a:latin typeface="Century Gothic" charset="0"/>
              </a:rPr>
              <a:t>ée</a:t>
            </a:r>
            <a:endParaRPr lang="en-US" sz="1600" b="1" dirty="0">
              <a:latin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033"/>
    </mc:Choice>
    <mc:Fallback>
      <p:transition xmlns:p14="http://schemas.microsoft.com/office/powerpoint/2010/main" spd="slow" advTm="810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4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ED1C"/>
      </a:hlink>
      <a:folHlink>
        <a:srgbClr val="326EF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591</Words>
  <Application>Microsoft Macintosh PowerPoint</Application>
  <PresentationFormat>On-screen Show (4:3)</PresentationFormat>
  <Paragraphs>219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Crop and Soil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nonogakh</dc:creator>
  <cp:lastModifiedBy>Khadidiatou SALL</cp:lastModifiedBy>
  <cp:revision>172</cp:revision>
  <dcterms:created xsi:type="dcterms:W3CDTF">2012-09-20T22:24:16Z</dcterms:created>
  <dcterms:modified xsi:type="dcterms:W3CDTF">2016-10-11T03:08:54Z</dcterms:modified>
</cp:coreProperties>
</file>