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B2970-7637-0B4D-9215-C113ED6EF44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5B0C8-71BA-134C-A827-B1EC09CE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" TargetMode="External"/><Relationship Id="rId4" Type="http://schemas.openxmlformats.org/officeDocument/2006/relationships/hyperlink" Target="https://www.khanacademy.or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>
                <a:latin typeface="Calibri" charset="0"/>
              </a:rPr>
              <a:t>Le but de l’Open Education Week est de sensibiliser par rapport aux différentes formes d’enseignement disponible dans le monde. Beaucoup de FLOT (formation en ligne  ouverte à tous) comme Edx (Harvard, MIT https://www.edx.org), Coursera (Stanford, </a:t>
            </a:r>
            <a:r>
              <a:rPr lang="fr-FR" u="sng">
                <a:latin typeface="Calibri" charset="0"/>
                <a:hlinkClick r:id="rId3"/>
              </a:rPr>
              <a:t>https://www.coursera.org</a:t>
            </a:r>
            <a:r>
              <a:rPr lang="fr-FR">
                <a:latin typeface="Calibri" charset="0"/>
              </a:rPr>
              <a:t>), khan academy (</a:t>
            </a:r>
            <a:r>
              <a:rPr lang="fr-FR" u="sng">
                <a:latin typeface="Calibri" charset="0"/>
                <a:hlinkClick r:id="rId4"/>
              </a:rPr>
              <a:t>https://www.khanacademy.org</a:t>
            </a:r>
            <a:r>
              <a:rPr lang="fr-FR">
                <a:latin typeface="Calibri" charset="0"/>
              </a:rPr>
              <a:t>) ont été créés récemment par des universités comme Harvard, MIT, Stanford ou personne comme Salman Khan. Un des objectifs est de sensibiliser le public par rapport à l’existence de cette forme d’éducation gratuite en ligne et sans frontières. Par contre, notre objectif principal est de partager notre l’idée qui consiste à créer une plateforme en ligne similaire au modèle de Khan academy mais qui sera particulièrement disponible en wolof.  </a:t>
            </a:r>
            <a:endParaRPr lang="en-US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A26FE4-EF1F-964A-9EEC-E203D3F89943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9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3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64BA-BEC3-8B47-9A84-962A4C940DE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C3BB-2A08-7F43-9DE8-4A21C3AE3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/>
          <p:cNvSpPr txBox="1">
            <a:spLocks noChangeArrowheads="1"/>
          </p:cNvSpPr>
          <p:nvPr/>
        </p:nvSpPr>
        <p:spPr bwMode="auto">
          <a:xfrm>
            <a:off x="685800" y="6019800"/>
            <a:ext cx="7467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n-GB" sz="2400" b="1" i="1">
                <a:solidFill>
                  <a:srgbClr val="FFFF00"/>
                </a:solidFill>
                <a:latin typeface="Century Gothic" charset="0"/>
                <a:cs typeface="Century Gothic" charset="0"/>
              </a:rPr>
              <a:t>THEMATIQUE ANNÉE 2016/2017: </a:t>
            </a:r>
            <a:r>
              <a:rPr lang="en-GB" sz="2400" b="1">
                <a:solidFill>
                  <a:srgbClr val="FFFF00"/>
                </a:solidFill>
                <a:latin typeface="Century Gothic" charset="0"/>
                <a:cs typeface="Century Gothic" charset="0"/>
              </a:rPr>
              <a:t>EAU</a:t>
            </a:r>
          </a:p>
        </p:txBody>
      </p:sp>
      <p:pic>
        <p:nvPicPr>
          <p:cNvPr id="36866" name="Picture 3" descr="SeeSD business card front [1]-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914400"/>
            <a:ext cx="92598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1143000" y="51816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FF00"/>
                </a:solidFill>
                <a:latin typeface="Century Gothic" charset="0"/>
              </a:rPr>
              <a:t>PLAN D’ACTION 2016/2017 </a:t>
            </a:r>
          </a:p>
        </p:txBody>
      </p:sp>
    </p:spTree>
    <p:extLst>
      <p:ext uri="{BB962C8B-B14F-4D97-AF65-F5344CB8AC3E}">
        <p14:creationId xmlns:p14="http://schemas.microsoft.com/office/powerpoint/2010/main" val="168930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2" name="Text Box 5"/>
          <p:cNvSpPr txBox="1">
            <a:spLocks noChangeArrowheads="1"/>
          </p:cNvSpPr>
          <p:nvPr/>
        </p:nvSpPr>
        <p:spPr bwMode="auto">
          <a:xfrm>
            <a:off x="990600" y="152400"/>
            <a:ext cx="7791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POURQUOI LE LAC ROSE EST ROSE?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001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BIBLIOTHEQUE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ECOLE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SORTIE ECOLE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POURQUOI LE LAC ROSE EST ROSE? (</a:t>
            </a:r>
            <a:r>
              <a:rPr lang="en-US" b="1" dirty="0" err="1" smtClean="0">
                <a:solidFill>
                  <a:srgbClr val="FFFF00"/>
                </a:solidFill>
                <a:latin typeface="Century Gothic" charset="0"/>
              </a:rPr>
              <a:t>Vidéo</a:t>
            </a: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)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OPEN EDUCATION WEEK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3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685800" y="152400"/>
            <a:ext cx="7791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POURQUOI LE LAC ROSE EST ROSE?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3820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Type: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Vidéo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Audience: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Tout Public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Nombre d’animateurs + vidéographe: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2 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Fréquence: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une fois</a:t>
            </a:r>
            <a:endParaRPr lang="en-US" sz="2400" b="1">
              <a:solidFill>
                <a:schemeClr val="bg1"/>
              </a:solidFill>
              <a:latin typeface="Century Gothic" charset="0"/>
              <a:cs typeface="Century Gothic" charset="0"/>
            </a:endParaRP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Durée: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2-3 minutes</a:t>
            </a:r>
            <a:endParaRPr lang="en-US" sz="2400" b="1">
              <a:solidFill>
                <a:schemeClr val="bg1"/>
              </a:solidFill>
              <a:latin typeface="Century Gothic" charset="0"/>
              <a:cs typeface="Century Gothic" charset="0"/>
            </a:endParaRPr>
          </a:p>
          <a:p>
            <a:r>
              <a:rPr lang="fr-FR" sz="24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 </a:t>
            </a:r>
            <a:endParaRPr lang="en-US" sz="2400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endParaRPr lang="en-US" sz="2400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pPr eaLnBrk="1" hangingPunct="1">
              <a:lnSpc>
                <a:spcPct val="85000"/>
              </a:lnSpc>
            </a:pPr>
            <a:endParaRPr lang="en-US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</p:txBody>
      </p:sp>
      <p:sp>
        <p:nvSpPr>
          <p:cNvPr id="47108" name="Rectangle 1"/>
          <p:cNvSpPr>
            <a:spLocks noChangeArrowheads="1"/>
          </p:cNvSpPr>
          <p:nvPr/>
        </p:nvSpPr>
        <p:spPr bwMode="auto">
          <a:xfrm>
            <a:off x="0" y="4800600"/>
            <a:ext cx="876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18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NB: </a:t>
            </a:r>
            <a:r>
              <a:rPr lang="fr-FR" sz="18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Besoin de faire une enquête pour réaliser la vidéo.</a:t>
            </a:r>
          </a:p>
          <a:p>
            <a:r>
              <a:rPr lang="fr-FR" sz="18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Cette vidéo sera disponible et partagée lors de la journée mondiale de l’eau (22 mars 2016)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7835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0" name="Text Box 5"/>
          <p:cNvSpPr txBox="1">
            <a:spLocks noChangeArrowheads="1"/>
          </p:cNvSpPr>
          <p:nvPr/>
        </p:nvSpPr>
        <p:spPr bwMode="auto">
          <a:xfrm>
            <a:off x="1295400" y="152400"/>
            <a:ext cx="7212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ATELIER OPEN EDUCATION WEEK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001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BIBLIOTHEQUE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ECOLE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SORTIE ECOLE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POURQUOI LE LAC ROSE EST ROSE? (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Vidéo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)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ATELIER OPEN EDUCATION WEEK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4" name="Text Box 5"/>
          <p:cNvSpPr txBox="1">
            <a:spLocks noChangeArrowheads="1"/>
          </p:cNvSpPr>
          <p:nvPr/>
        </p:nvSpPr>
        <p:spPr bwMode="auto">
          <a:xfrm>
            <a:off x="1143000" y="152400"/>
            <a:ext cx="72120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ATELIER OPEN EDUCATION WEEK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3820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Audience: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Tout Public 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Lieu: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Bibliothèque ou autres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Fréquence: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une fois par année 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Durée: </a:t>
            </a:r>
            <a:r>
              <a:rPr lang="en-US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journée ou ½ journée</a:t>
            </a:r>
          </a:p>
          <a:p>
            <a:r>
              <a:rPr lang="fr-FR" sz="24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 </a:t>
            </a:r>
            <a:endParaRPr lang="en-US" sz="2400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endParaRPr lang="en-US" sz="2400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pPr eaLnBrk="1" hangingPunct="1">
              <a:lnSpc>
                <a:spcPct val="85000"/>
              </a:lnSpc>
            </a:pPr>
            <a:endParaRPr lang="en-US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</p:txBody>
      </p:sp>
      <p:sp>
        <p:nvSpPr>
          <p:cNvPr id="49156" name="Rectangle 1"/>
          <p:cNvSpPr>
            <a:spLocks noChangeArrowheads="1"/>
          </p:cNvSpPr>
          <p:nvPr/>
        </p:nvSpPr>
        <p:spPr bwMode="auto">
          <a:xfrm>
            <a:off x="228600" y="4876800"/>
            <a:ext cx="876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1800" b="1" i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NB: </a:t>
            </a:r>
            <a:r>
              <a:rPr lang="fr-FR" sz="1800" b="1" i="1">
                <a:solidFill>
                  <a:schemeClr val="bg1"/>
                </a:solidFill>
                <a:latin typeface="Century Gothic" charset="0"/>
                <a:cs typeface="Century Gothic" charset="0"/>
              </a:rPr>
              <a:t>La semaine du 27 au 31 mars est la semaine de l’apprentissage non formel.</a:t>
            </a:r>
            <a:endParaRPr lang="en-US" sz="1800" b="1" i="1">
              <a:solidFill>
                <a:schemeClr val="bg1"/>
              </a:solidFill>
              <a:latin typeface="Century Gothic" charset="0"/>
              <a:cs typeface="Century Gothic" charset="0"/>
            </a:endParaRPr>
          </a:p>
          <a:p>
            <a:endParaRPr lang="en-US" sz="1800" b="1">
              <a:solidFill>
                <a:schemeClr val="bg1"/>
              </a:solidFill>
              <a:latin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0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 descr="merci-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38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762000" y="228600"/>
            <a:ext cx="8115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THEMATIQUE ANNÉE 2016/2017: EAU</a:t>
            </a: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0" y="1524000"/>
            <a:ext cx="9144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L'eau, source vitale est au cœur du développement durable.</a:t>
            </a:r>
          </a:p>
          <a:p>
            <a:pPr algn="ctr" eaLnBrk="1" hangingPunct="1"/>
            <a:r>
              <a:rPr lang="en-US" sz="24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 Cette thématique explorera les défis de l'eau au 21e siècle </a:t>
            </a:r>
          </a:p>
          <a:p>
            <a:pPr algn="ctr" eaLnBrk="1" hangingPunct="1"/>
            <a:r>
              <a:rPr lang="en-US" sz="24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dans le contexte sénégalais. </a:t>
            </a:r>
          </a:p>
          <a:p>
            <a:pPr eaLnBrk="1" hangingPunct="1"/>
            <a:endParaRPr lang="en-US" sz="1800">
              <a:solidFill>
                <a:srgbClr val="FFFFFF"/>
              </a:solidFill>
            </a:endParaRPr>
          </a:p>
          <a:p>
            <a:pPr eaLnBrk="1" hangingPunct="1"/>
            <a:endParaRPr lang="en-US" sz="1800">
              <a:solidFill>
                <a:srgbClr val="FFFFFF"/>
              </a:solidFill>
            </a:endParaRPr>
          </a:p>
          <a:p>
            <a:pPr eaLnBrk="1" hangingPunct="1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4800600"/>
            <a:ext cx="86106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 err="1">
                <a:solidFill>
                  <a:schemeClr val="accent5"/>
                </a:solidFill>
                <a:latin typeface="Century Gothic"/>
                <a:cs typeface="Century Gothic"/>
              </a:rPr>
              <a:t>Objectif</a:t>
            </a:r>
            <a:r>
              <a:rPr lang="en-US" sz="2400" b="1" dirty="0">
                <a:solidFill>
                  <a:schemeClr val="accent5"/>
                </a:solidFill>
                <a:latin typeface="Century Gothic"/>
                <a:cs typeface="Century Gothic"/>
              </a:rPr>
              <a:t>:  </a:t>
            </a:r>
          </a:p>
          <a:p>
            <a:pPr algn="ctr">
              <a:defRPr/>
            </a:pPr>
            <a:r>
              <a:rPr lang="en-US" sz="2400" b="1" dirty="0" err="1">
                <a:solidFill>
                  <a:srgbClr val="FFFFFF"/>
                </a:solidFill>
                <a:latin typeface="Century Gothic"/>
                <a:cs typeface="Century Gothic"/>
              </a:rPr>
              <a:t>Expliquer</a:t>
            </a:r>
            <a:r>
              <a:rPr lang="en-US" sz="2400" b="1" dirty="0">
                <a:solidFill>
                  <a:srgbClr val="FFFFFF"/>
                </a:solidFill>
                <a:latin typeface="Century Gothic"/>
                <a:cs typeface="Century Gothic"/>
              </a:rPr>
              <a:t> les </a:t>
            </a:r>
            <a:r>
              <a:rPr lang="en-US" sz="2400" b="1" dirty="0" err="1">
                <a:solidFill>
                  <a:srgbClr val="FFFFFF"/>
                </a:solidFill>
                <a:latin typeface="Century Gothic"/>
                <a:cs typeface="Century Gothic"/>
              </a:rPr>
              <a:t>caractéristiques</a:t>
            </a:r>
            <a:r>
              <a:rPr lang="en-US" sz="24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entury Gothic"/>
                <a:cs typeface="Century Gothic"/>
              </a:rPr>
              <a:t>physico-chimiques</a:t>
            </a:r>
            <a:r>
              <a:rPr lang="en-US" sz="2400" b="1" dirty="0">
                <a:solidFill>
                  <a:srgbClr val="FFFFFF"/>
                </a:solidFill>
                <a:latin typeface="Century Gothic"/>
                <a:cs typeface="Century Gothic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Century Gothic"/>
                <a:cs typeface="Century Gothic"/>
              </a:rPr>
              <a:t>l'eau</a:t>
            </a:r>
            <a:r>
              <a:rPr lang="en-US" sz="2400" b="1" dirty="0">
                <a:solidFill>
                  <a:srgbClr val="FFFFFF"/>
                </a:solidFill>
                <a:latin typeface="Century Gothic"/>
                <a:cs typeface="Century Gothic"/>
              </a:rPr>
              <a:t>, son cycle et son </a:t>
            </a:r>
            <a:r>
              <a:rPr lang="en-US" sz="2400" b="1" dirty="0" err="1">
                <a:solidFill>
                  <a:srgbClr val="FFFFFF"/>
                </a:solidFill>
                <a:latin typeface="Century Gothic"/>
                <a:cs typeface="Century Gothic"/>
              </a:rPr>
              <a:t>traitement</a:t>
            </a:r>
            <a:r>
              <a:rPr lang="en-US" sz="2400" b="1" dirty="0">
                <a:solidFill>
                  <a:srgbClr val="FFFFFF"/>
                </a:solidFill>
                <a:latin typeface="Century Gothic"/>
                <a:cs typeface="Century Gothic"/>
              </a:rPr>
              <a:t> pour la </a:t>
            </a:r>
            <a:r>
              <a:rPr lang="en-US" sz="2400" b="1" dirty="0" err="1">
                <a:solidFill>
                  <a:srgbClr val="FFFFFF"/>
                </a:solidFill>
                <a:latin typeface="Century Gothic"/>
                <a:cs typeface="Century Gothic"/>
              </a:rPr>
              <a:t>rendre</a:t>
            </a:r>
            <a:r>
              <a:rPr lang="en-US" sz="2400" b="1" dirty="0">
                <a:solidFill>
                  <a:srgbClr val="FFFFFF"/>
                </a:solidFill>
                <a:latin typeface="Century Gothic"/>
                <a:cs typeface="Century Gothic"/>
              </a:rPr>
              <a:t> potable </a:t>
            </a:r>
            <a:r>
              <a:rPr lang="en-US" sz="2400" b="1" dirty="0" err="1">
                <a:solidFill>
                  <a:srgbClr val="FFFFFF"/>
                </a:solidFill>
                <a:latin typeface="Century Gothic"/>
                <a:cs typeface="Century Gothic"/>
              </a:rPr>
              <a:t>ou</a:t>
            </a:r>
            <a:r>
              <a:rPr lang="en-US" sz="24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entury Gothic"/>
                <a:cs typeface="Century Gothic"/>
              </a:rPr>
              <a:t>propre</a:t>
            </a:r>
            <a:r>
              <a:rPr lang="en-US" sz="2400" b="1" dirty="0">
                <a:solidFill>
                  <a:srgbClr val="FFFFFF"/>
                </a:solidFill>
                <a:latin typeface="Century Gothic"/>
                <a:cs typeface="Century Gothic"/>
              </a:rPr>
              <a:t> pour </a:t>
            </a:r>
            <a:r>
              <a:rPr lang="en-US" sz="2400" b="1" dirty="0" err="1">
                <a:solidFill>
                  <a:srgbClr val="FFFFFF"/>
                </a:solidFill>
                <a:latin typeface="Century Gothic"/>
                <a:cs typeface="Century Gothic"/>
              </a:rPr>
              <a:t>l'environnement</a:t>
            </a:r>
            <a:r>
              <a:rPr lang="en-US" sz="2400" b="1" dirty="0">
                <a:solidFill>
                  <a:srgbClr val="FFFFFF"/>
                </a:solidFill>
                <a:latin typeface="Century Gothic"/>
                <a:cs typeface="Century Gothic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2526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2057400" y="152400"/>
            <a:ext cx="6075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PLAN D’ACTION 2016/2017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001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BIBLIOTHÈQUE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ÉCOLE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SORTIE ÉCOLE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POURQUOI LE LAC ROSE EST ROSE? (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Vidéo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)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OPEN EDUCATION WEEK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9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2057400" y="152400"/>
            <a:ext cx="4984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ATELIER BIBLIOTHÈQUE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001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ATELIER BIBLIOTHÈQUE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ÉCOLE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SORTIE ÉCOLE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POURQUOI LE LAC ROSE EST ROSE? (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Vidéo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)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OPEN EDUCATION WEEK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9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2590800" y="152400"/>
            <a:ext cx="4984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ATELIER BIBLIOTHÈQUE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1000" y="2438400"/>
            <a:ext cx="8382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FR" sz="2400" b="1" dirty="0" smtClean="0">
                <a:solidFill>
                  <a:srgbClr val="AAE2CA"/>
                </a:solidFill>
                <a:latin typeface="Century Gothic" charset="0"/>
                <a:cs typeface="Century Gothic" charset="0"/>
              </a:rPr>
              <a:t>Audience: </a:t>
            </a:r>
            <a:r>
              <a:rPr lang="fr-FR" sz="2400" b="1" dirty="0" smtClean="0">
                <a:solidFill>
                  <a:schemeClr val="bg1"/>
                </a:solidFill>
                <a:latin typeface="Century Gothic" charset="0"/>
                <a:cs typeface="Century Gothic" charset="0"/>
              </a:rPr>
              <a:t>Enfant du quartier (6-12 ans)</a:t>
            </a:r>
          </a:p>
          <a:p>
            <a:pPr>
              <a:defRPr/>
            </a:pPr>
            <a:r>
              <a:rPr lang="fr-FR" sz="2400" b="1" dirty="0" smtClean="0">
                <a:solidFill>
                  <a:srgbClr val="AAE2CA"/>
                </a:solidFill>
                <a:latin typeface="Century Gothic" charset="0"/>
                <a:cs typeface="Century Gothic" charset="0"/>
              </a:rPr>
              <a:t>Nombre d’enfants: </a:t>
            </a:r>
            <a:r>
              <a:rPr lang="fr-FR" sz="2400" b="1" dirty="0" smtClean="0">
                <a:solidFill>
                  <a:schemeClr val="bg1"/>
                </a:solidFill>
                <a:latin typeface="Century Gothic" charset="0"/>
                <a:cs typeface="Century Gothic" charset="0"/>
              </a:rPr>
              <a:t>10-20</a:t>
            </a:r>
          </a:p>
          <a:p>
            <a:pPr>
              <a:defRPr/>
            </a:pPr>
            <a:r>
              <a:rPr lang="fr-FR" sz="2400" b="1" dirty="0" smtClean="0">
                <a:solidFill>
                  <a:schemeClr val="accent5"/>
                </a:solidFill>
                <a:latin typeface="Century Gothic" charset="0"/>
                <a:cs typeface="Century Gothic" charset="0"/>
              </a:rPr>
              <a:t>Nombre animateurs: </a:t>
            </a:r>
            <a:r>
              <a:rPr lang="fr-FR" sz="2400" b="1" dirty="0" smtClean="0">
                <a:solidFill>
                  <a:schemeClr val="bg1"/>
                </a:solidFill>
                <a:latin typeface="Century Gothic" charset="0"/>
                <a:cs typeface="Century Gothic" charset="0"/>
              </a:rPr>
              <a:t>1-2</a:t>
            </a:r>
          </a:p>
          <a:p>
            <a:pPr>
              <a:defRPr/>
            </a:pPr>
            <a:r>
              <a:rPr lang="fr-FR" sz="2400" b="1" dirty="0" smtClean="0">
                <a:solidFill>
                  <a:srgbClr val="AAE2CA"/>
                </a:solidFill>
                <a:latin typeface="Century Gothic" charset="0"/>
                <a:cs typeface="Century Gothic" charset="0"/>
              </a:rPr>
              <a:t>Lieu: </a:t>
            </a:r>
            <a:r>
              <a:rPr lang="fr-FR" sz="2400" b="1" dirty="0" smtClean="0">
                <a:solidFill>
                  <a:schemeClr val="bg1"/>
                </a:solidFill>
                <a:latin typeface="Century Gothic" charset="0"/>
                <a:cs typeface="Century Gothic" charset="0"/>
              </a:rPr>
              <a:t>Bibliothèque</a:t>
            </a:r>
            <a:endParaRPr lang="en-US" sz="2400" b="1" dirty="0" smtClean="0">
              <a:solidFill>
                <a:schemeClr val="bg1"/>
              </a:solidFill>
              <a:latin typeface="Century Gothic" charset="0"/>
              <a:cs typeface="Century Gothic" charset="0"/>
            </a:endParaRPr>
          </a:p>
          <a:p>
            <a:pPr>
              <a:defRPr/>
            </a:pPr>
            <a:r>
              <a:rPr lang="fr-FR" sz="2400" b="1" dirty="0" smtClean="0">
                <a:solidFill>
                  <a:srgbClr val="AAE2CA"/>
                </a:solidFill>
                <a:latin typeface="Century Gothic" charset="0"/>
                <a:cs typeface="Century Gothic" charset="0"/>
              </a:rPr>
              <a:t>Fréquence: </a:t>
            </a:r>
            <a:r>
              <a:rPr lang="fr-FR" sz="2400" b="1" dirty="0" smtClean="0">
                <a:solidFill>
                  <a:schemeClr val="bg1"/>
                </a:solidFill>
                <a:latin typeface="Century Gothic" charset="0"/>
                <a:cs typeface="Century Gothic" charset="0"/>
              </a:rPr>
              <a:t>une fois par mois (samedi ou mercredi) </a:t>
            </a:r>
            <a:endParaRPr lang="en-US" sz="2400" b="1" dirty="0" smtClean="0">
              <a:solidFill>
                <a:schemeClr val="bg1"/>
              </a:solidFill>
              <a:latin typeface="Century Gothic" charset="0"/>
              <a:cs typeface="Century Gothic" charset="0"/>
            </a:endParaRPr>
          </a:p>
          <a:p>
            <a:pPr>
              <a:defRPr/>
            </a:pPr>
            <a:r>
              <a:rPr lang="fr-FR" sz="2400" b="1" dirty="0" smtClean="0">
                <a:solidFill>
                  <a:srgbClr val="AAE2CA"/>
                </a:solidFill>
                <a:latin typeface="Century Gothic" charset="0"/>
                <a:cs typeface="Century Gothic" charset="0"/>
              </a:rPr>
              <a:t>Durée: </a:t>
            </a:r>
            <a:r>
              <a:rPr lang="fr-FR" sz="2400" b="1" dirty="0" smtClean="0">
                <a:solidFill>
                  <a:schemeClr val="bg1"/>
                </a:solidFill>
                <a:latin typeface="Century Gothic" charset="0"/>
                <a:cs typeface="Century Gothic" charset="0"/>
              </a:rPr>
              <a:t>1-2 heures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8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2971800" y="152400"/>
            <a:ext cx="3360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ATELIER ÉCOLE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001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BIBLIOTHÈQUE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ATELIER ÉCOLE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SORTIE ECOLE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POURQUOI LE LAC ROSE EST ROSE? (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Vidéo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)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OPEN EDUCATION WEEK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4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" name="Text Box 5"/>
          <p:cNvSpPr txBox="1">
            <a:spLocks noChangeArrowheads="1"/>
          </p:cNvSpPr>
          <p:nvPr/>
        </p:nvSpPr>
        <p:spPr bwMode="auto">
          <a:xfrm>
            <a:off x="2895600" y="152400"/>
            <a:ext cx="3360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ATELIER ÉCOLE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1752600"/>
            <a:ext cx="86868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Audience: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Écolier (7-10 ans)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Nombre d’enfants: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10-20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Nombre animateurs: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1-2</a:t>
            </a:r>
            <a:endParaRPr lang="fr-FR" sz="2400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Lieu: </a:t>
            </a:r>
            <a:r>
              <a:rPr lang="fr-FR" sz="24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Ecole 2 et/ou les Mamelles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Fréquence: </a:t>
            </a:r>
            <a:r>
              <a:rPr lang="fr-FR" sz="24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une fois par semaine ou par 2 semaines  </a:t>
            </a:r>
            <a:endParaRPr lang="en-US" sz="2400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Durée: </a:t>
            </a:r>
            <a:r>
              <a:rPr lang="fr-FR" sz="2400" b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1 heure</a:t>
            </a:r>
            <a:endParaRPr lang="en-US" sz="2400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endParaRPr lang="fr-FR" sz="2400" b="1" i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endParaRPr lang="fr-FR" sz="2400" b="1" i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endParaRPr lang="fr-FR" sz="2400" b="1" i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endParaRPr lang="fr-FR" sz="2400" b="1" i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r>
              <a:rPr lang="fr-FR" sz="1800" b="1" i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NB: </a:t>
            </a:r>
            <a:r>
              <a:rPr lang="fr-FR" sz="1800" b="1" i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Ces ateliers commenceront en 2017. Le jour de la semaine et l’horaire alloués dépendront de l’école (à discuter avec les écoles pour avoir plus de précision). </a:t>
            </a:r>
            <a:endParaRPr lang="en-US" sz="2400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  <a:p>
            <a:pPr eaLnBrk="1" hangingPunct="1">
              <a:lnSpc>
                <a:spcPct val="85000"/>
              </a:lnSpc>
            </a:pPr>
            <a:endParaRPr lang="en-US" b="1">
              <a:solidFill>
                <a:srgbClr val="FFFFFF"/>
              </a:solidFill>
              <a:latin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2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4" name="Text Box 5"/>
          <p:cNvSpPr txBox="1">
            <a:spLocks noChangeArrowheads="1"/>
          </p:cNvSpPr>
          <p:nvPr/>
        </p:nvSpPr>
        <p:spPr bwMode="auto">
          <a:xfrm>
            <a:off x="2971800" y="152400"/>
            <a:ext cx="3203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SORTIE ÉCOLE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001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BIBLIOTHÈQUE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ATELIER ÉCOLE</a:t>
            </a:r>
          </a:p>
          <a:p>
            <a:pPr eaLnBrk="1" hangingPunct="1">
              <a:lnSpc>
                <a:spcPct val="85000"/>
              </a:lnSpc>
              <a:buFontTx/>
              <a:buAutoNum type="romanUcPeriod"/>
              <a:defRPr/>
            </a:pPr>
            <a:endParaRPr lang="en-US" b="1" dirty="0" smtClean="0">
              <a:solidFill>
                <a:srgbClr val="FFFF00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FFFF00"/>
                </a:solidFill>
                <a:latin typeface="Century Gothic" charset="0"/>
              </a:rPr>
              <a:t>SORTIE ÉCOLE</a:t>
            </a:r>
          </a:p>
          <a:p>
            <a:pPr marL="0" indent="0"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POURQUOI LE LAC ROSE EST ROSE? (</a:t>
            </a:r>
            <a:r>
              <a:rPr lang="en-US" b="1" dirty="0" err="1" smtClean="0">
                <a:solidFill>
                  <a:schemeClr val="bg1"/>
                </a:solidFill>
                <a:latin typeface="Century Gothic" charset="0"/>
              </a:rPr>
              <a:t>Vidéo</a:t>
            </a: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)</a:t>
            </a: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  <a:p>
            <a:pPr marL="514350" indent="-514350" eaLnBrk="1" hangingPunct="1">
              <a:lnSpc>
                <a:spcPct val="85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bg1"/>
                </a:solidFill>
                <a:latin typeface="Century Gothic" charset="0"/>
              </a:rPr>
              <a:t>OPEN EDUCATION WEEK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b="1" dirty="0" smtClean="0">
              <a:solidFill>
                <a:schemeClr val="bg1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0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Line 2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8" name="Text Box 5"/>
          <p:cNvSpPr txBox="1">
            <a:spLocks noChangeArrowheads="1"/>
          </p:cNvSpPr>
          <p:nvPr/>
        </p:nvSpPr>
        <p:spPr bwMode="auto">
          <a:xfrm>
            <a:off x="3581400" y="152400"/>
            <a:ext cx="3203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 b="1">
                <a:solidFill>
                  <a:srgbClr val="FFFF00"/>
                </a:solidFill>
                <a:latin typeface="Century Gothic" charset="0"/>
              </a:rPr>
              <a:t>SORTIE ÉCOLE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81000" y="2438400"/>
            <a:ext cx="83820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Audience: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Ecolier (7-10 ans)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Nombre d’enfants: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Inconnu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Nombre d’animateurs: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Inconnu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Lieu: </a:t>
            </a:r>
            <a:r>
              <a:rPr lang="en-US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Plage de Ouakam ou autres</a:t>
            </a: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Fréquence: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une fois par année (samedi ou mercredi) </a:t>
            </a:r>
            <a:endParaRPr lang="en-US" sz="2400" b="1">
              <a:solidFill>
                <a:schemeClr val="bg1"/>
              </a:solidFill>
              <a:latin typeface="Century Gothic" charset="0"/>
              <a:cs typeface="Century Gothic" charset="0"/>
            </a:endParaRPr>
          </a:p>
          <a:p>
            <a:r>
              <a:rPr lang="fr-FR" sz="2400" b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Durée: </a:t>
            </a:r>
            <a:r>
              <a:rPr lang="fr-FR" sz="2400" b="1">
                <a:solidFill>
                  <a:schemeClr val="bg1"/>
                </a:solidFill>
                <a:latin typeface="Century Gothic" charset="0"/>
                <a:cs typeface="Century Gothic" charset="0"/>
              </a:rPr>
              <a:t>Journée ou ½ journée</a:t>
            </a:r>
          </a:p>
          <a:p>
            <a:pPr eaLnBrk="1" hangingPunct="1">
              <a:lnSpc>
                <a:spcPct val="85000"/>
              </a:lnSpc>
            </a:pPr>
            <a:endParaRPr lang="en-US" b="1">
              <a:solidFill>
                <a:schemeClr val="bg1"/>
              </a:solidFill>
              <a:latin typeface="Century Gothic" charset="0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228600" y="5029200"/>
            <a:ext cx="876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1800" b="1" i="1">
                <a:solidFill>
                  <a:srgbClr val="AAE2CA"/>
                </a:solidFill>
                <a:latin typeface="Century Gothic" charset="0"/>
                <a:cs typeface="Century Gothic" charset="0"/>
              </a:rPr>
              <a:t>NB</a:t>
            </a:r>
            <a:r>
              <a:rPr lang="fr-FR" sz="1800" b="1" i="1">
                <a:solidFill>
                  <a:schemeClr val="bg1"/>
                </a:solidFill>
                <a:latin typeface="Century Gothic" charset="0"/>
                <a:cs typeface="Century Gothic" charset="0"/>
              </a:rPr>
              <a:t>: L’objectif cette sortie est de relier la thématique de l’eau à l’environnement. Les enfants </a:t>
            </a:r>
            <a:r>
              <a:rPr lang="fr-FR" sz="1800" b="1" i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peuvent nettoyer la plage de telle sorte à préserver l’écosystème.</a:t>
            </a:r>
            <a:r>
              <a:rPr lang="en-US" sz="1800" b="1" i="1">
                <a:solidFill>
                  <a:srgbClr val="FFFFFF"/>
                </a:solidFill>
                <a:latin typeface="Century Gothic" charset="0"/>
                <a:cs typeface="Century Gothic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95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Macintosh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Khadidiatou SALL</dc:creator>
  <cp:lastModifiedBy>Khadidiatou SALL</cp:lastModifiedBy>
  <cp:revision>1</cp:revision>
  <dcterms:created xsi:type="dcterms:W3CDTF">2016-09-20T17:21:25Z</dcterms:created>
  <dcterms:modified xsi:type="dcterms:W3CDTF">2016-09-20T17:22:07Z</dcterms:modified>
</cp:coreProperties>
</file>