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78" r:id="rId10"/>
    <p:sldId id="274" r:id="rId11"/>
    <p:sldId id="276" r:id="rId12"/>
    <p:sldId id="277" r:id="rId13"/>
    <p:sldId id="275" r:id="rId14"/>
    <p:sldId id="265" r:id="rId15"/>
    <p:sldId id="266" r:id="rId16"/>
    <p:sldId id="267" r:id="rId17"/>
    <p:sldId id="268" r:id="rId18"/>
    <p:sldId id="269" r:id="rId19"/>
    <p:sldId id="270" r:id="rId20"/>
    <p:sldId id="271" r:id="rId21"/>
    <p:sldId id="272" r:id="rId22"/>
    <p:sldId id="27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2" autoAdjust="0"/>
  </p:normalViewPr>
  <p:slideViewPr>
    <p:cSldViewPr snapToGrid="0" snapToObjects="1">
      <p:cViewPr varScale="1">
        <p:scale>
          <a:sx n="86" d="100"/>
          <a:sy n="86" d="100"/>
        </p:scale>
        <p:origin x="-147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3B1AF7-D137-6647-92F7-A5EA34910D6A}" type="datetimeFigureOut">
              <a:rPr lang="en-US" smtClean="0"/>
              <a:t>10/8/16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676BB4-5B6F-1F49-90CA-497893DF4E2F}" type="slidenum">
              <a:rPr lang="en-US" smtClean="0"/>
              <a:t>‹#›</a:t>
            </a:fld>
            <a:endParaRPr lang="en-US"/>
          </a:p>
        </p:txBody>
      </p:sp>
    </p:spTree>
    <p:extLst>
      <p:ext uri="{BB962C8B-B14F-4D97-AF65-F5344CB8AC3E}">
        <p14:creationId xmlns:p14="http://schemas.microsoft.com/office/powerpoint/2010/main" val="8903806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fr-FR">
                <a:latin typeface="Calibri" charset="0"/>
              </a:rPr>
              <a:t>Date, Lieu (à confirmer)</a:t>
            </a:r>
            <a:endParaRPr lang="en-US">
              <a:latin typeface="Calibri" charset="0"/>
            </a:endParaRPr>
          </a:p>
          <a:p>
            <a:pPr eaLnBrk="1" hangingPunct="1"/>
            <a:r>
              <a:rPr lang="fr-FR">
                <a:latin typeface="Calibri" charset="0"/>
              </a:rPr>
              <a:t>Audience Enfants 7-10 ans</a:t>
            </a:r>
            <a:endParaRPr lang="en-US">
              <a:latin typeface="Calibri" charset="0"/>
            </a:endParaRPr>
          </a:p>
          <a:p>
            <a:pPr eaLnBrk="1" hangingPunct="1"/>
            <a:r>
              <a:rPr lang="fr-FR">
                <a:latin typeface="Calibri" charset="0"/>
              </a:rPr>
              <a:t>Où trouver les enfants ? (15-20 enfants)</a:t>
            </a:r>
            <a:endParaRPr lang="en-US">
              <a:latin typeface="Calibri" charset="0"/>
            </a:endParaRPr>
          </a:p>
          <a:p>
            <a:pPr eaLnBrk="1" hangingPunct="1"/>
            <a:r>
              <a:rPr lang="fr-FR">
                <a:latin typeface="Calibri" charset="0"/>
              </a:rPr>
              <a:t>Les animateurs ? Qui est disponible ?</a:t>
            </a:r>
            <a:endParaRPr lang="en-US">
              <a:latin typeface="Calibri" charset="0"/>
            </a:endParaRPr>
          </a:p>
          <a:p>
            <a:pPr eaLnBrk="1" hangingPunct="1"/>
            <a:r>
              <a:rPr lang="fr-FR">
                <a:latin typeface="Calibri" charset="0"/>
              </a:rPr>
              <a:t>Comment évaluer cet atelier? </a:t>
            </a:r>
            <a:endParaRPr lang="en-US">
              <a:latin typeface="Calibri" charset="0"/>
            </a:endParaRPr>
          </a:p>
          <a:p>
            <a:pPr eaLnBrk="1" hangingPunct="1"/>
            <a:r>
              <a:rPr lang="fr-FR">
                <a:latin typeface="Calibri" charset="0"/>
              </a:rPr>
              <a:t> </a:t>
            </a:r>
            <a:endParaRPr lang="en-US">
              <a:latin typeface="Calibri" charset="0"/>
            </a:endParaRPr>
          </a:p>
          <a:p>
            <a:pPr eaLnBrk="1" hangingPunct="1"/>
            <a:endParaRPr lang="en-US">
              <a:latin typeface="Calibri" charset="0"/>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E317600B-124A-554D-BE32-ACB4740FA013}" type="slidenum">
              <a:rPr lang="en-US" sz="1200"/>
              <a:pPr eaLnBrk="1" hangingPunct="1"/>
              <a:t>4</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76BB4-5B6F-1F49-90CA-497893DF4E2F}" type="slidenum">
              <a:rPr lang="en-US" smtClean="0"/>
              <a:t>9</a:t>
            </a:fld>
            <a:endParaRPr lang="en-US"/>
          </a:p>
        </p:txBody>
      </p:sp>
    </p:spTree>
    <p:extLst>
      <p:ext uri="{BB962C8B-B14F-4D97-AF65-F5344CB8AC3E}">
        <p14:creationId xmlns:p14="http://schemas.microsoft.com/office/powerpoint/2010/main" val="2574954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76BB4-5B6F-1F49-90CA-497893DF4E2F}" type="slidenum">
              <a:rPr lang="en-US" smtClean="0"/>
              <a:t>10</a:t>
            </a:fld>
            <a:endParaRPr lang="en-US"/>
          </a:p>
        </p:txBody>
      </p:sp>
    </p:spTree>
    <p:extLst>
      <p:ext uri="{BB962C8B-B14F-4D97-AF65-F5344CB8AC3E}">
        <p14:creationId xmlns:p14="http://schemas.microsoft.com/office/powerpoint/2010/main" val="2574954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76BB4-5B6F-1F49-90CA-497893DF4E2F}" type="slidenum">
              <a:rPr lang="en-US" smtClean="0"/>
              <a:t>11</a:t>
            </a:fld>
            <a:endParaRPr lang="en-US"/>
          </a:p>
        </p:txBody>
      </p:sp>
    </p:spTree>
    <p:extLst>
      <p:ext uri="{BB962C8B-B14F-4D97-AF65-F5344CB8AC3E}">
        <p14:creationId xmlns:p14="http://schemas.microsoft.com/office/powerpoint/2010/main" val="257495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E566AC-1997-1A43-8763-95B24820AE87}" type="datetimeFigureOut">
              <a:rPr lang="en-US" smtClean="0"/>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273279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566AC-1997-1A43-8763-95B24820AE87}" type="datetimeFigureOut">
              <a:rPr lang="en-US" smtClean="0"/>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55369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566AC-1997-1A43-8763-95B24820AE87}" type="datetimeFigureOut">
              <a:rPr lang="en-US" smtClean="0"/>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67658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566AC-1997-1A43-8763-95B24820AE87}" type="datetimeFigureOut">
              <a:rPr lang="en-US" smtClean="0"/>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218372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566AC-1997-1A43-8763-95B24820AE87}" type="datetimeFigureOut">
              <a:rPr lang="en-US" smtClean="0"/>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260918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E566AC-1997-1A43-8763-95B24820AE87}" type="datetimeFigureOut">
              <a:rPr lang="en-US" smtClean="0"/>
              <a:t>10/8/16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238961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E566AC-1997-1A43-8763-95B24820AE87}" type="datetimeFigureOut">
              <a:rPr lang="en-US" smtClean="0"/>
              <a:t>10/8/16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269243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E566AC-1997-1A43-8763-95B24820AE87}" type="datetimeFigureOut">
              <a:rPr lang="en-US" smtClean="0"/>
              <a:t>10/8/16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411347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566AC-1997-1A43-8763-95B24820AE87}" type="datetimeFigureOut">
              <a:rPr lang="en-US" smtClean="0"/>
              <a:t>10/8/16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112914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566AC-1997-1A43-8763-95B24820AE87}" type="datetimeFigureOut">
              <a:rPr lang="en-US" smtClean="0"/>
              <a:t>10/8/16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31566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566AC-1997-1A43-8763-95B24820AE87}" type="datetimeFigureOut">
              <a:rPr lang="en-US" smtClean="0"/>
              <a:t>10/8/16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EBAB3-6DB3-6147-BCA4-F398D2E153E2}" type="slidenum">
              <a:rPr lang="en-US" smtClean="0"/>
              <a:t>‹#›</a:t>
            </a:fld>
            <a:endParaRPr lang="en-US"/>
          </a:p>
        </p:txBody>
      </p:sp>
    </p:spTree>
    <p:extLst>
      <p:ext uri="{BB962C8B-B14F-4D97-AF65-F5344CB8AC3E}">
        <p14:creationId xmlns:p14="http://schemas.microsoft.com/office/powerpoint/2010/main" val="1599819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566AC-1997-1A43-8763-95B24820AE87}" type="datetimeFigureOut">
              <a:rPr lang="en-US" smtClean="0"/>
              <a:t>10/8/16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EBAB3-6DB3-6147-BCA4-F398D2E153E2}" type="slidenum">
              <a:rPr lang="en-US" smtClean="0"/>
              <a:t>‹#›</a:t>
            </a:fld>
            <a:endParaRPr lang="en-US"/>
          </a:p>
        </p:txBody>
      </p:sp>
    </p:spTree>
    <p:extLst>
      <p:ext uri="{BB962C8B-B14F-4D97-AF65-F5344CB8AC3E}">
        <p14:creationId xmlns:p14="http://schemas.microsoft.com/office/powerpoint/2010/main" val="118665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Box 2"/>
          <p:cNvSpPr txBox="1">
            <a:spLocks noChangeArrowheads="1"/>
          </p:cNvSpPr>
          <p:nvPr/>
        </p:nvSpPr>
        <p:spPr bwMode="auto">
          <a:xfrm>
            <a:off x="1514475" y="5562600"/>
            <a:ext cx="59404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algn="ctr" eaLnBrk="1" hangingPunct="1">
              <a:lnSpc>
                <a:spcPct val="140000"/>
              </a:lnSpc>
            </a:pPr>
            <a:r>
              <a:rPr lang="en-GB" sz="4000" b="1">
                <a:solidFill>
                  <a:srgbClr val="FFFF00"/>
                </a:solidFill>
                <a:latin typeface="Century Gothic" charset="0"/>
                <a:cs typeface="Century Gothic" charset="0"/>
              </a:rPr>
              <a:t>PROPOSITION D’ATELIER</a:t>
            </a:r>
          </a:p>
        </p:txBody>
      </p:sp>
      <p:pic>
        <p:nvPicPr>
          <p:cNvPr id="52226" name="Picture 3" descr="SeeSD business card front [1]-09.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92598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9110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 Box 5"/>
          <p:cNvSpPr txBox="1">
            <a:spLocks noChangeArrowheads="1"/>
          </p:cNvSpPr>
          <p:nvPr/>
        </p:nvSpPr>
        <p:spPr bwMode="auto">
          <a:xfrm>
            <a:off x="1740911" y="127581"/>
            <a:ext cx="5567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dirty="0" err="1" smtClean="0">
                <a:solidFill>
                  <a:srgbClr val="FFFF00"/>
                </a:solidFill>
                <a:latin typeface="Century Gothic" charset="0"/>
              </a:rPr>
              <a:t>D</a:t>
            </a:r>
            <a:r>
              <a:rPr lang="en-US" sz="3600" b="1" dirty="0" err="1" smtClean="0">
                <a:solidFill>
                  <a:srgbClr val="FFFF00"/>
                </a:solidFill>
                <a:latin typeface="Century Gothic" charset="0"/>
              </a:rPr>
              <a:t>éfi</a:t>
            </a:r>
            <a:r>
              <a:rPr lang="en-US" sz="3600" b="1" dirty="0" smtClean="0">
                <a:solidFill>
                  <a:srgbClr val="FFFF00"/>
                </a:solidFill>
                <a:latin typeface="Century Gothic" charset="0"/>
              </a:rPr>
              <a:t> </a:t>
            </a:r>
            <a:r>
              <a:rPr lang="en-US" sz="3600" b="1" dirty="0" err="1" smtClean="0">
                <a:solidFill>
                  <a:srgbClr val="FFFF00"/>
                </a:solidFill>
                <a:latin typeface="Century Gothic" charset="0"/>
              </a:rPr>
              <a:t>Colonne</a:t>
            </a:r>
            <a:r>
              <a:rPr lang="en-US" sz="3600" b="1" dirty="0" smtClean="0">
                <a:solidFill>
                  <a:srgbClr val="FFFF00"/>
                </a:solidFill>
                <a:latin typeface="Century Gothic" charset="0"/>
              </a:rPr>
              <a:t> de </a:t>
            </a:r>
            <a:r>
              <a:rPr lang="en-US" sz="3600" b="1" dirty="0" err="1" smtClean="0">
                <a:solidFill>
                  <a:srgbClr val="FFFF00"/>
                </a:solidFill>
                <a:latin typeface="Century Gothic" charset="0"/>
              </a:rPr>
              <a:t>densit</a:t>
            </a:r>
            <a:r>
              <a:rPr lang="en-US" sz="3600" b="1" dirty="0" err="1" smtClean="0">
                <a:solidFill>
                  <a:srgbClr val="FFFF00"/>
                </a:solidFill>
                <a:latin typeface="Century Gothic" charset="0"/>
              </a:rPr>
              <a:t>é</a:t>
            </a:r>
            <a:endParaRPr lang="en-US" sz="3600" b="1" dirty="0">
              <a:solidFill>
                <a:srgbClr val="FFFF00"/>
              </a:solidFill>
              <a:latin typeface="Century Gothic" charset="0"/>
            </a:endParaRPr>
          </a:p>
        </p:txBody>
      </p:sp>
      <p:cxnSp>
        <p:nvCxnSpPr>
          <p:cNvPr id="4" name="Straight Connector 3"/>
          <p:cNvCxnSpPr/>
          <p:nvPr/>
        </p:nvCxnSpPr>
        <p:spPr>
          <a:xfrm>
            <a:off x="1587438" y="1991381"/>
            <a:ext cx="14431" cy="3391121"/>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87438" y="5382502"/>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405775" y="1991381"/>
            <a:ext cx="0" cy="3391121"/>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587438" y="4718707"/>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587438" y="3933138"/>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587438" y="327920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601869" y="2564023"/>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01869" y="2416341"/>
            <a:ext cx="1803906" cy="715181"/>
          </a:xfrm>
          <a:prstGeom prst="rect">
            <a:avLst/>
          </a:prstGeom>
          <a:solidFill>
            <a:srgbClr val="3333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16300" y="3131522"/>
            <a:ext cx="1803906" cy="715181"/>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601869" y="4009175"/>
            <a:ext cx="1803906" cy="7151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601869" y="4608925"/>
            <a:ext cx="1803906" cy="715181"/>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3"/>
          <a:srcRect l="40560" r="40975"/>
          <a:stretch/>
        </p:blipFill>
        <p:spPr>
          <a:xfrm>
            <a:off x="5902380" y="1572502"/>
            <a:ext cx="1688457" cy="3810000"/>
          </a:xfrm>
          <a:prstGeom prst="rect">
            <a:avLst/>
          </a:prstGeom>
        </p:spPr>
      </p:pic>
      <p:sp>
        <p:nvSpPr>
          <p:cNvPr id="16" name="Rectangle 15"/>
          <p:cNvSpPr/>
          <p:nvPr/>
        </p:nvSpPr>
        <p:spPr>
          <a:xfrm>
            <a:off x="1601534" y="3846703"/>
            <a:ext cx="1803906" cy="74471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22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 Box 5"/>
          <p:cNvSpPr txBox="1">
            <a:spLocks noChangeArrowheads="1"/>
          </p:cNvSpPr>
          <p:nvPr/>
        </p:nvSpPr>
        <p:spPr bwMode="auto">
          <a:xfrm>
            <a:off x="1740911" y="127581"/>
            <a:ext cx="5567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dirty="0" err="1" smtClean="0">
                <a:solidFill>
                  <a:srgbClr val="FFFF00"/>
                </a:solidFill>
                <a:latin typeface="Century Gothic" charset="0"/>
              </a:rPr>
              <a:t>D</a:t>
            </a:r>
            <a:r>
              <a:rPr lang="en-US" sz="3600" b="1" dirty="0" err="1" smtClean="0">
                <a:solidFill>
                  <a:srgbClr val="FFFF00"/>
                </a:solidFill>
                <a:latin typeface="Century Gothic" charset="0"/>
              </a:rPr>
              <a:t>éfi</a:t>
            </a:r>
            <a:r>
              <a:rPr lang="en-US" sz="3600" b="1" dirty="0" smtClean="0">
                <a:solidFill>
                  <a:srgbClr val="FFFF00"/>
                </a:solidFill>
                <a:latin typeface="Century Gothic" charset="0"/>
              </a:rPr>
              <a:t> </a:t>
            </a:r>
            <a:r>
              <a:rPr lang="en-US" sz="3600" b="1" dirty="0" err="1" smtClean="0">
                <a:solidFill>
                  <a:srgbClr val="FFFF00"/>
                </a:solidFill>
                <a:latin typeface="Century Gothic" charset="0"/>
              </a:rPr>
              <a:t>Colonne</a:t>
            </a:r>
            <a:r>
              <a:rPr lang="en-US" sz="3600" b="1" dirty="0" smtClean="0">
                <a:solidFill>
                  <a:srgbClr val="FFFF00"/>
                </a:solidFill>
                <a:latin typeface="Century Gothic" charset="0"/>
              </a:rPr>
              <a:t> de </a:t>
            </a:r>
            <a:r>
              <a:rPr lang="en-US" sz="3600" b="1" dirty="0" err="1" smtClean="0">
                <a:solidFill>
                  <a:srgbClr val="FFFF00"/>
                </a:solidFill>
                <a:latin typeface="Century Gothic" charset="0"/>
              </a:rPr>
              <a:t>densit</a:t>
            </a:r>
            <a:r>
              <a:rPr lang="en-US" sz="3600" b="1" dirty="0" err="1" smtClean="0">
                <a:solidFill>
                  <a:srgbClr val="FFFF00"/>
                </a:solidFill>
                <a:latin typeface="Century Gothic" charset="0"/>
              </a:rPr>
              <a:t>é</a:t>
            </a:r>
            <a:endParaRPr lang="en-US" sz="3600" b="1" dirty="0">
              <a:solidFill>
                <a:srgbClr val="FFFF00"/>
              </a:solidFill>
              <a:latin typeface="Century Gothic" charset="0"/>
            </a:endParaRPr>
          </a:p>
        </p:txBody>
      </p:sp>
      <p:cxnSp>
        <p:nvCxnSpPr>
          <p:cNvPr id="4" name="Straight Connector 3"/>
          <p:cNvCxnSpPr/>
          <p:nvPr/>
        </p:nvCxnSpPr>
        <p:spPr>
          <a:xfrm>
            <a:off x="1587438" y="1991381"/>
            <a:ext cx="14431" cy="3391121"/>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87438" y="5382502"/>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405775" y="1991381"/>
            <a:ext cx="0" cy="3391121"/>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587438" y="4718707"/>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587438" y="3933138"/>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587438" y="327920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601869" y="2564023"/>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601869" y="2416341"/>
            <a:ext cx="1803906" cy="715181"/>
          </a:xfrm>
          <a:prstGeom prst="rect">
            <a:avLst/>
          </a:prstGeom>
          <a:solidFill>
            <a:srgbClr val="3333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16300" y="3131522"/>
            <a:ext cx="1803906" cy="715181"/>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601869" y="4009175"/>
            <a:ext cx="1803906" cy="7151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601869" y="4608925"/>
            <a:ext cx="1803906" cy="715181"/>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01534" y="3846703"/>
            <a:ext cx="1803906" cy="74471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871208" y="2746892"/>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871208" y="3578631"/>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871208" y="4292224"/>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871208" y="4961513"/>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8191" y="2597344"/>
            <a:ext cx="909399" cy="369332"/>
          </a:xfrm>
          <a:prstGeom prst="rect">
            <a:avLst/>
          </a:prstGeom>
        </p:spPr>
        <p:txBody>
          <a:bodyPr wrap="none">
            <a:spAutoFit/>
          </a:bodyPr>
          <a:lstStyle/>
          <a:p>
            <a:pPr>
              <a:defRPr/>
            </a:pPr>
            <a:r>
              <a:rPr lang="fr-FR" b="1" dirty="0" smtClean="0">
                <a:solidFill>
                  <a:srgbClr val="FFFFFF"/>
                </a:solidFill>
                <a:latin typeface="Century Gothic"/>
                <a:cs typeface="Century Gothic"/>
              </a:rPr>
              <a:t>Alcool</a:t>
            </a:r>
            <a:endParaRPr lang="fr-FR" b="1" dirty="0">
              <a:solidFill>
                <a:srgbClr val="FFFFFF"/>
              </a:solidFill>
              <a:latin typeface="Century Gothic"/>
              <a:cs typeface="Century Gothic"/>
            </a:endParaRPr>
          </a:p>
        </p:txBody>
      </p:sp>
      <p:sp>
        <p:nvSpPr>
          <p:cNvPr id="24" name="Rectangle 23"/>
          <p:cNvSpPr/>
          <p:nvPr/>
        </p:nvSpPr>
        <p:spPr>
          <a:xfrm>
            <a:off x="132567" y="3393965"/>
            <a:ext cx="738641" cy="369332"/>
          </a:xfrm>
          <a:prstGeom prst="rect">
            <a:avLst/>
          </a:prstGeom>
        </p:spPr>
        <p:txBody>
          <a:bodyPr wrap="none">
            <a:spAutoFit/>
          </a:bodyPr>
          <a:lstStyle/>
          <a:p>
            <a:pPr>
              <a:defRPr/>
            </a:pPr>
            <a:r>
              <a:rPr lang="fr-FR" b="1" dirty="0" smtClean="0">
                <a:solidFill>
                  <a:srgbClr val="FFFFFF"/>
                </a:solidFill>
                <a:latin typeface="Century Gothic"/>
                <a:cs typeface="Century Gothic"/>
              </a:rPr>
              <a:t>Huile</a:t>
            </a:r>
            <a:endParaRPr lang="fr-FR" b="1" dirty="0">
              <a:solidFill>
                <a:srgbClr val="FFFFFF"/>
              </a:solidFill>
              <a:latin typeface="Century Gothic"/>
              <a:cs typeface="Century Gothic"/>
            </a:endParaRPr>
          </a:p>
        </p:txBody>
      </p:sp>
      <p:sp>
        <p:nvSpPr>
          <p:cNvPr id="25" name="Rectangle 24"/>
          <p:cNvSpPr/>
          <p:nvPr/>
        </p:nvSpPr>
        <p:spPr>
          <a:xfrm>
            <a:off x="132567" y="4107558"/>
            <a:ext cx="595611" cy="369332"/>
          </a:xfrm>
          <a:prstGeom prst="rect">
            <a:avLst/>
          </a:prstGeom>
        </p:spPr>
        <p:txBody>
          <a:bodyPr wrap="none">
            <a:spAutoFit/>
          </a:bodyPr>
          <a:lstStyle/>
          <a:p>
            <a:pPr>
              <a:defRPr/>
            </a:pPr>
            <a:r>
              <a:rPr lang="fr-FR" b="1" dirty="0" smtClean="0">
                <a:solidFill>
                  <a:srgbClr val="FFFFFF"/>
                </a:solidFill>
                <a:latin typeface="Century Gothic"/>
                <a:cs typeface="Century Gothic"/>
              </a:rPr>
              <a:t>Eau</a:t>
            </a:r>
            <a:endParaRPr lang="fr-FR" b="1" dirty="0">
              <a:solidFill>
                <a:srgbClr val="FFFFFF"/>
              </a:solidFill>
              <a:latin typeface="Century Gothic"/>
              <a:cs typeface="Century Gothic"/>
            </a:endParaRPr>
          </a:p>
        </p:txBody>
      </p:sp>
      <p:sp>
        <p:nvSpPr>
          <p:cNvPr id="26" name="Rectangle 25"/>
          <p:cNvSpPr/>
          <p:nvPr/>
        </p:nvSpPr>
        <p:spPr>
          <a:xfrm>
            <a:off x="132567" y="4725591"/>
            <a:ext cx="734020" cy="369332"/>
          </a:xfrm>
          <a:prstGeom prst="rect">
            <a:avLst/>
          </a:prstGeom>
        </p:spPr>
        <p:txBody>
          <a:bodyPr wrap="none">
            <a:spAutoFit/>
          </a:bodyPr>
          <a:lstStyle/>
          <a:p>
            <a:pPr>
              <a:defRPr/>
            </a:pPr>
            <a:r>
              <a:rPr lang="fr-FR" b="1" dirty="0" smtClean="0">
                <a:solidFill>
                  <a:srgbClr val="FFFFFF"/>
                </a:solidFill>
                <a:latin typeface="Century Gothic"/>
                <a:cs typeface="Century Gothic"/>
              </a:rPr>
              <a:t>Sirop</a:t>
            </a:r>
            <a:endParaRPr lang="fr-FR" b="1" dirty="0">
              <a:solidFill>
                <a:srgbClr val="FFFFFF"/>
              </a:solidFill>
              <a:latin typeface="Century Gothic"/>
              <a:cs typeface="Century Gothic"/>
            </a:endParaRPr>
          </a:p>
        </p:txBody>
      </p:sp>
      <p:sp>
        <p:nvSpPr>
          <p:cNvPr id="28" name="Rectangle 27"/>
          <p:cNvSpPr/>
          <p:nvPr/>
        </p:nvSpPr>
        <p:spPr>
          <a:xfrm>
            <a:off x="7635793" y="3748472"/>
            <a:ext cx="977814" cy="369332"/>
          </a:xfrm>
          <a:prstGeom prst="rect">
            <a:avLst/>
          </a:prstGeom>
        </p:spPr>
        <p:txBody>
          <a:bodyPr wrap="square">
            <a:spAutoFit/>
          </a:bodyPr>
          <a:lstStyle/>
          <a:p>
            <a:r>
              <a:rPr lang="en-US" dirty="0" smtClean="0">
                <a:solidFill>
                  <a:schemeClr val="bg1"/>
                </a:solidFill>
              </a:rPr>
              <a:t>Eau</a:t>
            </a:r>
            <a:endParaRPr lang="en-US" dirty="0">
              <a:solidFill>
                <a:schemeClr val="bg1"/>
              </a:solidFill>
            </a:endParaRPr>
          </a:p>
        </p:txBody>
      </p:sp>
      <p:pic>
        <p:nvPicPr>
          <p:cNvPr id="29" name="Picture 28"/>
          <p:cNvPicPr>
            <a:picLocks noChangeAspect="1"/>
          </p:cNvPicPr>
          <p:nvPr/>
        </p:nvPicPr>
        <p:blipFill rotWithShape="1">
          <a:blip r:embed="rId3"/>
          <a:srcRect l="40560" r="40975"/>
          <a:stretch/>
        </p:blipFill>
        <p:spPr>
          <a:xfrm>
            <a:off x="5902380" y="1572502"/>
            <a:ext cx="1688457" cy="3810000"/>
          </a:xfrm>
          <a:prstGeom prst="rect">
            <a:avLst/>
          </a:prstGeom>
        </p:spPr>
      </p:pic>
      <p:sp>
        <p:nvSpPr>
          <p:cNvPr id="30" name="Rectangle 29"/>
          <p:cNvSpPr/>
          <p:nvPr/>
        </p:nvSpPr>
        <p:spPr>
          <a:xfrm>
            <a:off x="7590837" y="2782010"/>
            <a:ext cx="1697901" cy="369332"/>
          </a:xfrm>
          <a:prstGeom prst="rect">
            <a:avLst/>
          </a:prstGeom>
        </p:spPr>
        <p:txBody>
          <a:bodyPr wrap="none">
            <a:spAutoFit/>
          </a:bodyPr>
          <a:lstStyle/>
          <a:p>
            <a:r>
              <a:rPr lang="en-US" dirty="0" err="1" smtClean="0">
                <a:solidFill>
                  <a:schemeClr val="bg1"/>
                </a:solidFill>
              </a:rPr>
              <a:t>P</a:t>
            </a:r>
            <a:r>
              <a:rPr lang="en-US" dirty="0" err="1" smtClean="0">
                <a:solidFill>
                  <a:schemeClr val="bg1"/>
                </a:solidFill>
              </a:rPr>
              <a:t>étrole</a:t>
            </a:r>
            <a:r>
              <a:rPr lang="en-US" dirty="0" smtClean="0">
                <a:solidFill>
                  <a:schemeClr val="bg1"/>
                </a:solidFill>
              </a:rPr>
              <a:t> </a:t>
            </a:r>
            <a:r>
              <a:rPr lang="en-US" dirty="0" err="1" smtClean="0">
                <a:solidFill>
                  <a:schemeClr val="bg1"/>
                </a:solidFill>
              </a:rPr>
              <a:t>lampant</a:t>
            </a:r>
            <a:endParaRPr lang="en-US" dirty="0">
              <a:solidFill>
                <a:schemeClr val="bg1"/>
              </a:solidFill>
            </a:endParaRPr>
          </a:p>
        </p:txBody>
      </p:sp>
      <p:sp>
        <p:nvSpPr>
          <p:cNvPr id="31" name="Rectangle 30"/>
          <p:cNvSpPr/>
          <p:nvPr/>
        </p:nvSpPr>
        <p:spPr>
          <a:xfrm>
            <a:off x="7673967" y="4634090"/>
            <a:ext cx="602824" cy="369332"/>
          </a:xfrm>
          <a:prstGeom prst="rect">
            <a:avLst/>
          </a:prstGeom>
        </p:spPr>
        <p:txBody>
          <a:bodyPr wrap="none">
            <a:spAutoFit/>
          </a:bodyPr>
          <a:lstStyle/>
          <a:p>
            <a:r>
              <a:rPr lang="en-US" dirty="0" err="1" smtClean="0">
                <a:solidFill>
                  <a:schemeClr val="bg1"/>
                </a:solidFill>
              </a:rPr>
              <a:t>Miel</a:t>
            </a:r>
            <a:endParaRPr lang="en-US" dirty="0">
              <a:solidFill>
                <a:schemeClr val="bg1"/>
              </a:solidFill>
            </a:endParaRPr>
          </a:p>
        </p:txBody>
      </p:sp>
      <p:sp>
        <p:nvSpPr>
          <p:cNvPr id="32" name="Rectangle 31"/>
          <p:cNvSpPr/>
          <p:nvPr/>
        </p:nvSpPr>
        <p:spPr>
          <a:xfrm>
            <a:off x="7605191" y="3132177"/>
            <a:ext cx="765241" cy="369332"/>
          </a:xfrm>
          <a:prstGeom prst="rect">
            <a:avLst/>
          </a:prstGeom>
        </p:spPr>
        <p:txBody>
          <a:bodyPr wrap="none">
            <a:spAutoFit/>
          </a:bodyPr>
          <a:lstStyle/>
          <a:p>
            <a:r>
              <a:rPr lang="en-US" dirty="0" err="1" smtClean="0">
                <a:solidFill>
                  <a:schemeClr val="bg1"/>
                </a:solidFill>
              </a:rPr>
              <a:t>Alcool</a:t>
            </a:r>
            <a:endParaRPr lang="en-US" dirty="0"/>
          </a:p>
        </p:txBody>
      </p:sp>
      <p:sp>
        <p:nvSpPr>
          <p:cNvPr id="33" name="Rectangle 32"/>
          <p:cNvSpPr/>
          <p:nvPr/>
        </p:nvSpPr>
        <p:spPr>
          <a:xfrm>
            <a:off x="7620492" y="3477371"/>
            <a:ext cx="670564" cy="369332"/>
          </a:xfrm>
          <a:prstGeom prst="rect">
            <a:avLst/>
          </a:prstGeom>
        </p:spPr>
        <p:txBody>
          <a:bodyPr wrap="none">
            <a:spAutoFit/>
          </a:bodyPr>
          <a:lstStyle/>
          <a:p>
            <a:r>
              <a:rPr lang="en-US" dirty="0" err="1" smtClean="0">
                <a:solidFill>
                  <a:schemeClr val="bg1"/>
                </a:solidFill>
              </a:rPr>
              <a:t>Huile</a:t>
            </a:r>
            <a:endParaRPr lang="en-US" dirty="0">
              <a:solidFill>
                <a:schemeClr val="bg1"/>
              </a:solidFill>
            </a:endParaRPr>
          </a:p>
        </p:txBody>
      </p:sp>
      <p:sp>
        <p:nvSpPr>
          <p:cNvPr id="34" name="Rectangle 33"/>
          <p:cNvSpPr/>
          <p:nvPr/>
        </p:nvSpPr>
        <p:spPr>
          <a:xfrm>
            <a:off x="7650484" y="4349375"/>
            <a:ext cx="1172116" cy="369332"/>
          </a:xfrm>
          <a:prstGeom prst="rect">
            <a:avLst/>
          </a:prstGeom>
        </p:spPr>
        <p:txBody>
          <a:bodyPr wrap="none">
            <a:spAutoFit/>
          </a:bodyPr>
          <a:lstStyle/>
          <a:p>
            <a:r>
              <a:rPr lang="en-US" dirty="0" err="1" smtClean="0">
                <a:solidFill>
                  <a:schemeClr val="bg1"/>
                </a:solidFill>
              </a:rPr>
              <a:t>Sirop</a:t>
            </a:r>
            <a:r>
              <a:rPr lang="en-US" dirty="0" smtClean="0">
                <a:solidFill>
                  <a:schemeClr val="bg1"/>
                </a:solidFill>
              </a:rPr>
              <a:t> </a:t>
            </a:r>
            <a:r>
              <a:rPr lang="en-US" dirty="0" err="1" smtClean="0">
                <a:solidFill>
                  <a:schemeClr val="bg1"/>
                </a:solidFill>
              </a:rPr>
              <a:t>Ma</a:t>
            </a:r>
            <a:r>
              <a:rPr lang="en-US" dirty="0" err="1" smtClean="0">
                <a:solidFill>
                  <a:schemeClr val="bg1"/>
                </a:solidFill>
              </a:rPr>
              <a:t>ïs</a:t>
            </a:r>
            <a:endParaRPr lang="en-US" dirty="0">
              <a:solidFill>
                <a:schemeClr val="bg1"/>
              </a:solidFill>
            </a:endParaRPr>
          </a:p>
        </p:txBody>
      </p:sp>
      <p:sp>
        <p:nvSpPr>
          <p:cNvPr id="35" name="Rectangle 34"/>
          <p:cNvSpPr/>
          <p:nvPr/>
        </p:nvSpPr>
        <p:spPr>
          <a:xfrm>
            <a:off x="7650639" y="4033911"/>
            <a:ext cx="748560" cy="369332"/>
          </a:xfrm>
          <a:prstGeom prst="rect">
            <a:avLst/>
          </a:prstGeom>
        </p:spPr>
        <p:txBody>
          <a:bodyPr wrap="none">
            <a:spAutoFit/>
          </a:bodyPr>
          <a:lstStyle/>
          <a:p>
            <a:r>
              <a:rPr lang="en-US" dirty="0" err="1" smtClean="0">
                <a:solidFill>
                  <a:schemeClr val="bg1"/>
                </a:solidFill>
              </a:rPr>
              <a:t>Savon</a:t>
            </a:r>
            <a:endParaRPr lang="en-US" dirty="0">
              <a:solidFill>
                <a:schemeClr val="bg1"/>
              </a:solidFill>
            </a:endParaRPr>
          </a:p>
        </p:txBody>
      </p:sp>
    </p:spTree>
    <p:extLst>
      <p:ext uri="{BB962C8B-B14F-4D97-AF65-F5344CB8AC3E}">
        <p14:creationId xmlns:p14="http://schemas.microsoft.com/office/powerpoint/2010/main" val="84284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 Box 5"/>
          <p:cNvSpPr txBox="1">
            <a:spLocks noChangeArrowheads="1"/>
          </p:cNvSpPr>
          <p:nvPr/>
        </p:nvSpPr>
        <p:spPr bwMode="auto">
          <a:xfrm>
            <a:off x="1740911" y="127581"/>
            <a:ext cx="60751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dirty="0" err="1" smtClean="0">
                <a:solidFill>
                  <a:srgbClr val="FFFF00"/>
                </a:solidFill>
                <a:latin typeface="Century Gothic" charset="0"/>
              </a:rPr>
              <a:t>D</a:t>
            </a:r>
            <a:r>
              <a:rPr lang="en-US" sz="3600" b="1" dirty="0" err="1" smtClean="0">
                <a:solidFill>
                  <a:srgbClr val="FFFF00"/>
                </a:solidFill>
                <a:latin typeface="Century Gothic" charset="0"/>
              </a:rPr>
              <a:t>éfi</a:t>
            </a:r>
            <a:r>
              <a:rPr lang="en-US" sz="3600" b="1" dirty="0" smtClean="0">
                <a:solidFill>
                  <a:srgbClr val="FFFF00"/>
                </a:solidFill>
                <a:latin typeface="Century Gothic" charset="0"/>
              </a:rPr>
              <a:t> </a:t>
            </a:r>
            <a:r>
              <a:rPr lang="en-US" sz="3600" b="1" dirty="0" err="1" smtClean="0">
                <a:solidFill>
                  <a:srgbClr val="FFFF00"/>
                </a:solidFill>
                <a:latin typeface="Century Gothic" charset="0"/>
              </a:rPr>
              <a:t>Mélanger</a:t>
            </a:r>
            <a:r>
              <a:rPr lang="en-US" sz="3600" b="1" dirty="0" smtClean="0">
                <a:solidFill>
                  <a:srgbClr val="FFFF00"/>
                </a:solidFill>
                <a:latin typeface="Century Gothic" charset="0"/>
              </a:rPr>
              <a:t> </a:t>
            </a:r>
            <a:r>
              <a:rPr lang="en-US" sz="3600" b="1" dirty="0" err="1" smtClean="0">
                <a:solidFill>
                  <a:srgbClr val="FFFF00"/>
                </a:solidFill>
                <a:latin typeface="Century Gothic" charset="0"/>
              </a:rPr>
              <a:t>Huile</a:t>
            </a:r>
            <a:r>
              <a:rPr lang="en-US" sz="3600" b="1" dirty="0" smtClean="0">
                <a:solidFill>
                  <a:srgbClr val="FFFF00"/>
                </a:solidFill>
                <a:latin typeface="Century Gothic" charset="0"/>
              </a:rPr>
              <a:t> et Eau</a:t>
            </a:r>
            <a:endParaRPr lang="en-US" sz="3600" b="1" dirty="0">
              <a:solidFill>
                <a:srgbClr val="FFFF00"/>
              </a:solidFill>
              <a:latin typeface="Century Gothic" charset="0"/>
            </a:endParaRPr>
          </a:p>
        </p:txBody>
      </p:sp>
      <p:cxnSp>
        <p:nvCxnSpPr>
          <p:cNvPr id="16" name="Straight Connector 15"/>
          <p:cNvCxnSpPr/>
          <p:nvPr/>
        </p:nvCxnSpPr>
        <p:spPr>
          <a:xfrm>
            <a:off x="2243927" y="2800493"/>
            <a:ext cx="14431" cy="2103298"/>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243927" y="4903791"/>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062264" y="2800493"/>
            <a:ext cx="0" cy="2103298"/>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243927" y="4239996"/>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243927" y="3454427"/>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243927" y="2800493"/>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905404" y="2085312"/>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272789" y="3091637"/>
            <a:ext cx="1803906" cy="87765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258358" y="3530464"/>
            <a:ext cx="1803906" cy="7151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258023" y="3992947"/>
            <a:ext cx="1803906" cy="91084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5116913" y="208494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512930" y="3631486"/>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512930" y="4345079"/>
            <a:ext cx="59065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774289" y="3446820"/>
            <a:ext cx="738641" cy="369332"/>
          </a:xfrm>
          <a:prstGeom prst="rect">
            <a:avLst/>
          </a:prstGeom>
        </p:spPr>
        <p:txBody>
          <a:bodyPr wrap="none">
            <a:spAutoFit/>
          </a:bodyPr>
          <a:lstStyle/>
          <a:p>
            <a:pPr>
              <a:defRPr/>
            </a:pPr>
            <a:r>
              <a:rPr lang="fr-FR" b="1" dirty="0" smtClean="0">
                <a:solidFill>
                  <a:srgbClr val="FFFFFF"/>
                </a:solidFill>
                <a:latin typeface="Century Gothic"/>
                <a:cs typeface="Century Gothic"/>
              </a:rPr>
              <a:t>Huile</a:t>
            </a:r>
            <a:endParaRPr lang="fr-FR" b="1" dirty="0">
              <a:solidFill>
                <a:srgbClr val="FFFFFF"/>
              </a:solidFill>
              <a:latin typeface="Century Gothic"/>
              <a:cs typeface="Century Gothic"/>
            </a:endParaRPr>
          </a:p>
        </p:txBody>
      </p:sp>
      <p:sp>
        <p:nvSpPr>
          <p:cNvPr id="28" name="Rectangle 27"/>
          <p:cNvSpPr/>
          <p:nvPr/>
        </p:nvSpPr>
        <p:spPr>
          <a:xfrm>
            <a:off x="774289" y="4160413"/>
            <a:ext cx="595611" cy="369332"/>
          </a:xfrm>
          <a:prstGeom prst="rect">
            <a:avLst/>
          </a:prstGeom>
        </p:spPr>
        <p:txBody>
          <a:bodyPr wrap="none">
            <a:spAutoFit/>
          </a:bodyPr>
          <a:lstStyle/>
          <a:p>
            <a:pPr>
              <a:defRPr/>
            </a:pPr>
            <a:r>
              <a:rPr lang="fr-FR" b="1" dirty="0" smtClean="0">
                <a:solidFill>
                  <a:srgbClr val="FFFFFF"/>
                </a:solidFill>
                <a:latin typeface="Century Gothic"/>
                <a:cs typeface="Century Gothic"/>
              </a:rPr>
              <a:t>Eau</a:t>
            </a:r>
            <a:endParaRPr lang="fr-FR" b="1" dirty="0">
              <a:solidFill>
                <a:srgbClr val="FFFFFF"/>
              </a:solidFill>
              <a:latin typeface="Century Gothic"/>
              <a:cs typeface="Century Gothic"/>
            </a:endParaRPr>
          </a:p>
        </p:txBody>
      </p:sp>
      <p:pic>
        <p:nvPicPr>
          <p:cNvPr id="4" name="Picture 3"/>
          <p:cNvPicPr>
            <a:picLocks noChangeAspect="1"/>
          </p:cNvPicPr>
          <p:nvPr/>
        </p:nvPicPr>
        <p:blipFill>
          <a:blip r:embed="rId2"/>
          <a:stretch>
            <a:fillRect/>
          </a:stretch>
        </p:blipFill>
        <p:spPr>
          <a:xfrm>
            <a:off x="5258456" y="2400102"/>
            <a:ext cx="2997200" cy="2832100"/>
          </a:xfrm>
          <a:prstGeom prst="rect">
            <a:avLst/>
          </a:prstGeom>
        </p:spPr>
      </p:pic>
    </p:spTree>
    <p:extLst>
      <p:ext uri="{BB962C8B-B14F-4D97-AF65-F5344CB8AC3E}">
        <p14:creationId xmlns:p14="http://schemas.microsoft.com/office/powerpoint/2010/main" val="122216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 Box 5"/>
          <p:cNvSpPr txBox="1">
            <a:spLocks noChangeArrowheads="1"/>
          </p:cNvSpPr>
          <p:nvPr/>
        </p:nvSpPr>
        <p:spPr bwMode="auto">
          <a:xfrm>
            <a:off x="1740911" y="127581"/>
            <a:ext cx="60751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dirty="0" err="1" smtClean="0">
                <a:solidFill>
                  <a:srgbClr val="FFFF00"/>
                </a:solidFill>
                <a:latin typeface="Century Gothic" charset="0"/>
              </a:rPr>
              <a:t>D</a:t>
            </a:r>
            <a:r>
              <a:rPr lang="en-US" sz="3600" b="1" dirty="0" err="1" smtClean="0">
                <a:solidFill>
                  <a:srgbClr val="FFFF00"/>
                </a:solidFill>
                <a:latin typeface="Century Gothic" charset="0"/>
              </a:rPr>
              <a:t>éfi</a:t>
            </a:r>
            <a:r>
              <a:rPr lang="en-US" sz="3600" b="1" dirty="0" smtClean="0">
                <a:solidFill>
                  <a:srgbClr val="FFFF00"/>
                </a:solidFill>
                <a:latin typeface="Century Gothic" charset="0"/>
              </a:rPr>
              <a:t> </a:t>
            </a:r>
            <a:r>
              <a:rPr lang="en-US" sz="3600" b="1" dirty="0" err="1" smtClean="0">
                <a:solidFill>
                  <a:srgbClr val="FFFF00"/>
                </a:solidFill>
                <a:latin typeface="Century Gothic" charset="0"/>
              </a:rPr>
              <a:t>Mélanger</a:t>
            </a:r>
            <a:r>
              <a:rPr lang="en-US" sz="3600" b="1" dirty="0" smtClean="0">
                <a:solidFill>
                  <a:srgbClr val="FFFF00"/>
                </a:solidFill>
                <a:latin typeface="Century Gothic" charset="0"/>
              </a:rPr>
              <a:t> </a:t>
            </a:r>
            <a:r>
              <a:rPr lang="en-US" sz="3600" b="1" dirty="0" err="1" smtClean="0">
                <a:solidFill>
                  <a:srgbClr val="FFFF00"/>
                </a:solidFill>
                <a:latin typeface="Century Gothic" charset="0"/>
              </a:rPr>
              <a:t>Huile</a:t>
            </a:r>
            <a:r>
              <a:rPr lang="en-US" sz="3600" b="1" dirty="0" smtClean="0">
                <a:solidFill>
                  <a:srgbClr val="FFFF00"/>
                </a:solidFill>
                <a:latin typeface="Century Gothic" charset="0"/>
              </a:rPr>
              <a:t> et Eau</a:t>
            </a:r>
            <a:endParaRPr lang="en-US" sz="3600" b="1" dirty="0">
              <a:solidFill>
                <a:srgbClr val="FFFF00"/>
              </a:solidFill>
              <a:latin typeface="Century Gothic" charset="0"/>
            </a:endParaRPr>
          </a:p>
        </p:txBody>
      </p:sp>
      <p:cxnSp>
        <p:nvCxnSpPr>
          <p:cNvPr id="16" name="Straight Connector 15"/>
          <p:cNvCxnSpPr/>
          <p:nvPr/>
        </p:nvCxnSpPr>
        <p:spPr>
          <a:xfrm>
            <a:off x="1395477" y="2800125"/>
            <a:ext cx="14431" cy="2103298"/>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395477" y="4903423"/>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213814" y="2800125"/>
            <a:ext cx="0" cy="2103298"/>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395477" y="4239628"/>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395477" y="3454059"/>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395477" y="2800125"/>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409908" y="208494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709679" y="3700869"/>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409908" y="3530096"/>
            <a:ext cx="1803906" cy="7151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409573" y="3091269"/>
            <a:ext cx="1803906" cy="18121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5116913" y="208494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2709679" y="4398453"/>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2320465" y="3829076"/>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2894185" y="3985568"/>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2320465" y="3530096"/>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1648658" y="3789165"/>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2750297" y="3530096"/>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2353628" y="4146788"/>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1964968" y="4374572"/>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2261375" y="4591076"/>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648658" y="4175524"/>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1736666" y="3454059"/>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2019245" y="3985568"/>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565791" y="3325852"/>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2617426" y="4018581"/>
            <a:ext cx="184506" cy="12820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2"/>
          <a:stretch>
            <a:fillRect/>
          </a:stretch>
        </p:blipFill>
        <p:spPr>
          <a:xfrm>
            <a:off x="4960506" y="2755322"/>
            <a:ext cx="3492500" cy="2324100"/>
          </a:xfrm>
          <a:prstGeom prst="rect">
            <a:avLst/>
          </a:prstGeom>
        </p:spPr>
      </p:pic>
      <p:cxnSp>
        <p:nvCxnSpPr>
          <p:cNvPr id="55" name="Straight Arrow Connector 54"/>
          <p:cNvCxnSpPr/>
          <p:nvPr/>
        </p:nvCxnSpPr>
        <p:spPr>
          <a:xfrm>
            <a:off x="1058008" y="3533227"/>
            <a:ext cx="590650"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1058008" y="4599412"/>
            <a:ext cx="590650"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319367" y="3348561"/>
            <a:ext cx="738641" cy="369332"/>
          </a:xfrm>
          <a:prstGeom prst="rect">
            <a:avLst/>
          </a:prstGeom>
        </p:spPr>
        <p:txBody>
          <a:bodyPr wrap="none">
            <a:spAutoFit/>
          </a:bodyPr>
          <a:lstStyle/>
          <a:p>
            <a:pPr>
              <a:defRPr/>
            </a:pPr>
            <a:r>
              <a:rPr lang="fr-FR" b="1" dirty="0" smtClean="0">
                <a:solidFill>
                  <a:srgbClr val="FFFFFF"/>
                </a:solidFill>
                <a:latin typeface="Century Gothic"/>
                <a:cs typeface="Century Gothic"/>
              </a:rPr>
              <a:t>Huile</a:t>
            </a:r>
            <a:endParaRPr lang="fr-FR" b="1" dirty="0">
              <a:solidFill>
                <a:srgbClr val="FFFFFF"/>
              </a:solidFill>
              <a:latin typeface="Century Gothic"/>
              <a:cs typeface="Century Gothic"/>
            </a:endParaRPr>
          </a:p>
        </p:txBody>
      </p:sp>
      <p:sp>
        <p:nvSpPr>
          <p:cNvPr id="58" name="Rectangle 57"/>
          <p:cNvSpPr/>
          <p:nvPr/>
        </p:nvSpPr>
        <p:spPr>
          <a:xfrm>
            <a:off x="319367" y="4350966"/>
            <a:ext cx="595611" cy="369332"/>
          </a:xfrm>
          <a:prstGeom prst="rect">
            <a:avLst/>
          </a:prstGeom>
        </p:spPr>
        <p:txBody>
          <a:bodyPr wrap="none">
            <a:spAutoFit/>
          </a:bodyPr>
          <a:lstStyle/>
          <a:p>
            <a:pPr>
              <a:defRPr/>
            </a:pPr>
            <a:r>
              <a:rPr lang="fr-FR" b="1" dirty="0" smtClean="0">
                <a:solidFill>
                  <a:srgbClr val="FFFFFF"/>
                </a:solidFill>
                <a:latin typeface="Century Gothic"/>
                <a:cs typeface="Century Gothic"/>
              </a:rPr>
              <a:t>Eau</a:t>
            </a:r>
            <a:endParaRPr lang="fr-FR" b="1" dirty="0">
              <a:solidFill>
                <a:srgbClr val="FFFFFF"/>
              </a:solidFill>
              <a:latin typeface="Century Gothic"/>
              <a:cs typeface="Century Gothic"/>
            </a:endParaRPr>
          </a:p>
        </p:txBody>
      </p:sp>
    </p:spTree>
    <p:extLst>
      <p:ext uri="{BB962C8B-B14F-4D97-AF65-F5344CB8AC3E}">
        <p14:creationId xmlns:p14="http://schemas.microsoft.com/office/powerpoint/2010/main" val="383705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42"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00"/>
                </a:solidFill>
                <a:latin typeface="Century Gothic" charset="0"/>
              </a:rPr>
              <a:t>MATERIEL</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13737212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66" name="Text Box 5"/>
          <p:cNvSpPr txBox="1">
            <a:spLocks noChangeArrowheads="1"/>
          </p:cNvSpPr>
          <p:nvPr/>
        </p:nvSpPr>
        <p:spPr bwMode="auto">
          <a:xfrm>
            <a:off x="3276600" y="152400"/>
            <a:ext cx="2216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MATÉRIEL</a:t>
            </a:r>
          </a:p>
        </p:txBody>
      </p:sp>
      <p:sp>
        <p:nvSpPr>
          <p:cNvPr id="62467" name="Text Box 3"/>
          <p:cNvSpPr txBox="1">
            <a:spLocks noChangeArrowheads="1"/>
          </p:cNvSpPr>
          <p:nvPr/>
        </p:nvSpPr>
        <p:spPr bwMode="auto">
          <a:xfrm>
            <a:off x="381000" y="2743200"/>
            <a:ext cx="8382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algn="ctr"/>
            <a:r>
              <a:rPr lang="fr-FR" sz="2400" b="1">
                <a:solidFill>
                  <a:srgbClr val="FFFFFF"/>
                </a:solidFill>
                <a:latin typeface="Century Gothic" charset="0"/>
                <a:cs typeface="Century Gothic" charset="0"/>
              </a:rPr>
              <a:t>Bocaux en verre ou plastiques (transparents), sirop, huile, eau, alcool 70%, trombones, assiette, liquide vaisselle, encre bleue, vinaigre, bicarbonate de sodium, bouilloire, tables, chaises.</a:t>
            </a:r>
            <a:endParaRPr lang="en-US" sz="2400" b="1">
              <a:solidFill>
                <a:srgbClr val="FFFFFF"/>
              </a:solidFill>
              <a:latin typeface="Century Gothic" charset="0"/>
              <a:cs typeface="Century Gothic" charset="0"/>
            </a:endParaRPr>
          </a:p>
          <a:p>
            <a:endParaRPr lang="en-US" sz="2400">
              <a:solidFill>
                <a:schemeClr val="bg1"/>
              </a:solidFill>
            </a:endParaRPr>
          </a:p>
        </p:txBody>
      </p:sp>
      <p:sp>
        <p:nvSpPr>
          <p:cNvPr id="62468" name="Text Box 3"/>
          <p:cNvSpPr txBox="1">
            <a:spLocks noChangeArrowheads="1"/>
          </p:cNvSpPr>
          <p:nvPr/>
        </p:nvSpPr>
        <p:spPr bwMode="auto">
          <a:xfrm>
            <a:off x="0" y="6172200"/>
            <a:ext cx="5114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r>
              <a:rPr lang="en-US" sz="2400" b="1">
                <a:solidFill>
                  <a:srgbClr val="FFFFFF"/>
                </a:solidFill>
                <a:latin typeface="Century Gothic" charset="0"/>
                <a:cs typeface="Century Gothic" charset="0"/>
              </a:rPr>
              <a:t>Achat matériel qui s’en charge? </a:t>
            </a:r>
            <a:endParaRPr lang="en-US" sz="2400">
              <a:solidFill>
                <a:schemeClr val="bg1"/>
              </a:solidFill>
            </a:endParaRPr>
          </a:p>
        </p:txBody>
      </p:sp>
    </p:spTree>
    <p:extLst>
      <p:ext uri="{BB962C8B-B14F-4D97-AF65-F5344CB8AC3E}">
        <p14:creationId xmlns:p14="http://schemas.microsoft.com/office/powerpoint/2010/main" val="106521040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90"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rgbClr val="FFFF00"/>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40404108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14" name="Text Box 5"/>
          <p:cNvSpPr txBox="1">
            <a:spLocks noChangeArrowheads="1"/>
          </p:cNvSpPr>
          <p:nvPr/>
        </p:nvSpPr>
        <p:spPr bwMode="auto">
          <a:xfrm>
            <a:off x="1600200" y="152400"/>
            <a:ext cx="5751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EVALUATION DE L’ATELIER</a:t>
            </a:r>
          </a:p>
        </p:txBody>
      </p:sp>
      <p:sp>
        <p:nvSpPr>
          <p:cNvPr id="64515" name="Text Box 3"/>
          <p:cNvSpPr txBox="1">
            <a:spLocks noChangeArrowheads="1"/>
          </p:cNvSpPr>
          <p:nvPr/>
        </p:nvSpPr>
        <p:spPr bwMode="auto">
          <a:xfrm>
            <a:off x="457200" y="2514600"/>
            <a:ext cx="8382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algn="ctr"/>
            <a:r>
              <a:rPr lang="fr-FR" sz="2400" b="1">
                <a:solidFill>
                  <a:srgbClr val="FFFFFF"/>
                </a:solidFill>
                <a:latin typeface="Century Gothic" charset="0"/>
                <a:cs typeface="Century Gothic" charset="0"/>
              </a:rPr>
              <a:t>Vers la fin de l’atelier, faire remplir une enquête aux enfants. Pour les bénévoles, écrire un petit paragraphe pour donner votre impression de telle sorte à améliorer le prochain atelier. </a:t>
            </a:r>
            <a:endParaRPr lang="en-US" sz="2400" b="1">
              <a:solidFill>
                <a:srgbClr val="FFFFFF"/>
              </a:solidFill>
              <a:latin typeface="Century Gothic" charset="0"/>
              <a:cs typeface="Century Gothic" charset="0"/>
            </a:endParaRPr>
          </a:p>
          <a:p>
            <a:endParaRPr lang="en-US" sz="2400">
              <a:solidFill>
                <a:srgbClr val="FFFFFF"/>
              </a:solidFill>
            </a:endParaRPr>
          </a:p>
        </p:txBody>
      </p:sp>
    </p:spTree>
    <p:extLst>
      <p:ext uri="{BB962C8B-B14F-4D97-AF65-F5344CB8AC3E}">
        <p14:creationId xmlns:p14="http://schemas.microsoft.com/office/powerpoint/2010/main" val="147277792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38"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rgbClr val="FFFF00"/>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13924105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62" name="Text Box 5"/>
          <p:cNvSpPr txBox="1">
            <a:spLocks noChangeArrowheads="1"/>
          </p:cNvSpPr>
          <p:nvPr/>
        </p:nvSpPr>
        <p:spPr bwMode="auto">
          <a:xfrm>
            <a:off x="3048000" y="152400"/>
            <a:ext cx="2881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REMARQUES</a:t>
            </a:r>
          </a:p>
        </p:txBody>
      </p:sp>
      <p:sp>
        <p:nvSpPr>
          <p:cNvPr id="66563" name="Rectangle 1"/>
          <p:cNvSpPr>
            <a:spLocks noChangeArrowheads="1"/>
          </p:cNvSpPr>
          <p:nvPr/>
        </p:nvSpPr>
        <p:spPr bwMode="auto">
          <a:xfrm>
            <a:off x="914400" y="1981200"/>
            <a:ext cx="73152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fr-FR" sz="2400" b="1">
                <a:solidFill>
                  <a:srgbClr val="FFFFFF"/>
                </a:solidFill>
                <a:latin typeface="Century Gothic" charset="0"/>
                <a:cs typeface="Century Gothic" charset="0"/>
              </a:rPr>
              <a:t>SeeSD est un projet qui vise à promouvoir la culture scientifique au Sénégal. Le but de cet événement est de commencer les activités de SeeSD et de développer un système de communication effectif pour faciliter la coordination des prochains ateliers.</a:t>
            </a:r>
          </a:p>
          <a:p>
            <a:pPr algn="ctr"/>
            <a:endParaRPr lang="en-US" sz="2400" b="1">
              <a:solidFill>
                <a:srgbClr val="FFFFFF"/>
              </a:solidFill>
              <a:latin typeface="Century Gothic" charset="0"/>
              <a:cs typeface="Century Gothic" charset="0"/>
            </a:endParaRPr>
          </a:p>
          <a:p>
            <a:r>
              <a:rPr lang="fr-FR" sz="2400" b="1">
                <a:solidFill>
                  <a:srgbClr val="FFFFFF"/>
                </a:solidFill>
                <a:latin typeface="Century Gothic" charset="0"/>
                <a:cs typeface="Century Gothic" charset="0"/>
              </a:rPr>
              <a:t>Un bénévole peut:</a:t>
            </a:r>
            <a:endParaRPr lang="en-US" sz="2400" b="1">
              <a:solidFill>
                <a:srgbClr val="FFFFFF"/>
              </a:solidFill>
              <a:latin typeface="Century Gothic" charset="0"/>
              <a:cs typeface="Century Gothic" charset="0"/>
            </a:endParaRPr>
          </a:p>
          <a:p>
            <a:pPr>
              <a:buFont typeface="Times New Roman" charset="0"/>
              <a:buAutoNum type="arabicPeriod"/>
            </a:pPr>
            <a:r>
              <a:rPr lang="fr-FR" sz="2400" b="1">
                <a:solidFill>
                  <a:srgbClr val="FFFFFF"/>
                </a:solidFill>
                <a:latin typeface="Century Gothic" charset="0"/>
                <a:cs typeface="Century Gothic" charset="0"/>
              </a:rPr>
              <a:t>Aider à la logistique et à l’organisation de l’événement ou/et</a:t>
            </a:r>
            <a:endParaRPr lang="en-US" sz="2400" b="1">
              <a:solidFill>
                <a:srgbClr val="FFFFFF"/>
              </a:solidFill>
              <a:latin typeface="Century Gothic" charset="0"/>
              <a:cs typeface="Century Gothic" charset="0"/>
            </a:endParaRPr>
          </a:p>
          <a:p>
            <a:pPr>
              <a:buFont typeface="Times New Roman" charset="0"/>
              <a:buAutoNum type="arabicPeriod"/>
            </a:pPr>
            <a:r>
              <a:rPr lang="fr-FR" sz="2400" b="1">
                <a:solidFill>
                  <a:srgbClr val="FFFFFF"/>
                </a:solidFill>
                <a:latin typeface="Century Gothic" charset="0"/>
                <a:cs typeface="Century Gothic" charset="0"/>
              </a:rPr>
              <a:t>Enseigner durant l’atelier </a:t>
            </a:r>
            <a:endParaRPr lang="en-US" sz="2400" b="1">
              <a:solidFill>
                <a:srgbClr val="FFFFFF"/>
              </a:solidFill>
              <a:latin typeface="Century Gothic" charset="0"/>
              <a:cs typeface="Century Gothic" charset="0"/>
            </a:endParaRPr>
          </a:p>
        </p:txBody>
      </p:sp>
    </p:spTree>
    <p:extLst>
      <p:ext uri="{BB962C8B-B14F-4D97-AF65-F5344CB8AC3E}">
        <p14:creationId xmlns:p14="http://schemas.microsoft.com/office/powerpoint/2010/main" val="32281148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0"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MATERIELS</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19851726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86"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rgbClr val="FFFF00"/>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34204989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0" name="Text Box 5"/>
          <p:cNvSpPr txBox="1">
            <a:spLocks noChangeArrowheads="1"/>
          </p:cNvSpPr>
          <p:nvPr/>
        </p:nvSpPr>
        <p:spPr bwMode="auto">
          <a:xfrm>
            <a:off x="1371600" y="152400"/>
            <a:ext cx="6978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BENEVOLES/COMMUNICATION</a:t>
            </a:r>
          </a:p>
        </p:txBody>
      </p:sp>
      <p:sp>
        <p:nvSpPr>
          <p:cNvPr id="68611" name="Rectangle 1"/>
          <p:cNvSpPr>
            <a:spLocks noChangeArrowheads="1"/>
          </p:cNvSpPr>
          <p:nvPr/>
        </p:nvSpPr>
        <p:spPr bwMode="auto">
          <a:xfrm>
            <a:off x="762000" y="2514600"/>
            <a:ext cx="7315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sz="2400" b="1">
                <a:solidFill>
                  <a:srgbClr val="FFFFFF"/>
                </a:solidFill>
              </a:rPr>
              <a:t>Communication via Facebook, What’s Up, adresses email</a:t>
            </a:r>
          </a:p>
          <a:p>
            <a:endParaRPr lang="fr-FR" sz="2400" b="1">
              <a:solidFill>
                <a:srgbClr val="FFFFFF"/>
              </a:solidFill>
            </a:endParaRPr>
          </a:p>
          <a:p>
            <a:r>
              <a:rPr lang="fr-FR" sz="2400" b="1">
                <a:solidFill>
                  <a:srgbClr val="FFFFFF"/>
                </a:solidFill>
              </a:rPr>
              <a:t>Remplir adresse email sur fiche d’inscription </a:t>
            </a:r>
          </a:p>
          <a:p>
            <a:r>
              <a:rPr lang="fr-FR" sz="2400" b="1">
                <a:solidFill>
                  <a:srgbClr val="FFFFFF"/>
                </a:solidFill>
              </a:rPr>
              <a:t> </a:t>
            </a:r>
            <a:endParaRPr lang="en-US" sz="1800">
              <a:solidFill>
                <a:srgbClr val="FFFFFF"/>
              </a:solidFill>
            </a:endParaRPr>
          </a:p>
        </p:txBody>
      </p:sp>
    </p:spTree>
    <p:extLst>
      <p:ext uri="{BB962C8B-B14F-4D97-AF65-F5344CB8AC3E}">
        <p14:creationId xmlns:p14="http://schemas.microsoft.com/office/powerpoint/2010/main" val="9235020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1" descr="merci-0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288" y="0"/>
            <a:ext cx="88757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49299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4"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rgbClr val="FFFF00"/>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MATERIELS</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14589222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298" name="Text Box 5"/>
          <p:cNvSpPr txBox="1">
            <a:spLocks noChangeArrowheads="1"/>
          </p:cNvSpPr>
          <p:nvPr/>
        </p:nvSpPr>
        <p:spPr bwMode="auto">
          <a:xfrm>
            <a:off x="2209800" y="152400"/>
            <a:ext cx="4984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ATELIER BIBLIOTHÈQUE</a:t>
            </a:r>
          </a:p>
        </p:txBody>
      </p:sp>
      <p:sp>
        <p:nvSpPr>
          <p:cNvPr id="55299" name="Text Box 3"/>
          <p:cNvSpPr txBox="1">
            <a:spLocks noChangeArrowheads="1"/>
          </p:cNvSpPr>
          <p:nvPr/>
        </p:nvSpPr>
        <p:spPr bwMode="auto">
          <a:xfrm>
            <a:off x="304800" y="2362200"/>
            <a:ext cx="838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r>
              <a:rPr lang="fr-FR" sz="2400" b="1" dirty="0">
                <a:solidFill>
                  <a:srgbClr val="AAE2CA"/>
                </a:solidFill>
                <a:latin typeface="Century Gothic" charset="0"/>
                <a:cs typeface="Century Gothic" charset="0"/>
              </a:rPr>
              <a:t>Date: </a:t>
            </a:r>
            <a:r>
              <a:rPr lang="fr-FR" sz="2400" b="1" dirty="0" smtClean="0">
                <a:solidFill>
                  <a:schemeClr val="bg1"/>
                </a:solidFill>
                <a:latin typeface="Century Gothic" charset="0"/>
                <a:cs typeface="Century Gothic" charset="0"/>
              </a:rPr>
              <a:t>22 Octobre/ 29 Octobre</a:t>
            </a:r>
          </a:p>
          <a:p>
            <a:r>
              <a:rPr lang="fr-FR" sz="2400" b="1" dirty="0" smtClean="0">
                <a:solidFill>
                  <a:srgbClr val="AAE2CA"/>
                </a:solidFill>
                <a:latin typeface="Century Gothic" charset="0"/>
                <a:cs typeface="Century Gothic" charset="0"/>
              </a:rPr>
              <a:t>Lieu</a:t>
            </a:r>
            <a:r>
              <a:rPr lang="fr-FR" sz="2400" b="1" dirty="0">
                <a:solidFill>
                  <a:srgbClr val="AAE2CA"/>
                </a:solidFill>
                <a:latin typeface="Century Gothic" charset="0"/>
                <a:cs typeface="Century Gothic" charset="0"/>
              </a:rPr>
              <a:t>: </a:t>
            </a:r>
            <a:r>
              <a:rPr lang="fr-FR" sz="2400" b="1" dirty="0">
                <a:solidFill>
                  <a:schemeClr val="bg1"/>
                </a:solidFill>
                <a:latin typeface="Century Gothic" charset="0"/>
                <a:cs typeface="Century Gothic" charset="0"/>
              </a:rPr>
              <a:t>Bibliothèque du Centre Socio-Culturel de </a:t>
            </a:r>
            <a:r>
              <a:rPr lang="fr-FR" sz="2400" b="1" dirty="0" err="1">
                <a:solidFill>
                  <a:schemeClr val="bg1"/>
                </a:solidFill>
                <a:latin typeface="Century Gothic" charset="0"/>
                <a:cs typeface="Century Gothic" charset="0"/>
              </a:rPr>
              <a:t>Ouakam</a:t>
            </a:r>
            <a:endParaRPr lang="en-US" sz="2400" b="1" dirty="0">
              <a:solidFill>
                <a:schemeClr val="bg1"/>
              </a:solidFill>
              <a:latin typeface="Century Gothic" charset="0"/>
              <a:cs typeface="Century Gothic" charset="0"/>
            </a:endParaRPr>
          </a:p>
          <a:p>
            <a:r>
              <a:rPr lang="fr-FR" sz="2400" b="1" dirty="0">
                <a:solidFill>
                  <a:srgbClr val="AAE2CA"/>
                </a:solidFill>
                <a:latin typeface="Century Gothic" charset="0"/>
                <a:cs typeface="Century Gothic" charset="0"/>
              </a:rPr>
              <a:t>Audience: </a:t>
            </a:r>
            <a:r>
              <a:rPr lang="fr-FR" sz="2400" b="1" dirty="0">
                <a:solidFill>
                  <a:schemeClr val="bg1"/>
                </a:solidFill>
                <a:latin typeface="Century Gothic" charset="0"/>
                <a:cs typeface="Century Gothic" charset="0"/>
              </a:rPr>
              <a:t>Enfant du quartier (6-12 ans)</a:t>
            </a:r>
          </a:p>
          <a:p>
            <a:r>
              <a:rPr lang="fr-FR" sz="2400" b="1" dirty="0">
                <a:solidFill>
                  <a:srgbClr val="AAE2CA"/>
                </a:solidFill>
                <a:latin typeface="Century Gothic" charset="0"/>
                <a:cs typeface="Century Gothic" charset="0"/>
              </a:rPr>
              <a:t>Nombre d’enfants: </a:t>
            </a:r>
            <a:r>
              <a:rPr lang="fr-FR" sz="2400" b="1" dirty="0">
                <a:solidFill>
                  <a:schemeClr val="bg1"/>
                </a:solidFill>
                <a:latin typeface="Century Gothic" charset="0"/>
                <a:cs typeface="Century Gothic" charset="0"/>
              </a:rPr>
              <a:t>10-20</a:t>
            </a:r>
          </a:p>
          <a:p>
            <a:r>
              <a:rPr lang="fr-FR" sz="2400" b="1" dirty="0">
                <a:solidFill>
                  <a:srgbClr val="AAE2CA"/>
                </a:solidFill>
                <a:latin typeface="Century Gothic" charset="0"/>
                <a:cs typeface="Century Gothic" charset="0"/>
              </a:rPr>
              <a:t>Durée: </a:t>
            </a:r>
            <a:r>
              <a:rPr lang="fr-FR" sz="2400" b="1" dirty="0">
                <a:solidFill>
                  <a:schemeClr val="bg1"/>
                </a:solidFill>
                <a:latin typeface="Century Gothic" charset="0"/>
                <a:cs typeface="Century Gothic" charset="0"/>
              </a:rPr>
              <a:t>1-2 heures</a:t>
            </a:r>
          </a:p>
          <a:p>
            <a:r>
              <a:rPr lang="fr-FR" sz="2400" b="1" dirty="0">
                <a:solidFill>
                  <a:srgbClr val="AAE2CA"/>
                </a:solidFill>
                <a:latin typeface="Century Gothic" charset="0"/>
                <a:cs typeface="Century Gothic" charset="0"/>
              </a:rPr>
              <a:t>Budget: </a:t>
            </a:r>
            <a:r>
              <a:rPr lang="fr-FR" sz="2400" b="1" dirty="0">
                <a:solidFill>
                  <a:schemeClr val="bg1"/>
                </a:solidFill>
                <a:latin typeface="Century Gothic" charset="0"/>
                <a:cs typeface="Century Gothic" charset="0"/>
              </a:rPr>
              <a:t>20.000 F CFA</a:t>
            </a:r>
            <a:endParaRPr lang="en-US" b="1" dirty="0">
              <a:solidFill>
                <a:schemeClr val="bg1"/>
              </a:solidFill>
              <a:latin typeface="Century Gothic" charset="0"/>
            </a:endParaRPr>
          </a:p>
        </p:txBody>
      </p:sp>
    </p:spTree>
    <p:extLst>
      <p:ext uri="{BB962C8B-B14F-4D97-AF65-F5344CB8AC3E}">
        <p14:creationId xmlns:p14="http://schemas.microsoft.com/office/powerpoint/2010/main" val="7986196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46"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rgbClr val="FFFF00"/>
                </a:solidFill>
                <a:latin typeface="Century Gothic" charset="0"/>
              </a:rPr>
              <a:t>OBJECTIFS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MATERIELS</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33950653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0" name="Text Box 5"/>
          <p:cNvSpPr txBox="1">
            <a:spLocks noChangeArrowheads="1"/>
          </p:cNvSpPr>
          <p:nvPr/>
        </p:nvSpPr>
        <p:spPr bwMode="auto">
          <a:xfrm>
            <a:off x="3276600" y="152400"/>
            <a:ext cx="2446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OBJECTIFS</a:t>
            </a:r>
          </a:p>
        </p:txBody>
      </p:sp>
      <p:sp>
        <p:nvSpPr>
          <p:cNvPr id="5" name="Text Box 3"/>
          <p:cNvSpPr txBox="1">
            <a:spLocks noChangeArrowheads="1"/>
          </p:cNvSpPr>
          <p:nvPr/>
        </p:nvSpPr>
        <p:spPr bwMode="auto">
          <a:xfrm>
            <a:off x="152400" y="28194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a:buFont typeface="+mj-lt"/>
              <a:buAutoNum type="arabicPeriod"/>
              <a:defRPr/>
            </a:pPr>
            <a:r>
              <a:rPr lang="fr-FR" sz="2400" b="1" dirty="0" smtClean="0">
                <a:solidFill>
                  <a:schemeClr val="bg1"/>
                </a:solidFill>
                <a:latin typeface="Century Gothic"/>
                <a:cs typeface="Century Gothic"/>
              </a:rPr>
              <a:t>Enseigner la thématique “eau” à un public d’enfants </a:t>
            </a:r>
          </a:p>
          <a:p>
            <a:pPr marL="0" indent="0">
              <a:defRPr/>
            </a:pPr>
            <a:endParaRPr lang="en-US" sz="2400" b="1" dirty="0" smtClean="0">
              <a:solidFill>
                <a:schemeClr val="bg1"/>
              </a:solidFill>
              <a:latin typeface="Century Gothic"/>
              <a:cs typeface="Century Gothic"/>
            </a:endParaRPr>
          </a:p>
          <a:p>
            <a:pPr>
              <a:buFont typeface="+mj-lt"/>
              <a:buAutoNum type="arabicPeriod"/>
              <a:defRPr/>
            </a:pPr>
            <a:r>
              <a:rPr lang="fr-FR" sz="2400" b="1" dirty="0" smtClean="0">
                <a:solidFill>
                  <a:srgbClr val="FFFFFF"/>
                </a:solidFill>
                <a:latin typeface="Century Gothic"/>
                <a:cs typeface="Century Gothic"/>
              </a:rPr>
              <a:t>Faire découvrir la science en s'amusant </a:t>
            </a:r>
            <a:endParaRPr lang="en-US" sz="2400" b="1" dirty="0" smtClean="0">
              <a:solidFill>
                <a:srgbClr val="FFFFFF"/>
              </a:solidFill>
              <a:latin typeface="Century Gothic"/>
              <a:cs typeface="Century Gothic"/>
            </a:endParaRPr>
          </a:p>
        </p:txBody>
      </p:sp>
    </p:spTree>
    <p:extLst>
      <p:ext uri="{BB962C8B-B14F-4D97-AF65-F5344CB8AC3E}">
        <p14:creationId xmlns:p14="http://schemas.microsoft.com/office/powerpoint/2010/main" val="38991400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394" name="Text Box 5"/>
          <p:cNvSpPr txBox="1">
            <a:spLocks noChangeArrowheads="1"/>
          </p:cNvSpPr>
          <p:nvPr/>
        </p:nvSpPr>
        <p:spPr bwMode="auto">
          <a:xfrm>
            <a:off x="1752600" y="152400"/>
            <a:ext cx="536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PROPOSITION D’ATELIER</a:t>
            </a:r>
          </a:p>
        </p:txBody>
      </p:sp>
      <p:sp>
        <p:nvSpPr>
          <p:cNvPr id="7" name="Text Box 3"/>
          <p:cNvSpPr txBox="1">
            <a:spLocks noChangeArrowheads="1"/>
          </p:cNvSpPr>
          <p:nvPr/>
        </p:nvSpPr>
        <p:spPr bwMode="auto">
          <a:xfrm>
            <a:off x="457200" y="1295400"/>
            <a:ext cx="80010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marL="514350" indent="-514350" eaLnBrk="1" hangingPunct="1">
              <a:lnSpc>
                <a:spcPct val="85000"/>
              </a:lnSpc>
              <a:buFont typeface="+mj-lt"/>
              <a:buAutoNum type="arabicPeriod"/>
              <a:defRPr/>
            </a:pPr>
            <a:r>
              <a:rPr lang="en-US" b="1" dirty="0" smtClean="0">
                <a:solidFill>
                  <a:schemeClr val="bg1"/>
                </a:solidFill>
                <a:latin typeface="Century Gothic" charset="0"/>
              </a:rPr>
              <a:t>ATELIER BIBLIOTHEQUE</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OBJECTIFS</a:t>
            </a:r>
          </a:p>
          <a:p>
            <a:pPr marL="0" indent="0" eaLnBrk="1" hangingPunct="1">
              <a:lnSpc>
                <a:spcPct val="85000"/>
              </a:lnSpc>
              <a:defRPr/>
            </a:pPr>
            <a:endParaRPr lang="en-US" b="1" dirty="0" smtClean="0">
              <a:solidFill>
                <a:srgbClr val="FFFF00"/>
              </a:solidFill>
              <a:latin typeface="Century Gothic" charset="0"/>
            </a:endParaRPr>
          </a:p>
          <a:p>
            <a:pPr marL="514350" indent="-514350" eaLnBrk="1" hangingPunct="1">
              <a:lnSpc>
                <a:spcPct val="85000"/>
              </a:lnSpc>
              <a:buFont typeface="+mj-lt"/>
              <a:buAutoNum type="arabicPeriod"/>
              <a:defRPr/>
            </a:pPr>
            <a:r>
              <a:rPr lang="en-US" b="1" dirty="0" smtClean="0">
                <a:solidFill>
                  <a:srgbClr val="FFFF00"/>
                </a:solidFill>
                <a:latin typeface="Century Gothic" charset="0"/>
              </a:rPr>
              <a:t>EXPERIENCES</a:t>
            </a:r>
          </a:p>
          <a:p>
            <a:pPr marL="0" indent="0" eaLnBrk="1" hangingPunct="1">
              <a:lnSpc>
                <a:spcPct val="85000"/>
              </a:lnSpc>
              <a:defRPr/>
            </a:pPr>
            <a:endParaRPr lang="en-US" b="1" dirty="0" smtClean="0">
              <a:solidFill>
                <a:srgbClr val="FFFFFF"/>
              </a:solidFill>
              <a:latin typeface="Century Gothic" charset="0"/>
            </a:endParaRPr>
          </a:p>
          <a:p>
            <a:pPr marL="514350" indent="-514350" eaLnBrk="1" hangingPunct="1">
              <a:lnSpc>
                <a:spcPct val="85000"/>
              </a:lnSpc>
              <a:buFont typeface="+mj-lt"/>
              <a:buAutoNum type="arabicPeriod"/>
              <a:defRPr/>
            </a:pPr>
            <a:r>
              <a:rPr lang="en-US" b="1" dirty="0" smtClean="0">
                <a:solidFill>
                  <a:srgbClr val="FFFFFF"/>
                </a:solidFill>
                <a:latin typeface="Century Gothic" charset="0"/>
              </a:rPr>
              <a:t>MATERIELS</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EVALUATION DE L’ATELIER</a:t>
            </a:r>
          </a:p>
          <a:p>
            <a:pPr marL="514350" indent="-514350" eaLnBrk="1" hangingPunct="1">
              <a:lnSpc>
                <a:spcPct val="85000"/>
              </a:lnSpc>
              <a:buFont typeface="+mj-lt"/>
              <a:buAutoNum type="arabicPeriod"/>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REMARQUES</a:t>
            </a:r>
          </a:p>
          <a:p>
            <a:pPr marL="0" indent="0" eaLnBrk="1" hangingPunct="1">
              <a:lnSpc>
                <a:spcPct val="85000"/>
              </a:lnSpc>
              <a:defRPr/>
            </a:pPr>
            <a:endParaRPr lang="en-US" b="1" dirty="0" smtClean="0">
              <a:solidFill>
                <a:schemeClr val="bg1"/>
              </a:solidFill>
              <a:latin typeface="Century Gothic" charset="0"/>
            </a:endParaRPr>
          </a:p>
          <a:p>
            <a:pPr marL="514350" indent="-514350" eaLnBrk="1" hangingPunct="1">
              <a:lnSpc>
                <a:spcPct val="85000"/>
              </a:lnSpc>
              <a:buFont typeface="+mj-lt"/>
              <a:buAutoNum type="arabicPeriod"/>
              <a:defRPr/>
            </a:pPr>
            <a:r>
              <a:rPr lang="en-US" b="1" dirty="0" smtClean="0">
                <a:solidFill>
                  <a:schemeClr val="bg1"/>
                </a:solidFill>
                <a:latin typeface="Century Gothic" charset="0"/>
              </a:rPr>
              <a:t>BENEVOLES/COMMUNICATION</a:t>
            </a:r>
          </a:p>
          <a:p>
            <a:pPr eaLnBrk="1" hangingPunct="1">
              <a:lnSpc>
                <a:spcPct val="85000"/>
              </a:lnSpc>
              <a:defRPr/>
            </a:pPr>
            <a:endParaRPr lang="en-US" b="1" dirty="0" smtClean="0">
              <a:solidFill>
                <a:schemeClr val="bg1"/>
              </a:solidFill>
              <a:latin typeface="Century Gothic" charset="0"/>
            </a:endParaRPr>
          </a:p>
        </p:txBody>
      </p:sp>
    </p:spTree>
    <p:extLst>
      <p:ext uri="{BB962C8B-B14F-4D97-AF65-F5344CB8AC3E}">
        <p14:creationId xmlns:p14="http://schemas.microsoft.com/office/powerpoint/2010/main" val="6938790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18" name="Text Box 5"/>
          <p:cNvSpPr txBox="1">
            <a:spLocks noChangeArrowheads="1"/>
          </p:cNvSpPr>
          <p:nvPr/>
        </p:nvSpPr>
        <p:spPr bwMode="auto">
          <a:xfrm>
            <a:off x="3276600" y="152400"/>
            <a:ext cx="3055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a:solidFill>
                  <a:srgbClr val="FFFF00"/>
                </a:solidFill>
                <a:latin typeface="Century Gothic" charset="0"/>
              </a:rPr>
              <a:t>EXPERIENCES</a:t>
            </a:r>
          </a:p>
        </p:txBody>
      </p:sp>
      <p:sp>
        <p:nvSpPr>
          <p:cNvPr id="5" name="Text Box 3"/>
          <p:cNvSpPr txBox="1">
            <a:spLocks noChangeArrowheads="1"/>
          </p:cNvSpPr>
          <p:nvPr/>
        </p:nvSpPr>
        <p:spPr bwMode="auto">
          <a:xfrm>
            <a:off x="228600" y="2152844"/>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a:defRPr/>
            </a:pPr>
            <a:r>
              <a:rPr lang="fr-FR" sz="2400" b="1" dirty="0" smtClean="0">
                <a:solidFill>
                  <a:srgbClr val="AAE2CA"/>
                </a:solidFill>
                <a:latin typeface="Century Gothic"/>
                <a:cs typeface="Century Gothic"/>
              </a:rPr>
              <a:t>“Encre qui disparaît” </a:t>
            </a:r>
            <a:r>
              <a:rPr lang="fr-FR" sz="2400" b="1" dirty="0" smtClean="0">
                <a:solidFill>
                  <a:srgbClr val="FFFFFF"/>
                </a:solidFill>
                <a:latin typeface="Century Gothic"/>
                <a:cs typeface="Century Gothic"/>
              </a:rPr>
              <a:t>expliquer le concept de molécules d’eau aux enfants</a:t>
            </a:r>
          </a:p>
          <a:p>
            <a:pPr>
              <a:defRPr/>
            </a:pPr>
            <a:endParaRPr lang="en-US" sz="2400" b="1" dirty="0" smtClean="0">
              <a:solidFill>
                <a:srgbClr val="FFFFFF"/>
              </a:solidFill>
              <a:latin typeface="Century Gothic"/>
              <a:cs typeface="Century Gothic"/>
            </a:endParaRPr>
          </a:p>
          <a:p>
            <a:pPr>
              <a:defRPr/>
            </a:pPr>
            <a:r>
              <a:rPr lang="fr-FR" sz="2400" b="1" dirty="0" smtClean="0">
                <a:solidFill>
                  <a:srgbClr val="AAE2CA"/>
                </a:solidFill>
                <a:latin typeface="Century Gothic"/>
                <a:cs typeface="Century Gothic"/>
              </a:rPr>
              <a:t>“Colonne de densité”</a:t>
            </a:r>
            <a:r>
              <a:rPr lang="fr-FR" sz="2400" b="1" dirty="0" smtClean="0">
                <a:solidFill>
                  <a:srgbClr val="FFFFFF"/>
                </a:solidFill>
                <a:latin typeface="Century Gothic"/>
                <a:cs typeface="Century Gothic"/>
              </a:rPr>
              <a:t> expliquer pourquoi l’huile flotte au-dessus de l’eau</a:t>
            </a:r>
          </a:p>
          <a:p>
            <a:pPr>
              <a:defRPr/>
            </a:pPr>
            <a:endParaRPr lang="en-US" sz="2400" b="1" dirty="0" smtClean="0">
              <a:solidFill>
                <a:srgbClr val="FFFFFF"/>
              </a:solidFill>
              <a:latin typeface="Century Gothic"/>
              <a:cs typeface="Century Gothic"/>
            </a:endParaRPr>
          </a:p>
          <a:p>
            <a:pPr>
              <a:defRPr/>
            </a:pPr>
            <a:r>
              <a:rPr lang="fr-FR" sz="2400" b="1" dirty="0" smtClean="0">
                <a:solidFill>
                  <a:srgbClr val="AAE2CA"/>
                </a:solidFill>
                <a:latin typeface="Century Gothic"/>
                <a:cs typeface="Century Gothic"/>
              </a:rPr>
              <a:t>“Le savon, à quoi ça sert?” </a:t>
            </a:r>
            <a:r>
              <a:rPr lang="fr-FR" sz="2400" b="1" dirty="0" smtClean="0">
                <a:solidFill>
                  <a:srgbClr val="FFFFFF"/>
                </a:solidFill>
                <a:latin typeface="Century Gothic"/>
                <a:cs typeface="Century Gothic"/>
              </a:rPr>
              <a:t>expliquer c’est quoi l’émulsion</a:t>
            </a:r>
            <a:endParaRPr lang="en-US" sz="2400" dirty="0" smtClean="0">
              <a:solidFill>
                <a:srgbClr val="FFFFFF"/>
              </a:solidFill>
            </a:endParaRPr>
          </a:p>
        </p:txBody>
      </p:sp>
    </p:spTree>
    <p:extLst>
      <p:ext uri="{BB962C8B-B14F-4D97-AF65-F5344CB8AC3E}">
        <p14:creationId xmlns:p14="http://schemas.microsoft.com/office/powerpoint/2010/main" val="7476912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0" y="838200"/>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 Box 5"/>
          <p:cNvSpPr txBox="1">
            <a:spLocks noChangeArrowheads="1"/>
          </p:cNvSpPr>
          <p:nvPr/>
        </p:nvSpPr>
        <p:spPr bwMode="auto">
          <a:xfrm>
            <a:off x="3055108" y="147564"/>
            <a:ext cx="43268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charset="0"/>
                <a:ea typeface="ＭＳ Ｐゴシック" charset="0"/>
                <a:cs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3600" b="1" dirty="0" err="1" smtClean="0">
                <a:solidFill>
                  <a:srgbClr val="FFFF00"/>
                </a:solidFill>
                <a:latin typeface="Century Gothic" charset="0"/>
              </a:rPr>
              <a:t>Encre</a:t>
            </a:r>
            <a:r>
              <a:rPr lang="en-US" sz="3600" b="1" dirty="0" smtClean="0">
                <a:solidFill>
                  <a:srgbClr val="FFFF00"/>
                </a:solidFill>
                <a:latin typeface="Century Gothic" charset="0"/>
              </a:rPr>
              <a:t> qui </a:t>
            </a:r>
            <a:r>
              <a:rPr lang="en-US" sz="3600" b="1" dirty="0" err="1" smtClean="0">
                <a:solidFill>
                  <a:srgbClr val="FFFF00"/>
                </a:solidFill>
                <a:latin typeface="Century Gothic" charset="0"/>
              </a:rPr>
              <a:t>disparaît</a:t>
            </a:r>
            <a:endParaRPr lang="en-US" sz="3600" b="1" dirty="0">
              <a:solidFill>
                <a:srgbClr val="FFFF00"/>
              </a:solidFill>
              <a:latin typeface="Century Gothic" charset="0"/>
            </a:endParaRPr>
          </a:p>
        </p:txBody>
      </p:sp>
      <p:cxnSp>
        <p:nvCxnSpPr>
          <p:cNvPr id="9" name="Straight Connector 8"/>
          <p:cNvCxnSpPr/>
          <p:nvPr/>
        </p:nvCxnSpPr>
        <p:spPr>
          <a:xfrm>
            <a:off x="125038" y="250606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601869" y="2564023"/>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539798" y="3864645"/>
            <a:ext cx="1803906" cy="715181"/>
          </a:xfrm>
          <a:prstGeom prst="rect">
            <a:avLst/>
          </a:prstGeom>
          <a:solidFill>
            <a:srgbClr val="3333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25038" y="4609362"/>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25038" y="3945567"/>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25038" y="3159998"/>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139134" y="3864645"/>
            <a:ext cx="1803906" cy="74471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2489726" y="3159998"/>
            <a:ext cx="14431" cy="1449364"/>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04157" y="4609362"/>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494" y="3159998"/>
            <a:ext cx="14431" cy="1449364"/>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406110" y="2982860"/>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1943375" y="3159998"/>
            <a:ext cx="14431" cy="1449364"/>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146248" y="3159998"/>
            <a:ext cx="14431" cy="1449364"/>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692546" y="2535600"/>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169377" y="2593559"/>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7107306" y="3894181"/>
            <a:ext cx="1803906" cy="715181"/>
          </a:xfrm>
          <a:prstGeom prst="rect">
            <a:avLst/>
          </a:prstGeom>
          <a:solidFill>
            <a:srgbClr val="3333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4692546" y="4638898"/>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692546" y="3975103"/>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4692546" y="3189534"/>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706642" y="3894181"/>
            <a:ext cx="1803906" cy="74471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7057234" y="3189534"/>
            <a:ext cx="14431" cy="1449364"/>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071665" y="4638898"/>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8890002" y="3189534"/>
            <a:ext cx="14431" cy="1449364"/>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6510883" y="3189534"/>
            <a:ext cx="14431" cy="1449364"/>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713756" y="3189534"/>
            <a:ext cx="14431" cy="1449364"/>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989338" y="2643190"/>
            <a:ext cx="0" cy="679339"/>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691532" y="2194691"/>
            <a:ext cx="595611" cy="369332"/>
          </a:xfrm>
          <a:prstGeom prst="rect">
            <a:avLst/>
          </a:prstGeom>
        </p:spPr>
        <p:txBody>
          <a:bodyPr wrap="none">
            <a:spAutoFit/>
          </a:bodyPr>
          <a:lstStyle/>
          <a:p>
            <a:pPr>
              <a:defRPr/>
            </a:pPr>
            <a:r>
              <a:rPr lang="fr-FR" b="1" dirty="0">
                <a:solidFill>
                  <a:srgbClr val="FFFFFF"/>
                </a:solidFill>
                <a:latin typeface="Century Gothic"/>
                <a:cs typeface="Century Gothic"/>
              </a:rPr>
              <a:t>Eau</a:t>
            </a:r>
            <a:endParaRPr lang="fr-FR" b="1" dirty="0">
              <a:solidFill>
                <a:srgbClr val="FFFFFF"/>
              </a:solidFill>
              <a:latin typeface="Century Gothic"/>
              <a:cs typeface="Century Gothic"/>
            </a:endParaRPr>
          </a:p>
        </p:txBody>
      </p:sp>
      <p:cxnSp>
        <p:nvCxnSpPr>
          <p:cNvPr id="56" name="Straight Arrow Connector 55"/>
          <p:cNvCxnSpPr/>
          <p:nvPr/>
        </p:nvCxnSpPr>
        <p:spPr>
          <a:xfrm>
            <a:off x="3420206" y="2716423"/>
            <a:ext cx="0" cy="679339"/>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2803554" y="2189040"/>
            <a:ext cx="1518940" cy="369332"/>
          </a:xfrm>
          <a:prstGeom prst="rect">
            <a:avLst/>
          </a:prstGeom>
        </p:spPr>
        <p:txBody>
          <a:bodyPr wrap="none">
            <a:spAutoFit/>
          </a:bodyPr>
          <a:lstStyle/>
          <a:p>
            <a:pPr>
              <a:defRPr/>
            </a:pPr>
            <a:r>
              <a:rPr lang="fr-FR" b="1" dirty="0" smtClean="0">
                <a:solidFill>
                  <a:srgbClr val="FFFFFF"/>
                </a:solidFill>
                <a:latin typeface="Century Gothic"/>
                <a:cs typeface="Century Gothic"/>
              </a:rPr>
              <a:t>Eau + encre</a:t>
            </a:r>
            <a:endParaRPr lang="fr-FR" b="1" dirty="0">
              <a:solidFill>
                <a:srgbClr val="FFFFFF"/>
              </a:solidFill>
              <a:latin typeface="Century Gothic"/>
              <a:cs typeface="Century Gothic"/>
            </a:endParaRPr>
          </a:p>
        </p:txBody>
      </p:sp>
      <p:cxnSp>
        <p:nvCxnSpPr>
          <p:cNvPr id="58" name="Straight Arrow Connector 57"/>
          <p:cNvCxnSpPr/>
          <p:nvPr/>
        </p:nvCxnSpPr>
        <p:spPr>
          <a:xfrm>
            <a:off x="5492218" y="2716423"/>
            <a:ext cx="0" cy="679339"/>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4875566" y="2070092"/>
            <a:ext cx="1740643" cy="646331"/>
          </a:xfrm>
          <a:prstGeom prst="rect">
            <a:avLst/>
          </a:prstGeom>
        </p:spPr>
        <p:txBody>
          <a:bodyPr wrap="none">
            <a:spAutoFit/>
          </a:bodyPr>
          <a:lstStyle/>
          <a:p>
            <a:pPr>
              <a:defRPr/>
            </a:pPr>
            <a:r>
              <a:rPr lang="fr-FR" b="1" dirty="0">
                <a:solidFill>
                  <a:srgbClr val="FFFFFF"/>
                </a:solidFill>
                <a:latin typeface="Century Gothic"/>
                <a:cs typeface="Century Gothic"/>
              </a:rPr>
              <a:t>Eau + encre </a:t>
            </a:r>
          </a:p>
          <a:p>
            <a:pPr>
              <a:defRPr/>
            </a:pPr>
            <a:r>
              <a:rPr lang="fr-FR" b="1" dirty="0">
                <a:solidFill>
                  <a:srgbClr val="FFFFFF"/>
                </a:solidFill>
                <a:latin typeface="Century Gothic"/>
                <a:cs typeface="Century Gothic"/>
              </a:rPr>
              <a:t>+ Eau chaude</a:t>
            </a:r>
            <a:endParaRPr lang="fr-FR" b="1" dirty="0">
              <a:solidFill>
                <a:srgbClr val="FFFFFF"/>
              </a:solidFill>
              <a:latin typeface="Century Gothic"/>
              <a:cs typeface="Century Gothic"/>
            </a:endParaRPr>
          </a:p>
        </p:txBody>
      </p:sp>
      <p:sp>
        <p:nvSpPr>
          <p:cNvPr id="60" name="Rectangle 59"/>
          <p:cNvSpPr/>
          <p:nvPr/>
        </p:nvSpPr>
        <p:spPr>
          <a:xfrm>
            <a:off x="7071664" y="2059530"/>
            <a:ext cx="2349203" cy="923330"/>
          </a:xfrm>
          <a:prstGeom prst="rect">
            <a:avLst/>
          </a:prstGeom>
        </p:spPr>
        <p:txBody>
          <a:bodyPr wrap="square">
            <a:spAutoFit/>
          </a:bodyPr>
          <a:lstStyle/>
          <a:p>
            <a:pPr>
              <a:defRPr/>
            </a:pPr>
            <a:r>
              <a:rPr lang="fr-FR" b="1" dirty="0">
                <a:solidFill>
                  <a:srgbClr val="FFFFFF"/>
                </a:solidFill>
                <a:latin typeface="Century Gothic"/>
                <a:cs typeface="Century Gothic"/>
              </a:rPr>
              <a:t>Eau + encre </a:t>
            </a:r>
          </a:p>
          <a:p>
            <a:pPr>
              <a:defRPr/>
            </a:pPr>
            <a:r>
              <a:rPr lang="fr-FR" b="1" dirty="0">
                <a:solidFill>
                  <a:srgbClr val="FFFFFF"/>
                </a:solidFill>
                <a:latin typeface="Century Gothic"/>
                <a:cs typeface="Century Gothic"/>
              </a:rPr>
              <a:t>+ Eau chaude + vinaigre</a:t>
            </a:r>
            <a:endParaRPr lang="fr-FR" b="1" dirty="0">
              <a:solidFill>
                <a:srgbClr val="FFFFFF"/>
              </a:solidFill>
              <a:latin typeface="Century Gothic"/>
              <a:cs typeface="Century Gothic"/>
            </a:endParaRPr>
          </a:p>
        </p:txBody>
      </p:sp>
      <p:cxnSp>
        <p:nvCxnSpPr>
          <p:cNvPr id="61" name="Straight Arrow Connector 60"/>
          <p:cNvCxnSpPr/>
          <p:nvPr/>
        </p:nvCxnSpPr>
        <p:spPr>
          <a:xfrm>
            <a:off x="7987714" y="2982859"/>
            <a:ext cx="0" cy="679339"/>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3427655" y="6740706"/>
            <a:ext cx="1818337" cy="0"/>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427655" y="6076911"/>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427655" y="5291342"/>
            <a:ext cx="1818337"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3441751" y="5995989"/>
            <a:ext cx="1803906" cy="74471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a:off x="5245992" y="5291342"/>
            <a:ext cx="14431" cy="1449364"/>
          </a:xfrm>
          <a:prstGeom prst="line">
            <a:avLst/>
          </a:prstGeom>
          <a:ln w="571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448865" y="5291342"/>
            <a:ext cx="14431" cy="1449364"/>
          </a:xfrm>
          <a:prstGeom prst="line">
            <a:avLst/>
          </a:prstGeom>
          <a:ln w="5715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5292967" y="6133212"/>
            <a:ext cx="876410" cy="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6169377" y="5615246"/>
            <a:ext cx="3072748" cy="923330"/>
          </a:xfrm>
          <a:prstGeom prst="rect">
            <a:avLst/>
          </a:prstGeom>
        </p:spPr>
        <p:txBody>
          <a:bodyPr wrap="square">
            <a:spAutoFit/>
          </a:bodyPr>
          <a:lstStyle/>
          <a:p>
            <a:pPr>
              <a:defRPr/>
            </a:pPr>
            <a:r>
              <a:rPr lang="fr-FR" b="1" dirty="0">
                <a:solidFill>
                  <a:srgbClr val="FFFFFF"/>
                </a:solidFill>
                <a:latin typeface="Century Gothic"/>
                <a:cs typeface="Century Gothic"/>
              </a:rPr>
              <a:t>Eau + encre </a:t>
            </a:r>
          </a:p>
          <a:p>
            <a:pPr>
              <a:defRPr/>
            </a:pPr>
            <a:r>
              <a:rPr lang="fr-FR" b="1" dirty="0">
                <a:solidFill>
                  <a:srgbClr val="FFFFFF"/>
                </a:solidFill>
                <a:latin typeface="Century Gothic"/>
                <a:cs typeface="Century Gothic"/>
              </a:rPr>
              <a:t>+ Eau chaude </a:t>
            </a:r>
            <a:endParaRPr lang="fr-FR" b="1" dirty="0" smtClean="0">
              <a:solidFill>
                <a:srgbClr val="FFFFFF"/>
              </a:solidFill>
              <a:latin typeface="Century Gothic"/>
              <a:cs typeface="Century Gothic"/>
            </a:endParaRPr>
          </a:p>
          <a:p>
            <a:pPr>
              <a:defRPr/>
            </a:pPr>
            <a:r>
              <a:rPr lang="fr-FR" b="1" dirty="0" smtClean="0">
                <a:solidFill>
                  <a:srgbClr val="FFFFFF"/>
                </a:solidFill>
                <a:latin typeface="Century Gothic"/>
                <a:cs typeface="Century Gothic"/>
              </a:rPr>
              <a:t>+ vinaigre + bicarbonate</a:t>
            </a:r>
            <a:endParaRPr lang="fr-FR" b="1" dirty="0">
              <a:solidFill>
                <a:srgbClr val="FFFFFF"/>
              </a:solidFill>
              <a:latin typeface="Century Gothic"/>
              <a:cs typeface="Century Gothic"/>
            </a:endParaRPr>
          </a:p>
        </p:txBody>
      </p:sp>
    </p:spTree>
    <p:extLst>
      <p:ext uri="{BB962C8B-B14F-4D97-AF65-F5344CB8AC3E}">
        <p14:creationId xmlns:p14="http://schemas.microsoft.com/office/powerpoint/2010/main" val="1978461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TotalTime>
  <Words>473</Words>
  <Application>Microsoft Macintosh PowerPoint</Application>
  <PresentationFormat>On-screen Show (4:3)</PresentationFormat>
  <Paragraphs>185</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Khadidiatou SALL</dc:creator>
  <cp:lastModifiedBy>Khadidiatou SALL</cp:lastModifiedBy>
  <cp:revision>7</cp:revision>
  <dcterms:created xsi:type="dcterms:W3CDTF">2016-09-20T17:22:42Z</dcterms:created>
  <dcterms:modified xsi:type="dcterms:W3CDTF">2016-10-09T00:55:52Z</dcterms:modified>
</cp:coreProperties>
</file>