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Kollektif Bold" charset="1" panose="020B0604020101010102"/>
      <p:regular r:id="rId21"/>
    </p:embeddedFont>
    <p:embeddedFont>
      <p:font typeface="DM Sans" charset="1" panose="00000000000000000000"/>
      <p:regular r:id="rId22"/>
    </p:embeddedFont>
    <p:embeddedFont>
      <p:font typeface="DM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67578" y="3749675"/>
            <a:ext cx="14893607" cy="305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5"/>
              </a:lnSpc>
            </a:pPr>
            <a:r>
              <a:rPr lang="en-US" b="true" sz="7545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CHINOOK DATABASE ANALYSIS</a:t>
            </a:r>
          </a:p>
          <a:p>
            <a:pPr algn="ctr">
              <a:lnSpc>
                <a:spcPts val="754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6507" y="1307480"/>
            <a:ext cx="11829923" cy="7085295"/>
          </a:xfrm>
          <a:custGeom>
            <a:avLst/>
            <a:gdLst/>
            <a:ahLst/>
            <a:cxnLst/>
            <a:rect r="r" b="b" t="t" l="l"/>
            <a:pathLst>
              <a:path h="7085295" w="11829923">
                <a:moveTo>
                  <a:pt x="0" y="0"/>
                </a:moveTo>
                <a:lnTo>
                  <a:pt x="11829923" y="0"/>
                </a:lnTo>
                <a:lnTo>
                  <a:pt x="11829923" y="7085296"/>
                </a:lnTo>
                <a:lnTo>
                  <a:pt x="0" y="7085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2" t="0" r="-4344" b="-326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261" y="411511"/>
            <a:ext cx="11510572" cy="123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3"/>
              </a:lnSpc>
            </a:pPr>
            <a:r>
              <a:rPr lang="en-US" sz="4488" b="true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GENRE POPULARITY BY TOTAL SALES</a:t>
            </a:r>
          </a:p>
          <a:p>
            <a:pPr algn="l">
              <a:lnSpc>
                <a:spcPts val="444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43261" y="8629041"/>
            <a:ext cx="1008439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Understanding genre popularity can help in inventory decisions and marketing strategies for new releases.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4586" y="8820150"/>
            <a:ext cx="6813395" cy="49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</a:pPr>
            <a:r>
              <a:rPr lang="en-US" sz="327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most popular genre is </a:t>
            </a:r>
            <a:r>
              <a:rPr lang="en-US" sz="3270" b="true">
                <a:solidFill>
                  <a:srgbClr val="6377C9"/>
                </a:solidFill>
                <a:latin typeface="DM Sans Bold"/>
                <a:ea typeface="DM Sans Bold"/>
                <a:cs typeface="DM Sans Bold"/>
                <a:sym typeface="DM Sans Bold"/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19412" y="81003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4872" y="81289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8937" y="92127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809004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37941" y="83458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892813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993609" y="1028700"/>
            <a:ext cx="9962634" cy="5931271"/>
          </a:xfrm>
          <a:custGeom>
            <a:avLst/>
            <a:gdLst/>
            <a:ahLst/>
            <a:cxnLst/>
            <a:rect r="r" b="b" t="t" l="l"/>
            <a:pathLst>
              <a:path h="5931271" w="9962634">
                <a:moveTo>
                  <a:pt x="0" y="0"/>
                </a:moveTo>
                <a:lnTo>
                  <a:pt x="9962634" y="0"/>
                </a:lnTo>
                <a:lnTo>
                  <a:pt x="9962634" y="5931271"/>
                </a:lnTo>
                <a:lnTo>
                  <a:pt x="0" y="59312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6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21750" y="306659"/>
            <a:ext cx="10700938" cy="10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1"/>
              </a:lnSpc>
            </a:pPr>
            <a:r>
              <a:rPr lang="en-US" b="true" sz="393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MONTHLY SALES TRENDS</a:t>
            </a:r>
          </a:p>
          <a:p>
            <a:pPr algn="ctr">
              <a:lnSpc>
                <a:spcPts val="389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493" y="1383031"/>
            <a:ext cx="752538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highest sales are in </a:t>
            </a:r>
            <a:r>
              <a:rPr lang="en-US" sz="2899" b="true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rPr>
              <a:t>JAN </a:t>
            </a: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and </a:t>
            </a:r>
            <a:r>
              <a:rPr lang="en-US" sz="2899" b="true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rPr>
              <a:t>JUN </a:t>
            </a: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This suggests a peak during holiday shopping.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3932" y="3109305"/>
            <a:ext cx="7525381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rPr>
              <a:t>January </a:t>
            </a: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often benefits from post-holiday sales, while </a:t>
            </a:r>
            <a:r>
              <a:rPr lang="en-US" sz="2899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June </a:t>
            </a: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may reflect summer promotions or activities.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3932" y="5271480"/>
            <a:ext cx="7525381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Consider targeted marketing campaigns during the identified peak months to further enhance sales.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19412" y="81003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4872" y="81289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8937" y="92127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809004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37941" y="83458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892813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779845" y="1028700"/>
            <a:ext cx="12986747" cy="7678414"/>
          </a:xfrm>
          <a:custGeom>
            <a:avLst/>
            <a:gdLst/>
            <a:ahLst/>
            <a:cxnLst/>
            <a:rect r="r" b="b" t="t" l="l"/>
            <a:pathLst>
              <a:path h="7678414" w="12986747">
                <a:moveTo>
                  <a:pt x="0" y="0"/>
                </a:moveTo>
                <a:lnTo>
                  <a:pt x="12986747" y="0"/>
                </a:lnTo>
                <a:lnTo>
                  <a:pt x="12986747" y="7678414"/>
                </a:lnTo>
                <a:lnTo>
                  <a:pt x="0" y="76784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21750" y="306659"/>
            <a:ext cx="10700938" cy="156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1"/>
              </a:lnSpc>
            </a:pPr>
            <a:r>
              <a:rPr lang="en-US" b="true" sz="393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TOP ARTISTS BY TOTAL REVENUE</a:t>
            </a:r>
          </a:p>
          <a:p>
            <a:pPr algn="ctr">
              <a:lnSpc>
                <a:spcPts val="3891"/>
              </a:lnSpc>
            </a:pPr>
          </a:p>
          <a:p>
            <a:pPr algn="ctr">
              <a:lnSpc>
                <a:spcPts val="389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119622" y="8670812"/>
            <a:ext cx="11179231" cy="141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3125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top three artists collectively account for a significant portion of the total revenue, highlighting the potential focus on these key contributors.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19412" y="81003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4872" y="81289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8937" y="92127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809004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37941" y="83458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892813" y="94296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515309" y="1196159"/>
            <a:ext cx="11487417" cy="6820654"/>
          </a:xfrm>
          <a:custGeom>
            <a:avLst/>
            <a:gdLst/>
            <a:ahLst/>
            <a:cxnLst/>
            <a:rect r="r" b="b" t="t" l="l"/>
            <a:pathLst>
              <a:path h="6820654" w="11487417">
                <a:moveTo>
                  <a:pt x="0" y="0"/>
                </a:moveTo>
                <a:lnTo>
                  <a:pt x="11487417" y="0"/>
                </a:lnTo>
                <a:lnTo>
                  <a:pt x="11487417" y="6820653"/>
                </a:lnTo>
                <a:lnTo>
                  <a:pt x="0" y="68206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21750" y="306659"/>
            <a:ext cx="10700938" cy="10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1"/>
              </a:lnSpc>
            </a:pPr>
            <a:r>
              <a:rPr lang="en-US" b="true" sz="3930">
                <a:solidFill>
                  <a:srgbClr val="545454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REVENUE BY COUNTRY</a:t>
            </a:r>
          </a:p>
          <a:p>
            <a:pPr algn="ctr">
              <a:lnSpc>
                <a:spcPts val="389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54126" y="1729177"/>
            <a:ext cx="6161183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3125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</a:t>
            </a:r>
            <a:r>
              <a:rPr lang="en-US" sz="3125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United States</a:t>
            </a:r>
            <a:r>
              <a:rPr lang="en-US" sz="3125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is the leading market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4808" y="4068357"/>
            <a:ext cx="5953885" cy="215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2822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There is a noticeable revenue </a:t>
            </a:r>
            <a:r>
              <a:rPr lang="en-US" sz="2822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drop </a:t>
            </a:r>
            <a:r>
              <a:rPr lang="en-US" sz="2822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in countries outside the top Five, suggesting potential for targeted marketing campaigns in these regions.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589042"/>
            <a:ext cx="5480392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SUMMARY REPORT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40449" y="1414544"/>
            <a:ext cx="5056399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identified and addressed issues such as missing values, unnecessary columns, and inconsistent formats in the employee, customer, and invoice tables.</a:t>
            </a:r>
          </a:p>
          <a:p>
            <a:pPr algn="l">
              <a:lnSpc>
                <a:spcPts val="2400"/>
              </a:lnSpc>
            </a:pPr>
          </a:p>
          <a:p>
            <a:pPr algn="l" marL="431802" indent="-215901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implemented solutions like filling in missing data, dropping irrelevant columns, and standardizing phone and fax formats.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901" y="1579517"/>
            <a:ext cx="505639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b="true" sz="21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analyzed sales by genre to identify our most profitable categories, which helps inform our inventory and marketing decisions.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36381" y="5360194"/>
            <a:ext cx="505639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b="true" sz="21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highlighted key customers contributing significantly to our total revenue, enabling us to develop targeted retention strategies.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12202901" y="3910094"/>
            <a:ext cx="5056399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discovered that our peak sales months are January and June, along with insights into revenue distribution across countries, guiding us in focused marketing efforts and potential growth strategies.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92112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556214"/>
            <a:ext cx="107196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Chinook Database is a sample relational database designed to simulate a digital music store, akin to platforms like iTunes. It contains comprehensive data on customers, invoices, albums, artists, tracks, and genres, making it a valuable resource for analyzing various business scenarios within the digital media industry.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5713" y="3501169"/>
            <a:ext cx="6892569" cy="1027869"/>
            <a:chOff x="0" y="0"/>
            <a:chExt cx="1815327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5327" cy="270714"/>
            </a:xfrm>
            <a:custGeom>
              <a:avLst/>
              <a:gdLst/>
              <a:ahLst/>
              <a:cxnLst/>
              <a:rect r="r" b="b" t="t" l="l"/>
              <a:pathLst>
                <a:path h="270714" w="1815327">
                  <a:moveTo>
                    <a:pt x="57285" y="0"/>
                  </a:moveTo>
                  <a:lnTo>
                    <a:pt x="1758042" y="0"/>
                  </a:lnTo>
                  <a:cubicBezTo>
                    <a:pt x="1789680" y="0"/>
                    <a:pt x="1815327" y="25647"/>
                    <a:pt x="1815327" y="57285"/>
                  </a:cubicBezTo>
                  <a:lnTo>
                    <a:pt x="1815327" y="213430"/>
                  </a:lnTo>
                  <a:cubicBezTo>
                    <a:pt x="1815327" y="245067"/>
                    <a:pt x="1789680" y="270714"/>
                    <a:pt x="1758042" y="270714"/>
                  </a:cubicBezTo>
                  <a:lnTo>
                    <a:pt x="57285" y="270714"/>
                  </a:lnTo>
                  <a:cubicBezTo>
                    <a:pt x="25647" y="270714"/>
                    <a:pt x="0" y="245067"/>
                    <a:pt x="0" y="213430"/>
                  </a:cubicBezTo>
                  <a:lnTo>
                    <a:pt x="0" y="57285"/>
                  </a:lnTo>
                  <a:cubicBezTo>
                    <a:pt x="0" y="25647"/>
                    <a:pt x="25647" y="0"/>
                    <a:pt x="5728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15327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713" y="5091844"/>
            <a:ext cx="6892569" cy="1027869"/>
            <a:chOff x="0" y="0"/>
            <a:chExt cx="1815327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5327" cy="270714"/>
            </a:xfrm>
            <a:custGeom>
              <a:avLst/>
              <a:gdLst/>
              <a:ahLst/>
              <a:cxnLst/>
              <a:rect r="r" b="b" t="t" l="l"/>
              <a:pathLst>
                <a:path h="270714" w="1815327">
                  <a:moveTo>
                    <a:pt x="57285" y="0"/>
                  </a:moveTo>
                  <a:lnTo>
                    <a:pt x="1758042" y="0"/>
                  </a:lnTo>
                  <a:cubicBezTo>
                    <a:pt x="1789680" y="0"/>
                    <a:pt x="1815327" y="25647"/>
                    <a:pt x="1815327" y="57285"/>
                  </a:cubicBezTo>
                  <a:lnTo>
                    <a:pt x="1815327" y="213430"/>
                  </a:lnTo>
                  <a:cubicBezTo>
                    <a:pt x="1815327" y="245067"/>
                    <a:pt x="1789680" y="270714"/>
                    <a:pt x="1758042" y="270714"/>
                  </a:cubicBezTo>
                  <a:lnTo>
                    <a:pt x="57285" y="270714"/>
                  </a:lnTo>
                  <a:cubicBezTo>
                    <a:pt x="25647" y="270714"/>
                    <a:pt x="0" y="245067"/>
                    <a:pt x="0" y="213430"/>
                  </a:cubicBezTo>
                  <a:lnTo>
                    <a:pt x="0" y="57285"/>
                  </a:lnTo>
                  <a:cubicBezTo>
                    <a:pt x="0" y="25647"/>
                    <a:pt x="25647" y="0"/>
                    <a:pt x="5728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815327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2355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25713" y="1806550"/>
            <a:ext cx="6892569" cy="1027869"/>
            <a:chOff x="0" y="0"/>
            <a:chExt cx="1815327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15327" cy="270714"/>
            </a:xfrm>
            <a:custGeom>
              <a:avLst/>
              <a:gdLst/>
              <a:ahLst/>
              <a:cxnLst/>
              <a:rect r="r" b="b" t="t" l="l"/>
              <a:pathLst>
                <a:path h="270714" w="1815327">
                  <a:moveTo>
                    <a:pt x="57285" y="0"/>
                  </a:moveTo>
                  <a:lnTo>
                    <a:pt x="1758042" y="0"/>
                  </a:lnTo>
                  <a:cubicBezTo>
                    <a:pt x="1789680" y="0"/>
                    <a:pt x="1815327" y="25647"/>
                    <a:pt x="1815327" y="57285"/>
                  </a:cubicBezTo>
                  <a:lnTo>
                    <a:pt x="1815327" y="213430"/>
                  </a:lnTo>
                  <a:cubicBezTo>
                    <a:pt x="1815327" y="245067"/>
                    <a:pt x="1789680" y="270714"/>
                    <a:pt x="1758042" y="270714"/>
                  </a:cubicBezTo>
                  <a:lnTo>
                    <a:pt x="57285" y="270714"/>
                  </a:lnTo>
                  <a:cubicBezTo>
                    <a:pt x="25647" y="270714"/>
                    <a:pt x="0" y="245067"/>
                    <a:pt x="0" y="213430"/>
                  </a:cubicBezTo>
                  <a:lnTo>
                    <a:pt x="0" y="57285"/>
                  </a:lnTo>
                  <a:cubicBezTo>
                    <a:pt x="0" y="25647"/>
                    <a:pt x="25647" y="0"/>
                    <a:pt x="5728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815327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262446" y="2078613"/>
            <a:ext cx="695854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DATA EXTRACTION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9215" y="5348188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DATA ANALYSIS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81521" y="3711891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DATA CLEANING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2537" y="1639880"/>
            <a:ext cx="67139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Utilizing SQL to retrieve data from multiple tables within the Chinook Database, including Customer, Invoice, Track, Album, Artist, and Genre tables.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92537" y="3391753"/>
            <a:ext cx="67139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Using data preprocessing techniques to ensure accuracy and consistency, which includes handling missing values ,and removing duplicates.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092537" y="5087618"/>
            <a:ext cx="67139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performed exploratory data analysis to extract meaningful insights, including customer segmentation, sales performance evaluation by genre and artist, and trend analysis over time.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644763" y="6795988"/>
            <a:ext cx="6892569" cy="1027869"/>
            <a:chOff x="0" y="0"/>
            <a:chExt cx="1815327" cy="2707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15327" cy="270714"/>
            </a:xfrm>
            <a:custGeom>
              <a:avLst/>
              <a:gdLst/>
              <a:ahLst/>
              <a:cxnLst/>
              <a:rect r="r" b="b" t="t" l="l"/>
              <a:pathLst>
                <a:path h="270714" w="1815327">
                  <a:moveTo>
                    <a:pt x="57285" y="0"/>
                  </a:moveTo>
                  <a:lnTo>
                    <a:pt x="1758042" y="0"/>
                  </a:lnTo>
                  <a:cubicBezTo>
                    <a:pt x="1789680" y="0"/>
                    <a:pt x="1815327" y="25647"/>
                    <a:pt x="1815327" y="57285"/>
                  </a:cubicBezTo>
                  <a:lnTo>
                    <a:pt x="1815327" y="213430"/>
                  </a:lnTo>
                  <a:cubicBezTo>
                    <a:pt x="1815327" y="245067"/>
                    <a:pt x="1789680" y="270714"/>
                    <a:pt x="1758042" y="270714"/>
                  </a:cubicBezTo>
                  <a:lnTo>
                    <a:pt x="57285" y="270714"/>
                  </a:lnTo>
                  <a:cubicBezTo>
                    <a:pt x="25647" y="270714"/>
                    <a:pt x="0" y="245067"/>
                    <a:pt x="0" y="213430"/>
                  </a:cubicBezTo>
                  <a:lnTo>
                    <a:pt x="0" y="57285"/>
                  </a:lnTo>
                  <a:cubicBezTo>
                    <a:pt x="0" y="25647"/>
                    <a:pt x="25647" y="0"/>
                    <a:pt x="5728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1815327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071955" y="7066670"/>
            <a:ext cx="6655198" cy="56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1"/>
              </a:lnSpc>
            </a:pPr>
            <a:r>
              <a:rPr lang="en-US" b="true" sz="371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04 - DATA VISUALIZATION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92537" y="6981846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Creating visual representations of the findings using Python libraries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892023" y="371116"/>
            <a:ext cx="8829140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SCOPE OF THE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452455" y="990600"/>
            <a:ext cx="6450454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8CFAE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SOURCE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23368" y="1950501"/>
            <a:ext cx="11955547" cy="223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9"/>
              </a:lnSpc>
            </a:pPr>
            <a:r>
              <a:rPr lang="en-US" b="true" sz="370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project utilizes the Chinook Database, which contains various tables representing the operations of a music store, including customers, employees, invoices, tracks, and genres.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351536" y="2150526"/>
            <a:ext cx="293282" cy="279535"/>
            <a:chOff x="0" y="0"/>
            <a:chExt cx="812800" cy="774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0414" y="113079"/>
              <a:ext cx="611973" cy="583067"/>
            </a:xfrm>
            <a:custGeom>
              <a:avLst/>
              <a:gdLst/>
              <a:ahLst/>
              <a:cxnLst/>
              <a:rect r="r" b="b" t="t" l="l"/>
              <a:pathLst>
                <a:path h="583067" w="611973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51536" y="5662154"/>
            <a:ext cx="293282" cy="279535"/>
            <a:chOff x="0" y="0"/>
            <a:chExt cx="812800" cy="774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0414" y="113079"/>
              <a:ext cx="611973" cy="583067"/>
            </a:xfrm>
            <a:custGeom>
              <a:avLst/>
              <a:gdLst/>
              <a:ahLst/>
              <a:cxnLst/>
              <a:rect r="r" b="b" t="t" l="l"/>
              <a:pathLst>
                <a:path h="583067" w="611973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595330" y="4619602"/>
            <a:ext cx="6450454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CLEANING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8674" y="5384777"/>
            <a:ext cx="11481761" cy="104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3"/>
              </a:lnSpc>
            </a:pPr>
            <a:r>
              <a:rPr lang="en-US" sz="346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We performed extensive data cleaning, including:</a:t>
            </a:r>
          </a:p>
          <a:p>
            <a:pPr algn="ctr">
              <a:lnSpc>
                <a:spcPts val="4163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1064519" y="6191199"/>
            <a:ext cx="6493571" cy="780465"/>
            <a:chOff x="0" y="0"/>
            <a:chExt cx="2251990" cy="2706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51990" cy="270668"/>
            </a:xfrm>
            <a:custGeom>
              <a:avLst/>
              <a:gdLst/>
              <a:ahLst/>
              <a:cxnLst/>
              <a:rect r="r" b="b" t="t" l="l"/>
              <a:pathLst>
                <a:path h="270668" w="2251990">
                  <a:moveTo>
                    <a:pt x="60804" y="0"/>
                  </a:moveTo>
                  <a:lnTo>
                    <a:pt x="2191186" y="0"/>
                  </a:lnTo>
                  <a:cubicBezTo>
                    <a:pt x="2207312" y="0"/>
                    <a:pt x="2222778" y="6406"/>
                    <a:pt x="2234181" y="17809"/>
                  </a:cubicBezTo>
                  <a:cubicBezTo>
                    <a:pt x="2245584" y="29212"/>
                    <a:pt x="2251990" y="44678"/>
                    <a:pt x="2251990" y="60804"/>
                  </a:cubicBezTo>
                  <a:lnTo>
                    <a:pt x="2251990" y="209863"/>
                  </a:lnTo>
                  <a:cubicBezTo>
                    <a:pt x="2251990" y="225990"/>
                    <a:pt x="2245584" y="241456"/>
                    <a:pt x="2234181" y="252859"/>
                  </a:cubicBezTo>
                  <a:cubicBezTo>
                    <a:pt x="2222778" y="264262"/>
                    <a:pt x="2207312" y="270668"/>
                    <a:pt x="2191186" y="270668"/>
                  </a:cubicBezTo>
                  <a:lnTo>
                    <a:pt x="60804" y="270668"/>
                  </a:lnTo>
                  <a:cubicBezTo>
                    <a:pt x="44678" y="270668"/>
                    <a:pt x="29212" y="264262"/>
                    <a:pt x="17809" y="252859"/>
                  </a:cubicBezTo>
                  <a:cubicBezTo>
                    <a:pt x="6406" y="241456"/>
                    <a:pt x="0" y="225990"/>
                    <a:pt x="0" y="209863"/>
                  </a:cubicBezTo>
                  <a:lnTo>
                    <a:pt x="0" y="60804"/>
                  </a:lnTo>
                  <a:cubicBezTo>
                    <a:pt x="0" y="44678"/>
                    <a:pt x="6406" y="29212"/>
                    <a:pt x="17809" y="17809"/>
                  </a:cubicBezTo>
                  <a:cubicBezTo>
                    <a:pt x="29212" y="6406"/>
                    <a:pt x="44678" y="0"/>
                    <a:pt x="60804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2251990" cy="251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754649" y="6132189"/>
            <a:ext cx="6548441" cy="780600"/>
            <a:chOff x="0" y="0"/>
            <a:chExt cx="2271019" cy="2707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1019" cy="270714"/>
            </a:xfrm>
            <a:custGeom>
              <a:avLst/>
              <a:gdLst/>
              <a:ahLst/>
              <a:cxnLst/>
              <a:rect r="r" b="b" t="t" l="l"/>
              <a:pathLst>
                <a:path h="270714" w="2271019">
                  <a:moveTo>
                    <a:pt x="60295" y="0"/>
                  </a:moveTo>
                  <a:lnTo>
                    <a:pt x="2210724" y="0"/>
                  </a:lnTo>
                  <a:cubicBezTo>
                    <a:pt x="2226715" y="0"/>
                    <a:pt x="2242052" y="6352"/>
                    <a:pt x="2253359" y="17660"/>
                  </a:cubicBezTo>
                  <a:cubicBezTo>
                    <a:pt x="2264666" y="28967"/>
                    <a:pt x="2271019" y="44304"/>
                    <a:pt x="2271019" y="60295"/>
                  </a:cubicBezTo>
                  <a:lnTo>
                    <a:pt x="2271019" y="210419"/>
                  </a:lnTo>
                  <a:cubicBezTo>
                    <a:pt x="2271019" y="226411"/>
                    <a:pt x="2264666" y="241747"/>
                    <a:pt x="2253359" y="253054"/>
                  </a:cubicBezTo>
                  <a:cubicBezTo>
                    <a:pt x="2242052" y="264362"/>
                    <a:pt x="2226715" y="270714"/>
                    <a:pt x="2210724" y="270714"/>
                  </a:cubicBezTo>
                  <a:lnTo>
                    <a:pt x="60295" y="270714"/>
                  </a:lnTo>
                  <a:cubicBezTo>
                    <a:pt x="44304" y="270714"/>
                    <a:pt x="28967" y="264362"/>
                    <a:pt x="17660" y="253054"/>
                  </a:cubicBezTo>
                  <a:cubicBezTo>
                    <a:pt x="6352" y="241747"/>
                    <a:pt x="0" y="226411"/>
                    <a:pt x="0" y="210419"/>
                  </a:cubicBezTo>
                  <a:lnTo>
                    <a:pt x="0" y="60295"/>
                  </a:lnTo>
                  <a:cubicBezTo>
                    <a:pt x="0" y="44304"/>
                    <a:pt x="6352" y="28967"/>
                    <a:pt x="17660" y="17660"/>
                  </a:cubicBezTo>
                  <a:cubicBezTo>
                    <a:pt x="28967" y="6352"/>
                    <a:pt x="44304" y="0"/>
                    <a:pt x="60295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2271019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10413" y="8684926"/>
            <a:ext cx="6493571" cy="780600"/>
            <a:chOff x="0" y="0"/>
            <a:chExt cx="2251990" cy="27071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251990" cy="270714"/>
            </a:xfrm>
            <a:custGeom>
              <a:avLst/>
              <a:gdLst/>
              <a:ahLst/>
              <a:cxnLst/>
              <a:rect r="r" b="b" t="t" l="l"/>
              <a:pathLst>
                <a:path h="270714" w="2251990">
                  <a:moveTo>
                    <a:pt x="60804" y="0"/>
                  </a:moveTo>
                  <a:lnTo>
                    <a:pt x="2191186" y="0"/>
                  </a:lnTo>
                  <a:cubicBezTo>
                    <a:pt x="2207312" y="0"/>
                    <a:pt x="2222778" y="6406"/>
                    <a:pt x="2234181" y="17809"/>
                  </a:cubicBezTo>
                  <a:cubicBezTo>
                    <a:pt x="2245584" y="29212"/>
                    <a:pt x="2251990" y="44678"/>
                    <a:pt x="2251990" y="60804"/>
                  </a:cubicBezTo>
                  <a:lnTo>
                    <a:pt x="2251990" y="209910"/>
                  </a:lnTo>
                  <a:cubicBezTo>
                    <a:pt x="2251990" y="226036"/>
                    <a:pt x="2245584" y="241502"/>
                    <a:pt x="2234181" y="252905"/>
                  </a:cubicBezTo>
                  <a:cubicBezTo>
                    <a:pt x="2222778" y="264308"/>
                    <a:pt x="2207312" y="270714"/>
                    <a:pt x="2191186" y="270714"/>
                  </a:cubicBezTo>
                  <a:lnTo>
                    <a:pt x="60804" y="270714"/>
                  </a:lnTo>
                  <a:cubicBezTo>
                    <a:pt x="44678" y="270714"/>
                    <a:pt x="29212" y="264308"/>
                    <a:pt x="17809" y="252905"/>
                  </a:cubicBezTo>
                  <a:cubicBezTo>
                    <a:pt x="6406" y="241502"/>
                    <a:pt x="0" y="226036"/>
                    <a:pt x="0" y="209910"/>
                  </a:cubicBezTo>
                  <a:lnTo>
                    <a:pt x="0" y="60804"/>
                  </a:lnTo>
                  <a:cubicBezTo>
                    <a:pt x="0" y="44678"/>
                    <a:pt x="6406" y="29212"/>
                    <a:pt x="17809" y="17809"/>
                  </a:cubicBezTo>
                  <a:cubicBezTo>
                    <a:pt x="29212" y="6406"/>
                    <a:pt x="44678" y="0"/>
                    <a:pt x="60804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225199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745459" y="6339674"/>
            <a:ext cx="5423479" cy="47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b="true" sz="303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01 -REMOVING DUPLICATES.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71748" y="6282694"/>
            <a:ext cx="7269958" cy="853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sz="3037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HANDLING MISSING VALUES.</a:t>
            </a:r>
          </a:p>
          <a:p>
            <a:pPr algn="l" marL="655849" indent="-327925" lvl="1">
              <a:lnSpc>
                <a:spcPts val="3037"/>
              </a:lnSpc>
              <a:buFont typeface="Arial"/>
              <a:buChar char="•"/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548770" y="8825771"/>
            <a:ext cx="6013393" cy="47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b="true" sz="303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03 -STANDARDIZING FORMATS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4056806" y="7326641"/>
            <a:ext cx="8294730" cy="839475"/>
            <a:chOff x="0" y="0"/>
            <a:chExt cx="2876638" cy="2911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876638" cy="291133"/>
            </a:xfrm>
            <a:custGeom>
              <a:avLst/>
              <a:gdLst/>
              <a:ahLst/>
              <a:cxnLst/>
              <a:rect r="r" b="b" t="t" l="l"/>
              <a:pathLst>
                <a:path h="291133" w="2876638">
                  <a:moveTo>
                    <a:pt x="47601" y="0"/>
                  </a:moveTo>
                  <a:lnTo>
                    <a:pt x="2829037" y="0"/>
                  </a:lnTo>
                  <a:cubicBezTo>
                    <a:pt x="2855326" y="0"/>
                    <a:pt x="2876638" y="21312"/>
                    <a:pt x="2876638" y="47601"/>
                  </a:cubicBezTo>
                  <a:lnTo>
                    <a:pt x="2876638" y="243531"/>
                  </a:lnTo>
                  <a:cubicBezTo>
                    <a:pt x="2876638" y="269821"/>
                    <a:pt x="2855326" y="291133"/>
                    <a:pt x="2829037" y="291133"/>
                  </a:cubicBezTo>
                  <a:lnTo>
                    <a:pt x="47601" y="291133"/>
                  </a:lnTo>
                  <a:cubicBezTo>
                    <a:pt x="21312" y="291133"/>
                    <a:pt x="0" y="269821"/>
                    <a:pt x="0" y="243531"/>
                  </a:cubicBezTo>
                  <a:lnTo>
                    <a:pt x="0" y="47601"/>
                  </a:lnTo>
                  <a:cubicBezTo>
                    <a:pt x="0" y="21312"/>
                    <a:pt x="21312" y="0"/>
                    <a:pt x="47601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19050"/>
              <a:ext cx="2876638" cy="272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763407" y="8599449"/>
            <a:ext cx="8762593" cy="932234"/>
            <a:chOff x="0" y="0"/>
            <a:chExt cx="3038894" cy="32330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038894" cy="323302"/>
            </a:xfrm>
            <a:custGeom>
              <a:avLst/>
              <a:gdLst/>
              <a:ahLst/>
              <a:cxnLst/>
              <a:rect r="r" b="b" t="t" l="l"/>
              <a:pathLst>
                <a:path h="323302" w="3038894">
                  <a:moveTo>
                    <a:pt x="45059" y="0"/>
                  </a:moveTo>
                  <a:lnTo>
                    <a:pt x="2993834" y="0"/>
                  </a:lnTo>
                  <a:cubicBezTo>
                    <a:pt x="3005785" y="0"/>
                    <a:pt x="3017246" y="4747"/>
                    <a:pt x="3025696" y="13198"/>
                  </a:cubicBezTo>
                  <a:cubicBezTo>
                    <a:pt x="3034146" y="21648"/>
                    <a:pt x="3038894" y="33109"/>
                    <a:pt x="3038894" y="45059"/>
                  </a:cubicBezTo>
                  <a:lnTo>
                    <a:pt x="3038894" y="278242"/>
                  </a:lnTo>
                  <a:cubicBezTo>
                    <a:pt x="3038894" y="290193"/>
                    <a:pt x="3034146" y="301654"/>
                    <a:pt x="3025696" y="310104"/>
                  </a:cubicBezTo>
                  <a:cubicBezTo>
                    <a:pt x="3017246" y="318554"/>
                    <a:pt x="3005785" y="323302"/>
                    <a:pt x="2993834" y="323302"/>
                  </a:cubicBezTo>
                  <a:lnTo>
                    <a:pt x="45059" y="323302"/>
                  </a:lnTo>
                  <a:cubicBezTo>
                    <a:pt x="33109" y="323302"/>
                    <a:pt x="21648" y="318554"/>
                    <a:pt x="13198" y="310104"/>
                  </a:cubicBezTo>
                  <a:cubicBezTo>
                    <a:pt x="4747" y="301654"/>
                    <a:pt x="0" y="290193"/>
                    <a:pt x="0" y="278242"/>
                  </a:cubicBezTo>
                  <a:lnTo>
                    <a:pt x="0" y="45059"/>
                  </a:lnTo>
                  <a:cubicBezTo>
                    <a:pt x="0" y="33109"/>
                    <a:pt x="4747" y="21648"/>
                    <a:pt x="13198" y="13198"/>
                  </a:cubicBezTo>
                  <a:cubicBezTo>
                    <a:pt x="21648" y="4747"/>
                    <a:pt x="33109" y="0"/>
                    <a:pt x="45059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19050"/>
              <a:ext cx="3038894" cy="304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4380656" y="7475116"/>
            <a:ext cx="7970880" cy="47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b="true" sz="303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04 - FILTERING UNNECESSARY RECORDS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77682" y="8844821"/>
            <a:ext cx="9107776" cy="47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b="true" sz="303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05 -CREATING NEW COLUMNS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52705" y="841546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121460" y="1292037"/>
            <a:ext cx="8715309" cy="1566549"/>
          </a:xfrm>
          <a:custGeom>
            <a:avLst/>
            <a:gdLst/>
            <a:ahLst/>
            <a:cxnLst/>
            <a:rect r="r" b="b" t="t" l="l"/>
            <a:pathLst>
              <a:path h="1566549" w="8715309">
                <a:moveTo>
                  <a:pt x="0" y="0"/>
                </a:moveTo>
                <a:lnTo>
                  <a:pt x="8715309" y="0"/>
                </a:lnTo>
                <a:lnTo>
                  <a:pt x="8715309" y="1566549"/>
                </a:lnTo>
                <a:lnTo>
                  <a:pt x="0" y="1566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21460" y="3258573"/>
            <a:ext cx="8715309" cy="1552956"/>
          </a:xfrm>
          <a:custGeom>
            <a:avLst/>
            <a:gdLst/>
            <a:ahLst/>
            <a:cxnLst/>
            <a:rect r="r" b="b" t="t" l="l"/>
            <a:pathLst>
              <a:path h="1552956" w="8715309">
                <a:moveTo>
                  <a:pt x="0" y="0"/>
                </a:moveTo>
                <a:lnTo>
                  <a:pt x="8715309" y="0"/>
                </a:lnTo>
                <a:lnTo>
                  <a:pt x="8715309" y="1552956"/>
                </a:lnTo>
                <a:lnTo>
                  <a:pt x="0" y="1552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428" r="-62912" b="-5428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244623" y="5143500"/>
            <a:ext cx="8592146" cy="4762936"/>
          </a:xfrm>
          <a:custGeom>
            <a:avLst/>
            <a:gdLst/>
            <a:ahLst/>
            <a:cxnLst/>
            <a:rect r="r" b="b" t="t" l="l"/>
            <a:pathLst>
              <a:path h="4762936" w="8592146">
                <a:moveTo>
                  <a:pt x="0" y="0"/>
                </a:moveTo>
                <a:lnTo>
                  <a:pt x="8592146" y="0"/>
                </a:lnTo>
                <a:lnTo>
                  <a:pt x="8592146" y="4762936"/>
                </a:lnTo>
                <a:lnTo>
                  <a:pt x="0" y="4762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09" r="0" b="-100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8736" y="635210"/>
            <a:ext cx="8103452" cy="78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b="true" sz="522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REMOVING DUPLICATES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9073" y="1811047"/>
            <a:ext cx="787656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Used </a:t>
            </a:r>
            <a:r>
              <a:rPr lang="en-US" sz="263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drop_duplicates()</a:t>
            </a:r>
            <a:r>
              <a:rPr lang="en-US" sz="263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method on DataFrames for Employee and Customer tables.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8736" y="3330748"/>
            <a:ext cx="8216898" cy="70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b="true" sz="4622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EMPLOYEE TABLE CLEANING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9073" y="4349376"/>
            <a:ext cx="9493487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Fill Missing Values:</a:t>
            </a:r>
          </a:p>
          <a:p>
            <a:pPr algn="l">
              <a:lnSpc>
                <a:spcPts val="3157"/>
              </a:lnSpc>
            </a:pPr>
          </a:p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Replaced missing supervisor IDs with 0.</a:t>
            </a:r>
          </a:p>
          <a:p>
            <a:pPr algn="l">
              <a:lnSpc>
                <a:spcPts val="3157"/>
              </a:lnSpc>
            </a:pPr>
          </a:p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 Standardizing Phone Numbers</a:t>
            </a:r>
          </a:p>
          <a:p>
            <a:pPr algn="l">
              <a:lnSpc>
                <a:spcPts val="3157"/>
              </a:lnSpc>
            </a:pPr>
          </a:p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Ensured consistent phone number format.</a:t>
            </a:r>
          </a:p>
          <a:p>
            <a:pPr algn="l">
              <a:lnSpc>
                <a:spcPts val="3157"/>
              </a:lnSpc>
            </a:pPr>
          </a:p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Standardizing Fax Numbers</a:t>
            </a:r>
          </a:p>
          <a:p>
            <a:pPr algn="l">
              <a:lnSpc>
                <a:spcPts val="3157"/>
              </a:lnSpc>
            </a:pPr>
          </a:p>
          <a:p>
            <a:pPr algn="l">
              <a:lnSpc>
                <a:spcPts val="3157"/>
              </a:lnSpc>
            </a:pPr>
            <a:r>
              <a:rPr lang="en-US" sz="263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Standardized fax numbers for uniformity.</a:t>
            </a:r>
          </a:p>
          <a:p>
            <a:pPr algn="l">
              <a:lnSpc>
                <a:spcPts val="315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52705" y="841546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235585" y="989675"/>
            <a:ext cx="6601184" cy="3600826"/>
          </a:xfrm>
          <a:custGeom>
            <a:avLst/>
            <a:gdLst/>
            <a:ahLst/>
            <a:cxnLst/>
            <a:rect r="r" b="b" t="t" l="l"/>
            <a:pathLst>
              <a:path h="3600826" w="6601184">
                <a:moveTo>
                  <a:pt x="0" y="0"/>
                </a:moveTo>
                <a:lnTo>
                  <a:pt x="6601184" y="0"/>
                </a:lnTo>
                <a:lnTo>
                  <a:pt x="6601184" y="3600826"/>
                </a:lnTo>
                <a:lnTo>
                  <a:pt x="0" y="360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17" t="0" r="-34544" b="-6595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35585" y="4869612"/>
            <a:ext cx="6601184" cy="4750491"/>
          </a:xfrm>
          <a:custGeom>
            <a:avLst/>
            <a:gdLst/>
            <a:ahLst/>
            <a:cxnLst/>
            <a:rect r="r" b="b" t="t" l="l"/>
            <a:pathLst>
              <a:path h="4750491" w="6601184">
                <a:moveTo>
                  <a:pt x="0" y="0"/>
                </a:moveTo>
                <a:lnTo>
                  <a:pt x="6601184" y="0"/>
                </a:lnTo>
                <a:lnTo>
                  <a:pt x="6601184" y="4750491"/>
                </a:lnTo>
                <a:lnTo>
                  <a:pt x="0" y="4750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20" r="0" b="-938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46495" y="280618"/>
            <a:ext cx="10811595" cy="70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b="true" sz="4705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CUSTOMER TABLE CLEANING STEPS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4994" y="1219053"/>
            <a:ext cx="9337091" cy="840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Identified missing values in the Customer table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using : </a:t>
            </a: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80">
                <a:solidFill>
                  <a:srgbClr val="48CFAE"/>
                </a:solidFill>
                <a:latin typeface="DM Sans"/>
                <a:ea typeface="DM Sans"/>
                <a:cs typeface="DM Sans"/>
                <a:sym typeface="DM Sans"/>
              </a:rPr>
              <a:t>print(clean_customer.isnull().sum())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Dropping Unnecessary Columns</a:t>
            </a: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using :  </a:t>
            </a:r>
            <a:r>
              <a:rPr lang="en-US" sz="308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clean_customer = clean_customer.drop(columns=['Fax', 'State'])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Handling Missing Values in Company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clean_customer['Company'] = clean_customer["Company"].fillna('No company')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Replaced missing company names with a placeholder</a:t>
            </a:r>
          </a:p>
          <a:p>
            <a:pPr algn="l">
              <a:lnSpc>
                <a:spcPts val="369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515120" y="87221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1649443"/>
            <a:ext cx="8890061" cy="5432924"/>
          </a:xfrm>
          <a:custGeom>
            <a:avLst/>
            <a:gdLst/>
            <a:ahLst/>
            <a:cxnLst/>
            <a:rect r="r" b="b" t="t" l="l"/>
            <a:pathLst>
              <a:path h="5432924" w="8890061">
                <a:moveTo>
                  <a:pt x="0" y="0"/>
                </a:moveTo>
                <a:lnTo>
                  <a:pt x="8890061" y="0"/>
                </a:lnTo>
                <a:lnTo>
                  <a:pt x="8890061" y="5432924"/>
                </a:lnTo>
                <a:lnTo>
                  <a:pt x="0" y="543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93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46495" y="280618"/>
            <a:ext cx="10811595" cy="70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b="true" sz="4705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INVOICE TABLE CLEANING STEPS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4994" y="2743200"/>
            <a:ext cx="9337091" cy="718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34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Data Extraction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using : </a:t>
            </a: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80">
                <a:solidFill>
                  <a:srgbClr val="48CFAE"/>
                </a:solidFill>
                <a:latin typeface="DM Sans"/>
                <a:ea typeface="DM Sans"/>
                <a:cs typeface="DM Sans"/>
                <a:sym typeface="DM Sans"/>
              </a:rPr>
              <a:t>clean_invoice = pd.read_sql("SELECT * FROM Invoice", connection)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4176"/>
              </a:lnSpc>
            </a:pPr>
            <a:r>
              <a:rPr lang="en-US" sz="34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Dropping Unnecessary Columns</a:t>
            </a:r>
          </a:p>
          <a:p>
            <a:pPr algn="l">
              <a:lnSpc>
                <a:spcPts val="4176"/>
              </a:lnSpc>
            </a:pPr>
          </a:p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using :  </a:t>
            </a:r>
            <a:r>
              <a:rPr lang="en-US" sz="308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clean_invoice = clean_invoice.drop(columns='BillingState')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936"/>
              </a:lnSpc>
            </a:pPr>
            <a:r>
              <a:rPr lang="en-US" sz="32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Handling Missing Values</a:t>
            </a:r>
          </a:p>
          <a:p>
            <a:pPr algn="l">
              <a:lnSpc>
                <a:spcPts val="3576"/>
              </a:lnSpc>
            </a:pPr>
            <a:r>
              <a:rPr lang="en-US" sz="298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98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Replaced missing postal codes with a placeholder</a:t>
            </a: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</a:p>
          <a:p>
            <a:pPr algn="l">
              <a:lnSpc>
                <a:spcPts val="369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515120" y="87221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075123" y="483948"/>
            <a:ext cx="8614981" cy="8685740"/>
          </a:xfrm>
          <a:custGeom>
            <a:avLst/>
            <a:gdLst/>
            <a:ahLst/>
            <a:cxnLst/>
            <a:rect r="r" b="b" t="t" l="l"/>
            <a:pathLst>
              <a:path h="8685740" w="8614981">
                <a:moveTo>
                  <a:pt x="0" y="0"/>
                </a:moveTo>
                <a:lnTo>
                  <a:pt x="8614981" y="0"/>
                </a:lnTo>
                <a:lnTo>
                  <a:pt x="8614981" y="8685740"/>
                </a:lnTo>
                <a:lnTo>
                  <a:pt x="0" y="8685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2579" y="3076486"/>
            <a:ext cx="8306305" cy="99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3614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CUSTOMER SEGMENTATION</a:t>
            </a:r>
          </a:p>
          <a:p>
            <a:pPr algn="l">
              <a:lnSpc>
                <a:spcPts val="357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82872" y="4069580"/>
            <a:ext cx="9337091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34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Categorized customers based on total purchases:</a:t>
            </a:r>
          </a:p>
          <a:p>
            <a:pPr algn="l">
              <a:lnSpc>
                <a:spcPts val="3696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92579" y="5707017"/>
            <a:ext cx="8306305" cy="99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3614" b="true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MONTHLY SALES TRENDS</a:t>
            </a:r>
          </a:p>
          <a:p>
            <a:pPr algn="l">
              <a:lnSpc>
                <a:spcPts val="357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82872" y="6665289"/>
            <a:ext cx="933709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34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Aggregated sales data by month</a:t>
            </a:r>
          </a:p>
          <a:p>
            <a:pPr algn="l">
              <a:lnSpc>
                <a:spcPts val="369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92579" y="1028700"/>
            <a:ext cx="8306305" cy="54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b="true" sz="3614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SALES DATA INSIGHTS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3995" y="1788188"/>
            <a:ext cx="85611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3080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Aggregated sales data to identify total revenue by country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6687073" y="1570604"/>
            <a:ext cx="11301259" cy="6006873"/>
          </a:xfrm>
          <a:custGeom>
            <a:avLst/>
            <a:gdLst/>
            <a:ahLst/>
            <a:cxnLst/>
            <a:rect r="r" b="b" t="t" l="l"/>
            <a:pathLst>
              <a:path h="6006873" w="11301259">
                <a:moveTo>
                  <a:pt x="0" y="0"/>
                </a:moveTo>
                <a:lnTo>
                  <a:pt x="11301259" y="0"/>
                </a:lnTo>
                <a:lnTo>
                  <a:pt x="11301259" y="6006874"/>
                </a:lnTo>
                <a:lnTo>
                  <a:pt x="0" y="60068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5828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36794" y="426158"/>
            <a:ext cx="10700938" cy="10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1"/>
              </a:lnSpc>
            </a:pPr>
            <a:r>
              <a:rPr lang="en-US" sz="3930" b="true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TOP CUSTOMERS BY TOTAL PURCHASES</a:t>
            </a:r>
          </a:p>
          <a:p>
            <a:pPr algn="l">
              <a:lnSpc>
                <a:spcPts val="3891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330620" y="1833885"/>
            <a:ext cx="604208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Here is the top 10 customers bt their total purchase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0620" y="3491259"/>
            <a:ext cx="6042082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top customer is </a:t>
            </a:r>
            <a:r>
              <a:rPr lang="en-US" sz="2899" b="true">
                <a:solidFill>
                  <a:srgbClr val="494577"/>
                </a:solidFill>
                <a:latin typeface="DM Sans Bold"/>
                <a:ea typeface="DM Sans Bold"/>
                <a:cs typeface="DM Sans Bold"/>
                <a:sym typeface="DM Sans Bold"/>
              </a:rPr>
              <a:t>Helena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DAGSD9lusUk</dc:identifier>
  <dcterms:modified xsi:type="dcterms:W3CDTF">2011-08-01T06:04:30Z</dcterms:modified>
  <cp:revision>1</cp:revision>
  <dc:title>Colorful Modern Business Infographic Presentation</dc:title>
</cp:coreProperties>
</file>