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Century Gothic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g4pw5yY5+0V+hrGBlmDpCI9YlJ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italic.fntdata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font" Target="fonts/CenturyGothic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CenturyGothic-bold.fntdata"/><Relationship Id="rId6" Type="http://schemas.openxmlformats.org/officeDocument/2006/relationships/slide" Target="slides/slide2.xml"/><Relationship Id="rId18" Type="http://schemas.openxmlformats.org/officeDocument/2006/relationships/font" Target="fonts/CenturyGothic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5" name="Google Shape;18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3" name="Google Shape;20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ed64bf40d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eed64bf40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14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4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14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panorámica con descripción">
  <p:cSld name="Imagen panorámica con descripció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</p:sp>
      <p:sp>
        <p:nvSpPr>
          <p:cNvPr id="78" name="Google Shape;78;p23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9" name="Google Shape;79;p2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4"/>
          <p:cNvSpPr/>
          <p:nvPr/>
        </p:nvSpPr>
        <p:spPr>
          <a:xfrm>
            <a:off x="631697" y="1081456"/>
            <a:ext cx="6332416" cy="32391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24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Gothic"/>
              <a:buNone/>
              <a:defRPr b="1" sz="4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4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24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87" name="Google Shape;87;p24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4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4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5"/>
          <p:cNvSpPr/>
          <p:nvPr/>
        </p:nvSpPr>
        <p:spPr>
          <a:xfrm>
            <a:off x="1140884" y="2286585"/>
            <a:ext cx="4895115" cy="2503972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5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5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4" name="Google Shape;94;p2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6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26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6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01" name="Google Shape;101;p2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/>
          <p:nvPr/>
        </p:nvSpPr>
        <p:spPr>
          <a:xfrm>
            <a:off x="7669651" y="446089"/>
            <a:ext cx="4522349" cy="541496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27"/>
          <p:cNvSpPr txBox="1"/>
          <p:nvPr>
            <p:ph type="title"/>
          </p:nvPr>
        </p:nvSpPr>
        <p:spPr>
          <a:xfrm rot="5400000">
            <a:off x="6863537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7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08" name="Google Shape;108;p2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" name="Google Shape;20;p1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" name="Google Shape;28;p16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/>
          <p:nvPr/>
        </p:nvSpPr>
        <p:spPr>
          <a:xfrm>
            <a:off x="0" y="1"/>
            <a:ext cx="12192000" cy="520382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17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b="1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1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8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8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9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/>
          <p:nvPr/>
        </p:nvSpPr>
        <p:spPr>
          <a:xfrm>
            <a:off x="1073151" y="446087"/>
            <a:ext cx="3547533" cy="181465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21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</p:sp>
      <p:sp>
        <p:nvSpPr>
          <p:cNvPr id="71" name="Google Shape;71;p22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2" name="Google Shape;72;p22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ythontutor.com/c.html#code=%23include%3Cstdio.h%3E%0A%0Aint%20sumar_numeros%28int%20primer_numero,%20int%20segundo_numero%29%7B%0A%20%20return%28primer_numero%20%2B%20segundo_numero%29%3B%0A%7D%0A%0Aint%20main%28%29%20%7B%0A%0A%20%20int%20un_numero%20%3D%2055%3B%0A%20%20int%20otro_numero%20%3D%2045%3B%0A%20%20int%20resultado%3B%0A%20%20resultado%20%3D%20sumar_numeros%28un_numero,%20otro_numero%29%3B%0A%0A%20%20return%200%3B%0A%7D&amp;mode=edit&amp;origin=opt-frontend.js&amp;py=c_gcc9.3.0&amp;rawInputLstJSON=%5B%5D" TargetMode="External"/><Relationship Id="rId4" Type="http://schemas.openxmlformats.org/officeDocument/2006/relationships/hyperlink" Target="https://pythontutor.com/c.html#code=%23include%3Cstdio.h%3E%0A%0Avoid%20imprimir_numero%28int%20numero_a_imprimir%29%7B%0A%20%20printf%28%22El%20numero%20a%20imprimir%20es%3A%20%25d%5Cn%22,numero_a_imprimir%29%3B%0A%7D%0A%0Aint%20main%28%29%20%7B%0A%0A%20%20int%20numero_camiseta_messi%20%3D%2010%3B%0A%20%20%0A%20%20imprimir_numero%28numero_camiseta_messi%29%3B%0A%0A%20%20return%200%3B%0A%7D&amp;mode=edit&amp;origin=opt-frontend.js&amp;py=c_gcc9.3.0&amp;rawInputLstJSON=%5B%5D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r>
              <a:rPr lang="es-ES"/>
              <a:t>Repaso de C Algo2Mendez</a:t>
            </a:r>
            <a:endParaRPr/>
          </a:p>
        </p:txBody>
      </p:sp>
      <p:sp>
        <p:nvSpPr>
          <p:cNvPr id="116" name="Google Shape;116;p1"/>
          <p:cNvSpPr txBox="1"/>
          <p:nvPr>
            <p:ph idx="1" type="subTitle"/>
          </p:nvPr>
        </p:nvSpPr>
        <p:spPr>
          <a:xfrm>
            <a:off x="810000" y="5434350"/>
            <a:ext cx="3138900" cy="7449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s-ES"/>
              <a:t>Valentina Adelsflügel</a:t>
            </a:r>
            <a:br>
              <a:rPr lang="es-ES"/>
            </a:br>
            <a:r>
              <a:rPr lang="es-ES"/>
              <a:t>Gabriel Bedoya (La abu) </a:t>
            </a:r>
            <a:br>
              <a:rPr lang="es-ES"/>
            </a:br>
            <a:r>
              <a:rPr lang="es-ES"/>
              <a:t>Julián Stiefkens</a:t>
            </a:r>
            <a:endParaRPr/>
          </a:p>
        </p:txBody>
      </p:sp>
      <p:sp>
        <p:nvSpPr>
          <p:cNvPr id="117" name="Google Shape;117;p1"/>
          <p:cNvSpPr txBox="1"/>
          <p:nvPr>
            <p:ph idx="1" type="subTitle"/>
          </p:nvPr>
        </p:nvSpPr>
        <p:spPr>
          <a:xfrm>
            <a:off x="8243100" y="5434350"/>
            <a:ext cx="3138900" cy="7449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s-ES"/>
              <a:t>Agradecimientos a:</a:t>
            </a:r>
            <a:br>
              <a:rPr lang="es-ES"/>
            </a:br>
            <a:r>
              <a:rPr lang="es-ES"/>
              <a:t>Gabriel Re</a:t>
            </a:r>
            <a:br>
              <a:rPr lang="es-ES"/>
            </a:br>
            <a:r>
              <a:rPr lang="es-ES"/>
              <a:t>Tomas Ayala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s-ES"/>
              <a:t>While</a:t>
            </a:r>
            <a:endParaRPr/>
          </a:p>
        </p:txBody>
      </p:sp>
      <p:sp>
        <p:nvSpPr>
          <p:cNvPr id="188" name="Google Shape;188;p10"/>
          <p:cNvSpPr/>
          <p:nvPr/>
        </p:nvSpPr>
        <p:spPr>
          <a:xfrm>
            <a:off x="818712" y="1960656"/>
            <a:ext cx="74732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s-ES" sz="5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 b="0" i="0" sz="54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10"/>
          <p:cNvSpPr/>
          <p:nvPr/>
        </p:nvSpPr>
        <p:spPr>
          <a:xfrm>
            <a:off x="6095999" y="1960656"/>
            <a:ext cx="24978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s-ES" sz="5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Python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0"/>
          <p:cNvSpPr txBox="1"/>
          <p:nvPr/>
        </p:nvSpPr>
        <p:spPr>
          <a:xfrm>
            <a:off x="6095999" y="3427004"/>
            <a:ext cx="609879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n = </a:t>
            </a:r>
            <a:r>
              <a:rPr b="0" i="0" lang="es-ES" sz="1800" u="none" cap="none" strike="noStrike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b="0" i="0" sz="18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es-E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n &gt; </a:t>
            </a:r>
            <a:r>
              <a:rPr b="0" i="0" lang="es-ES" sz="1800" u="none" cap="none" strike="noStrike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s-E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i="0" sz="18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 n -= </a:t>
            </a:r>
            <a:r>
              <a:rPr b="0" i="0" lang="es-ES" sz="1800" u="none" cap="none" strike="noStrike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0" i="0" sz="18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b="0" i="0" lang="es-ES" sz="180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s-E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s-E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0" i="0" lang="es-E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8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1" name="Google Shape;191;p10"/>
          <p:cNvSpPr txBox="1"/>
          <p:nvPr/>
        </p:nvSpPr>
        <p:spPr>
          <a:xfrm>
            <a:off x="810000" y="3427003"/>
            <a:ext cx="6098796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int n = </a:t>
            </a:r>
            <a:r>
              <a:rPr b="0" i="0" lang="es-ES" sz="1800" u="none" cap="none" strike="noStrike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b="0" i="0" sz="18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es-E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(n &gt; </a:t>
            </a:r>
            <a:r>
              <a:rPr b="0" i="0" lang="es-ES" sz="1800" u="none" cap="none" strike="noStrike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0)</a:t>
            </a:r>
            <a:r>
              <a:rPr b="0" i="0" lang="es-E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8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 n--;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b="0" i="0" lang="es-ES" sz="180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b="0" i="0" lang="es-E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(“%d”</a:t>
            </a:r>
            <a:r>
              <a:rPr b="0" i="0" lang="es-E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,n</a:t>
            </a:r>
            <a:r>
              <a:rPr b="0" i="0" lang="es-E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s-ES"/>
              <a:t>For</a:t>
            </a:r>
            <a:endParaRPr/>
          </a:p>
        </p:txBody>
      </p:sp>
      <p:sp>
        <p:nvSpPr>
          <p:cNvPr id="197" name="Google Shape;197;p11"/>
          <p:cNvSpPr/>
          <p:nvPr/>
        </p:nvSpPr>
        <p:spPr>
          <a:xfrm>
            <a:off x="164370" y="1960656"/>
            <a:ext cx="74732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s-ES" sz="5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 b="0" i="0" sz="54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8" name="Google Shape;198;p11"/>
          <p:cNvSpPr/>
          <p:nvPr/>
        </p:nvSpPr>
        <p:spPr>
          <a:xfrm>
            <a:off x="6095999" y="1960656"/>
            <a:ext cx="24978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s-ES" sz="5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Python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1"/>
          <p:cNvSpPr txBox="1"/>
          <p:nvPr/>
        </p:nvSpPr>
        <p:spPr>
          <a:xfrm>
            <a:off x="6093204" y="3118338"/>
            <a:ext cx="609879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nums = </a:t>
            </a:r>
            <a:r>
              <a:rPr b="0" i="0" lang="es-E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s-ES" sz="1800" u="none" cap="none" strike="noStrike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0" i="0" lang="es-E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s-E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r>
              <a:rPr b="0" i="0" lang="es-ES" sz="1800" u="none" cap="none" strike="noStrike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78</a:t>
            </a:r>
            <a:r>
              <a:rPr b="0" i="0" lang="es-E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s-E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r>
              <a:rPr b="0" i="0" lang="es-ES" sz="1800" u="none" cap="none" strike="noStrike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0" i="0" lang="es-E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s-E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r>
              <a:rPr b="0" i="0" lang="es-ES" sz="1800" u="none" cap="none" strike="noStrike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84</a:t>
            </a:r>
            <a:r>
              <a:rPr b="0" i="0" lang="es-E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0" i="0" sz="18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s-E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n </a:t>
            </a:r>
            <a:r>
              <a:rPr b="0" i="0" lang="es-ES" sz="1800" u="none" cap="none" strike="noStrike">
                <a:solidFill>
                  <a:srgbClr val="82C6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es-E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nums</a:t>
            </a:r>
            <a:r>
              <a:rPr b="0" i="0" lang="es-E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i="0" sz="18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   </a:t>
            </a:r>
            <a:r>
              <a:rPr b="0" i="0" lang="es-ES" sz="180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s-E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s-E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0" i="0" lang="es-E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8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" name="Google Shape;200;p11"/>
          <p:cNvSpPr txBox="1"/>
          <p:nvPr/>
        </p:nvSpPr>
        <p:spPr>
          <a:xfrm>
            <a:off x="164370" y="3124360"/>
            <a:ext cx="60987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int nums[MAX_VECTOR</a:t>
            </a:r>
            <a:r>
              <a:rPr b="0" i="0" lang="es-ES" sz="1800" u="none" cap="none" strike="noStrike">
                <a:solidFill>
                  <a:srgbClr val="DCDDDE"/>
                </a:solidFill>
                <a:latin typeface="Arial"/>
                <a:ea typeface="Arial"/>
                <a:cs typeface="Arial"/>
                <a:sym typeface="Arial"/>
              </a:rPr>
              <a:t>] = {4,78,9,84}</a:t>
            </a:r>
            <a:r>
              <a:rPr b="0" i="0" lang="es-E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8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s-E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(int i = 0; i &lt; MAX_VECTOR;i++){</a:t>
            </a:r>
            <a:endParaRPr b="0" i="0" sz="18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   </a:t>
            </a:r>
            <a:r>
              <a:rPr b="0" i="0" lang="es-ES" sz="180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b="0" i="0" lang="es-E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(“%d\n”,</a:t>
            </a:r>
            <a:r>
              <a:rPr b="0" i="0" lang="es-E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nums[i</a:t>
            </a:r>
            <a:r>
              <a:rPr b="0" i="0" lang="es-ES" sz="1800" u="none" cap="none" strike="noStrike">
                <a:solidFill>
                  <a:srgbClr val="DCDDDE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b="0" i="0" lang="es-E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int j = 90;</a:t>
            </a:r>
            <a:endParaRPr b="0" i="0" sz="18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s-E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(j; j &gt; 0 ;j--){</a:t>
            </a:r>
            <a:endParaRPr b="0" i="0" sz="18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   </a:t>
            </a:r>
            <a:r>
              <a:rPr b="0" i="0" lang="es-ES" sz="180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b="0" i="0" lang="es-E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(“%d\n”,</a:t>
            </a:r>
            <a:r>
              <a:rPr b="0" i="0" lang="es-E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0" i="0" lang="es-E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8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s-ES"/>
              <a:t>Switch</a:t>
            </a:r>
            <a:endParaRPr/>
          </a:p>
        </p:txBody>
      </p:sp>
      <p:sp>
        <p:nvSpPr>
          <p:cNvPr id="206" name="Google Shape;206;p12"/>
          <p:cNvSpPr txBox="1"/>
          <p:nvPr/>
        </p:nvSpPr>
        <p:spPr>
          <a:xfrm>
            <a:off x="810000" y="2266773"/>
            <a:ext cx="6098796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int nums[MAX_VECTOR</a:t>
            </a:r>
            <a:r>
              <a:rPr b="0" i="0" lang="es-ES" sz="1800" u="none" cap="none" strike="noStrike">
                <a:solidFill>
                  <a:srgbClr val="DCDDDE"/>
                </a:solidFill>
                <a:latin typeface="Arial"/>
                <a:ea typeface="Arial"/>
                <a:cs typeface="Arial"/>
                <a:sym typeface="Arial"/>
              </a:rPr>
              <a:t>] = {4,78}</a:t>
            </a:r>
            <a:r>
              <a:rPr b="0" i="0" lang="es-E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DCDCD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b="0" i="0" lang="es-E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(nums[i]){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s-ES" sz="180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0" i="0" lang="es-E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 4: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   printf("4\n");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   break;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s-ES" sz="180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0" i="0" lang="es-E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 78: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   printf("78\n");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   break;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 default</a:t>
            </a:r>
            <a:r>
              <a:rPr b="0" i="0" lang="es-E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: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	printf("No hay valores acá\n");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ed64bf40d_0_6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/>
              <a:t>Cómo declarar una función (y procedimiento) y como llamarla</a:t>
            </a:r>
            <a:endParaRPr/>
          </a:p>
        </p:txBody>
      </p:sp>
      <p:sp>
        <p:nvSpPr>
          <p:cNvPr id="212" name="Google Shape;212;geed64bf40d_0_6"/>
          <p:cNvSpPr txBox="1"/>
          <p:nvPr>
            <p:ph idx="1" type="body"/>
          </p:nvPr>
        </p:nvSpPr>
        <p:spPr>
          <a:xfrm>
            <a:off x="218925" y="2631675"/>
            <a:ext cx="6078600" cy="36387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s-ES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tipo_de_retorno</a:t>
            </a:r>
            <a:r>
              <a:rPr lang="es-ES"/>
              <a:t> </a:t>
            </a:r>
            <a:r>
              <a:rPr lang="es-ES">
                <a:solidFill>
                  <a:srgbClr val="FFD966"/>
                </a:solidFill>
                <a:latin typeface="Courier New"/>
                <a:ea typeface="Courier New"/>
                <a:cs typeface="Courier New"/>
                <a:sym typeface="Courier New"/>
              </a:rPr>
              <a:t>nombre_función</a:t>
            </a:r>
            <a:r>
              <a:rPr lang="es-ES">
                <a:latin typeface="Courier New"/>
                <a:ea typeface="Courier New"/>
                <a:cs typeface="Courier New"/>
                <a:sym typeface="Courier New"/>
              </a:rPr>
              <a:t>(parámetros)</a:t>
            </a:r>
            <a:br>
              <a:rPr lang="es-ES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ES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s-ES">
                <a:latin typeface="Courier New"/>
                <a:ea typeface="Courier New"/>
                <a:cs typeface="Courier New"/>
                <a:sym typeface="Courier New"/>
              </a:rPr>
              <a:t>declaraciones/acciones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s-ES">
                <a:latin typeface="Courier New"/>
                <a:ea typeface="Courier New"/>
                <a:cs typeface="Courier New"/>
                <a:sym typeface="Courier New"/>
              </a:rPr>
              <a:t>	return tipo_de_retorno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s-ES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-ES"/>
              <a:t> </a:t>
            </a:r>
            <a:r>
              <a:rPr lang="es-ES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suma</a:t>
            </a:r>
            <a:r>
              <a:rPr lang="es-ES">
                <a:latin typeface="Courier New"/>
                <a:ea typeface="Courier New"/>
                <a:cs typeface="Courier New"/>
                <a:sym typeface="Courier New"/>
              </a:rPr>
              <a:t>(parámetros)</a:t>
            </a:r>
            <a:br>
              <a:rPr lang="es-ES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ES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>
                <a:latin typeface="Courier New"/>
                <a:ea typeface="Courier New"/>
                <a:cs typeface="Courier New"/>
                <a:sym typeface="Courier New"/>
              </a:rPr>
              <a:t>hacer suma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es-ES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imprimir_numero</a:t>
            </a:r>
            <a:r>
              <a:rPr lang="es-ES">
                <a:latin typeface="Courier New"/>
                <a:ea typeface="Courier New"/>
                <a:cs typeface="Courier New"/>
                <a:sym typeface="Courier New"/>
              </a:rPr>
              <a:t>(parámetros)</a:t>
            </a:r>
            <a:br>
              <a:rPr lang="es-ES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ES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>
                <a:latin typeface="Courier New"/>
                <a:ea typeface="Courier New"/>
                <a:cs typeface="Courier New"/>
                <a:sym typeface="Courier New"/>
              </a:rPr>
              <a:t>imprimir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ts val="1800"/>
              <a:buNone/>
            </a:pPr>
            <a:r>
              <a:rPr lang="es-ES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s-ES"/>
              <a:t>Sintaxis</a:t>
            </a:r>
            <a:endParaRPr/>
          </a:p>
        </p:txBody>
      </p:sp>
      <p:sp>
        <p:nvSpPr>
          <p:cNvPr id="123" name="Google Shape;123;p2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?"/>
            </a:pPr>
            <a:r>
              <a:rPr lang="es-ES"/>
              <a:t>Tipado estático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800"/>
              <a:buChar char="?"/>
            </a:pPr>
            <a:r>
              <a:rPr lang="es-ES"/>
              <a:t>Declaración de variables e inicialización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800"/>
              <a:buChar char="?"/>
            </a:pPr>
            <a:r>
              <a:rPr lang="es-ES"/>
              <a:t>Funciones  y procedimientos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800"/>
              <a:buChar char="?"/>
            </a:pPr>
            <a:r>
              <a:rPr lang="es-ES"/>
              <a:t>Lenguaje Compilado</a:t>
            </a:r>
            <a:endParaRPr/>
          </a:p>
        </p:txBody>
      </p:sp>
      <p:sp>
        <p:nvSpPr>
          <p:cNvPr id="124" name="Google Shape;124;p2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?"/>
            </a:pPr>
            <a:r>
              <a:rPr lang="es-ES"/>
              <a:t>Tipado dinámico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800"/>
              <a:buChar char="?"/>
            </a:pPr>
            <a:r>
              <a:rPr lang="es-ES"/>
              <a:t>Lenguaje interpretado</a:t>
            </a:r>
            <a:endParaRPr/>
          </a:p>
        </p:txBody>
      </p:sp>
      <p:sp>
        <p:nvSpPr>
          <p:cNvPr id="125" name="Google Shape;125;p2"/>
          <p:cNvSpPr/>
          <p:nvPr/>
        </p:nvSpPr>
        <p:spPr>
          <a:xfrm>
            <a:off x="818712" y="1960656"/>
            <a:ext cx="74732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s-ES" sz="5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 b="0" i="0" sz="54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p2"/>
          <p:cNvSpPr/>
          <p:nvPr/>
        </p:nvSpPr>
        <p:spPr>
          <a:xfrm>
            <a:off x="6095999" y="1960656"/>
            <a:ext cx="24978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s-ES" sz="5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Python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s-ES"/>
              <a:t>Tipos de datos</a:t>
            </a:r>
            <a:endParaRPr/>
          </a:p>
        </p:txBody>
      </p:sp>
      <p:sp>
        <p:nvSpPr>
          <p:cNvPr id="132" name="Google Shape;132;p3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?"/>
            </a:pPr>
            <a:r>
              <a:rPr lang="es-ES"/>
              <a:t>Char (1 byte)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800"/>
              <a:buChar char="?"/>
            </a:pPr>
            <a:r>
              <a:rPr lang="es-ES"/>
              <a:t>Int (4 bytes)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800"/>
              <a:buChar char="?"/>
            </a:pPr>
            <a:r>
              <a:rPr lang="es-ES"/>
              <a:t>Short (2 bytes)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800"/>
              <a:buChar char="?"/>
            </a:pPr>
            <a:r>
              <a:rPr lang="es-ES"/>
              <a:t>Long (8 bytes)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800"/>
              <a:buChar char="?"/>
            </a:pPr>
            <a:r>
              <a:rPr lang="es-ES"/>
              <a:t>Float (4 bytes)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800"/>
              <a:buChar char="?"/>
            </a:pPr>
            <a:r>
              <a:rPr lang="es-ES"/>
              <a:t>Double (8 bytes)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800"/>
              <a:buChar char="?"/>
            </a:pPr>
            <a:r>
              <a:rPr lang="es-ES"/>
              <a:t>Size_t (8 bytes)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800"/>
              <a:buChar char="?"/>
            </a:pPr>
            <a:r>
              <a:rPr lang="es-ES"/>
              <a:t>Bool (1 byte)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800"/>
              <a:buChar char="?"/>
            </a:pPr>
            <a:r>
              <a:rPr lang="es-ES"/>
              <a:t>Etc (unsigned…)</a:t>
            </a:r>
            <a:endParaRPr/>
          </a:p>
        </p:txBody>
      </p:sp>
      <p:sp>
        <p:nvSpPr>
          <p:cNvPr id="133" name="Google Shape;133;p3"/>
          <p:cNvSpPr txBox="1"/>
          <p:nvPr>
            <p:ph idx="2" type="body"/>
          </p:nvPr>
        </p:nvSpPr>
        <p:spPr>
          <a:xfrm>
            <a:off x="6187415" y="2701255"/>
            <a:ext cx="3728371" cy="31597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800"/>
              <a:buChar char="?"/>
            </a:pPr>
            <a:r>
              <a:rPr lang="es-ES"/>
              <a:t>Constantes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800"/>
              <a:buChar char="?"/>
            </a:pPr>
            <a:r>
              <a:rPr lang="es-ES"/>
              <a:t>Variables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800"/>
              <a:buChar char="?"/>
            </a:pPr>
            <a:r>
              <a:rPr lang="es-ES"/>
              <a:t>Vectores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800"/>
              <a:buChar char="?"/>
            </a:pPr>
            <a:r>
              <a:rPr lang="es-ES"/>
              <a:t>Structs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34" name="Google Shape;134;p3"/>
          <p:cNvSpPr txBox="1"/>
          <p:nvPr/>
        </p:nvSpPr>
        <p:spPr>
          <a:xfrm>
            <a:off x="7323589" y="4714613"/>
            <a:ext cx="424186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--&gt; Puede contener a todos los otros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tipos de datos.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s-ES"/>
              <a:t>Declaración e inicialización de variables</a:t>
            </a:r>
            <a:endParaRPr/>
          </a:p>
        </p:txBody>
      </p:sp>
      <p:sp>
        <p:nvSpPr>
          <p:cNvPr id="140" name="Google Shape;140;p4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?"/>
            </a:pPr>
            <a:r>
              <a:rPr lang="es-ES"/>
              <a:t>Int un_numero = 114;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800"/>
              <a:buChar char="?"/>
            </a:pPr>
            <a:r>
              <a:rPr lang="es-ES"/>
              <a:t>char una_letra = ‘C’;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800"/>
              <a:buChar char="?"/>
            </a:pPr>
            <a:r>
              <a:rPr lang="es-ES"/>
              <a:t>float otro_numero = 75,41;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800"/>
              <a:buChar char="?"/>
            </a:pPr>
            <a:r>
              <a:rPr lang="es-ES"/>
              <a:t>short numerito_cortito = 1;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800"/>
              <a:buChar char="?"/>
            </a:pPr>
            <a:r>
              <a:rPr lang="es-ES"/>
              <a:t>size_t ultimo_numero = 3;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41" name="Google Shape;141;p4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800"/>
              <a:buChar char="?"/>
            </a:pPr>
            <a:r>
              <a:rPr lang="es-ES"/>
              <a:t>numero1 = 1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800"/>
              <a:buChar char="?"/>
            </a:pPr>
            <a:r>
              <a:rPr lang="es-ES"/>
              <a:t>una_letra = ‘c’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800"/>
              <a:buChar char="?"/>
            </a:pPr>
            <a:r>
              <a:rPr lang="es-ES"/>
              <a:t>otro_numero = 75.41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800"/>
              <a:buChar char="?"/>
            </a:pPr>
            <a:r>
              <a:rPr lang="es-ES"/>
              <a:t>numerito_cortito = 1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800"/>
              <a:buChar char="?"/>
            </a:pPr>
            <a:r>
              <a:rPr lang="es-ES"/>
              <a:t>ultimo_numero = 3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42" name="Google Shape;142;p4"/>
          <p:cNvSpPr/>
          <p:nvPr/>
        </p:nvSpPr>
        <p:spPr>
          <a:xfrm>
            <a:off x="818712" y="1960656"/>
            <a:ext cx="74732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s-ES" sz="5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 b="0" i="0" sz="54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3" name="Google Shape;143;p4"/>
          <p:cNvSpPr/>
          <p:nvPr/>
        </p:nvSpPr>
        <p:spPr>
          <a:xfrm>
            <a:off x="6095999" y="1960656"/>
            <a:ext cx="24978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s-ES" sz="5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Python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s-ES"/>
              <a:t>Declaración e inicialización de constantes</a:t>
            </a:r>
            <a:endParaRPr/>
          </a:p>
        </p:txBody>
      </p:sp>
      <p:sp>
        <p:nvSpPr>
          <p:cNvPr id="149" name="Google Shape;149;p5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800"/>
              <a:buChar char="?"/>
            </a:pPr>
            <a:r>
              <a:rPr lang="es-ES"/>
              <a:t>const char PRIMER_LETRA = ‘A’;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800"/>
              <a:buChar char="?"/>
            </a:pPr>
            <a:r>
              <a:rPr lang="es-ES"/>
              <a:t>const size_t TAMANIO = 10;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800"/>
              <a:buChar char="?"/>
            </a:pPr>
            <a:r>
              <a:rPr lang="es-ES"/>
              <a:t>#define MAX_VECTOR 100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800"/>
              <a:buChar char="?"/>
            </a:pPr>
            <a:r>
              <a:rPr lang="es-ES"/>
              <a:t>#define NOMBRE “Messi”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50" name="Google Shape;150;p5"/>
          <p:cNvSpPr txBox="1"/>
          <p:nvPr/>
        </p:nvSpPr>
        <p:spPr>
          <a:xfrm>
            <a:off x="818712" y="2583809"/>
            <a:ext cx="51363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declaran e inicializan al inicio del archivo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94365" y="3429000"/>
            <a:ext cx="245745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5"/>
          <p:cNvSpPr txBox="1"/>
          <p:nvPr/>
        </p:nvSpPr>
        <p:spPr>
          <a:xfrm>
            <a:off x="7694365" y="4983061"/>
            <a:ext cx="44566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Define se utiliza para vectores y strings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s-ES"/>
              <a:t>Vectores</a:t>
            </a:r>
            <a:endParaRPr/>
          </a:p>
        </p:txBody>
      </p:sp>
      <p:sp>
        <p:nvSpPr>
          <p:cNvPr id="158" name="Google Shape;158;p6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800"/>
              <a:buChar char="?"/>
            </a:pPr>
            <a:r>
              <a:rPr lang="es-ES"/>
              <a:t>int vector</a:t>
            </a:r>
            <a:r>
              <a:rPr b="0" i="0" lang="es-ES">
                <a:solidFill>
                  <a:srgbClr val="DCDDDE"/>
                </a:solidFill>
                <a:latin typeface="Arial"/>
                <a:ea typeface="Arial"/>
                <a:cs typeface="Arial"/>
                <a:sym typeface="Arial"/>
              </a:rPr>
              <a:t>[MAX_VECTOR];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800"/>
              <a:buChar char="?"/>
            </a:pPr>
            <a:r>
              <a:rPr lang="es-ES">
                <a:solidFill>
                  <a:srgbClr val="DCDDDE"/>
                </a:solidFill>
                <a:latin typeface="Arial"/>
                <a:ea typeface="Arial"/>
                <a:cs typeface="Arial"/>
                <a:sym typeface="Arial"/>
              </a:rPr>
              <a:t>int segundo_vector[2</a:t>
            </a:r>
            <a:r>
              <a:rPr b="0" i="0" lang="es-ES">
                <a:solidFill>
                  <a:srgbClr val="DCDDDE"/>
                </a:solidFill>
                <a:latin typeface="Arial"/>
                <a:ea typeface="Arial"/>
                <a:cs typeface="Arial"/>
                <a:sym typeface="Arial"/>
              </a:rPr>
              <a:t>];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DCDDD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59" name="Google Shape;159;p6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?"/>
            </a:pPr>
            <a:r>
              <a:rPr lang="es-ES"/>
              <a:t>vector</a:t>
            </a:r>
            <a:r>
              <a:rPr b="0" i="0" lang="es-ES">
                <a:solidFill>
                  <a:srgbClr val="DCDDDE"/>
                </a:solidFill>
                <a:latin typeface="Arial"/>
                <a:ea typeface="Arial"/>
                <a:cs typeface="Arial"/>
                <a:sym typeface="Arial"/>
              </a:rPr>
              <a:t> [0] = 1;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800"/>
              <a:buChar char="?"/>
            </a:pPr>
            <a:r>
              <a:rPr lang="es-ES">
                <a:solidFill>
                  <a:srgbClr val="DCDDDE"/>
                </a:solidFill>
                <a:latin typeface="Arial"/>
                <a:ea typeface="Arial"/>
                <a:cs typeface="Arial"/>
                <a:sym typeface="Arial"/>
              </a:rPr>
              <a:t>int primer_elemento_vector = vector[0</a:t>
            </a:r>
            <a:r>
              <a:rPr b="0" i="0" lang="es-ES">
                <a:solidFill>
                  <a:srgbClr val="DCDDDE"/>
                </a:solidFill>
                <a:latin typeface="Arial"/>
                <a:ea typeface="Arial"/>
                <a:cs typeface="Arial"/>
                <a:sym typeface="Arial"/>
              </a:rPr>
              <a:t>];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s-ES"/>
              <a:t>Structs</a:t>
            </a:r>
            <a:endParaRPr/>
          </a:p>
        </p:txBody>
      </p:sp>
      <p:sp>
        <p:nvSpPr>
          <p:cNvPr id="165" name="Google Shape;165;p7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/>
              <a:t>typedef struct gato{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rPr lang="es-ES"/>
              <a:t>	char color_pelo;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rPr lang="es-ES"/>
              <a:t>	bool es_gordo;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rPr lang="es-ES"/>
              <a:t>	int anios;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rPr lang="es-ES"/>
              <a:t>	char nombre[MAX_NOMBRE];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rPr lang="es-ES"/>
              <a:t>	duenio_t esclavo;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rPr lang="es-ES"/>
              <a:t>	struct gato* hijos;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rPr lang="es-ES"/>
              <a:t>}gato_t;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66" name="Google Shape;166;p7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/>
              <a:t>typedef struct gato{  char color_pelo;  bool es_gordo;  int anios;  char nombre[MAX_NOMBRE];  duenio_t esclavo;  struct gato* hijos;  // Puntero a struct gato}gato_t;</a:t>
            </a:r>
            <a:endParaRPr/>
          </a:p>
        </p:txBody>
      </p:sp>
      <p:pic>
        <p:nvPicPr>
          <p:cNvPr id="167" name="Google Shape;16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04585" y="2321042"/>
            <a:ext cx="5181600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s-ES"/>
              <a:t>Structs</a:t>
            </a:r>
            <a:endParaRPr/>
          </a:p>
        </p:txBody>
      </p:sp>
      <p:pic>
        <p:nvPicPr>
          <p:cNvPr id="173" name="Google Shape;173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4592" y="2450956"/>
            <a:ext cx="8400351" cy="361129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s-ES"/>
              <a:t>If, else y else if</a:t>
            </a:r>
            <a:endParaRPr/>
          </a:p>
        </p:txBody>
      </p:sp>
      <p:sp>
        <p:nvSpPr>
          <p:cNvPr id="179" name="Google Shape;179;p9"/>
          <p:cNvSpPr/>
          <p:nvPr/>
        </p:nvSpPr>
        <p:spPr>
          <a:xfrm>
            <a:off x="818712" y="1960656"/>
            <a:ext cx="74732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s-ES" sz="5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 b="0" i="0" sz="54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Google Shape;180;p9"/>
          <p:cNvSpPr/>
          <p:nvPr/>
        </p:nvSpPr>
        <p:spPr>
          <a:xfrm>
            <a:off x="6095999" y="1960656"/>
            <a:ext cx="24978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s-ES" sz="5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Python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9"/>
          <p:cNvSpPr txBox="1"/>
          <p:nvPr/>
        </p:nvSpPr>
        <p:spPr>
          <a:xfrm>
            <a:off x="6004585" y="3427004"/>
            <a:ext cx="3493264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s-E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var1 == </a:t>
            </a:r>
            <a:r>
              <a:rPr b="0" i="0" lang="es-ES" sz="1800" u="none" cap="none" strike="noStrike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s-E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s-E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   </a:t>
            </a:r>
            <a:r>
              <a:rPr b="0" i="0" lang="es-ES" sz="180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s-E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s-ES" sz="180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“Algo1Mendez"</a:t>
            </a:r>
            <a:r>
              <a:rPr b="0" i="0" lang="es-E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8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b="0" i="0" lang="es-E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var1 == </a:t>
            </a:r>
            <a:r>
              <a:rPr b="0" i="0" lang="es-ES" sz="1800" u="none" cap="none" strike="noStrike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s-E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i="0" sz="18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   </a:t>
            </a:r>
            <a:r>
              <a:rPr b="0" i="0" lang="es-ES" sz="180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s-E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s-ES" sz="180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“Algo2Mendez"</a:t>
            </a:r>
            <a:r>
              <a:rPr b="0" i="0" lang="es-E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8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0" i="0" lang="es-E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s-E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   </a:t>
            </a:r>
            <a:r>
              <a:rPr b="0" i="0" lang="es-ES" sz="180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s-E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s-ES" sz="180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“OtraCatedra"</a:t>
            </a:r>
            <a:r>
              <a:rPr b="0" i="0" lang="es-E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8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" name="Google Shape;182;p9"/>
          <p:cNvSpPr txBox="1"/>
          <p:nvPr/>
        </p:nvSpPr>
        <p:spPr>
          <a:xfrm>
            <a:off x="818712" y="3427004"/>
            <a:ext cx="6098796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s-E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(var1 == </a:t>
            </a:r>
            <a:r>
              <a:rPr b="0" i="0" lang="es-ES" sz="1800" u="none" cap="none" strike="noStrike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s-E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r>
              <a:rPr b="0" i="0" lang="es-E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   </a:t>
            </a:r>
            <a:r>
              <a:rPr b="0" i="0" lang="es-ES" sz="180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b="0" i="0" lang="es-E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s-ES" sz="180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“Algo1Mendez\n"</a:t>
            </a:r>
            <a:r>
              <a:rPr b="0" i="0" lang="es-E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else if</a:t>
            </a:r>
            <a:r>
              <a:rPr b="0" i="0" lang="es-E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(var1 == </a:t>
            </a:r>
            <a:r>
              <a:rPr b="0" i="0" lang="es-ES" sz="1800" u="none" cap="none" strike="noStrike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2)</a:t>
            </a:r>
            <a:r>
              <a:rPr b="0" i="0" lang="es-E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8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   </a:t>
            </a:r>
            <a:r>
              <a:rPr b="0" i="0" lang="es-ES" sz="180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b="0" i="0" lang="es-E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s-ES" sz="180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“Algo2Mendez\n"</a:t>
            </a:r>
            <a:r>
              <a:rPr b="0" i="0" lang="es-E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0" i="0" lang="es-E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0" i="0" lang="es-E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   </a:t>
            </a:r>
            <a:r>
              <a:rPr b="0" i="0" lang="es-ES" sz="180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b="0" i="0" lang="es-E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s-ES" sz="180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“OtraCatedra\n"</a:t>
            </a:r>
            <a:r>
              <a:rPr b="0" i="0" lang="es-E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2021-04-13T23:31:18Z</dcterms:created>
  <dc:creator>Gabriel Re</dc:creator>
</cp:coreProperties>
</file>