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491" r:id="rId4"/>
    <p:sldId id="492" r:id="rId5"/>
    <p:sldId id="493" r:id="rId6"/>
    <p:sldId id="494" r:id="rId7"/>
    <p:sldId id="498" r:id="rId8"/>
    <p:sldId id="499" r:id="rId9"/>
    <p:sldId id="501" r:id="rId10"/>
    <p:sldId id="502" r:id="rId11"/>
    <p:sldId id="503" r:id="rId12"/>
    <p:sldId id="504" r:id="rId13"/>
    <p:sldId id="505" r:id="rId14"/>
    <p:sldId id="506" r:id="rId15"/>
    <p:sldId id="507" r:id="rId16"/>
    <p:sldId id="508" r:id="rId17"/>
    <p:sldId id="509" r:id="rId18"/>
    <p:sldId id="510" r:id="rId19"/>
    <p:sldId id="512" r:id="rId20"/>
    <p:sldId id="513" r:id="rId21"/>
    <p:sldId id="514" r:id="rId22"/>
    <p:sldId id="515" r:id="rId23"/>
    <p:sldId id="516" r:id="rId24"/>
    <p:sldId id="517" r:id="rId25"/>
    <p:sldId id="518" r:id="rId26"/>
    <p:sldId id="519" r:id="rId27"/>
    <p:sldId id="520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26" autoAdjust="0"/>
    <p:restoredTop sz="94660"/>
  </p:normalViewPr>
  <p:slideViewPr>
    <p:cSldViewPr snapToGrid="0">
      <p:cViewPr varScale="1">
        <p:scale>
          <a:sx n="77" d="100"/>
          <a:sy n="77" d="100"/>
        </p:scale>
        <p:origin x="33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A3DCDC-3295-4620-90C4-C5C9122BF416}" type="datetimeFigureOut">
              <a:rPr lang="es-ES_tradnl" smtClean="0"/>
              <a:t>15/11/2021</a:t>
            </a:fld>
            <a:endParaRPr lang="es-ES_trad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FB1832-854E-48FA-903A-5B5A881DCCA6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80420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D1B8-6C58-4B9F-BF4E-3682DF7C335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441E-AC1B-4E59-9851-E69A79A8326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569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D1B8-6C58-4B9F-BF4E-3682DF7C335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441E-AC1B-4E59-9851-E69A79A8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D1B8-6C58-4B9F-BF4E-3682DF7C335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441E-AC1B-4E59-9851-E69A79A8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84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D1B8-6C58-4B9F-BF4E-3682DF7C335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441E-AC1B-4E59-9851-E69A79A8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591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D1B8-6C58-4B9F-BF4E-3682DF7C335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441E-AC1B-4E59-9851-E69A79A8326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30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D1B8-6C58-4B9F-BF4E-3682DF7C335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441E-AC1B-4E59-9851-E69A79A8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7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D1B8-6C58-4B9F-BF4E-3682DF7C335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441E-AC1B-4E59-9851-E69A79A8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767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D1B8-6C58-4B9F-BF4E-3682DF7C335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441E-AC1B-4E59-9851-E69A79A8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139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D1B8-6C58-4B9F-BF4E-3682DF7C335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441E-AC1B-4E59-9851-E69A79A8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4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865D1B8-6C58-4B9F-BF4E-3682DF7C335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D84441E-AC1B-4E59-9851-E69A79A8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13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5D1B8-6C58-4B9F-BF4E-3682DF7C335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4441E-AC1B-4E59-9851-E69A79A83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316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865D1B8-6C58-4B9F-BF4E-3682DF7C3354}" type="datetimeFigureOut">
              <a:rPr lang="en-US" smtClean="0"/>
              <a:t>11/15/2021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D84441E-AC1B-4E59-9851-E69A79A8326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7223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D7B28-F44B-4218-A83D-CD37613AF0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81704"/>
            <a:ext cx="9144000" cy="2387600"/>
          </a:xfrm>
        </p:spPr>
        <p:txBody>
          <a:bodyPr/>
          <a:lstStyle/>
          <a:p>
            <a:r>
              <a:rPr lang="es-ES" dirty="0"/>
              <a:t>Análisis Matemático II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179976-654A-4771-9C86-3263E0CB41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20534"/>
            <a:ext cx="9144000" cy="1655762"/>
          </a:xfrm>
        </p:spPr>
        <p:txBody>
          <a:bodyPr>
            <a:normAutofit/>
          </a:bodyPr>
          <a:lstStyle/>
          <a:p>
            <a:pPr algn="ctr"/>
            <a:r>
              <a:rPr lang="es-ES" sz="3600" dirty="0"/>
              <a:t>Curso 6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57875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BB23-73E9-4C3C-BB7A-100638C8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Integrales dobles iteradas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0C1F14-BDCC-4925-860B-2266D6EB21AA}"/>
                  </a:ext>
                </a:extLst>
              </p:cNvPr>
              <p:cNvSpPr txBox="1"/>
              <p:nvPr/>
            </p:nvSpPr>
            <p:spPr>
              <a:xfrm>
                <a:off x="1097278" y="1950928"/>
                <a:ext cx="10576979" cy="1270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ES" sz="2400" b="0"/>
                  <a:t>Ejemplo: </a:t>
                </a:r>
              </a:p>
              <a:p>
                <a:endParaRPr lang="es-ES" sz="2400" b="0"/>
              </a:p>
              <a:p>
                <a:r>
                  <a:rPr lang="es-ES" sz="2400"/>
                  <a:t>Hallar </a:t>
                </a:r>
                <a14:m>
                  <m:oMath xmlns:m="http://schemas.openxmlformats.org/officeDocument/2006/math">
                    <m:nary>
                      <m:naryPr>
                        <m:chr m:val="∬"/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s-E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/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</m:oMath>
                </a14:m>
                <a:r>
                  <a:rPr lang="es-ES_tradnl" sz="2400"/>
                  <a:t> siendo</a:t>
                </a:r>
                <a14:m>
                  <m:oMath xmlns:m="http://schemas.openxmlformats.org/officeDocument/2006/math">
                    <m:r>
                      <a:rPr lang="es-ES" sz="2400" b="0" i="0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: </m:t>
                    </m:r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1,3</m:t>
                        </m:r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2,5</m:t>
                        </m:r>
                      </m:e>
                    </m:d>
                  </m:oMath>
                </a14:m>
                <a:r>
                  <a:rPr lang="es-ES_tradnl" sz="2400"/>
                  <a:t> y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=2</m:t>
                    </m:r>
                    <m:sSup>
                      <m:sSup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s-ES_tradnl" sz="2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0C1F14-BDCC-4925-860B-2266D6EB2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78" y="1950928"/>
                <a:ext cx="10576979" cy="1270669"/>
              </a:xfrm>
              <a:prstGeom prst="rect">
                <a:avLst/>
              </a:prstGeom>
              <a:blipFill>
                <a:blip r:embed="rId2"/>
                <a:stretch>
                  <a:fillRect l="-1729" t="-7212" b="-1057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39CF4D-2D1D-44D1-95BF-1E9B711F1B94}"/>
                  </a:ext>
                </a:extLst>
              </p:cNvPr>
              <p:cNvSpPr txBox="1"/>
              <p:nvPr/>
            </p:nvSpPr>
            <p:spPr>
              <a:xfrm>
                <a:off x="954484" y="3786716"/>
                <a:ext cx="3944542" cy="1145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i="1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nary>
                            <m:naryPr>
                              <m:limLoc m:val="undOvr"/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s-ES_tradnl" sz="24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39CF4D-2D1D-44D1-95BF-1E9B711F1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484" y="3786716"/>
                <a:ext cx="3944542" cy="11453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19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BB23-73E9-4C3C-BB7A-100638C8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Integrales dobles iteradas</a:t>
            </a: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0C1F14-BDCC-4925-860B-2266D6EB21AA}"/>
              </a:ext>
            </a:extLst>
          </p:cNvPr>
          <p:cNvSpPr txBox="1"/>
          <p:nvPr/>
        </p:nvSpPr>
        <p:spPr>
          <a:xfrm>
            <a:off x="1285170" y="3429000"/>
            <a:ext cx="122003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2400"/>
              <a:t>Aparte:</a:t>
            </a:r>
            <a:endParaRPr lang="es-ES" sz="2400" b="0"/>
          </a:p>
          <a:p>
            <a:endParaRPr lang="es-ES" sz="2400" b="0"/>
          </a:p>
          <a:p>
            <a:endParaRPr lang="es-ES_tradnl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39CF4D-2D1D-44D1-95BF-1E9B711F1B94}"/>
                  </a:ext>
                </a:extLst>
              </p:cNvPr>
              <p:cNvSpPr txBox="1"/>
              <p:nvPr/>
            </p:nvSpPr>
            <p:spPr>
              <a:xfrm>
                <a:off x="1097280" y="1925906"/>
                <a:ext cx="3944542" cy="1145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i="1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nary>
                            <m:naryPr>
                              <m:limLoc m:val="undOvr"/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s-ES_tradnl" sz="24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39CF4D-2D1D-44D1-95BF-1E9B711F1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925906"/>
                <a:ext cx="3944542" cy="11453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05F05F-A296-476C-ACB6-B60865D51D3B}"/>
                  </a:ext>
                </a:extLst>
              </p:cNvPr>
              <p:cNvSpPr txBox="1"/>
              <p:nvPr/>
            </p:nvSpPr>
            <p:spPr>
              <a:xfrm>
                <a:off x="357570" y="3975263"/>
                <a:ext cx="3944542" cy="1145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d>
                            <m:dPr>
                              <m:ctrlP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s-ES_tradnl" sz="2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05F05F-A296-476C-ACB6-B60865D51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70" y="3975263"/>
                <a:ext cx="3944542" cy="11453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DDC14E-480F-4313-82E8-9669C25FF105}"/>
                  </a:ext>
                </a:extLst>
              </p:cNvPr>
              <p:cNvSpPr txBox="1"/>
              <p:nvPr/>
            </p:nvSpPr>
            <p:spPr>
              <a:xfrm>
                <a:off x="2768252" y="4068109"/>
                <a:ext cx="3944542" cy="9596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es-E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</m:oMath>
                  </m:oMathPara>
                </a14:m>
                <a:endParaRPr lang="es-ES_tradnl" sz="2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4DDC14E-480F-4313-82E8-9669C25FF1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252" y="4068109"/>
                <a:ext cx="3944542" cy="9596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27F829-CA4C-4E2A-9037-972FF3E9E217}"/>
                  </a:ext>
                </a:extLst>
              </p:cNvPr>
              <p:cNvSpPr txBox="1"/>
              <p:nvPr/>
            </p:nvSpPr>
            <p:spPr>
              <a:xfrm>
                <a:off x="5041822" y="4177402"/>
                <a:ext cx="5091734" cy="8333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400" i="1"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400" i="1">
                          <a:latin typeface="Cambria Math" panose="02040503050406030204" pitchFamily="18" charset="0"/>
                        </a:rPr>
                        <m:t>5+</m:t>
                      </m:r>
                      <m:f>
                        <m:f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num>
                        <m:den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⌈"/>
                          <m:endChr m:val="⌉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ES_tradnl" sz="24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27F829-CA4C-4E2A-9037-972FF3E9E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822" y="4177402"/>
                <a:ext cx="5091734" cy="8333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18CB7E-1DF3-4D36-893E-C376C7016AC4}"/>
                  </a:ext>
                </a:extLst>
              </p:cNvPr>
              <p:cNvSpPr txBox="1"/>
              <p:nvPr/>
            </p:nvSpPr>
            <p:spPr>
              <a:xfrm>
                <a:off x="1621060" y="5349155"/>
                <a:ext cx="509173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</m:t>
                      </m:r>
                      <m:sSup>
                        <m:sSup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39</m:t>
                      </m:r>
                    </m:oMath>
                  </m:oMathPara>
                </a14:m>
                <a:endParaRPr lang="es-ES_tradnl" sz="24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18CB7E-1DF3-4D36-893E-C376C7016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1060" y="5349155"/>
                <a:ext cx="5091734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221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5" grpId="0"/>
      <p:bldP spid="6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BB23-73E9-4C3C-BB7A-100638C8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Integrales dobles iteradas</a:t>
            </a: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0C1F14-BDCC-4925-860B-2266D6EB21AA}"/>
              </a:ext>
            </a:extLst>
          </p:cNvPr>
          <p:cNvSpPr txBox="1"/>
          <p:nvPr/>
        </p:nvSpPr>
        <p:spPr>
          <a:xfrm>
            <a:off x="1187789" y="1988507"/>
            <a:ext cx="1220036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2400"/>
              <a:t>Aparte:</a:t>
            </a:r>
            <a:endParaRPr lang="es-ES" sz="2400" b="0"/>
          </a:p>
          <a:p>
            <a:endParaRPr lang="es-ES" sz="2400" b="0"/>
          </a:p>
          <a:p>
            <a:endParaRPr lang="es-ES_tradnl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39CF4D-2D1D-44D1-95BF-1E9B711F1B94}"/>
                  </a:ext>
                </a:extLst>
              </p:cNvPr>
              <p:cNvSpPr txBox="1"/>
              <p:nvPr/>
            </p:nvSpPr>
            <p:spPr>
              <a:xfrm>
                <a:off x="621291" y="3578781"/>
                <a:ext cx="8046720" cy="1145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i="1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nary>
                            <m:naryPr>
                              <m:limLoc m:val="undOvr"/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</m:e>
                      </m:nary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  <m:sSup>
                                <m:sSup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e>
                          </m:d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s-ES_tradnl" sz="24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39CF4D-2D1D-44D1-95BF-1E9B711F1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291" y="3578781"/>
                <a:ext cx="8046720" cy="11453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05F05F-A296-476C-ACB6-B60865D51D3B}"/>
                  </a:ext>
                </a:extLst>
              </p:cNvPr>
              <p:cNvSpPr txBox="1"/>
              <p:nvPr/>
            </p:nvSpPr>
            <p:spPr>
              <a:xfrm>
                <a:off x="3148369" y="1923863"/>
                <a:ext cx="3944542" cy="11159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s-E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d>
                            <m:dPr>
                              <m:ctrlP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s-E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</m:t>
                      </m:r>
                      <m:sSup>
                        <m:sSup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E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39</m:t>
                      </m:r>
                    </m:oMath>
                  </m:oMathPara>
                </a14:m>
                <a:endParaRPr lang="es-ES_tradnl" sz="2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05F05F-A296-476C-ACB6-B60865D51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69" y="1923863"/>
                <a:ext cx="3944542" cy="1115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4E792844-1EC8-463A-A641-CD90AC8F90BC}"/>
              </a:ext>
            </a:extLst>
          </p:cNvPr>
          <p:cNvSpPr/>
          <p:nvPr/>
        </p:nvSpPr>
        <p:spPr>
          <a:xfrm>
            <a:off x="5536504" y="1923863"/>
            <a:ext cx="1903956" cy="1172640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CDDE102-75D3-49B2-B41B-6D515543BFF1}"/>
              </a:ext>
            </a:extLst>
          </p:cNvPr>
          <p:cNvCxnSpPr>
            <a:stCxn id="3" idx="4"/>
          </p:cNvCxnSpPr>
          <p:nvPr/>
        </p:nvCxnSpPr>
        <p:spPr>
          <a:xfrm>
            <a:off x="6488482" y="3096503"/>
            <a:ext cx="12526" cy="5986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EED127-ADBC-42D0-8A32-E023EAF2E1D8}"/>
                  </a:ext>
                </a:extLst>
              </p:cNvPr>
              <p:cNvSpPr txBox="1"/>
              <p:nvPr/>
            </p:nvSpPr>
            <p:spPr>
              <a:xfrm>
                <a:off x="1338101" y="5161175"/>
                <a:ext cx="8046720" cy="3754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s-E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es-ES" sz="24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=54+117−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2+39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=130</m:t>
                      </m:r>
                    </m:oMath>
                  </m:oMathPara>
                </a14:m>
                <a:endParaRPr lang="es-ES_tradnl" sz="24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EED127-ADBC-42D0-8A32-E023EAF2E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8101" y="5161175"/>
                <a:ext cx="8046720" cy="375424"/>
              </a:xfrm>
              <a:prstGeom prst="rect">
                <a:avLst/>
              </a:prstGeom>
              <a:blipFill>
                <a:blip r:embed="rId4"/>
                <a:stretch>
                  <a:fillRect t="-173770" b="-25573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012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5" grpId="0"/>
      <p:bldP spid="3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BB23-73E9-4C3C-BB7A-100638C8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Integrales dobles iteradas</a:t>
            </a:r>
            <a:endParaRPr lang="en-US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0C1F14-BDCC-4925-860B-2266D6EB21AA}"/>
              </a:ext>
            </a:extLst>
          </p:cNvPr>
          <p:cNvSpPr txBox="1"/>
          <p:nvPr/>
        </p:nvSpPr>
        <p:spPr>
          <a:xfrm>
            <a:off x="1187788" y="1988507"/>
            <a:ext cx="173077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2400"/>
              <a:t>Propiedad:</a:t>
            </a:r>
            <a:endParaRPr lang="es-ES" sz="2400" b="0"/>
          </a:p>
          <a:p>
            <a:endParaRPr lang="es-ES" sz="2400" b="0"/>
          </a:p>
          <a:p>
            <a:endParaRPr lang="es-ES_tradnl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39CF4D-2D1D-44D1-95BF-1E9B711F1B94}"/>
                  </a:ext>
                </a:extLst>
              </p:cNvPr>
              <p:cNvSpPr txBox="1"/>
              <p:nvPr/>
            </p:nvSpPr>
            <p:spPr>
              <a:xfrm>
                <a:off x="884338" y="2523814"/>
                <a:ext cx="8046720" cy="1145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i="1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nary>
                            <m:naryPr>
                              <m:limLoc m:val="undOvr"/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</m:e>
                      </m:nary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nary>
                            <m:naryPr>
                              <m:limLoc m:val="undOvr"/>
                              <m:ctrlP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/>
                                </m:r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s-ES_tradnl" sz="24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939CF4D-2D1D-44D1-95BF-1E9B711F1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338" y="2523814"/>
                <a:ext cx="8046720" cy="11453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FC7EF2A-E928-46EF-9485-A84D73D1F136}"/>
              </a:ext>
            </a:extLst>
          </p:cNvPr>
          <p:cNvSpPr txBox="1"/>
          <p:nvPr/>
        </p:nvSpPr>
        <p:spPr>
          <a:xfrm>
            <a:off x="1187787" y="4029135"/>
            <a:ext cx="173077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2400"/>
              <a:t>Verificar:</a:t>
            </a:r>
            <a:endParaRPr lang="es-ES" sz="2400" b="0"/>
          </a:p>
          <a:p>
            <a:endParaRPr lang="es-ES" sz="2400" b="0"/>
          </a:p>
          <a:p>
            <a:endParaRPr lang="es-ES_tradnl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FEF6E9-0340-4495-AE92-CA252D100DF3}"/>
                  </a:ext>
                </a:extLst>
              </p:cNvPr>
              <p:cNvSpPr txBox="1"/>
              <p:nvPr/>
            </p:nvSpPr>
            <p:spPr>
              <a:xfrm>
                <a:off x="1097280" y="4564442"/>
                <a:ext cx="8046720" cy="1145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i="1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  <m:nary>
                            <m:naryPr>
                              <m:limLoc m:val="undOvr"/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s-ES_tradnl" sz="24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FEF6E9-0340-4495-AE92-CA252D100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4564442"/>
                <a:ext cx="8046720" cy="11453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23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4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BB23-73E9-4C3C-BB7A-100638C8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Integrales dobles iteradas</a:t>
            </a:r>
            <a:endParaRPr lang="en-US" sz="4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C7EF2A-E928-46EF-9485-A84D73D1F136}"/>
              </a:ext>
            </a:extLst>
          </p:cNvPr>
          <p:cNvSpPr txBox="1"/>
          <p:nvPr/>
        </p:nvSpPr>
        <p:spPr>
          <a:xfrm>
            <a:off x="1300521" y="2137705"/>
            <a:ext cx="1730775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2400"/>
              <a:t>Verificar:</a:t>
            </a:r>
            <a:endParaRPr lang="es-ES" sz="2400" b="0"/>
          </a:p>
          <a:p>
            <a:endParaRPr lang="es-ES" sz="2400" b="0"/>
          </a:p>
          <a:p>
            <a:endParaRPr lang="es-ES_tradnl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FEF6E9-0340-4495-AE92-CA252D100DF3}"/>
                  </a:ext>
                </a:extLst>
              </p:cNvPr>
              <p:cNvSpPr txBox="1"/>
              <p:nvPr/>
            </p:nvSpPr>
            <p:spPr>
              <a:xfrm>
                <a:off x="1047175" y="2404477"/>
                <a:ext cx="8046720" cy="1145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i="1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  <m:nary>
                            <m:naryPr>
                              <m:limLoc m:val="undOvr"/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s-ES_tradnl" sz="24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FEF6E9-0340-4495-AE92-CA252D100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175" y="2404477"/>
                <a:ext cx="8046720" cy="11453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6D9CC2-EB44-4B69-A5C8-365352B7347C}"/>
                  </a:ext>
                </a:extLst>
              </p:cNvPr>
              <p:cNvSpPr txBox="1"/>
              <p:nvPr/>
            </p:nvSpPr>
            <p:spPr>
              <a:xfrm>
                <a:off x="746550" y="3816627"/>
                <a:ext cx="8347345" cy="11106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s-E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d>
                            <m:dPr>
                              <m:ctrlP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f>
                                        <m:fPr>
                                          <m:ctrlPr>
                                            <a:rPr lang="es-E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E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num>
                                        <m:den>
                                          <m:r>
                                            <a:rPr lang="es-E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den>
                                      </m:f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=18+3</m:t>
                          </m:r>
                          <m:sSup>
                            <m:sSupPr>
                              <m:ctrlPr>
                                <a:rPr lang="es-E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s-ES_tradnl" sz="24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16D9CC2-EB44-4B69-A5C8-365352B73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50" y="3816627"/>
                <a:ext cx="8347345" cy="11106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CD3ED3-4EC8-45BD-94FA-107973A0CC15}"/>
                  </a:ext>
                </a:extLst>
              </p:cNvPr>
              <p:cNvSpPr txBox="1"/>
              <p:nvPr/>
            </p:nvSpPr>
            <p:spPr>
              <a:xfrm>
                <a:off x="746549" y="5223727"/>
                <a:ext cx="8347345" cy="7013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52</m:t>
                          </m:r>
                        </m:num>
                        <m:den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E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s-E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E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ES_tradnl" sz="24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3CD3ED3-4EC8-45BD-94FA-107973A0C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549" y="5223727"/>
                <a:ext cx="8347345" cy="7013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4780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8" grpId="0"/>
      <p:bldP spid="1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BB23-73E9-4C3C-BB7A-100638C8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Integrales dobles iteradas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FEF6E9-0340-4495-AE92-CA252D100DF3}"/>
                  </a:ext>
                </a:extLst>
              </p:cNvPr>
              <p:cNvSpPr txBox="1"/>
              <p:nvPr/>
            </p:nvSpPr>
            <p:spPr>
              <a:xfrm>
                <a:off x="1225365" y="2147591"/>
                <a:ext cx="8046720" cy="1145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i="1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  <m:nary>
                            <m:naryPr>
                              <m:limLoc m:val="undOvr"/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e>
                          </m:nary>
                          <m:nary>
                            <m:naryPr>
                              <m:limLoc m:val="undOvr"/>
                              <m:ctrlP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/>
                                </m:r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5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E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52</m:t>
                                      </m:r>
                                    </m:num>
                                    <m:den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p>
                                    <m:sSup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𝑑𝑦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s-ES_tradnl" sz="240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6FEF6E9-0340-4495-AE92-CA252D100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365" y="2147591"/>
                <a:ext cx="8046720" cy="11453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564909-6035-4FD9-BD4D-CD21CC973EDA}"/>
                  </a:ext>
                </a:extLst>
              </p:cNvPr>
              <p:cNvSpPr txBox="1"/>
              <p:nvPr/>
            </p:nvSpPr>
            <p:spPr>
              <a:xfrm>
                <a:off x="1225365" y="4288198"/>
                <a:ext cx="8046720" cy="9756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s-E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es-E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52</m:t>
                                  </m:r>
                                </m:num>
                                <m:den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bSup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260</m:t>
                          </m:r>
                        </m:num>
                        <m:den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250</m:t>
                          </m:r>
                        </m:num>
                        <m:den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104</m:t>
                              </m:r>
                            </m:num>
                            <m:den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16</m:t>
                              </m:r>
                            </m:num>
                            <m:den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=130</m:t>
                      </m:r>
                    </m:oMath>
                  </m:oMathPara>
                </a14:m>
                <a:endParaRPr lang="es-ES_tradnl" sz="2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F564909-6035-4FD9-BD4D-CD21CC973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365" y="4288198"/>
                <a:ext cx="8046720" cy="9756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1303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BB23-73E9-4C3C-BB7A-100638C8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Integrales dobles en regiones no rectangulares</a:t>
            </a:r>
            <a:endParaRPr lang="en-US" sz="4000" dirty="0"/>
          </a:p>
        </p:txBody>
      </p:sp>
      <p:pic>
        <p:nvPicPr>
          <p:cNvPr id="4" name="Picture 3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30DD709A-8DD5-4152-9D00-7488D4918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099" y="1882943"/>
            <a:ext cx="5391150" cy="3886200"/>
          </a:xfrm>
          <a:prstGeom prst="rect">
            <a:avLst/>
          </a:prstGeom>
        </p:spPr>
      </p:pic>
      <p:pic>
        <p:nvPicPr>
          <p:cNvPr id="6" name="Picture 5" descr="A picture containing game, sport, table&#10;&#10;Description automatically generated">
            <a:extLst>
              <a:ext uri="{FF2B5EF4-FFF2-40B4-BE49-F238E27FC236}">
                <a16:creationId xmlns:a16="http://schemas.microsoft.com/office/drawing/2014/main" id="{0E2C93E1-1A3C-4098-A807-1EF767BCD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453" y="1967164"/>
            <a:ext cx="5638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84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BB23-73E9-4C3C-BB7A-100638C8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Región tipo 1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DE3C20-346D-4DB6-8949-A4859E54FF85}"/>
                  </a:ext>
                </a:extLst>
              </p:cNvPr>
              <p:cNvSpPr txBox="1"/>
              <p:nvPr/>
            </p:nvSpPr>
            <p:spPr>
              <a:xfrm>
                <a:off x="1947259" y="2016163"/>
                <a:ext cx="9482741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ES" sz="2400" b="0"/>
                  <a:t>Si 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s-ES" sz="2400" b="0"/>
                  <a:t>   y  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2400" b="0"/>
                  <a:t>, entonces es RT1</a:t>
                </a:r>
              </a:p>
              <a:p>
                <a:endParaRPr lang="es-ES" sz="2400" b="0"/>
              </a:p>
              <a:p>
                <a:endParaRPr lang="es-ES_tradnl" sz="2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DE3C20-346D-4DB6-8949-A4859E54F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259" y="2016163"/>
                <a:ext cx="9482741" cy="1107996"/>
              </a:xfrm>
              <a:prstGeom prst="rect">
                <a:avLst/>
              </a:prstGeom>
              <a:blipFill>
                <a:blip r:embed="rId2"/>
                <a:stretch>
                  <a:fillRect l="-1928" t="-884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1322CDB0-5ECE-4379-993B-CF33B4F64B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75" y="2827118"/>
            <a:ext cx="3738927" cy="2858202"/>
          </a:xfrm>
          <a:prstGeom prst="rect">
            <a:avLst/>
          </a:prstGeom>
        </p:spPr>
      </p:pic>
      <p:pic>
        <p:nvPicPr>
          <p:cNvPr id="9" name="Picture 8" descr="A close up of a map&#10;&#10;Description automatically generated">
            <a:extLst>
              <a:ext uri="{FF2B5EF4-FFF2-40B4-BE49-F238E27FC236}">
                <a16:creationId xmlns:a16="http://schemas.microsoft.com/office/drawing/2014/main" id="{ED1BFCF5-AAC6-46B7-98CE-16ED7276DE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192" y="2827118"/>
            <a:ext cx="4409103" cy="3278785"/>
          </a:xfrm>
          <a:prstGeom prst="rect">
            <a:avLst/>
          </a:prstGeom>
        </p:spPr>
      </p:pic>
      <p:pic>
        <p:nvPicPr>
          <p:cNvPr id="11" name="Picture 10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72897BEB-3A14-4A1C-B11C-CA6DCBE0F04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3667" y="2827118"/>
            <a:ext cx="4011660" cy="285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384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BB23-73E9-4C3C-BB7A-100638C8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Región tipo 1</a:t>
            </a:r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22CDB0-5ECE-4379-993B-CF33B4F64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48926" y="1900989"/>
            <a:ext cx="5428309" cy="414963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C4AF05-CF80-4A43-9883-D8D9BACB26FB}"/>
                  </a:ext>
                </a:extLst>
              </p:cNvPr>
              <p:cNvSpPr txBox="1"/>
              <p:nvPr/>
            </p:nvSpPr>
            <p:spPr>
              <a:xfrm>
                <a:off x="1385109" y="2064289"/>
                <a:ext cx="5063817" cy="23011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ES" sz="2400"/>
                  <a:t>Definimos:</a:t>
                </a:r>
              </a:p>
              <a:p>
                <a:endParaRPr lang="es-ES" sz="2400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),  </m:t>
                              </m:r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&amp;0,  </m:t>
                              </m:r>
                              <m:d>
                                <m:d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∈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s-ES" sz="2400" b="0"/>
              </a:p>
              <a:p>
                <a:endParaRPr lang="es-ES" sz="2400" b="0"/>
              </a:p>
              <a:p>
                <a:endParaRPr lang="es-ES_tradnl" sz="24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3C4AF05-CF80-4A43-9883-D8D9BACB26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109" y="2064289"/>
                <a:ext cx="5063817" cy="2301143"/>
              </a:xfrm>
              <a:prstGeom prst="rect">
                <a:avLst/>
              </a:prstGeom>
              <a:blipFill>
                <a:blip r:embed="rId3"/>
                <a:stretch>
                  <a:fillRect l="-3610" t="-424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4A1F2E-98FD-487C-8BB7-29471D772636}"/>
              </a:ext>
            </a:extLst>
          </p:cNvPr>
          <p:cNvCxnSpPr/>
          <p:nvPr/>
        </p:nvCxnSpPr>
        <p:spPr>
          <a:xfrm flipH="1">
            <a:off x="5690937" y="3272590"/>
            <a:ext cx="288758" cy="254488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110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BB23-73E9-4C3C-BB7A-100638C8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Región tipo 1</a:t>
            </a:r>
            <a:endParaRPr lang="en-US" sz="4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22CDB0-5ECE-4379-993B-CF33B4F64B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14846" y="1900990"/>
            <a:ext cx="5162389" cy="394635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598CA1-C412-46CB-A739-685200A495A6}"/>
                  </a:ext>
                </a:extLst>
              </p:cNvPr>
              <p:cNvSpPr txBox="1"/>
              <p:nvPr/>
            </p:nvSpPr>
            <p:spPr>
              <a:xfrm>
                <a:off x="1097280" y="3718954"/>
                <a:ext cx="3994484" cy="11707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i="1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nary>
                            <m:naryPr>
                              <m:limLoc m:val="undOvr"/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𝑑𝑦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s-ES_tradnl" sz="2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598CA1-C412-46CB-A739-685200A49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718954"/>
                <a:ext cx="3994484" cy="11707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75374B-3888-4332-B11A-B51F9271C390}"/>
                  </a:ext>
                </a:extLst>
              </p:cNvPr>
              <p:cNvSpPr txBox="1"/>
              <p:nvPr/>
            </p:nvSpPr>
            <p:spPr>
              <a:xfrm>
                <a:off x="-202132" y="1955125"/>
                <a:ext cx="6802654" cy="15460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s-E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limLoc m:val="undOvr"/>
                          <m:ctrlP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b>
                        <m:sup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  <m:r>
                            <m:rPr>
                              <m:nor/>
                            </m:rPr>
                            <a:rPr lang="es-ES_tradnl" sz="2400"/>
                            <m:t> </m:t>
                          </m:r>
                        </m:e>
                      </m:nary>
                    </m:oMath>
                  </m:oMathPara>
                </a14:m>
                <a:endParaRPr lang="es-ES_tradnl" sz="2400"/>
              </a:p>
              <a:p>
                <a:endParaRPr lang="es-ES_tradnl" sz="24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75374B-3888-4332-B11A-B51F9271C3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02132" y="1955125"/>
                <a:ext cx="6802654" cy="15460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0948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BB23-73E9-4C3C-BB7A-100638C8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Clase 23: </a:t>
            </a:r>
            <a:r>
              <a:rPr lang="es-ES" dirty="0"/>
              <a:t>temas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1C2C-59BC-4A80-91A6-E9D3C1469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s-ES"/>
          </a:p>
          <a:p>
            <a:pPr>
              <a:buFont typeface="Arial" panose="020B0604020202020204" pitchFamily="34" charset="0"/>
              <a:buChar char="•"/>
            </a:pPr>
            <a:r>
              <a:rPr lang="es-ES"/>
              <a:t> Integrales dobles</a:t>
            </a:r>
          </a:p>
          <a:p>
            <a:pPr>
              <a:buFont typeface="Arial" panose="020B0604020202020204" pitchFamily="34" charset="0"/>
              <a:buChar char="•"/>
            </a:pPr>
            <a:endParaRPr lang="es-ES"/>
          </a:p>
          <a:p>
            <a:pPr lvl="1">
              <a:buFont typeface="Arial" panose="020B0604020202020204" pitchFamily="34" charset="0"/>
              <a:buChar char="•"/>
            </a:pPr>
            <a:r>
              <a:rPr lang="es-ES"/>
              <a:t>Regiones rectangulares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/>
          </a:p>
          <a:p>
            <a:pPr lvl="1">
              <a:buFont typeface="Arial" panose="020B0604020202020204" pitchFamily="34" charset="0"/>
              <a:buChar char="•"/>
            </a:pPr>
            <a:r>
              <a:rPr lang="es-ES"/>
              <a:t>Regiones generales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/>
          </a:p>
          <a:p>
            <a:pPr lvl="1">
              <a:buFont typeface="Arial" panose="020B0604020202020204" pitchFamily="34" charset="0"/>
              <a:buChar char="•"/>
            </a:pPr>
            <a:r>
              <a:rPr lang="es-ES"/>
              <a:t>Aplicaciones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/>
          </a:p>
          <a:p>
            <a:pPr>
              <a:buFont typeface="Arial" panose="020B0604020202020204" pitchFamily="34" charset="0"/>
              <a:buChar char="•"/>
            </a:pPr>
            <a:endParaRPr lang="es-ES"/>
          </a:p>
          <a:p>
            <a:pPr lvl="1">
              <a:buFont typeface="Arial" panose="020B0604020202020204" pitchFamily="34" charset="0"/>
              <a:buChar char="•"/>
            </a:pPr>
            <a:endParaRPr lang="es-ES"/>
          </a:p>
          <a:p>
            <a:pPr>
              <a:buFont typeface="Arial" panose="020B0604020202020204" pitchFamily="34" charset="0"/>
              <a:buChar char="•"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45604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BB23-73E9-4C3C-BB7A-100638C8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Región tipo 2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DE3C20-346D-4DB6-8949-A4859E54FF85}"/>
                  </a:ext>
                </a:extLst>
              </p:cNvPr>
              <p:cNvSpPr txBox="1"/>
              <p:nvPr/>
            </p:nvSpPr>
            <p:spPr>
              <a:xfrm>
                <a:off x="1354629" y="2040226"/>
                <a:ext cx="9482741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ES" sz="2400" b="0"/>
                  <a:t>Si 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s-ES" sz="2400" b="0"/>
                  <a:t>   y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)≤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2400" b="0"/>
                  <a:t>, entonces es RT2</a:t>
                </a:r>
              </a:p>
              <a:p>
                <a:endParaRPr lang="es-ES" sz="2400" b="0"/>
              </a:p>
              <a:p>
                <a:endParaRPr lang="es-ES_tradnl" sz="2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DE3C20-346D-4DB6-8949-A4859E54F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4629" y="2040226"/>
                <a:ext cx="9482741" cy="1107996"/>
              </a:xfrm>
              <a:prstGeom prst="rect">
                <a:avLst/>
              </a:prstGeom>
              <a:blipFill>
                <a:blip r:embed="rId2"/>
                <a:stretch>
                  <a:fillRect l="-1928" t="-884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picture containing game&#10;&#10;Description automatically generated">
            <a:extLst>
              <a:ext uri="{FF2B5EF4-FFF2-40B4-BE49-F238E27FC236}">
                <a16:creationId xmlns:a16="http://schemas.microsoft.com/office/drawing/2014/main" id="{1E33999F-40C5-41C5-8255-9FD9A0FA5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959" y="2382273"/>
            <a:ext cx="5786688" cy="396646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E1FEB3-B9A2-40BF-A454-D01472C4CCEB}"/>
                  </a:ext>
                </a:extLst>
              </p:cNvPr>
              <p:cNvSpPr txBox="1"/>
              <p:nvPr/>
            </p:nvSpPr>
            <p:spPr>
              <a:xfrm>
                <a:off x="7675865" y="3693758"/>
                <a:ext cx="3994484" cy="11707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i="1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nary>
                            <m:naryPr>
                              <m:limLoc m:val="undOvr"/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s-ES_tradnl" sz="240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E1FEB3-B9A2-40BF-A454-D01472C4C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865" y="3693758"/>
                <a:ext cx="3994484" cy="11707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204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BB23-73E9-4C3C-BB7A-100638C8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Región tipo 3</a:t>
            </a:r>
            <a:endParaRPr lang="en-US" sz="4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DE3C20-346D-4DB6-8949-A4859E54FF85}"/>
              </a:ext>
            </a:extLst>
          </p:cNvPr>
          <p:cNvSpPr txBox="1"/>
          <p:nvPr/>
        </p:nvSpPr>
        <p:spPr>
          <a:xfrm>
            <a:off x="1354629" y="2040226"/>
            <a:ext cx="9482741" cy="11079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sz="2400" b="0"/>
              <a:t>Si la región es, a la vez, de tipo 1 y 2, entonces es RT3</a:t>
            </a:r>
          </a:p>
          <a:p>
            <a:endParaRPr lang="es-ES" sz="2400" b="0"/>
          </a:p>
          <a:p>
            <a:endParaRPr lang="es-ES_tradnl" sz="2400"/>
          </a:p>
        </p:txBody>
      </p:sp>
      <p:pic>
        <p:nvPicPr>
          <p:cNvPr id="6" name="Picture 5" descr="A picture containing game, table, mirror&#10;&#10;Description automatically generated">
            <a:extLst>
              <a:ext uri="{FF2B5EF4-FFF2-40B4-BE49-F238E27FC236}">
                <a16:creationId xmlns:a16="http://schemas.microsoft.com/office/drawing/2014/main" id="{A3EC8CC0-03CD-4AED-BAF5-13EBB65D1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544" y="2860508"/>
            <a:ext cx="4924425" cy="3086100"/>
          </a:xfrm>
          <a:prstGeom prst="rect">
            <a:avLst/>
          </a:prstGeom>
        </p:spPr>
      </p:pic>
      <p:pic>
        <p:nvPicPr>
          <p:cNvPr id="8" name="Picture 7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859B901C-0B4A-4C16-9A6D-511AFCBA1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227" y="2570159"/>
            <a:ext cx="5088453" cy="320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624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BB23-73E9-4C3C-BB7A-100638C8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Integrales dobles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DE3C20-346D-4DB6-8949-A4859E54FF85}"/>
                  </a:ext>
                </a:extLst>
              </p:cNvPr>
              <p:cNvSpPr txBox="1"/>
              <p:nvPr/>
            </p:nvSpPr>
            <p:spPr>
              <a:xfrm>
                <a:off x="1385109" y="2124447"/>
                <a:ext cx="9482741" cy="22763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ES" sz="2400"/>
                  <a:t>Ejemplo:</a:t>
                </a:r>
              </a:p>
              <a:p>
                <a:endParaRPr lang="es-ES" sz="2400" b="0"/>
              </a:p>
              <a:p>
                <a:r>
                  <a:rPr lang="es-ES" sz="2400" b="0"/>
                  <a:t>Hallar el valor de la integral doble de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s-ES" sz="2400" b="0"/>
                  <a:t> en la región </a:t>
                </a:r>
              </a:p>
              <a:p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 </m:t>
                        </m:r>
                        <m:sSup>
                          <m:sSup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ES" sz="2400" b="0"/>
                  <a:t> </a:t>
                </a:r>
              </a:p>
              <a:p>
                <a:endParaRPr lang="es-ES" sz="2400" b="0"/>
              </a:p>
              <a:p>
                <a:endParaRPr lang="es-ES_tradnl" sz="2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DE3C20-346D-4DB6-8949-A4859E54F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109" y="2124447"/>
                <a:ext cx="9482741" cy="2276329"/>
              </a:xfrm>
              <a:prstGeom prst="rect">
                <a:avLst/>
              </a:prstGeom>
              <a:blipFill>
                <a:blip r:embed="rId2"/>
                <a:stretch>
                  <a:fillRect l="-1928" t="-4011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1357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BB23-73E9-4C3C-BB7A-100638C8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Integrales dobles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DE3C20-346D-4DB6-8949-A4859E54FF85}"/>
                  </a:ext>
                </a:extLst>
              </p:cNvPr>
              <p:cNvSpPr txBox="1"/>
              <p:nvPr/>
            </p:nvSpPr>
            <p:spPr>
              <a:xfrm>
                <a:off x="964005" y="2165986"/>
                <a:ext cx="3968944" cy="29546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ES" sz="2400"/>
                  <a:t>Ejemplo:</a:t>
                </a:r>
              </a:p>
              <a:p>
                <a:endParaRPr lang="es-ES" sz="2400" b="0"/>
              </a:p>
              <a:p>
                <a:r>
                  <a:rPr lang="es-ES" sz="2400" b="0"/>
                  <a:t>Hallar el valor de la integral doble de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s-ES" sz="2400" b="0"/>
                  <a:t> en la región </a:t>
                </a:r>
              </a:p>
              <a:p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 </m:t>
                        </m:r>
                        <m:sSup>
                          <m:sSup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ES" sz="2400" b="0"/>
                  <a:t> </a:t>
                </a:r>
              </a:p>
              <a:p>
                <a:endParaRPr lang="es-ES" sz="2400" b="0"/>
              </a:p>
              <a:p>
                <a:endParaRPr lang="es-ES_tradnl" sz="2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DE3C20-346D-4DB6-8949-A4859E54F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05" y="2165986"/>
                <a:ext cx="3968944" cy="2954655"/>
              </a:xfrm>
              <a:prstGeom prst="rect">
                <a:avLst/>
              </a:prstGeom>
              <a:blipFill>
                <a:blip r:embed="rId2"/>
                <a:stretch>
                  <a:fillRect l="-4608" t="-3093" r="-337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FAFE59E8-9A82-4F30-8E24-0B705AF156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9064" y="1822766"/>
            <a:ext cx="5257800" cy="453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8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BB23-73E9-4C3C-BB7A-100638C8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Integrales dobles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DE3C20-346D-4DB6-8949-A4859E54FF85}"/>
                  </a:ext>
                </a:extLst>
              </p:cNvPr>
              <p:cNvSpPr txBox="1"/>
              <p:nvPr/>
            </p:nvSpPr>
            <p:spPr>
              <a:xfrm>
                <a:off x="964004" y="1835822"/>
                <a:ext cx="9599721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ES" sz="2400" b="0"/>
                  <a:t>Hallar el valor de la integral doble de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s-ES" sz="2400" b="0"/>
                  <a:t> en la región </a:t>
                </a:r>
              </a:p>
              <a:p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 </m:t>
                        </m:r>
                        <m:sSup>
                          <m:sSup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s-ES" sz="2400" b="0"/>
                  <a:t> </a:t>
                </a:r>
              </a:p>
              <a:p>
                <a:endParaRPr lang="es-ES" sz="2400" b="0"/>
              </a:p>
              <a:p>
                <a:endParaRPr lang="es-ES_tradnl" sz="24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DE3C20-346D-4DB6-8949-A4859E54F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04" y="1835822"/>
                <a:ext cx="9599721" cy="1477328"/>
              </a:xfrm>
              <a:prstGeom prst="rect">
                <a:avLst/>
              </a:prstGeom>
              <a:blipFill>
                <a:blip r:embed="rId2"/>
                <a:stretch>
                  <a:fillRect l="-1905" t="-6198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2A558D-67F4-4DC1-924A-55591E957AC3}"/>
                  </a:ext>
                </a:extLst>
              </p:cNvPr>
              <p:cNvSpPr txBox="1"/>
              <p:nvPr/>
            </p:nvSpPr>
            <p:spPr>
              <a:xfrm>
                <a:off x="1628275" y="3174842"/>
                <a:ext cx="7986562" cy="11993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i="1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p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nary>
                            <m:naryPr>
                              <m:limLoc m:val="undOvr"/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s-ES_tradnl" sz="2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2A558D-67F4-4DC1-924A-55591E957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8275" y="3174842"/>
                <a:ext cx="7986562" cy="119930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8BD9EC-38F7-4FFB-A89C-B540E17ADF3A}"/>
                  </a:ext>
                </a:extLst>
              </p:cNvPr>
              <p:cNvSpPr txBox="1"/>
              <p:nvPr/>
            </p:nvSpPr>
            <p:spPr>
              <a:xfrm>
                <a:off x="1588172" y="4896034"/>
                <a:ext cx="7986562" cy="11873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i="1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p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  <m:nary>
                            <m:naryPr>
                              <m:limLoc m:val="undOvr"/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rad>
                            </m:sup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s-ES_tradnl" sz="2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8BD9EC-38F7-4FFB-A89C-B540E17AD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172" y="4896034"/>
                <a:ext cx="7986562" cy="11873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43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BB23-73E9-4C3C-BB7A-100638C8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Integrales dobles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2A558D-67F4-4DC1-924A-55591E957AC3}"/>
                  </a:ext>
                </a:extLst>
              </p:cNvPr>
              <p:cNvSpPr txBox="1"/>
              <p:nvPr/>
            </p:nvSpPr>
            <p:spPr>
              <a:xfrm>
                <a:off x="-344904" y="1854171"/>
                <a:ext cx="7986562" cy="11993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i="1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p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nary>
                            <m:naryPr>
                              <m:limLoc m:val="undOvr"/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sub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s-ES_tradnl" sz="2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2A558D-67F4-4DC1-924A-55591E957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4904" y="1854171"/>
                <a:ext cx="7986562" cy="11993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626F64-5FE8-4169-98BF-9155F377D7D6}"/>
                  </a:ext>
                </a:extLst>
              </p:cNvPr>
              <p:cNvSpPr txBox="1"/>
              <p:nvPr/>
            </p:nvSpPr>
            <p:spPr>
              <a:xfrm>
                <a:off x="721894" y="3332748"/>
                <a:ext cx="9456822" cy="113653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s-E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d>
                            <m:dPr>
                              <m:ctrlP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Sup>
                        <m:sSubSup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sSup>
                            <m:sSup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p>
                      </m:sSubSup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sSup>
                        <m:sSup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sSup>
                            <m:sSupPr>
                              <m:ctrlP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sup>
                          </m:sSup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s-ES_tradnl" sz="24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626F64-5FE8-4169-98BF-9155F377D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94" y="3332748"/>
                <a:ext cx="9456822" cy="11365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312B1D-1D73-41F4-AA7E-1D210511E067}"/>
                  </a:ext>
                </a:extLst>
              </p:cNvPr>
              <p:cNvSpPr txBox="1"/>
              <p:nvPr/>
            </p:nvSpPr>
            <p:spPr>
              <a:xfrm>
                <a:off x="387016" y="4748552"/>
                <a:ext cx="11417968" cy="11122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i="1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p>
                        <m:e>
                          <m:d>
                            <m:d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7</m:t>
                                  </m:r>
                                </m:sup>
                              </m:sSup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s-E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es-E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24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8</m:t>
                                      </m:r>
                                    </m:sup>
                                  </m:sSup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15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</m:sSup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sup>
                                  </m:sSup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23</m:t>
                              </m:r>
                            </m:num>
                            <m:den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120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s-ES_tradnl" sz="24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312B1D-1D73-41F4-AA7E-1D210511E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16" y="4748552"/>
                <a:ext cx="11417968" cy="11122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F2A5726-7A49-4585-8C9C-C9202C6668A6}"/>
              </a:ext>
            </a:extLst>
          </p:cNvPr>
          <p:cNvSpPr/>
          <p:nvPr/>
        </p:nvSpPr>
        <p:spPr>
          <a:xfrm>
            <a:off x="250620" y="2467659"/>
            <a:ext cx="1089665" cy="2830851"/>
          </a:xfrm>
          <a:custGeom>
            <a:avLst/>
            <a:gdLst>
              <a:gd name="connsiteX0" fmla="*/ 1089665 w 1089665"/>
              <a:gd name="connsiteY0" fmla="*/ 50073 h 2830851"/>
              <a:gd name="connsiteX1" fmla="*/ 212843 w 1089665"/>
              <a:gd name="connsiteY1" fmla="*/ 237963 h 2830851"/>
              <a:gd name="connsiteX2" fmla="*/ 12427 w 1089665"/>
              <a:gd name="connsiteY2" fmla="*/ 1916451 h 2830851"/>
              <a:gd name="connsiteX3" fmla="*/ 463364 w 1089665"/>
              <a:gd name="connsiteY3" fmla="*/ 2830851 h 283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65" h="2830851">
                <a:moveTo>
                  <a:pt x="1089665" y="50073"/>
                </a:moveTo>
                <a:cubicBezTo>
                  <a:pt x="741024" y="-11514"/>
                  <a:pt x="392383" y="-73100"/>
                  <a:pt x="212843" y="237963"/>
                </a:cubicBezTo>
                <a:cubicBezTo>
                  <a:pt x="33303" y="549026"/>
                  <a:pt x="-29327" y="1484303"/>
                  <a:pt x="12427" y="1916451"/>
                </a:cubicBezTo>
                <a:cubicBezTo>
                  <a:pt x="54181" y="2348599"/>
                  <a:pt x="258772" y="2589725"/>
                  <a:pt x="463364" y="2830851"/>
                </a:cubicBezTo>
              </a:path>
            </a:pathLst>
          </a:custGeom>
          <a:noFill/>
          <a:ln w="28575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F7588F6-6FBC-4A84-8415-F3E333896795}"/>
              </a:ext>
            </a:extLst>
          </p:cNvPr>
          <p:cNvSpPr/>
          <p:nvPr/>
        </p:nvSpPr>
        <p:spPr>
          <a:xfrm>
            <a:off x="4396636" y="4283613"/>
            <a:ext cx="4584526" cy="676694"/>
          </a:xfrm>
          <a:custGeom>
            <a:avLst/>
            <a:gdLst>
              <a:gd name="connsiteX0" fmla="*/ 4584526 w 4584526"/>
              <a:gd name="connsiteY0" fmla="*/ 87971 h 676694"/>
              <a:gd name="connsiteX1" fmla="*/ 4233797 w 4584526"/>
              <a:gd name="connsiteY1" fmla="*/ 75445 h 676694"/>
              <a:gd name="connsiteX2" fmla="*/ 2079320 w 4584526"/>
              <a:gd name="connsiteY2" fmla="*/ 37866 h 676694"/>
              <a:gd name="connsiteX3" fmla="*/ 0 w 4584526"/>
              <a:gd name="connsiteY3" fmla="*/ 676694 h 676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84526" h="676694">
                <a:moveTo>
                  <a:pt x="4584526" y="87971"/>
                </a:moveTo>
                <a:lnTo>
                  <a:pt x="4233797" y="75445"/>
                </a:lnTo>
                <a:cubicBezTo>
                  <a:pt x="3816263" y="67094"/>
                  <a:pt x="2784953" y="-62342"/>
                  <a:pt x="2079320" y="37866"/>
                </a:cubicBezTo>
                <a:cubicBezTo>
                  <a:pt x="1373687" y="138074"/>
                  <a:pt x="686843" y="407384"/>
                  <a:pt x="0" y="676694"/>
                </a:cubicBezTo>
              </a:path>
            </a:pathLst>
          </a:custGeom>
          <a:noFill/>
          <a:ln w="28575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9561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3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BB23-73E9-4C3C-BB7A-100638C8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Integrales dobles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2A558D-67F4-4DC1-924A-55591E957AC3}"/>
                  </a:ext>
                </a:extLst>
              </p:cNvPr>
              <p:cNvSpPr txBox="1"/>
              <p:nvPr/>
            </p:nvSpPr>
            <p:spPr>
              <a:xfrm>
                <a:off x="-344904" y="1854171"/>
                <a:ext cx="7986562" cy="11873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i="1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p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  <m:nary>
                            <m:naryPr>
                              <m:limLoc m:val="undOvr"/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sub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ad>
                                <m:radPr>
                                  <m:degHide m:val="on"/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rad>
                            </m:sup>
                            <m:e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sSup>
                                    <m:sSup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s-ES_tradnl" sz="24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2A558D-67F4-4DC1-924A-55591E957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4904" y="1854171"/>
                <a:ext cx="7986562" cy="11873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626F64-5FE8-4169-98BF-9155F377D7D6}"/>
                  </a:ext>
                </a:extLst>
              </p:cNvPr>
              <p:cNvSpPr txBox="1"/>
              <p:nvPr/>
            </p:nvSpPr>
            <p:spPr>
              <a:xfrm>
                <a:off x="721894" y="3332748"/>
                <a:ext cx="9456822" cy="11873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ctrlPr>
                            <a:rPr lang="es-E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/>
                            </m:r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ad>
                            <m:radPr>
                              <m:degHide m:val="on"/>
                              <m:ctrlPr>
                                <a:rPr lang="es-E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rad>
                        </m:sup>
                        <m:e>
                          <m:d>
                            <m:dPr>
                              <m:ctrlP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Sup>
                        <m:sSubSup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]"/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E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ad>
                            <m:radPr>
                              <m:degHide m:val="on"/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rad>
                        </m:sup>
                      </m:sSubSup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rad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s-ES_tradnl" sz="24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B626F64-5FE8-4169-98BF-9155F377D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94" y="3332748"/>
                <a:ext cx="9456822" cy="11873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312B1D-1D73-41F4-AA7E-1D210511E067}"/>
                  </a:ext>
                </a:extLst>
              </p:cNvPr>
              <p:cNvSpPr txBox="1"/>
              <p:nvPr/>
            </p:nvSpPr>
            <p:spPr>
              <a:xfrm>
                <a:off x="387016" y="4636935"/>
                <a:ext cx="11417968" cy="115313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i="1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p>
                        <m:e>
                          <m:d>
                            <m:d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s-E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ad>
                                <m:radPr>
                                  <m:degHide m:val="on"/>
                                  <m:ctrlP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rad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s-E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]"/>
                                  <m:ctrlPr>
                                    <a:rPr lang="es-ES" sz="24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10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5</m:t>
                                      </m:r>
                                    </m:sup>
                                  </m:sSup>
                                  <m:r>
                                    <a:rPr lang="es-E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8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4</m:t>
                                      </m:r>
                                    </m:sup>
                                  </m:sSup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f>
                                        <m:fPr>
                                          <m:ctrlPr>
                                            <a:rPr lang="es-E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s-E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s-E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s-E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r>
                                        <a:rPr lang="es-E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b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23</m:t>
                              </m:r>
                            </m:num>
                            <m:den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120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s-ES_tradnl" sz="24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312B1D-1D73-41F4-AA7E-1D210511E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16" y="4636935"/>
                <a:ext cx="11417968" cy="11531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7F8EA9E-D0DB-41DA-9974-8E413C258547}"/>
              </a:ext>
            </a:extLst>
          </p:cNvPr>
          <p:cNvSpPr/>
          <p:nvPr/>
        </p:nvSpPr>
        <p:spPr>
          <a:xfrm>
            <a:off x="288198" y="2447859"/>
            <a:ext cx="1089665" cy="2830851"/>
          </a:xfrm>
          <a:custGeom>
            <a:avLst/>
            <a:gdLst>
              <a:gd name="connsiteX0" fmla="*/ 1089665 w 1089665"/>
              <a:gd name="connsiteY0" fmla="*/ 50073 h 2830851"/>
              <a:gd name="connsiteX1" fmla="*/ 212843 w 1089665"/>
              <a:gd name="connsiteY1" fmla="*/ 237963 h 2830851"/>
              <a:gd name="connsiteX2" fmla="*/ 12427 w 1089665"/>
              <a:gd name="connsiteY2" fmla="*/ 1916451 h 2830851"/>
              <a:gd name="connsiteX3" fmla="*/ 463364 w 1089665"/>
              <a:gd name="connsiteY3" fmla="*/ 2830851 h 28308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89665" h="2830851">
                <a:moveTo>
                  <a:pt x="1089665" y="50073"/>
                </a:moveTo>
                <a:cubicBezTo>
                  <a:pt x="741024" y="-11514"/>
                  <a:pt x="392383" y="-73100"/>
                  <a:pt x="212843" y="237963"/>
                </a:cubicBezTo>
                <a:cubicBezTo>
                  <a:pt x="33303" y="549026"/>
                  <a:pt x="-29327" y="1484303"/>
                  <a:pt x="12427" y="1916451"/>
                </a:cubicBezTo>
                <a:cubicBezTo>
                  <a:pt x="54181" y="2348599"/>
                  <a:pt x="258772" y="2589725"/>
                  <a:pt x="463364" y="2830851"/>
                </a:cubicBezTo>
              </a:path>
            </a:pathLst>
          </a:custGeom>
          <a:noFill/>
          <a:ln w="28575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6490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BB23-73E9-4C3C-BB7A-100638C8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Integrales dobles – aplicaciones 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2A558D-67F4-4DC1-924A-55591E957AC3}"/>
                  </a:ext>
                </a:extLst>
              </p:cNvPr>
              <p:cNvSpPr txBox="1"/>
              <p:nvPr/>
            </p:nvSpPr>
            <p:spPr>
              <a:xfrm>
                <a:off x="1540041" y="2236544"/>
                <a:ext cx="6245995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ES" sz="2400"/>
                  <a:t>Si  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)≥0</m:t>
                    </m:r>
                  </m:oMath>
                </a14:m>
                <a:r>
                  <a:rPr lang="es-ES" sz="2400"/>
                  <a:t>  en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ES" sz="2400"/>
                  <a:t>, entonces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i="1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𝑉𝑜𝑙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_tradnl" sz="240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2A558D-67F4-4DC1-924A-55591E957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041" y="2236544"/>
                <a:ext cx="6245995" cy="369332"/>
              </a:xfrm>
              <a:prstGeom prst="rect">
                <a:avLst/>
              </a:prstGeom>
              <a:blipFill>
                <a:blip r:embed="rId2"/>
                <a:stretch>
                  <a:fillRect l="-3027" t="-26667" b="-50000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FD43AC-0993-4072-923F-AE3F3AE243E3}"/>
                  </a:ext>
                </a:extLst>
              </p:cNvPr>
              <p:cNvSpPr txBox="1"/>
              <p:nvPr/>
            </p:nvSpPr>
            <p:spPr>
              <a:xfrm>
                <a:off x="1540041" y="3105060"/>
                <a:ext cx="6245995" cy="3812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ES" sz="2400"/>
                  <a:t>Si  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s-ES" sz="2400"/>
                  <a:t>  en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ES" sz="2400"/>
                  <a:t>, entonces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i="1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=Á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𝑟𝑒𝑎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_tradnl" sz="240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FD43AC-0993-4072-923F-AE3F3AE24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041" y="3105060"/>
                <a:ext cx="6245995" cy="381258"/>
              </a:xfrm>
              <a:prstGeom prst="rect">
                <a:avLst/>
              </a:prstGeom>
              <a:blipFill>
                <a:blip r:embed="rId3"/>
                <a:stretch>
                  <a:fillRect l="-3027" t="-20635" b="-47619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C2CABC-6875-4986-BA62-9283319E3174}"/>
                  </a:ext>
                </a:extLst>
              </p:cNvPr>
              <p:cNvSpPr txBox="1"/>
              <p:nvPr/>
            </p:nvSpPr>
            <p:spPr>
              <a:xfrm>
                <a:off x="1540041" y="4061496"/>
                <a:ext cx="7507706" cy="38125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ES" sz="2400"/>
                  <a:t>Si  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2400"/>
                  <a:t>  (densidad), entonces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s-ES" sz="2400" i="1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𝑀𝑎𝑠𝑎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_tradnl" sz="240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9C2CABC-6875-4986-BA62-9283319E3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041" y="4061496"/>
                <a:ext cx="7507706" cy="381258"/>
              </a:xfrm>
              <a:prstGeom prst="rect">
                <a:avLst/>
              </a:prstGeom>
              <a:blipFill>
                <a:blip r:embed="rId4"/>
                <a:stretch>
                  <a:fillRect l="-2518" t="-23810" r="-244" b="-4444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429571-4E30-4513-A276-B8E5EB3A87FF}"/>
                  </a:ext>
                </a:extLst>
              </p:cNvPr>
              <p:cNvSpPr txBox="1"/>
              <p:nvPr/>
            </p:nvSpPr>
            <p:spPr>
              <a:xfrm>
                <a:off x="1540040" y="4941938"/>
                <a:ext cx="9871171" cy="5980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s-ES" sz="2400"/>
                  <a:t>Si  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s-ES" sz="2400"/>
                  <a:t>  (densidad), entonces 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s-E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acc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𝑀𝑎𝑠𝑎</m:t>
                        </m:r>
                        <m:d>
                          <m:d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num>
                      <m:den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𝐴𝑟𝑒𝑎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s-ES_tradnl" sz="2400"/>
                  <a:t>  (densidad promedio)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429571-4E30-4513-A276-B8E5EB3A8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040" y="4941938"/>
                <a:ext cx="9871171" cy="598049"/>
              </a:xfrm>
              <a:prstGeom prst="rect">
                <a:avLst/>
              </a:prstGeom>
              <a:blipFill>
                <a:blip r:embed="rId5"/>
                <a:stretch>
                  <a:fillRect l="-1915" r="-618" b="-918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473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549EB89-5BFB-4E1E-AEEA-87C343D80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:a16="http://schemas.microsoft.com/office/drawing/2014/main" id="{AD0A2FC1-67C1-439F-8D08-B0BB490321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8" r="17194" b="-2"/>
          <a:stretch/>
        </p:blipFill>
        <p:spPr>
          <a:xfrm>
            <a:off x="136215" y="459676"/>
            <a:ext cx="7041402" cy="625842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D1FA295-BDF6-44B9-90C5-FE3E2CE35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0BB23-73E9-4C3C-BB7A-100638C8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Integrales definidas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A36F1F-EEAE-48D1-A1FB-BD6FC850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17386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549EB89-5BFB-4E1E-AEEA-87C343D80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742D7B37-7B35-4C9E-8061-9265032814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242" b="-1"/>
          <a:stretch/>
        </p:blipFill>
        <p:spPr>
          <a:xfrm>
            <a:off x="221228" y="273207"/>
            <a:ext cx="7408597" cy="658479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D1FA295-BDF6-44B9-90C5-FE3E2CE35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0BB23-73E9-4C3C-BB7A-100638C8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Integrales dobles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A36F1F-EEAE-48D1-A1FB-BD6FC850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830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A1B47C8-47A0-4A88-8830-6DEA3B5DE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icture containing table, game&#10;&#10;Description automatically generated">
            <a:extLst>
              <a:ext uri="{FF2B5EF4-FFF2-40B4-BE49-F238E27FC236}">
                <a16:creationId xmlns:a16="http://schemas.microsoft.com/office/drawing/2014/main" id="{BFB9F04E-3654-49D5-9A6F-07EE2838E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07" y="179499"/>
            <a:ext cx="5649258" cy="629443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84BBFDD-E720-4805-A9C8-129FBBF6D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0BB23-73E9-4C3C-BB7A-100638C8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Integrales dobles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C4BE46-4A77-42FE-9D15-065CDB2F84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9816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9549EB89-5BFB-4E1E-AEEA-87C343D80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02C845-93CB-462B-93CA-85AC16A554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831" y="1137556"/>
            <a:ext cx="7974834" cy="508540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3D1FA295-BDF6-44B9-90C5-FE3E2CE352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61348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10BB23-73E9-4C3C-BB7A-100638C85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885" y="640080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>
                <a:solidFill>
                  <a:srgbClr val="FFFFFF"/>
                </a:solidFill>
              </a:rPr>
              <a:t>Integrales dobles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A36F1F-EEAE-48D1-A1FB-BD6FC850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6906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50898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BB23-73E9-4C3C-BB7A-100638C8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Funciones integrables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125807-A7D6-4964-BA38-6E692BD6FE32}"/>
                  </a:ext>
                </a:extLst>
              </p:cNvPr>
              <p:cNvSpPr txBox="1"/>
              <p:nvPr/>
            </p:nvSpPr>
            <p:spPr>
              <a:xfrm>
                <a:off x="1191129" y="2029773"/>
                <a:ext cx="9715417" cy="73866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_tradnl" sz="2400">
                    <a:ea typeface="Cambria Math" panose="02040503050406030204" pitchFamily="18" charset="0"/>
                  </a:rPr>
                  <a:t>Si 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s-E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ES_tradnl" sz="2400"/>
                  <a:t>  es continua en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s-ES_tradnl" sz="2400"/>
                  <a:t> </a:t>
                </a:r>
              </a:p>
              <a:p>
                <a:r>
                  <a:rPr lang="es-ES_tradnl" sz="2400"/>
                  <a:t>entonces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ES_tradnl" sz="2400"/>
                  <a:t>  es integrable en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ES_tradnl" sz="2400"/>
                  <a:t>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5125807-A7D6-4964-BA38-6E692BD6F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1129" y="2029773"/>
                <a:ext cx="9715417" cy="738664"/>
              </a:xfrm>
              <a:prstGeom prst="rect">
                <a:avLst/>
              </a:prstGeom>
              <a:blipFill>
                <a:blip r:embed="rId2"/>
                <a:stretch>
                  <a:fillRect l="-1882" t="-13223" b="-23967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E10324-BF71-4918-A7E1-0A179272F96E}"/>
                  </a:ext>
                </a:extLst>
              </p:cNvPr>
              <p:cNvSpPr txBox="1"/>
              <p:nvPr/>
            </p:nvSpPr>
            <p:spPr>
              <a:xfrm>
                <a:off x="1167022" y="3764259"/>
                <a:ext cx="9857955" cy="11079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s-ES_tradnl" sz="2400">
                    <a:ea typeface="Cambria Math" panose="02040503050406030204" pitchFamily="18" charset="0"/>
                  </a:rPr>
                  <a:t>Si 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𝐷</m:t>
                    </m:r>
                    <m:r>
                      <a:rPr lang="es-ES" sz="2400" i="1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s-E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s-E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s-E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s-E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s-ES_tradnl" sz="2400"/>
                  <a:t>  está acotada en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s-E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p>
                            <m:r>
                              <a:rPr lang="es-E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 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s-E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s-ES_tradnl" sz="2400"/>
                  <a:t> </a:t>
                </a:r>
              </a:p>
              <a:p>
                <a:r>
                  <a:rPr lang="es-ES_tradnl" sz="2400"/>
                  <a:t>y es discontinua en una cantidad finita de regiones de área nula, entonces</a:t>
                </a:r>
              </a:p>
              <a:p>
                <a:r>
                  <a:rPr lang="es-ES_tradnl" sz="2400"/>
                  <a:t>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s-ES_tradnl" sz="2400"/>
                  <a:t>  es integrable en </a:t>
                </a:r>
                <a14:m>
                  <m:oMath xmlns:m="http://schemas.openxmlformats.org/officeDocument/2006/math">
                    <m:r>
                      <a:rPr lang="es-ES" sz="24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s-ES_tradnl" sz="240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2E10324-BF71-4918-A7E1-0A179272F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022" y="3764259"/>
                <a:ext cx="9857955" cy="1107996"/>
              </a:xfrm>
              <a:prstGeom prst="rect">
                <a:avLst/>
              </a:prstGeom>
              <a:blipFill>
                <a:blip r:embed="rId3"/>
                <a:stretch>
                  <a:fillRect l="-1854" t="-8242" b="-15934"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156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BB23-73E9-4C3C-BB7A-100638C8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Funciones integrables</a:t>
            </a:r>
            <a:endParaRPr lang="en-US" sz="4000" dirty="0"/>
          </a:p>
        </p:txBody>
      </p:sp>
      <p:pic>
        <p:nvPicPr>
          <p:cNvPr id="4" name="Picture 3" descr="A close up of an umbrella&#10;&#10;Description automatically generated">
            <a:extLst>
              <a:ext uri="{FF2B5EF4-FFF2-40B4-BE49-F238E27FC236}">
                <a16:creationId xmlns:a16="http://schemas.microsoft.com/office/drawing/2014/main" id="{283C9126-44A2-45AA-B785-70E3EC5D4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161" y="1873045"/>
            <a:ext cx="4287363" cy="4461469"/>
          </a:xfrm>
          <a:prstGeom prst="rect">
            <a:avLst/>
          </a:prstGeom>
        </p:spPr>
      </p:pic>
      <p:pic>
        <p:nvPicPr>
          <p:cNvPr id="8" name="Picture 7" descr="A picture containing game, table&#10;&#10;Description automatically generated">
            <a:extLst>
              <a:ext uri="{FF2B5EF4-FFF2-40B4-BE49-F238E27FC236}">
                <a16:creationId xmlns:a16="http://schemas.microsoft.com/office/drawing/2014/main" id="{4C29CEEE-C318-459B-870E-CA8321B368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555" y="1742537"/>
            <a:ext cx="3952567" cy="458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69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BB23-73E9-4C3C-BB7A-100638C85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Integrales dobles iteradas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0C1F14-BDCC-4925-860B-2266D6EB21AA}"/>
                  </a:ext>
                </a:extLst>
              </p:cNvPr>
              <p:cNvSpPr txBox="1"/>
              <p:nvPr/>
            </p:nvSpPr>
            <p:spPr>
              <a:xfrm>
                <a:off x="1097280" y="1950929"/>
                <a:ext cx="3944542" cy="11203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E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E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s-ES_tradnl" sz="240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0C1F14-BDCC-4925-860B-2266D6EB2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950929"/>
                <a:ext cx="3944542" cy="11203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00666E-D15D-4398-B667-DF607CE8BA9F}"/>
                  </a:ext>
                </a:extLst>
              </p:cNvPr>
              <p:cNvSpPr txBox="1"/>
              <p:nvPr/>
            </p:nvSpPr>
            <p:spPr>
              <a:xfrm>
                <a:off x="1485587" y="4634193"/>
                <a:ext cx="3944542" cy="1145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i="1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𝑐</m:t>
                                  </m:r>
                                </m:sub>
                                <m:sup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𝑓</m:t>
                                  </m:r>
                                  <m:d>
                                    <m:dPr>
                                      <m:ctrlPr>
                                        <a:rPr lang="es-E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s-E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𝑑𝑦</m:t>
                                  </m:r>
                                </m:e>
                              </m:nary>
                            </m:e>
                          </m:d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s-ES_tradnl" sz="24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D00666E-D15D-4398-B667-DF607CE8B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587" y="4634193"/>
                <a:ext cx="3944542" cy="114537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FA5584-5520-4094-821F-6B87D743CFDC}"/>
                  </a:ext>
                </a:extLst>
              </p:cNvPr>
              <p:cNvSpPr txBox="1"/>
              <p:nvPr/>
            </p:nvSpPr>
            <p:spPr>
              <a:xfrm>
                <a:off x="7255076" y="2082351"/>
                <a:ext cx="3944542" cy="1145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i="1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nary>
                            <m:naryPr>
                              <m:limLoc m:val="undOvr"/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s-ES_tradnl" sz="240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FA5584-5520-4094-821F-6B87D743C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076" y="2082351"/>
                <a:ext cx="3944542" cy="11453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F7A830-FF1F-4FD9-9DFA-36D7C5B86F6F}"/>
                  </a:ext>
                </a:extLst>
              </p:cNvPr>
              <p:cNvSpPr txBox="1"/>
              <p:nvPr/>
            </p:nvSpPr>
            <p:spPr>
              <a:xfrm>
                <a:off x="7255076" y="3762926"/>
                <a:ext cx="3944542" cy="1145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i="1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nary>
                            <m:naryPr>
                              <m:limLoc m:val="undOvr"/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4"/>
                                </m:r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  <m:sup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p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s-E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s-ES_tradnl" sz="240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2F7A830-FF1F-4FD9-9DFA-36D7C5B86F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5076" y="3762926"/>
                <a:ext cx="3944542" cy="11453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A8A3C4D-D3BB-4C20-A969-64CC8294C989}"/>
              </a:ext>
            </a:extLst>
          </p:cNvPr>
          <p:cNvCxnSpPr/>
          <p:nvPr/>
        </p:nvCxnSpPr>
        <p:spPr>
          <a:xfrm>
            <a:off x="6463430" y="2082351"/>
            <a:ext cx="0" cy="384246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A00666-331F-4D70-917C-1BEAB76521C0}"/>
                  </a:ext>
                </a:extLst>
              </p:cNvPr>
              <p:cNvSpPr txBox="1"/>
              <p:nvPr/>
            </p:nvSpPr>
            <p:spPr>
              <a:xfrm>
                <a:off x="921147" y="3214076"/>
                <a:ext cx="3944542" cy="11453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ES" sz="2400" i="1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E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s-E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s-ES_tradnl" sz="240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A00666-331F-4D70-917C-1BEAB7652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147" y="3214076"/>
                <a:ext cx="3944542" cy="114537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ES_trad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568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>
    <a:spDef>
      <a:spPr>
        <a:noFill/>
        <a:ln w="28575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1298</TotalTime>
  <Words>533</Words>
  <Application>Microsoft Office PowerPoint</Application>
  <PresentationFormat>Widescreen</PresentationFormat>
  <Paragraphs>103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Retrospect</vt:lpstr>
      <vt:lpstr>Análisis Matemático II</vt:lpstr>
      <vt:lpstr>Clase 23: temas</vt:lpstr>
      <vt:lpstr>Integrales definidas</vt:lpstr>
      <vt:lpstr>Integrales dobles</vt:lpstr>
      <vt:lpstr>Integrales dobles</vt:lpstr>
      <vt:lpstr>Integrales dobles</vt:lpstr>
      <vt:lpstr>Funciones integrables</vt:lpstr>
      <vt:lpstr>Funciones integrables</vt:lpstr>
      <vt:lpstr>Integrales dobles iteradas</vt:lpstr>
      <vt:lpstr>Integrales dobles iteradas</vt:lpstr>
      <vt:lpstr>Integrales dobles iteradas</vt:lpstr>
      <vt:lpstr>Integrales dobles iteradas</vt:lpstr>
      <vt:lpstr>Integrales dobles iteradas</vt:lpstr>
      <vt:lpstr>Integrales dobles iteradas</vt:lpstr>
      <vt:lpstr>Integrales dobles iteradas</vt:lpstr>
      <vt:lpstr>Integrales dobles en regiones no rectangulares</vt:lpstr>
      <vt:lpstr>Región tipo 1</vt:lpstr>
      <vt:lpstr>Región tipo 1</vt:lpstr>
      <vt:lpstr>Región tipo 1</vt:lpstr>
      <vt:lpstr>Región tipo 2</vt:lpstr>
      <vt:lpstr>Región tipo 3</vt:lpstr>
      <vt:lpstr>Integrales dobles</vt:lpstr>
      <vt:lpstr>Integrales dobles</vt:lpstr>
      <vt:lpstr>Integrales dobles</vt:lpstr>
      <vt:lpstr>Integrales dobles</vt:lpstr>
      <vt:lpstr>Integrales dobles</vt:lpstr>
      <vt:lpstr>Integrales dobles – aplicaciones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Matemático II</dc:title>
  <dc:creator>andy juarez</dc:creator>
  <cp:lastModifiedBy>ANDRES ALBERTO JUAREZ</cp:lastModifiedBy>
  <cp:revision>67</cp:revision>
  <dcterms:created xsi:type="dcterms:W3CDTF">2020-07-06T22:49:49Z</dcterms:created>
  <dcterms:modified xsi:type="dcterms:W3CDTF">2021-11-15T16:02:03Z</dcterms:modified>
</cp:coreProperties>
</file>