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  <p:sldMasterId id="2147483674" r:id="rId3"/>
    <p:sldMasterId id="2147483686" r:id="rId4"/>
  </p:sldMasterIdLst>
  <p:notesMasterIdLst>
    <p:notesMasterId r:id="rId130"/>
  </p:notesMasterIdLst>
  <p:handoutMasterIdLst>
    <p:handoutMasterId r:id="rId131"/>
  </p:handoutMasterIdLst>
  <p:sldIdLst>
    <p:sldId id="776" r:id="rId5"/>
    <p:sldId id="936" r:id="rId6"/>
    <p:sldId id="930" r:id="rId7"/>
    <p:sldId id="979" r:id="rId8"/>
    <p:sldId id="980" r:id="rId9"/>
    <p:sldId id="932" r:id="rId10"/>
    <p:sldId id="933" r:id="rId11"/>
    <p:sldId id="1017" r:id="rId12"/>
    <p:sldId id="934" r:id="rId13"/>
    <p:sldId id="1018" r:id="rId14"/>
    <p:sldId id="981" r:id="rId15"/>
    <p:sldId id="982" r:id="rId16"/>
    <p:sldId id="906" r:id="rId17"/>
    <p:sldId id="907" r:id="rId18"/>
    <p:sldId id="908" r:id="rId19"/>
    <p:sldId id="909" r:id="rId20"/>
    <p:sldId id="910" r:id="rId21"/>
    <p:sldId id="913" r:id="rId22"/>
    <p:sldId id="1007" r:id="rId23"/>
    <p:sldId id="916" r:id="rId24"/>
    <p:sldId id="917" r:id="rId25"/>
    <p:sldId id="918" r:id="rId26"/>
    <p:sldId id="1012" r:id="rId27"/>
    <p:sldId id="1014" r:id="rId28"/>
    <p:sldId id="1015" r:id="rId29"/>
    <p:sldId id="922" r:id="rId30"/>
    <p:sldId id="983" r:id="rId31"/>
    <p:sldId id="984" r:id="rId32"/>
    <p:sldId id="853" r:id="rId33"/>
    <p:sldId id="1010" r:id="rId34"/>
    <p:sldId id="856" r:id="rId35"/>
    <p:sldId id="855" r:id="rId36"/>
    <p:sldId id="778" r:id="rId37"/>
    <p:sldId id="857" r:id="rId38"/>
    <p:sldId id="985" r:id="rId39"/>
    <p:sldId id="986" r:id="rId40"/>
    <p:sldId id="780" r:id="rId41"/>
    <p:sldId id="781" r:id="rId42"/>
    <p:sldId id="782" r:id="rId43"/>
    <p:sldId id="783" r:id="rId44"/>
    <p:sldId id="1020" r:id="rId45"/>
    <p:sldId id="1023" r:id="rId46"/>
    <p:sldId id="866" r:id="rId47"/>
    <p:sldId id="752" r:id="rId48"/>
    <p:sldId id="733" r:id="rId49"/>
    <p:sldId id="734" r:id="rId50"/>
    <p:sldId id="735" r:id="rId51"/>
    <p:sldId id="736" r:id="rId52"/>
    <p:sldId id="737" r:id="rId53"/>
    <p:sldId id="738" r:id="rId54"/>
    <p:sldId id="739" r:id="rId55"/>
    <p:sldId id="740" r:id="rId56"/>
    <p:sldId id="741" r:id="rId57"/>
    <p:sldId id="742" r:id="rId58"/>
    <p:sldId id="743" r:id="rId59"/>
    <p:sldId id="744" r:id="rId60"/>
    <p:sldId id="745" r:id="rId61"/>
    <p:sldId id="746" r:id="rId62"/>
    <p:sldId id="747" r:id="rId63"/>
    <p:sldId id="865" r:id="rId64"/>
    <p:sldId id="801" r:id="rId65"/>
    <p:sldId id="802" r:id="rId66"/>
    <p:sldId id="803" r:id="rId67"/>
    <p:sldId id="804" r:id="rId68"/>
    <p:sldId id="805" r:id="rId69"/>
    <p:sldId id="806" r:id="rId70"/>
    <p:sldId id="807" r:id="rId71"/>
    <p:sldId id="808" r:id="rId72"/>
    <p:sldId id="879" r:id="rId73"/>
    <p:sldId id="1008" r:id="rId74"/>
    <p:sldId id="880" r:id="rId75"/>
    <p:sldId id="951" r:id="rId76"/>
    <p:sldId id="952" r:id="rId77"/>
    <p:sldId id="953" r:id="rId78"/>
    <p:sldId id="883" r:id="rId79"/>
    <p:sldId id="1030" r:id="rId80"/>
    <p:sldId id="1031" r:id="rId81"/>
    <p:sldId id="1032" r:id="rId82"/>
    <p:sldId id="1033" r:id="rId83"/>
    <p:sldId id="1034" r:id="rId84"/>
    <p:sldId id="1036" r:id="rId85"/>
    <p:sldId id="1035" r:id="rId86"/>
    <p:sldId id="1037" r:id="rId87"/>
    <p:sldId id="1038" r:id="rId88"/>
    <p:sldId id="1039" r:id="rId89"/>
    <p:sldId id="1040" r:id="rId90"/>
    <p:sldId id="1041" r:id="rId91"/>
    <p:sldId id="955" r:id="rId92"/>
    <p:sldId id="956" r:id="rId93"/>
    <p:sldId id="1016" r:id="rId94"/>
    <p:sldId id="1050" r:id="rId95"/>
    <p:sldId id="1051" r:id="rId96"/>
    <p:sldId id="1052" r:id="rId97"/>
    <p:sldId id="1053" r:id="rId98"/>
    <p:sldId id="1054" r:id="rId99"/>
    <p:sldId id="1056" r:id="rId100"/>
    <p:sldId id="1055" r:id="rId101"/>
    <p:sldId id="1011" r:id="rId102"/>
    <p:sldId id="1044" r:id="rId103"/>
    <p:sldId id="1045" r:id="rId104"/>
    <p:sldId id="1046" r:id="rId105"/>
    <p:sldId id="1047" r:id="rId106"/>
    <p:sldId id="1048" r:id="rId107"/>
    <p:sldId id="1069" r:id="rId108"/>
    <p:sldId id="1070" r:id="rId109"/>
    <p:sldId id="1074" r:id="rId110"/>
    <p:sldId id="1071" r:id="rId111"/>
    <p:sldId id="1072" r:id="rId112"/>
    <p:sldId id="1073" r:id="rId113"/>
    <p:sldId id="1093" r:id="rId114"/>
    <p:sldId id="1095" r:id="rId115"/>
    <p:sldId id="1096" r:id="rId116"/>
    <p:sldId id="1097" r:id="rId117"/>
    <p:sldId id="1042" r:id="rId118"/>
    <p:sldId id="1102" r:id="rId119"/>
    <p:sldId id="1103" r:id="rId120"/>
    <p:sldId id="1105" r:id="rId121"/>
    <p:sldId id="1049" r:id="rId122"/>
    <p:sldId id="966" r:id="rId123"/>
    <p:sldId id="1075" r:id="rId124"/>
    <p:sldId id="967" r:id="rId125"/>
    <p:sldId id="1098" r:id="rId126"/>
    <p:sldId id="1084" r:id="rId127"/>
    <p:sldId id="1085" r:id="rId128"/>
    <p:sldId id="1106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B050"/>
    <a:srgbClr val="B2B2B2"/>
    <a:srgbClr val="F6368E"/>
    <a:srgbClr val="009644"/>
    <a:srgbClr val="A6A6A6"/>
    <a:srgbClr val="00CC00"/>
    <a:srgbClr val="DC2300"/>
    <a:srgbClr val="7030A0"/>
    <a:srgbClr val="E7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0" d="100"/>
          <a:sy n="60" d="100"/>
        </p:scale>
        <p:origin x="2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36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53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3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9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89ADE0-71BD-4BF9-8FF1-292A1ABAE7B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99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122881-0372-499F-A082-777DF039253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1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3D7EAD-A817-4BA3-945C-18DF9FCF6DA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85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4A4CE-43E8-48A5-A128-65DC787FB24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809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399FAD-BB31-4006-B775-EE7CD80549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18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85B3452-EB6A-4C0E-A07C-A6ADFE6C50E1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0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99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76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100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35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101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83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 algn="r" eaLnBrk="0" hangingPunct="0"/>
              <a:t>102</a:t>
            </a:fld>
            <a:endParaRPr kumimoji="0" lang="en-US" altLang="zh-TW" sz="1200" b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66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110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49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111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5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112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60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113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62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114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19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115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5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116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29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118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13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96211695-2DE6-46D0-823B-43AA790818D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119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14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96211695-2DE6-46D0-823B-43AA790818D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120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5503C83B-263E-4A02-BB18-EEFA5FDDFCDE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121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29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122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812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C5AC60E1-D1EF-44C0-88A1-B2936DDB2313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123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TW" smtClean="0">
                <a:latin typeface="Arial" pitchFamily="34" charset="0"/>
              </a:rPr>
              <a:t>1 Change execution mode to executable.</a:t>
            </a:r>
          </a:p>
          <a:p>
            <a:pPr marL="228600" indent="-228600"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>
                <a:latin typeface="Arial" pitchFamily="34" charset="0"/>
              </a:rPr>
              <a:t>Run file as shown in slide.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728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2D7039EC-C37A-46FD-A386-8CA7F67380E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125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5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35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9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2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7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3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5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76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23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5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1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9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91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68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62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3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63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934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20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464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8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7428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</a:rPr>
              <a:t>ile </a:t>
            </a:r>
            <a:r>
              <a:rPr lang="en-US" altLang="zh-TW" dirty="0">
                <a:latin typeface="Times New Roman" pitchFamily="18" charset="0"/>
              </a:rPr>
              <a:t>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smtClean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 smtClean="0">
                <a:latin typeface="Times New Roman" pitchFamily="18" charset="0"/>
              </a:rPr>
              <a:t>: </a:t>
            </a:r>
            <a:br>
              <a:rPr lang="en-US" altLang="zh-TW" dirty="0" smtClean="0">
                <a:latin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</a:rPr>
              <a:t>First ma</a:t>
            </a:r>
            <a:r>
              <a:rPr lang="en-US" altLang="zh-TW" spc="-200" dirty="0" smtClean="0">
                <a:latin typeface="Times New Roman" pitchFamily="18" charset="0"/>
              </a:rPr>
              <a:t>k</a:t>
            </a:r>
            <a:r>
              <a:rPr lang="en-US" altLang="zh-TW" dirty="0" smtClean="0">
                <a:latin typeface="Times New Roman" pitchFamily="18" charset="0"/>
              </a:rPr>
              <a:t>e </a:t>
            </a:r>
            <a:r>
              <a:rPr lang="en-US" altLang="zh-TW" dirty="0">
                <a:latin typeface="Times New Roman" pitchFamily="18" charset="0"/>
              </a:rPr>
              <a:t>all duplicates </a:t>
            </a:r>
            <a:r>
              <a:rPr lang="en-US" altLang="zh-TW" dirty="0" smtClean="0">
                <a:latin typeface="Times New Roman" pitchFamily="18" charset="0"/>
              </a:rPr>
              <a:t>adjacent</a:t>
            </a:r>
            <a:r>
              <a:rPr lang="en-US" altLang="zh-TW" spc="-300" dirty="0" smtClean="0">
                <a:latin typeface="Times New Roman" pitchFamily="18" charset="0"/>
              </a:rPr>
              <a:t>(</a:t>
            </a:r>
            <a:r>
              <a:rPr lang="zh-TW" altLang="en-US" sz="2800" spc="-100" dirty="0">
                <a:latin typeface="Times New Roman" pitchFamily="18" charset="0"/>
              </a:rPr>
              <a:t>邻</a:t>
            </a:r>
            <a:r>
              <a:rPr lang="en-US" altLang="zh-TW" spc="-100" dirty="0" smtClean="0">
                <a:latin typeface="Times New Roman" pitchFamily="18" charset="0"/>
              </a:rPr>
              <a:t>), </a:t>
            </a:r>
            <a:r>
              <a:rPr lang="en-US" altLang="zh-TW" dirty="0" smtClean="0">
                <a:solidFill>
                  <a:srgbClr val="00FF00"/>
                </a:solidFill>
                <a:latin typeface="Times New Roman" pitchFamily="18" charset="0"/>
              </a:rPr>
              <a:t>then use </a:t>
            </a:r>
            <a:r>
              <a:rPr lang="en-US" altLang="zh-TW" dirty="0" err="1" smtClean="0">
                <a:solidFill>
                  <a:srgbClr val="00FF00"/>
                </a:solidFill>
                <a:latin typeface="Times New Roman" pitchFamily="18" charset="0"/>
              </a:rPr>
              <a:t>uniq</a:t>
            </a:r>
            <a:r>
              <a:rPr lang="en-US" altLang="zh-TW" dirty="0" smtClean="0"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2160" y="4797152"/>
            <a:ext cx="2808312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596336" y="4653136"/>
            <a:ext cx="432048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619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Old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cat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>
                <a:latin typeface="Times New Roman" pitchFamily="18" charset="0"/>
              </a:rPr>
              <a:t>$*</a:t>
            </a:r>
            <a:r>
              <a:rPr lang="en-US" altLang="zh-TW" sz="2800" b="1" dirty="0">
                <a:latin typeface="High Tower Text" pitchFamily="18" charset="0"/>
              </a:rPr>
              <a:t> &gt;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temp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temp</a:t>
            </a:r>
            <a:endParaRPr lang="zh-TW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chm u+ ci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4" name="Trapezoid 3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 2…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21496"/>
              <a:gd name="adj2" fmla="val -5117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72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</a:t>
            </a:r>
            <a:r>
              <a:rPr lang="en-US" altLang="zh-TW" sz="2400" dirty="0" smtClean="0">
                <a:solidFill>
                  <a:srgbClr val="000000"/>
                </a:solidFill>
              </a:rPr>
              <a:t>*”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 2…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127727"/>
              <a:gd name="adj2" fmla="val -2961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13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 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 smtClean="0">
                <a:solidFill>
                  <a:srgbClr val="B2B2B2"/>
                </a:solidFill>
                <a:latin typeface="Times New Roman" pitchFamily="18" charset="0"/>
              </a:rPr>
              <a:t>A</a:t>
            </a:r>
            <a:r>
              <a:rPr lang="en-US" altLang="zh-TW" sz="2800" kern="0" dirty="0" smtClean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 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kern="0" dirty="0" smtClean="0">
                <a:solidFill>
                  <a:srgbClr val="B2B2B2"/>
                </a:solidFill>
                <a:latin typeface="Times New Roman" pitchFamily="18" charset="0"/>
              </a:rPr>
              <a:t>$</a:t>
            </a:r>
            <a:r>
              <a:rPr lang="en-US" altLang="zh-TW" sz="2800" kern="0" dirty="0" smtClean="0">
                <a:solidFill>
                  <a:srgbClr val="FFFF00"/>
                </a:solidFill>
                <a:latin typeface="Times New Roman" pitchFamily="18" charset="0"/>
              </a:rPr>
              <a:t>*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kern="0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kern="0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kern="0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B2B2B2"/>
                </a:solidFill>
              </a:rPr>
              <a:t>%</a:t>
            </a:r>
            <a:r>
              <a:rPr lang="en-US" altLang="zh-TW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%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 .</a:t>
            </a:r>
            <a:r>
              <a:rPr lang="en-US" altLang="zh-TW" kern="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altLang="zh-TW" sz="2800" kern="0" dirty="0" smtClean="0">
                <a:solidFill>
                  <a:srgbClr val="000000"/>
                </a:solidFill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kern="0" dirty="0" smtClean="0">
                <a:solidFill>
                  <a:srgbClr val="000000"/>
                </a:solidFill>
              </a:rPr>
              <a:t>%</a:t>
            </a:r>
            <a:endParaRPr lang="en-US" altLang="zh-TW" sz="2400" kern="0" dirty="0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923528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See the difference?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It has “$*” instead of “A</a:t>
            </a:r>
            <a:r>
              <a:rPr lang="en-US" altLang="zh-TW" sz="2400" dirty="0" smtClean="0">
                <a:solidFill>
                  <a:srgbClr val="000000"/>
                </a:solidFill>
              </a:rPr>
              <a:t>*”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82952" y="3233936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 smtClean="0">
                <a:solidFill>
                  <a:srgbClr val="000000"/>
                </a:solidFill>
              </a:rPr>
              <a:t>This star</a:t>
            </a:r>
            <a:r>
              <a:rPr lang="en-US" altLang="zh-TW" sz="2400" dirty="0" smtClean="0">
                <a:solidFill>
                  <a:srgbClr val="000000"/>
                </a:solidFill>
              </a:rPr>
              <a:t> is part of the $* symbol. It is not being used </a:t>
            </a:r>
            <a:br>
              <a:rPr lang="en-US" altLang="zh-TW" sz="2400" dirty="0" smtClean="0">
                <a:solidFill>
                  <a:srgbClr val="000000"/>
                </a:solidFill>
              </a:rPr>
            </a:br>
            <a:r>
              <a:rPr lang="en-US" altLang="zh-TW" sz="2400" dirty="0" smtClean="0">
                <a:solidFill>
                  <a:srgbClr val="000000"/>
                </a:solidFill>
              </a:rPr>
              <a:t>as its own symbol.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82952" y="1361728"/>
            <a:ext cx="3962400" cy="1275184"/>
          </a:xfrm>
          <a:prstGeom prst="wedgeRoundRectCallout">
            <a:avLst>
              <a:gd name="adj1" fmla="val -134272"/>
              <a:gd name="adj2" fmla="val -2491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u="sng" dirty="0" smtClean="0">
                <a:solidFill>
                  <a:srgbClr val="000000"/>
                </a:solidFill>
              </a:rPr>
              <a:t>This star</a:t>
            </a:r>
            <a:r>
              <a:rPr lang="en-US" altLang="zh-TW" sz="2400" dirty="0" smtClean="0">
                <a:solidFill>
                  <a:srgbClr val="000000"/>
                </a:solidFill>
              </a:rPr>
              <a:t> is a wild card pattern symbol, indicating that 0 or more characters can match.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7" name="Trapezoid 6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 2…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127727"/>
              <a:gd name="adj2" fmla="val -2961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7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8" grpId="1" animBg="1"/>
      <p:bldP spid="9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B050"/>
                </a:solidFill>
              </a:rPr>
              <a:t>Use $#X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>
                <a:solidFill>
                  <a:srgbClr val="00B050"/>
                </a:solidFill>
              </a:rPr>
              <a:t>There is a built-in array, </a:t>
            </a:r>
            <a:r>
              <a:rPr lang="en-US" altLang="zh-TW" sz="3400" b="0" dirty="0" err="1">
                <a:solidFill>
                  <a:srgbClr val="00B050"/>
                </a:solidFill>
              </a:rPr>
              <a:t>argv</a:t>
            </a:r>
            <a:endParaRPr lang="en-US" altLang="zh-TW" sz="3400" b="0" dirty="0">
              <a:solidFill>
                <a:srgbClr val="00B050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 dirty="0">
                <a:solidFill>
                  <a:srgbClr val="000000"/>
                </a:solidFill>
              </a:rPr>
              <a:t>There is not much difference between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[2</a:t>
            </a:r>
            <a:r>
              <a:rPr lang="en-US" altLang="zh-TW" sz="2600" b="0" dirty="0">
                <a:solidFill>
                  <a:srgbClr val="000000"/>
                </a:solidFill>
              </a:rPr>
              <a:t>] and $2,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$*</a:t>
            </a:r>
            <a:r>
              <a:rPr lang="en-US" altLang="zh-TW" sz="2600" b="0" dirty="0">
                <a:solidFill>
                  <a:srgbClr val="000000"/>
                </a:solidFill>
              </a:rPr>
              <a:t> and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[*],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$#</a:t>
            </a:r>
            <a:r>
              <a:rPr lang="en-US" altLang="zh-TW" sz="2600" b="0" dirty="0">
                <a:solidFill>
                  <a:srgbClr val="000000"/>
                </a:solidFill>
              </a:rPr>
              <a:t> and $#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endParaRPr lang="en-US" altLang="zh-TW" sz="2600" b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Creating Arrays (C-shell syntax)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63344"/>
              <a:gd name="adj2" fmla="val -2149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</a:t>
            </a:r>
            <a:r>
              <a:rPr lang="en-US" altLang="zh-TW" spc="-100" dirty="0" err="1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spc="-500" dirty="0" smtClean="0">
                <a:solidFill>
                  <a:srgbClr val="0033CC"/>
                </a:solidFill>
              </a:rPr>
              <a:t>V</a:t>
            </a:r>
            <a:r>
              <a:rPr lang="en-US" altLang="zh-TW" spc="-100" dirty="0" smtClean="0">
                <a:solidFill>
                  <a:srgbClr val="0033CC"/>
                </a:solidFill>
              </a:rPr>
              <a:t>a</a:t>
            </a:r>
            <a:r>
              <a:rPr lang="en-US" altLang="zh-TW" dirty="0" smtClean="0">
                <a:solidFill>
                  <a:srgbClr val="0033CC"/>
                </a:solidFill>
              </a:rPr>
              <a:t>ri</a:t>
            </a:r>
            <a:r>
              <a:rPr lang="en-US" altLang="zh-TW" spc="-100" dirty="0" smtClean="0">
                <a:solidFill>
                  <a:srgbClr val="0033CC"/>
                </a:solidFill>
              </a:rPr>
              <a:t>able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 smtClean="0">
                <a:solidFill>
                  <a:srgbClr val="000000"/>
                </a:solidFill>
              </a:rPr>
              <a:t>.</a:t>
            </a:r>
            <a:endParaRPr lang="en-US" altLang="zh-TW" b="0" dirty="0">
              <a:solidFill>
                <a:srgbClr val="000000"/>
              </a:solidFill>
            </a:endParaRP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 smtClean="0">
                <a:solidFill>
                  <a:srgbClr val="FFFFFF">
                    <a:lumMod val="65000"/>
                  </a:srgbClr>
                </a:solidFill>
              </a:rPr>
              <a:t>	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cat     ./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  <a:endParaRPr lang="en-US" altLang="zh-TW" sz="2800" b="0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!/</a:t>
            </a:r>
            <a:r>
              <a:rPr lang="en-US" altLang="zh-TW" sz="2800" b="0" dirty="0" err="1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/bin/</a:t>
            </a:r>
            <a:r>
              <a:rPr lang="en-US" altLang="zh-TW" sz="2800" b="0" dirty="0" err="1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csh</a:t>
            </a:r>
            <a:endParaRPr lang="en-US" altLang="zh-TW" sz="2800" b="0" dirty="0" smtClean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</a:t>
            </a:r>
            <a:r>
              <a:rPr lang="en-US" altLang="zh-TW" sz="16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 smtClean="0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*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of arguments:    </a:t>
            </a:r>
            <a:r>
              <a:rPr lang="en-US" altLang="zh-TW" sz="1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$#</a:t>
            </a:r>
            <a:endParaRPr lang="en-US" altLang="zh-TW" sz="2800" b="0" dirty="0" smtClean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first argument: 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200" dirty="0" err="1" smtClean="0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40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400" dirty="0" smtClean="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endParaRPr lang="en-US" altLang="zh-TW" sz="24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2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$1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smtClean="0">
                <a:solidFill>
                  <a:srgbClr val="000000"/>
                </a:solidFill>
                <a:latin typeface="High Tower Text" pitchFamily="18" charset="0"/>
              </a:rPr>
              <a:t>To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 smtClean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 smtClean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 smtClean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 smtClean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spc="-10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Times New Roman" pitchFamily="18" charset="0"/>
              </a:rPr>
              <a:t>$#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endParaRPr lang="en-US" altLang="zh-TW" sz="2400" b="0" spc="-10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To get the script's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name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use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"\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$0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echo;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 smtClean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plain shift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        echo;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FF0066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 smtClean="0">
                <a:solidFill>
                  <a:srgbClr val="000000"/>
                </a:solidFill>
              </a:rPr>
              <a:t>.</a:t>
            </a:r>
            <a:endParaRPr lang="en-US" altLang="zh-TW" b="0" dirty="0">
              <a:solidFill>
                <a:srgbClr val="000000"/>
              </a:solidFill>
            </a:endParaRP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 smtClean="0">
                <a:solidFill>
                  <a:srgbClr val="000000"/>
                </a:solidFill>
              </a:rPr>
              <a:t>	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cat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   </a:t>
            </a:r>
            <a:r>
              <a:rPr lang="en-US" altLang="zh-TW" sz="2400" b="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3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./</a:t>
            </a:r>
            <a:r>
              <a:rPr lang="en-US" altLang="zh-TW" sz="2800" b="0" dirty="0" err="1" smtClean="0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 b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c d \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/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 smtClean="0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of arguments: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 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800" b="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first argument: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>
                <a:solidFill>
                  <a:srgbClr val="FFFFFF"/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To 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endParaRPr lang="en-US" altLang="zh-TW" sz="2400" b="0" spc="-1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"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To get the script's name, use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./</a:t>
            </a:r>
            <a:r>
              <a:rPr lang="en-US" altLang="zh-TW" sz="2800" b="0" dirty="0" err="1" smtClean="0">
                <a:solidFill>
                  <a:srgbClr val="FF0066"/>
                </a:solidFill>
                <a:latin typeface="High Tower Text" pitchFamily="18" charset="0"/>
              </a:rPr>
              <a:t>argvdemo</a:t>
            </a:r>
            <a:endParaRPr lang="en-US" altLang="zh-TW" sz="2800" b="0" dirty="0" smtClean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 smtClean="0">
                <a:solidFill>
                  <a:srgbClr val="FFFFFF"/>
                </a:solidFill>
                <a:latin typeface="High Tower Text" pitchFamily="18" charset="0"/>
              </a:rPr>
              <a:t>ech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Arial"/>
              </a:rPr>
              <a:t>-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shift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</a:rPr>
              <a:t>;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$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/>
                </a:solidFill>
                <a:latin typeface="Arial"/>
              </a:rPr>
              <a:t>-</a:t>
            </a:r>
            <a:r>
              <a:rPr lang="en-US" altLang="zh-TW" sz="2800" b="0" spc="-100" dirty="0" smtClean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000" b="0" spc="-1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plain</a:t>
            </a:r>
            <a:r>
              <a:rPr lang="en-US" altLang="zh-TW" sz="20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shift</a:t>
            </a:r>
            <a:r>
              <a:rPr lang="en-US" altLang="zh-TW" sz="1800" b="0" spc="-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0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000" b="0" spc="-1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mean</a:t>
            </a:r>
            <a:r>
              <a:rPr lang="en-US" altLang="zh-TW" sz="2000" b="0" spc="-1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1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800" b="0" dirty="0" smtClean="0">
                <a:solidFill>
                  <a:srgbClr val="FFFFFF"/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00800" y="1970690"/>
            <a:ext cx="2743200" cy="477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b c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d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66"/>
                </a:solidFill>
                <a:latin typeface="High Tower Text" pitchFamily="18" charset="0"/>
              </a:rPr>
              <a:t>a b c 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a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d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 smtClean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c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d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7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c d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The </a:t>
            </a:r>
            <a:r>
              <a:rPr lang="en-US" altLang="zh-TW" b="0" kern="0" spc="-100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500" smtClean="0">
                <a:solidFill>
                  <a:srgbClr val="0033CC"/>
                </a:solidFill>
              </a:rPr>
              <a:t>V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</a:t>
            </a:r>
            <a:r>
              <a:rPr lang="en-US" altLang="zh-TW" b="0" kern="0" smtClean="0">
                <a:solidFill>
                  <a:srgbClr val="0033CC"/>
                </a:solidFill>
              </a:rPr>
              <a:t>ri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able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2156" y="129395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20072" y="136901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6433" y="1687088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76433" y="136901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368152"/>
          </a:xfrm>
          <a:prstGeom prst="wedgeRectCallout">
            <a:avLst>
              <a:gd name="adj1" fmla="val -48756"/>
              <a:gd name="adj2" fmla="val -8746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This prompt tells the user that the shell is waiting for the rest of the command.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800200"/>
          </a:xfrm>
          <a:prstGeom prst="wedgeRectCallout">
            <a:avLst>
              <a:gd name="adj1" fmla="val -41772"/>
              <a:gd name="adj2" fmla="val -780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Actually, I don't have more to type. I just wanted to create this extra line. 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So I'll hit enter…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75108" y="1691063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835696" y="2420888"/>
            <a:ext cx="3888432" cy="1368152"/>
          </a:xfrm>
          <a:prstGeom prst="wedgeRectCallout">
            <a:avLst>
              <a:gd name="adj1" fmla="val 33550"/>
              <a:gd name="adj2" fmla="val -1115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This character tells the shell that the command continues on the next line.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1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1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3" grpId="1" animBg="1"/>
      <p:bldP spid="14" grpId="0" animBg="1"/>
      <p:bldP spid="14" grpId="1" animBg="1"/>
      <p:bldP spid="12" grpId="0" animBg="1"/>
      <p:bldP spid="1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</a:t>
            </a:r>
            <a:r>
              <a:rPr lang="en-US" altLang="zh-TW" spc="-100" dirty="0" err="1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spc="-500" dirty="0" smtClean="0">
                <a:solidFill>
                  <a:srgbClr val="0033CC"/>
                </a:solidFill>
              </a:rPr>
              <a:t>V</a:t>
            </a:r>
            <a:r>
              <a:rPr lang="en-US" altLang="zh-TW" spc="-100" dirty="0" smtClean="0">
                <a:solidFill>
                  <a:srgbClr val="0033CC"/>
                </a:solidFill>
              </a:rPr>
              <a:t>a</a:t>
            </a:r>
            <a:r>
              <a:rPr lang="en-US" altLang="zh-TW" dirty="0" smtClean="0">
                <a:solidFill>
                  <a:srgbClr val="0033CC"/>
                </a:solidFill>
              </a:rPr>
              <a:t>ri</a:t>
            </a:r>
            <a:r>
              <a:rPr lang="en-US" altLang="zh-TW" spc="-100" dirty="0" smtClean="0">
                <a:solidFill>
                  <a:srgbClr val="0033CC"/>
                </a:solidFill>
              </a:rPr>
              <a:t>able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Arguments passed to a script store into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 smtClean="0">
                <a:solidFill>
                  <a:srgbClr val="000000"/>
                </a:solidFill>
              </a:rPr>
              <a:t>.</a:t>
            </a:r>
            <a:endParaRPr lang="en-US" altLang="zh-TW" b="0" dirty="0">
              <a:solidFill>
                <a:srgbClr val="000000"/>
              </a:solidFill>
            </a:endParaRPr>
          </a:p>
          <a:p>
            <a:pPr marL="514350" indent="-51435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 smtClean="0">
                <a:solidFill>
                  <a:srgbClr val="FFFFFF">
                    <a:lumMod val="65000"/>
                  </a:srgbClr>
                </a:solidFill>
              </a:rPr>
              <a:t>	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cat     ./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argvdemo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  <a:endParaRPr lang="en-US" altLang="zh-TW" sz="2800" b="0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!/</a:t>
            </a:r>
            <a:r>
              <a:rPr lang="en-US" altLang="zh-TW" sz="2800" b="0" dirty="0" err="1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/bin/</a:t>
            </a:r>
            <a:r>
              <a:rPr lang="en-US" altLang="zh-TW" sz="2800" b="0" dirty="0" err="1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csh</a:t>
            </a:r>
            <a:endParaRPr lang="en-US" altLang="zh-TW" sz="2800" b="0" dirty="0" smtClean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[*]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also gives all arguments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</a:t>
            </a:r>
            <a:r>
              <a:rPr lang="en-US" altLang="zh-TW" sz="16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>
                <a:solidFill>
                  <a:srgbClr val="FF0066"/>
                </a:solidFill>
                <a:latin typeface="High Tower Text" pitchFamily="18" charset="0"/>
              </a:rPr>
              <a:t>*</a:t>
            </a:r>
            <a:r>
              <a:rPr lang="en-US" altLang="zh-TW" sz="2400" b="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*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the variable is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50" dirty="0" err="1" smtClean="0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5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*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of arguments:    </a:t>
            </a:r>
            <a:r>
              <a:rPr lang="en-US" altLang="zh-TW" sz="1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$#</a:t>
            </a:r>
            <a:endParaRPr lang="en-US" altLang="zh-TW" sz="2800" b="0" dirty="0" smtClean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[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gives the first argument: 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</a:t>
            </a:r>
            <a:r>
              <a:rPr lang="en-US" altLang="zh-TW" sz="2800" b="0" spc="-200" dirty="0" err="1" smtClean="0">
                <a:solidFill>
                  <a:srgbClr val="0033CC"/>
                </a:solidFill>
                <a:latin typeface="High Tower Text" pitchFamily="18" charset="0"/>
              </a:rPr>
              <a:t>v</a:t>
            </a:r>
            <a:r>
              <a:rPr lang="en-US" altLang="zh-TW" sz="2400" b="0" spc="-40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400" dirty="0" smtClean="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endParaRPr lang="en-US" altLang="zh-TW" sz="24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$1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4000" b="0" spc="-50" baseline="6000" dirty="0">
                <a:solidFill>
                  <a:srgbClr val="0033CC"/>
                </a:solidFill>
                <a:latin typeface="High Tower Text" pitchFamily="18" charset="0"/>
              </a:rPr>
              <a:t>_</a:t>
            </a:r>
            <a:r>
              <a:rPr lang="en-US" altLang="zh-TW" sz="2400" b="0" spc="-50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     </a:t>
            </a:r>
            <a:r>
              <a:rPr lang="en-US" altLang="zh-TW" sz="12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$1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spc="-4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050" b="0" spc="-4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smtClean="0">
                <a:solidFill>
                  <a:srgbClr val="000000"/>
                </a:solidFill>
                <a:latin typeface="High Tower Text" pitchFamily="18" charset="0"/>
              </a:rPr>
              <a:t>To </a:t>
            </a:r>
            <a:r>
              <a:rPr lang="en-US" altLang="zh-TW" sz="2800" b="0" spc="-40" dirty="0">
                <a:solidFill>
                  <a:srgbClr val="000000"/>
                </a:solidFill>
                <a:latin typeface="High Tower Text" pitchFamily="18" charset="0"/>
              </a:rPr>
              <a:t>get last arg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u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me</a:t>
            </a:r>
            <a:r>
              <a:rPr lang="en-US" altLang="zh-TW" sz="2800" b="0" spc="-7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800" b="0" spc="-90" dirty="0">
                <a:solidFill>
                  <a:srgbClr val="000000"/>
                </a:solidFill>
                <a:latin typeface="High Tower Text" pitchFamily="18" charset="0"/>
              </a:rPr>
              <a:t>t</a:t>
            </a:r>
            <a:r>
              <a:rPr lang="en-US" altLang="zh-TW" sz="2800" b="0" spc="-60" dirty="0" smtClean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000" b="0" spc="-1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6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800" b="0" spc="-100" dirty="0" smtClean="0">
                <a:solidFill>
                  <a:srgbClr val="000000"/>
                </a:solidFill>
                <a:latin typeface="High Tower Text" pitchFamily="18" charset="0"/>
              </a:rPr>
              <a:t>ou n</a:t>
            </a:r>
            <a:r>
              <a:rPr lang="en-US" altLang="zh-TW" sz="2800" b="0" spc="-60" dirty="0" smtClean="0">
                <a:solidFill>
                  <a:srgbClr val="000000"/>
                </a:solidFill>
                <a:latin typeface="High Tower Text" pitchFamily="18" charset="0"/>
              </a:rPr>
              <a:t>ee</a:t>
            </a:r>
            <a:r>
              <a:rPr lang="en-US" altLang="zh-TW" sz="2800" b="0" spc="-40" dirty="0" smtClean="0">
                <a:solidFill>
                  <a:srgbClr val="000000"/>
                </a:solidFill>
                <a:latin typeface="High Tower Text" pitchFamily="18" charset="0"/>
              </a:rPr>
              <a:t>d</a:t>
            </a:r>
            <a:r>
              <a:rPr lang="en-US" altLang="zh-TW" sz="2400" b="0" spc="-4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4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spc="-10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Times New Roman" pitchFamily="18" charset="0"/>
              </a:rPr>
              <a:t>$#</a:t>
            </a:r>
            <a:r>
              <a:rPr lang="en-US" altLang="zh-TW" sz="2400" b="0" spc="-100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endParaRPr lang="en-US" altLang="zh-TW" sz="2400" b="0" spc="-10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  <a:r>
              <a:rPr lang="en-US" altLang="zh-TW" sz="14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To get the script's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name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use 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"\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$0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$0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can shift the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array:   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echo;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 smtClean="0">
                <a:solidFill>
                  <a:srgbClr val="0033CC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0033CC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FFFF">
                  <a:lumMod val="65000"/>
                </a:srgbClr>
              </a:solidFill>
              <a:latin typeface="High Tower Text" pitchFamily="18" charset="0"/>
            </a:endParaRP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-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 '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plain shift </a:t>
            </a:r>
            <a:r>
              <a:rPr lang="en-US" altLang="zh-TW" sz="2800" b="0" spc="-400" dirty="0">
                <a:solidFill>
                  <a:srgbClr val="FF0066"/>
                </a:solidFill>
                <a:latin typeface="High Tower Text" pitchFamily="18" charset="0"/>
              </a:rPr>
              <a:t>ASSUMES</a:t>
            </a:r>
            <a:r>
              <a:rPr lang="en-US" altLang="zh-TW" sz="2800" b="0" dirty="0" smtClean="0">
                <a:solidFill>
                  <a:srgbClr val="FF0066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you mean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: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'</a:t>
            </a:r>
          </a:p>
          <a:p>
            <a:pPr marL="514350" indent="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                          </a:t>
            </a:r>
            <a:r>
              <a:rPr lang="en-US" altLang="zh-TW" sz="2800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2800" b="0" dirty="0" smtClean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;          echo;   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 smtClean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TW" sz="2800" b="0" dirty="0" err="1" smtClean="0">
                <a:solidFill>
                  <a:srgbClr val="FF0066"/>
                </a:solidFill>
                <a:latin typeface="High Tower Text" pitchFamily="18" charset="0"/>
              </a:rPr>
              <a:t>argv</a:t>
            </a:r>
            <a:endParaRPr lang="en-US" altLang="zh-TW" sz="2800" b="0" dirty="0">
              <a:solidFill>
                <a:srgbClr val="FF0066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</a:t>
            </a:r>
            <a:r>
              <a:rPr lang="en-US" altLang="zh-TW" b="0" dirty="0" smtClean="0">
                <a:solidFill>
                  <a:srgbClr val="000000"/>
                </a:solidFill>
              </a:rPr>
              <a:t>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 smtClean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FF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-1</a:t>
            </a:r>
            <a:r>
              <a:rPr lang="en-US" altLang="zh-TW" sz="2400" b="0" dirty="0" smtClean="0">
                <a:solidFill>
                  <a:srgbClr val="FF0000"/>
                </a:solidFill>
                <a:latin typeface="Arial"/>
              </a:rPr>
              <a:t>]</a:t>
            </a:r>
            <a:r>
              <a:rPr lang="en-US" altLang="zh-TW" sz="24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b="0" dirty="0" smtClean="0">
                <a:solidFill>
                  <a:srgbClr val="FF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return 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}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./argv.exe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 B C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arguments. Last is: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C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The </a:t>
            </a:r>
            <a:r>
              <a:rPr lang="en-US" altLang="zh-TW" b="0" kern="0" spc="-100" dirty="0" err="1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500" dirty="0" smtClean="0">
                <a:solidFill>
                  <a:srgbClr val="0033CC"/>
                </a:solidFill>
              </a:rPr>
              <a:t>V</a:t>
            </a:r>
            <a:r>
              <a:rPr lang="en-US" altLang="zh-TW" b="0" kern="0" spc="-100" dirty="0" smtClean="0">
                <a:solidFill>
                  <a:srgbClr val="0033CC"/>
                </a:solidFill>
              </a:rPr>
              <a:t>a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ri</a:t>
            </a:r>
            <a:r>
              <a:rPr lang="en-US" altLang="zh-TW" b="0" kern="0" spc="-100" dirty="0" smtClean="0">
                <a:solidFill>
                  <a:srgbClr val="0033CC"/>
                </a:solidFill>
              </a:rPr>
              <a:t>able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59832" y="25008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88024" y="54116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00232" y="576512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8104" y="54116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90003" y="6433076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4717" y="577528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The </a:t>
            </a:r>
            <a:r>
              <a:rPr lang="en-US" altLang="zh-TW" b="0" kern="0" spc="-100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500" smtClean="0">
                <a:solidFill>
                  <a:srgbClr val="0033CC"/>
                </a:solidFill>
              </a:rPr>
              <a:t>V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</a:t>
            </a:r>
            <a:r>
              <a:rPr lang="en-US" altLang="zh-TW" b="0" kern="0" smtClean="0">
                <a:solidFill>
                  <a:srgbClr val="0033CC"/>
                </a:solidFill>
              </a:rPr>
              <a:t>ri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able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</a:t>
            </a:r>
            <a:r>
              <a:rPr lang="en-US" altLang="zh-TW" b="0" dirty="0" smtClean="0">
                <a:solidFill>
                  <a:srgbClr val="000000"/>
                </a:solidFill>
              </a:rPr>
              <a:t>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 smtClean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return 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}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./argv.exe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A B C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arguments. Last is: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C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0" y="-27384"/>
            <a:ext cx="6858000" cy="1057275"/>
          </a:xfrm>
          <a:prstGeom prst="wedgeRectCallout">
            <a:avLst>
              <a:gd name="adj1" fmla="val -52115"/>
              <a:gd name="adj2" fmla="val 302195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Narrow" pitchFamily="34" charset="0"/>
              </a:rPr>
              <a:t>You probably write your programs with:</a:t>
            </a: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 smtClean="0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1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) {  ...  }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86000" y="1232123"/>
            <a:ext cx="6858000" cy="900733"/>
          </a:xfrm>
          <a:prstGeom prst="wedgeRectCallout">
            <a:avLst>
              <a:gd name="adj1" fmla="val 2329"/>
              <a:gd name="adj2" fmla="val -9425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In that case, you wouldn't see any command-line arguments passed into your C++ program.</a:t>
            </a:r>
            <a:endParaRPr lang="en-US" altLang="zh-TW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44624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The </a:t>
            </a:r>
            <a:r>
              <a:rPr lang="en-US" altLang="zh-TW" b="0" kern="0" spc="-100" smtClean="0">
                <a:solidFill>
                  <a:srgbClr val="F6368E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kern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500" smtClean="0">
                <a:solidFill>
                  <a:srgbClr val="0033CC"/>
                </a:solidFill>
              </a:rPr>
              <a:t>V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</a:t>
            </a:r>
            <a:r>
              <a:rPr lang="en-US" altLang="zh-TW" b="0" kern="0" smtClean="0">
                <a:solidFill>
                  <a:srgbClr val="0033CC"/>
                </a:solidFill>
              </a:rPr>
              <a:t>ri</a:t>
            </a:r>
            <a:r>
              <a:rPr lang="en-US" altLang="zh-TW" b="0" kern="0" spc="-100" smtClean="0">
                <a:solidFill>
                  <a:srgbClr val="0033CC"/>
                </a:solidFill>
              </a:rPr>
              <a:t>able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0872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4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Did you know that C/C++ programmers also use </a:t>
            </a:r>
            <a:r>
              <a:rPr lang="en-US" altLang="zh-TW" sz="31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</a:rPr>
              <a:t>, by </a:t>
            </a:r>
            <a:r>
              <a:rPr lang="en-US" altLang="zh-TW" b="0" dirty="0" smtClean="0">
                <a:solidFill>
                  <a:srgbClr val="000000"/>
                </a:solidFill>
              </a:rPr>
              <a:t>convention (</a:t>
            </a:r>
            <a:r>
              <a:rPr lang="zh-TW" altLang="en-US" sz="28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zh-TW" b="0" dirty="0" smtClean="0">
                <a:solidFill>
                  <a:srgbClr val="000000"/>
                </a:solidFill>
              </a:rPr>
              <a:t>), for their command line arguments?</a:t>
            </a:r>
          </a:p>
          <a:p>
            <a:pPr marL="0" indent="0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1400" b="0" dirty="0">
              <a:solidFill>
                <a:srgbClr val="000000"/>
              </a:solidFill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cat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include 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iostream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&gt;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using namespace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std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main(</a:t>
            </a:r>
            <a:r>
              <a:rPr lang="en-US" altLang="zh-TW" sz="2800" b="0" dirty="0" err="1">
                <a:solidFill>
                  <a:srgbClr val="FF0000"/>
                </a:solidFill>
                <a:latin typeface="High Tower Text" pitchFamily="18" charset="0"/>
              </a:rPr>
              <a:t>int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argc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, char **</a:t>
            </a:r>
            <a:r>
              <a:rPr lang="en-US" altLang="zh-TW" sz="2800" b="0" dirty="0" err="1">
                <a:solidFill>
                  <a:srgbClr val="0033CC"/>
                </a:solidFill>
                <a:latin typeface="High Tower Text" pitchFamily="18" charset="0"/>
              </a:rPr>
              <a:t>argv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)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{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&lt;&lt;" arguments. Last is: "&lt;&lt;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argv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[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argc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-1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cout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&lt;&lt;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endl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 return 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;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}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g</a:t>
            </a:r>
            <a:r>
              <a:rPr lang="en-US" altLang="zh-TW" sz="2000" b="0" dirty="0">
                <a:solidFill>
                  <a:srgbClr val="000000"/>
                </a:solidFill>
                <a:latin typeface="Arial"/>
              </a:rPr>
              <a:t>++</a:t>
            </a: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 -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o argv.exe argv.cpp</a:t>
            </a: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./argv.exe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A B C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arguments. Last is: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C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86000" y="-27384"/>
            <a:ext cx="6858000" cy="1057275"/>
          </a:xfrm>
          <a:prstGeom prst="wedgeRectCallout">
            <a:avLst>
              <a:gd name="adj1" fmla="val -52115"/>
              <a:gd name="adj2" fmla="val 302195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Narrow" pitchFamily="34" charset="0"/>
              </a:rPr>
              <a:t>You might even write your programs with:</a:t>
            </a: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main(</a:t>
            </a:r>
            <a:r>
              <a:rPr lang="en-US" altLang="zh-TW" sz="1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) {  ...  }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86000" y="1219200"/>
            <a:ext cx="6858000" cy="900733"/>
          </a:xfrm>
          <a:prstGeom prst="wedgeRectCallout">
            <a:avLst>
              <a:gd name="adj1" fmla="val -15352"/>
              <a:gd name="adj2" fmla="val -9425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In that case, </a:t>
            </a:r>
            <a:r>
              <a:rPr lang="en-US" altLang="zh-TW" sz="2800" i="1" dirty="0">
                <a:solidFill>
                  <a:srgbClr val="000000"/>
                </a:solidFill>
                <a:latin typeface="Arial Narrow" pitchFamily="34" charset="0"/>
              </a:rPr>
              <a:t>some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compilers insert the "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int</a:t>
            </a: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" 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for you, because main always returns an int.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581400" y="5029200"/>
            <a:ext cx="5562600" cy="1828800"/>
          </a:xfrm>
          <a:prstGeom prst="wedgeRectCallout">
            <a:avLst>
              <a:gd name="adj1" fmla="val -71975"/>
              <a:gd name="adj2" fmla="val -56817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We don't need this line, because programs return 0 anyway, by default. </a:t>
            </a:r>
            <a:b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But I put it here to demonstrate that main does, in fact, </a:t>
            </a:r>
            <a:r>
              <a:rPr lang="en-US" altLang="zh-TW" sz="2800" dirty="0" smtClean="0">
                <a:solidFill>
                  <a:srgbClr val="F6368E"/>
                </a:solidFill>
                <a:latin typeface="Arial Narrow" pitchFamily="34" charset="0"/>
              </a:rPr>
              <a:t>return an integer</a:t>
            </a: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  <a:endParaRPr lang="en-US" altLang="zh-TW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98162" y="5362944"/>
            <a:ext cx="4972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514350" indent="53975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483768" y="3356992"/>
            <a:ext cx="6660232" cy="1396752"/>
          </a:xfrm>
          <a:prstGeom prst="wedgeRectCallout">
            <a:avLst>
              <a:gd name="adj1" fmla="val 25078"/>
              <a:gd name="adj2" fmla="val 171322"/>
            </a:avLst>
          </a:prstGeom>
          <a:solidFill>
            <a:srgbClr val="FED8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Actually, all UNIX commands return an integer.</a:t>
            </a:r>
            <a:b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It's used for command coordination (</a:t>
            </a:r>
            <a:r>
              <a:rPr lang="en-US" altLang="zh-TW" sz="2800" dirty="0" smtClean="0">
                <a:solidFill>
                  <a:srgbClr val="F6368E"/>
                </a:solidFill>
                <a:latin typeface="Arial Narrow" pitchFamily="34" charset="0"/>
              </a:rPr>
              <a:t>&amp;&amp;</a:t>
            </a: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 and </a:t>
            </a:r>
            <a:r>
              <a:rPr lang="en-US" altLang="zh-TW" sz="2800" dirty="0" smtClean="0">
                <a:solidFill>
                  <a:srgbClr val="F6368E"/>
                </a:solidFill>
                <a:latin typeface="Arial Narrow" pitchFamily="34" charset="0"/>
              </a:rPr>
              <a:t>||</a:t>
            </a: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)</a:t>
            </a:r>
            <a:b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Its value can be accessed with </a:t>
            </a:r>
            <a:r>
              <a:rPr lang="en-US" altLang="zh-TW" sz="2800" dirty="0" smtClean="0">
                <a:solidFill>
                  <a:srgbClr val="F6368E"/>
                </a:solidFill>
                <a:latin typeface="Arial Narrow" pitchFamily="34" charset="0"/>
              </a:rPr>
              <a:t>$?</a:t>
            </a:r>
            <a:r>
              <a:rPr lang="en-US" altLang="zh-TW" sz="2800" dirty="0" smtClean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3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3623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60848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0092"/>
            <a:ext cx="8735888" cy="584790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2400"/>
              </a:spcBef>
              <a:buClr>
                <a:schemeClr val="tx1"/>
              </a:buClr>
            </a:pPr>
            <a:r>
              <a:rPr lang="en-US" altLang="zh-TW" dirty="0" smtClean="0"/>
              <a:t>When a process stops, for any reason, it returns a value to its calling process.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altLang="zh-TW" dirty="0" smtClean="0"/>
              <a:t>Remember how </a:t>
            </a:r>
            <a:r>
              <a:rPr lang="en-US" altLang="zh-TW" b="1" dirty="0" smtClean="0">
                <a:solidFill>
                  <a:srgbClr val="0033CC"/>
                </a:solidFill>
              </a:rPr>
              <a:t>&amp;&amp;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/>
              <a:t>and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b="1" dirty="0" smtClean="0">
                <a:solidFill>
                  <a:srgbClr val="0033CC"/>
                </a:solidFill>
                <a:latin typeface="Bahnschrift SemiBold" panose="020B0502040204020203" pitchFamily="34" charset="0"/>
              </a:rPr>
              <a:t>||</a:t>
            </a:r>
            <a:r>
              <a:rPr lang="en-US" altLang="zh-TW" dirty="0" smtClean="0"/>
              <a:t> can work with this?</a:t>
            </a:r>
            <a:endParaRPr lang="en-US" altLang="zh-TW" sz="10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altLang="zh-TW" dirty="0" smtClean="0"/>
              <a:t>You can </a:t>
            </a:r>
            <a:r>
              <a:rPr lang="en-US" altLang="zh-TW" i="1" dirty="0" smtClean="0">
                <a:solidFill>
                  <a:srgbClr val="00CC00"/>
                </a:solidFill>
              </a:rPr>
              <a:t>set</a:t>
            </a:r>
            <a:r>
              <a:rPr lang="en-US" altLang="zh-TW" dirty="0" smtClean="0"/>
              <a:t> the exit status of your scripts by the </a:t>
            </a:r>
            <a:r>
              <a:rPr lang="en-US" altLang="zh-TW" sz="3200" b="1" dirty="0" smtClean="0">
                <a:solidFill>
                  <a:srgbClr val="00CC00"/>
                </a:solidFill>
                <a:latin typeface="Times New Roman" pitchFamily="18" charset="0"/>
              </a:rPr>
              <a:t>exit</a:t>
            </a:r>
            <a:r>
              <a:rPr lang="en-US" altLang="zh-TW" dirty="0" smtClean="0"/>
              <a:t> command, followed by a number.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altLang="zh-TW" dirty="0" smtClean="0"/>
              <a:t>Otherwise, the exit status of a script is the exit status of the last command the script ran.</a:t>
            </a:r>
            <a:endParaRPr lang="en-US" altLang="zh-TW" sz="1050" dirty="0" smtClean="0"/>
          </a:p>
          <a:p>
            <a:pPr marL="288925" indent="-288925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TW" spc="-400" dirty="0" smtClean="0"/>
              <a:t>Y</a:t>
            </a:r>
            <a:r>
              <a:rPr lang="en-US" altLang="zh-TW" spc="-40" dirty="0" smtClean="0"/>
              <a:t>ou</a:t>
            </a:r>
            <a:r>
              <a:rPr lang="en-US" altLang="zh-TW" dirty="0" smtClean="0"/>
              <a:t> </a:t>
            </a:r>
            <a:r>
              <a:rPr lang="en-US" altLang="zh-TW" dirty="0"/>
              <a:t>can </a:t>
            </a:r>
            <a:r>
              <a:rPr lang="en-US" altLang="zh-TW" i="1" dirty="0" smtClean="0">
                <a:solidFill>
                  <a:srgbClr val="F6368E"/>
                </a:solidFill>
              </a:rPr>
              <a:t>see</a:t>
            </a:r>
            <a:r>
              <a:rPr lang="en-US" altLang="zh-TW" dirty="0" smtClean="0"/>
              <a:t> </a:t>
            </a:r>
            <a:r>
              <a:rPr lang="en-US" altLang="zh-TW" dirty="0"/>
              <a:t>t</a:t>
            </a:r>
            <a:r>
              <a:rPr lang="en-US" altLang="zh-TW" spc="-50" dirty="0"/>
              <a:t>he e</a:t>
            </a:r>
            <a:r>
              <a:rPr lang="en-US" altLang="zh-TW" dirty="0"/>
              <a:t>xit status </a:t>
            </a:r>
            <a:r>
              <a:rPr lang="en-US" altLang="zh-TW" spc="-100" dirty="0"/>
              <a:t>o</a:t>
            </a:r>
            <a:r>
              <a:rPr lang="en-US" altLang="zh-TW" dirty="0"/>
              <a:t>f </a:t>
            </a:r>
            <a:r>
              <a:rPr lang="en-US" altLang="zh-TW" dirty="0" smtClean="0"/>
              <a:t>t</a:t>
            </a:r>
            <a:r>
              <a:rPr lang="en-US" altLang="zh-TW" spc="-50" dirty="0"/>
              <a:t>h</a:t>
            </a:r>
            <a:r>
              <a:rPr lang="en-US" altLang="zh-TW" spc="-100" dirty="0" smtClean="0"/>
              <a:t>e p</a:t>
            </a:r>
            <a:r>
              <a:rPr lang="en-US" altLang="zh-TW" dirty="0" smtClean="0"/>
              <a:t>r</a:t>
            </a:r>
            <a:r>
              <a:rPr lang="en-US" altLang="zh-TW" spc="-50" dirty="0" smtClean="0"/>
              <a:t>e</a:t>
            </a:r>
            <a:r>
              <a:rPr lang="en-US" altLang="zh-TW" dirty="0" smtClean="0"/>
              <a:t>vi</a:t>
            </a:r>
            <a:r>
              <a:rPr lang="en-US" altLang="zh-TW" spc="-50" dirty="0" smtClean="0"/>
              <a:t>o</a:t>
            </a:r>
            <a:r>
              <a:rPr lang="en-US" altLang="zh-TW" dirty="0" smtClean="0"/>
              <a:t>usly </a:t>
            </a:r>
            <a:r>
              <a:rPr lang="en-US" altLang="zh-TW" dirty="0"/>
              <a:t>executed command with the </a:t>
            </a:r>
            <a:r>
              <a:rPr lang="en-US" altLang="zh-TW" b="1" dirty="0">
                <a:solidFill>
                  <a:srgbClr val="F6368E"/>
                </a:solidFill>
              </a:rPr>
              <a:t>$?</a:t>
            </a:r>
            <a:r>
              <a:rPr lang="en-US" altLang="zh-TW" dirty="0"/>
              <a:t> shell variable.</a:t>
            </a:r>
          </a:p>
          <a:p>
            <a:pPr marL="625475" lvl="1" indent="-279400" eaLnBrk="1" hangingPunct="1">
              <a:lnSpc>
                <a:spcPct val="8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TW" dirty="0"/>
              <a:t>A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zero </a:t>
            </a:r>
            <a:r>
              <a:rPr lang="en-US" altLang="zh-TW" dirty="0"/>
              <a:t>means the previous command </a:t>
            </a:r>
            <a:r>
              <a:rPr lang="en-US" altLang="zh-TW" dirty="0">
                <a:solidFill>
                  <a:srgbClr val="00B050"/>
                </a:solidFill>
              </a:rPr>
              <a:t>succeeded</a:t>
            </a:r>
            <a:r>
              <a:rPr lang="en-US" altLang="zh-TW" dirty="0"/>
              <a:t>.</a:t>
            </a:r>
          </a:p>
          <a:p>
            <a:pPr marL="625475" lvl="1" indent="-279400" eaLnBrk="1" hangingPunct="1">
              <a:lnSpc>
                <a:spcPct val="80000"/>
              </a:lnSpc>
              <a:buSzPct val="90000"/>
              <a:buFont typeface="Symbol" panose="05050102010706020507" pitchFamily="18" charset="2"/>
              <a:buChar char=""/>
            </a:pPr>
            <a:r>
              <a:rPr lang="en-US" altLang="zh-TW" dirty="0"/>
              <a:t>Any </a:t>
            </a:r>
            <a:r>
              <a:rPr lang="en-US" altLang="zh-TW" dirty="0">
                <a:solidFill>
                  <a:srgbClr val="FF0000"/>
                </a:solidFill>
              </a:rPr>
              <a:t>nonzero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value </a:t>
            </a:r>
            <a:r>
              <a:rPr lang="en-US" altLang="zh-TW" dirty="0"/>
              <a:t>means the command </a:t>
            </a:r>
            <a:r>
              <a:rPr lang="en-US" altLang="zh-TW" dirty="0">
                <a:solidFill>
                  <a:srgbClr val="FF0000"/>
                </a:solidFill>
              </a:rPr>
              <a:t>failed</a:t>
            </a:r>
            <a:r>
              <a:rPr lang="en-US" altLang="zh-TW" dirty="0"/>
              <a:t>.</a:t>
            </a:r>
          </a:p>
          <a:p>
            <a:pPr marL="914400" lvl="2" eaLnBrk="1" hangingPunct="1">
              <a:lnSpc>
                <a:spcPct val="80000"/>
              </a:lnSpc>
            </a:pPr>
            <a:r>
              <a:rPr lang="en-US" altLang="zh-TW" sz="2800" dirty="0"/>
              <a:t>It seems more logical to let zero indicate failure.</a:t>
            </a:r>
          </a:p>
          <a:p>
            <a:pPr marL="914400" lvl="2"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altLang="zh-TW" sz="2800" dirty="0"/>
              <a:t>But the reason for nonzero is for </a:t>
            </a:r>
            <a:r>
              <a:rPr lang="en-US" altLang="zh-TW" sz="2800" b="1" dirty="0">
                <a:solidFill>
                  <a:srgbClr val="0070C0"/>
                </a:solidFill>
              </a:rPr>
              <a:t>error codes</a:t>
            </a:r>
            <a:r>
              <a:rPr lang="en-US" altLang="zh-TW" sz="2800" dirty="0" smtClean="0">
                <a:solidFill>
                  <a:srgbClr val="0070C0"/>
                </a:solidFill>
              </a:rPr>
              <a:t>…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100" smtClean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smtClean="0">
                <a:solidFill>
                  <a:srgbClr val="0033CC"/>
                </a:solidFill>
              </a:rPr>
              <a:t> holds exit status of last command</a:t>
            </a:r>
            <a:endParaRPr lang="en-US" altLang="zh-TW" b="0" kern="0" spc="-6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4984"/>
            <a:ext cx="8763000" cy="5715000"/>
          </a:xfrm>
        </p:spPr>
        <p:txBody>
          <a:bodyPr/>
          <a:lstStyle/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spc="-40" dirty="0" smtClean="0"/>
              <a:t>When a program stops running, for any reason,</a:t>
            </a:r>
            <a:r>
              <a:rPr lang="en-US" altLang="zh-TW" sz="3000" dirty="0" smtClean="0"/>
              <a:t> it returns a value to its calling process. </a:t>
            </a:r>
            <a:endParaRPr lang="en-US" altLang="zh-TW" sz="3000" dirty="0"/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dirty="0" smtClean="0">
                <a:solidFill>
                  <a:srgbClr val="00B050"/>
                </a:solidFill>
              </a:rPr>
              <a:t>If the reason for stopping was simply finishing, then there is no error code (</a:t>
            </a:r>
            <a:r>
              <a:rPr lang="en-US" altLang="zh-TW" sz="3000" i="1" spc="-200" dirty="0">
                <a:solidFill>
                  <a:srgbClr val="00B050"/>
                </a:solidFill>
              </a:rPr>
              <a:t>i.e</a:t>
            </a:r>
            <a:r>
              <a:rPr lang="en-US" altLang="zh-TW" sz="3000" i="1" dirty="0">
                <a:solidFill>
                  <a:srgbClr val="00B050"/>
                </a:solidFill>
              </a:rPr>
              <a:t>.</a:t>
            </a:r>
            <a:r>
              <a:rPr lang="en-US" altLang="zh-TW" sz="3000" dirty="0">
                <a:solidFill>
                  <a:srgbClr val="00B050"/>
                </a:solidFill>
              </a:rPr>
              <a:t>, a 0</a:t>
            </a:r>
            <a:r>
              <a:rPr lang="en-US" altLang="zh-TW" sz="3000" dirty="0" smtClean="0">
                <a:solidFill>
                  <a:srgbClr val="00B050"/>
                </a:solidFill>
              </a:rPr>
              <a:t>):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3000" spc="-80" dirty="0" smtClean="0"/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pc="-100" dirty="0" smtClean="0">
                <a:latin typeface="Lucida Console" panose="020B0609040504020204" pitchFamily="49" charset="0"/>
              </a:rPr>
              <a:t>ls </a:t>
            </a:r>
            <a:r>
              <a:rPr lang="en-US" altLang="zh-TW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  <a:endParaRPr lang="en-US" altLang="zh-TW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file_1  file_2  file_3 </a:t>
            </a:r>
            <a:endParaRPr lang="en-US" altLang="zh-TW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pc="-100" dirty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%</a:t>
            </a:r>
            <a:endParaRPr lang="en-US" altLang="zh-TW" sz="1000" spc="-1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 smtClean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60" dirty="0">
                <a:solidFill>
                  <a:srgbClr val="0033CC"/>
                </a:solidFill>
              </a:rPr>
              <a:t>to Get an Error Code</a:t>
            </a:r>
            <a:endParaRPr lang="en-US" altLang="zh-TW" b="0" kern="0" spc="-6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 smtClean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60" dirty="0">
                <a:solidFill>
                  <a:srgbClr val="0033CC"/>
                </a:solidFill>
              </a:rPr>
              <a:t>to Get an Error Code</a:t>
            </a:r>
            <a:endParaRPr lang="en-US" altLang="zh-TW" b="0" kern="0" spc="-60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spc="-40" dirty="0" smtClean="0">
                <a:solidFill>
                  <a:srgbClr val="FFFFFF">
                    <a:lumMod val="65000"/>
                  </a:srgbClr>
                </a:solidFill>
              </a:rPr>
              <a:t>When a program stops running, for any reason,</a:t>
            </a: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 it returns a value to its calling process. 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If the reason for stopping was simply finishing, then there is no error code (</a:t>
            </a:r>
            <a:r>
              <a:rPr lang="en-US" altLang="zh-TW" sz="3000" b="0" i="1" kern="0" spc="-200" dirty="0">
                <a:solidFill>
                  <a:srgbClr val="FFFFFF">
                    <a:lumMod val="65000"/>
                  </a:srgbClr>
                </a:solidFill>
              </a:rPr>
              <a:t>i.e</a:t>
            </a:r>
            <a:r>
              <a:rPr lang="en-US" altLang="zh-TW" sz="3000" b="0" i="1" kern="0" dirty="0">
                <a:solidFill>
                  <a:srgbClr val="FFFFFF">
                    <a:lumMod val="65000"/>
                  </a:srgbClr>
                </a:solidFill>
              </a:rPr>
              <a:t>.</a:t>
            </a:r>
            <a:r>
              <a:rPr lang="en-US" altLang="zh-TW" sz="3000" b="0" kern="0" dirty="0">
                <a:solidFill>
                  <a:srgbClr val="FFFFFF">
                    <a:lumMod val="65000"/>
                  </a:srgbClr>
                </a:solidFill>
              </a:rPr>
              <a:t>, a 0</a:t>
            </a: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).</a:t>
            </a:r>
          </a:p>
          <a:p>
            <a:pPr marL="288925" indent="-288925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3000" b="0" kern="0" spc="-80" dirty="0" smtClean="0">
                <a:solidFill>
                  <a:srgbClr val="FF0000"/>
                </a:solidFill>
              </a:rPr>
              <a:t>But on crashes, the error code may tell the cause: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ls </a:t>
            </a:r>
            <a:r>
              <a:rPr lang="en-US" altLang="zh-TW" b="0" kern="0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file_1  file_2  file_3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US" altLang="zh-TW" kern="0" spc="-100" dirty="0" smtClean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file4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3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6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cann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access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'file</a:t>
            </a:r>
            <a:r>
              <a:rPr lang="en-US" altLang="zh-TW" b="0" kern="0" spc="-2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b="0" kern="0" spc="-3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2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such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2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file?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ls: </a:t>
            </a:r>
            <a:r>
              <a:rPr lang="en-US" altLang="zh-TW" b="0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No match.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sz="1000" b="0" kern="0" spc="-100" dirty="0" smtClean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4984"/>
            <a:ext cx="828261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TW" sz="3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3000" spc="-80" dirty="0" smtClean="0">
              <a:solidFill>
                <a:srgbClr val="FF0000"/>
              </a:solidFill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pc="-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altLang="zh-TW" spc="-1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spc="-100" dirty="0" smtClean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None/>
              <a:tabLst>
                <a:tab pos="288925" algn="l"/>
              </a:tabLst>
            </a:pPr>
            <a:endParaRPr lang="en-US" altLang="zh-TW" b="1" spc="-100" dirty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None/>
              <a:tabLst>
                <a:tab pos="288925" algn="l"/>
              </a:tabLst>
            </a:pPr>
            <a:r>
              <a:rPr lang="en-US" altLang="zh-TW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z="1000" spc="-100" dirty="0" smtClean="0">
              <a:solidFill>
                <a:srgbClr val="A6A6A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1504666"/>
          <a:ext cx="5486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648200"/>
              </a:tblGrid>
              <a:tr h="3704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ls error codes (in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csh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800" baseline="0" dirty="0">
                        <a:solidFill>
                          <a:srgbClr val="00B05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US" sz="2800" baseline="0" dirty="0">
                        <a:solidFill>
                          <a:srgbClr val="00B05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2800" baseline="0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</a:rPr>
                        <a:t>No match</a:t>
                      </a:r>
                      <a:endParaRPr lang="en-US" sz="2800" baseline="0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No such file or directory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0"/>
            <a:ext cx="5486400" cy="1524000"/>
          </a:xfrm>
          <a:prstGeom prst="rect">
            <a:avLst/>
          </a:prstGeom>
          <a:solidFill>
            <a:srgbClr val="FED8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spc="-1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Because the causes of failure are more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important than the causes of success, it makes sense to allow error codes by using nonzero #s to indicate failure: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99792" y="2812057"/>
            <a:ext cx="3816424" cy="391517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51719" y="2812058"/>
            <a:ext cx="415255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699792" y="1988840"/>
            <a:ext cx="1440160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51719" y="1988840"/>
            <a:ext cx="415255" cy="328910"/>
          </a:xfrm>
          <a:prstGeom prst="rect">
            <a:avLst/>
          </a:prstGeom>
          <a:solidFill>
            <a:srgbClr val="F3F9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9792" y="3244106"/>
            <a:ext cx="1584176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51719" y="3244106"/>
            <a:ext cx="415255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99792" y="2420888"/>
            <a:ext cx="1584176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51719" y="2420888"/>
            <a:ext cx="415255" cy="328910"/>
          </a:xfrm>
          <a:prstGeom prst="rect">
            <a:avLst/>
          </a:pr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755576" y="2636912"/>
            <a:ext cx="1440160" cy="3528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619672" y="2708920"/>
            <a:ext cx="1152128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827584" y="2204864"/>
            <a:ext cx="1296144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331640" y="2276872"/>
            <a:ext cx="1440160" cy="1224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CC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827584" y="3140968"/>
            <a:ext cx="1296144" cy="19442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79912" y="3140968"/>
            <a:ext cx="1584176" cy="136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701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-9939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pc="-60" dirty="0" smtClean="0">
                <a:solidFill>
                  <a:srgbClr val="0033CC"/>
                </a:solidFill>
              </a:rPr>
              <a:t>Using </a:t>
            </a:r>
            <a:r>
              <a:rPr lang="en-US" altLang="zh-TW" b="0" kern="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$?</a:t>
            </a:r>
            <a:r>
              <a:rPr lang="en-US" altLang="zh-TW" b="0" kern="0" spc="-60" dirty="0" smtClean="0">
                <a:solidFill>
                  <a:srgbClr val="0033CC"/>
                </a:solidFill>
              </a:rPr>
              <a:t> </a:t>
            </a:r>
            <a:r>
              <a:rPr lang="en-US" altLang="zh-TW" b="0" kern="0" spc="-60" dirty="0">
                <a:solidFill>
                  <a:srgbClr val="0033CC"/>
                </a:solidFill>
              </a:rPr>
              <a:t>to Get an Error Code</a:t>
            </a:r>
            <a:endParaRPr lang="en-US" altLang="zh-TW" b="0" kern="0" spc="-60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spc="-40" dirty="0" smtClean="0">
                <a:solidFill>
                  <a:srgbClr val="FFFFFF">
                    <a:lumMod val="65000"/>
                  </a:srgbClr>
                </a:solidFill>
              </a:rPr>
              <a:t>When a program stops running, for any reason,</a:t>
            </a: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 it returns a value to its calling process. </a:t>
            </a:r>
          </a:p>
          <a:p>
            <a:pPr marL="288925" indent="-288925" eaLnBrk="1" hangingPunct="1">
              <a:lnSpc>
                <a:spcPct val="80000"/>
              </a:lnSpc>
            </a:pP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If the reason for stopping was simply finishing, then there is no (</a:t>
            </a:r>
            <a:r>
              <a:rPr lang="en-US" altLang="zh-TW" sz="3000" b="0" i="1" kern="0" spc="-200" dirty="0" smtClean="0">
                <a:solidFill>
                  <a:srgbClr val="FFFFFF">
                    <a:lumMod val="65000"/>
                  </a:srgbClr>
                </a:solidFill>
              </a:rPr>
              <a:t>i.e</a:t>
            </a:r>
            <a:r>
              <a:rPr lang="en-US" altLang="zh-TW" sz="3000" b="0" i="1" kern="0" dirty="0" smtClean="0">
                <a:solidFill>
                  <a:srgbClr val="FFFFFF">
                    <a:lumMod val="65000"/>
                  </a:srgbClr>
                </a:solidFill>
              </a:rPr>
              <a:t>.</a:t>
            </a: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, a 0) error code.</a:t>
            </a:r>
          </a:p>
          <a:p>
            <a:pPr marL="288925" indent="-288925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3000" b="0" kern="0" spc="-80" dirty="0" smtClean="0">
                <a:solidFill>
                  <a:srgbClr val="FF0000"/>
                </a:solidFill>
              </a:rPr>
              <a:t>But on crashes, the error code may tell the cause: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ls </a:t>
            </a:r>
            <a:r>
              <a:rPr lang="en-US" altLang="zh-TW" b="0" kern="0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file*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file_1  file_2  file_3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</a:rPr>
              <a:t>%</a:t>
            </a:r>
            <a:r>
              <a:rPr lang="en-US" altLang="zh-TW" b="0" kern="0" spc="-10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file4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3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6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cann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access</a:t>
            </a:r>
            <a:r>
              <a:rPr lang="en-US" altLang="zh-TW" sz="16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'file</a:t>
            </a:r>
            <a:r>
              <a:rPr lang="en-US" altLang="zh-TW" b="0" kern="0" spc="-2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b="0" kern="0" spc="-3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200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such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zh-TW" sz="14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200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ls </a:t>
            </a:r>
            <a:r>
              <a:rPr lang="en-US" altLang="zh-TW" b="0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file?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ls: </a:t>
            </a:r>
            <a:r>
              <a:rPr lang="en-US" altLang="zh-TW" b="0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No match.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b="0" kern="0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$?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echo "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In bash, </a:t>
            </a:r>
            <a:r>
              <a:rPr lang="en-US" altLang="zh-TW" b="0" kern="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the above error code</a:t>
            </a:r>
            <a:r>
              <a:rPr lang="en-US" altLang="zh-TW" b="0" kern="0" spc="-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is '2'</a:t>
            </a: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"</a:t>
            </a:r>
            <a:endParaRPr lang="en-US" altLang="zh-TW" sz="1000" b="0" kern="0" spc="-100" dirty="0" smtClean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28600" y="1014984"/>
            <a:ext cx="82826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/>
            </a:r>
            <a:b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</a:b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  <a:t/>
            </a:r>
            <a:br>
              <a:rPr lang="en-US" altLang="zh-TW" sz="3000" b="0" kern="0" dirty="0" smtClean="0">
                <a:solidFill>
                  <a:srgbClr val="FFFFFF">
                    <a:lumMod val="65000"/>
                  </a:srgbClr>
                </a:solidFill>
              </a:rPr>
            </a:br>
            <a:endParaRPr lang="en-US" altLang="zh-TW" sz="3000" b="0" kern="0" dirty="0" smtClean="0">
              <a:solidFill>
                <a:srgbClr val="FFFFFF">
                  <a:lumMod val="65000"/>
                </a:srgbClr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3000" b="0" kern="0" spc="-80" dirty="0" smtClean="0">
              <a:solidFill>
                <a:srgbClr val="FF0000"/>
              </a:solidFill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spc="-1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 smtClean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 smtClean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b="0" kern="0" spc="-100" dirty="0" smtClean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</a:p>
          <a:p>
            <a:pPr marL="746125" lvl="2" indent="-457200" eaLnBrk="1" hangingPunct="1">
              <a:lnSpc>
                <a:spcPct val="78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endParaRPr lang="en-US" altLang="zh-TW" kern="0" spc="-100" dirty="0" smtClean="0">
              <a:solidFill>
                <a:srgbClr val="A6A6A6"/>
              </a:solidFill>
              <a:latin typeface="Lucida Console" panose="020B0609040504020204" pitchFamily="49" charset="0"/>
            </a:endParaRPr>
          </a:p>
          <a:p>
            <a:pPr marL="746125" lvl="2" indent="-457200" eaLnBrk="1" hangingPunct="1">
              <a:lnSpc>
                <a:spcPct val="70000"/>
              </a:lnSpc>
              <a:spcBef>
                <a:spcPts val="0"/>
              </a:spcBef>
              <a:buFontTx/>
              <a:buNone/>
              <a:tabLst>
                <a:tab pos="288925" algn="l"/>
              </a:tabLst>
            </a:pPr>
            <a:r>
              <a:rPr lang="en-US" altLang="zh-TW" b="0" kern="0" spc="-100" dirty="0" smtClean="0">
                <a:solidFill>
                  <a:srgbClr val="A6A6A6"/>
                </a:solidFill>
                <a:latin typeface="Lucida Console" panose="020B0609040504020204" pitchFamily="49" charset="0"/>
              </a:rPr>
              <a:t>%</a:t>
            </a:r>
            <a:endParaRPr lang="en-US" altLang="zh-TW" sz="1000" b="0" kern="0" spc="-100" dirty="0" smtClean="0">
              <a:solidFill>
                <a:srgbClr val="A6A6A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827584" y="6309320"/>
            <a:ext cx="266429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28600" y="4310743"/>
            <a:ext cx="8686800" cy="254725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4324066"/>
            <a:ext cx="8686800" cy="25339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cat 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#!/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usr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/bin/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csh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set c = "-complement"</a:t>
            </a: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exit `echo $* |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tr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" " "\n" | cat -n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cut -$c -c2-6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tr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" \t\n" "+  " |</a:t>
            </a:r>
            <a:r>
              <a:rPr lang="en-US" sz="1600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cut -$c -c1 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|</a:t>
            </a:r>
            <a:r>
              <a:rPr lang="en-US" sz="1600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xargs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expr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`</a:t>
            </a:r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2 5 20 120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% 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echo $? ||The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passed-value is not meant to mean "error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"</a:t>
            </a:r>
          </a:p>
          <a:p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147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%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./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2 5 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|| echo "But this will only print if 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unix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THINKS 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failed."</a:t>
            </a:r>
          </a:p>
          <a:p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But this will only print if </a:t>
            </a:r>
            <a:r>
              <a:rPr lang="en-US" b="0" dirty="0" err="1">
                <a:solidFill>
                  <a:srgbClr val="FFFFFF"/>
                </a:solidFill>
                <a:latin typeface="Arial" charset="0"/>
                <a:ea typeface="新細明體" charset="-120"/>
              </a:rPr>
              <a:t>unix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 THINKS </a:t>
            </a:r>
            <a:r>
              <a:rPr lang="en-US" b="0" dirty="0" err="1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argsum</a:t>
            </a:r>
            <a:r>
              <a:rPr lang="en-US" b="0" dirty="0" smtClean="0">
                <a:solidFill>
                  <a:srgbClr val="FFFFFF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FFFFFF"/>
                </a:solidFill>
                <a:latin typeface="Arial" charset="0"/>
                <a:ea typeface="新細明體" charset="-120"/>
              </a:rPr>
              <a:t>failed.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1504666"/>
          <a:ext cx="5486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648200"/>
              </a:tblGrid>
              <a:tr h="3704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ls error codes (in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csh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800" baseline="0" dirty="0">
                        <a:solidFill>
                          <a:srgbClr val="00B05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Success</a:t>
                      </a:r>
                      <a:endParaRPr lang="en-US" sz="2800" baseline="0" dirty="0">
                        <a:solidFill>
                          <a:srgbClr val="00B05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2800" baseline="0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</a:rPr>
                        <a:t>No match</a:t>
                      </a:r>
                      <a:endParaRPr lang="en-US" sz="2800" baseline="0" dirty="0">
                        <a:solidFill>
                          <a:srgbClr val="7030A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No such file or directory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9FA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0"/>
            <a:ext cx="5486400" cy="1524000"/>
          </a:xfrm>
          <a:prstGeom prst="rect">
            <a:avLst/>
          </a:prstGeom>
          <a:solidFill>
            <a:srgbClr val="FED8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spc="-10" dirty="0" smtClean="0">
                <a:solidFill>
                  <a:srgbClr val="A38001"/>
                </a:solidFill>
                <a:latin typeface="Arial" charset="0"/>
                <a:ea typeface="新細明體" charset="-120"/>
              </a:rPr>
              <a:t>Because the causes of failure are more </a:t>
            </a:r>
            <a:r>
              <a:rPr lang="en-US" sz="2400" b="0" dirty="0" smtClean="0">
                <a:solidFill>
                  <a:srgbClr val="A38001"/>
                </a:solidFill>
                <a:latin typeface="Arial" charset="0"/>
                <a:ea typeface="新細明體" charset="-120"/>
              </a:rPr>
              <a:t>important than the causes of success, it makes sense</a:t>
            </a:r>
            <a:r>
              <a:rPr lang="en-US" sz="2000" dirty="0" smtClean="0">
                <a:solidFill>
                  <a:srgbClr val="A38001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i="1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to</a:t>
            </a:r>
            <a:r>
              <a:rPr lang="en-US" i="1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i="1" spc="-7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allow</a:t>
            </a:r>
            <a:r>
              <a:rPr lang="en-US" sz="2000" b="0" i="1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A38001"/>
                </a:solidFill>
                <a:latin typeface="Arial" charset="0"/>
                <a:ea typeface="新細明體" charset="-120"/>
              </a:rPr>
              <a:t>error codes by using nonzero #s to indicate failure: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029200" y="1733266"/>
            <a:ext cx="3886200" cy="1066800"/>
          </a:xfrm>
          <a:prstGeom prst="wedgeRectCallout">
            <a:avLst>
              <a:gd name="adj1" fmla="val -56485"/>
              <a:gd name="adj2" fmla="val -113503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dirty="0" smtClean="0">
                <a:solidFill>
                  <a:srgbClr val="000000"/>
                </a:solidFill>
                <a:cs typeface="Arial" panose="020B0604020202020204" pitchFamily="34" charset="0"/>
              </a:rPr>
              <a:t>"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To allow</a:t>
            </a:r>
            <a:r>
              <a:rPr lang="en-US" altLang="zh-TW" b="0" dirty="0" smtClean="0">
                <a:solidFill>
                  <a:srgbClr val="000000"/>
                </a:solidFill>
                <a:cs typeface="Arial" panose="020B0604020202020204" pitchFamily="34" charset="0"/>
              </a:rPr>
              <a:t>" does not mean "to require".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29200" y="2800066"/>
            <a:ext cx="3886200" cy="2057400"/>
          </a:xfrm>
          <a:prstGeom prst="wedgeRectCallout">
            <a:avLst>
              <a:gd name="adj1" fmla="val 23235"/>
              <a:gd name="adj2" fmla="val 129693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 smtClean="0">
                <a:solidFill>
                  <a:srgbClr val="000000"/>
                </a:solidFill>
                <a:cs typeface="Arial" panose="020B0604020202020204" pitchFamily="34" charset="0"/>
              </a:rPr>
              <a:t>If bash wants to give</a:t>
            </a:r>
            <a:r>
              <a:rPr lang="en-US" altLang="zh-TW" b="0" spc="-1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b="0" spc="-30" dirty="0" smtClean="0">
                <a:solidFill>
                  <a:srgbClr val="000000"/>
                </a:solidFill>
                <a:cs typeface="Arial" panose="020B0604020202020204" pitchFamily="34" charset="0"/>
              </a:rPr>
              <a:t>error code #2 to both </a:t>
            </a:r>
            <a:r>
              <a:rPr lang="en-US" altLang="zh-TW" b="0" dirty="0" smtClean="0">
                <a:solidFill>
                  <a:srgbClr val="000000"/>
                </a:solidFill>
                <a:cs typeface="Arial" panose="020B0604020202020204" pitchFamily="34" charset="0"/>
              </a:rPr>
              <a:t>of the errors shown here, that's OK too.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28600" y="1733266"/>
            <a:ext cx="3886200" cy="2590800"/>
          </a:xfrm>
          <a:prstGeom prst="wedgeRectCallout">
            <a:avLst>
              <a:gd name="adj1" fmla="val 82520"/>
              <a:gd name="adj2" fmla="val -36884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 smtClean="0">
                <a:solidFill>
                  <a:srgbClr val="000000"/>
                </a:solidFill>
                <a:cs typeface="Arial" panose="020B0604020202020204" pitchFamily="34" charset="0"/>
              </a:rPr>
              <a:t>And if you want the return value of your own scripts to mean something else, you can do that too:</a:t>
            </a: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4324066"/>
            <a:ext cx="457200" cy="25339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r>
              <a:rPr lang="en-US" b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</a:rPr>
              <a:t>%</a:t>
            </a:r>
            <a:endParaRPr lang="en-US" b="0" dirty="0" smtClean="0">
              <a:solidFill>
                <a:srgbClr val="FFFFFF"/>
              </a:solidFill>
              <a:latin typeface="Arial" charset="0"/>
              <a:ea typeface="新細明體" charset="-120"/>
            </a:endParaRPr>
          </a:p>
          <a:p>
            <a:endParaRPr lang="en-US" b="0" dirty="0">
              <a:solidFill>
                <a:srgbClr val="FFFFFF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029200" y="2798064"/>
            <a:ext cx="3886200" cy="2057400"/>
          </a:xfrm>
          <a:prstGeom prst="wedgeRectCallout">
            <a:avLst>
              <a:gd name="adj1" fmla="val 22013"/>
              <a:gd name="adj2" fmla="val 50039"/>
            </a:avLst>
          </a:prstGeom>
          <a:solidFill>
            <a:srgbClr val="FFC00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0" spc="-30" dirty="0" smtClean="0">
                <a:solidFill>
                  <a:srgbClr val="000000"/>
                </a:solidFill>
                <a:cs typeface="Arial" panose="020B0604020202020204" pitchFamily="34" charset="0"/>
              </a:rPr>
              <a:t>If bash wants to give</a:t>
            </a:r>
            <a:r>
              <a:rPr lang="en-US" altLang="zh-TW" b="0" spc="-1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b="0" spc="-30" dirty="0" smtClean="0">
                <a:solidFill>
                  <a:srgbClr val="000000"/>
                </a:solidFill>
                <a:cs typeface="Arial" panose="020B0604020202020204" pitchFamily="34" charset="0"/>
              </a:rPr>
              <a:t>error code #2 to both </a:t>
            </a:r>
            <a:r>
              <a:rPr lang="en-US" altLang="zh-TW" b="0" dirty="0" smtClean="0">
                <a:solidFill>
                  <a:srgbClr val="000000"/>
                </a:solidFill>
                <a:cs typeface="Arial" panose="020B0604020202020204" pitchFamily="34" charset="0"/>
              </a:rPr>
              <a:t>of the errors shown here, that's OK too.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5" grpId="0" animBg="1"/>
      <p:bldP spid="15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>
                <a:solidFill>
                  <a:srgbClr val="FF0000"/>
                </a:solidFill>
              </a:rPr>
              <a:t>Built-in </a:t>
            </a:r>
            <a:r>
              <a:rPr lang="en-US" altLang="zh-TW" sz="3400" dirty="0">
                <a:solidFill>
                  <a:srgbClr val="FF0000"/>
                </a:solidFill>
              </a:rPr>
              <a:t>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$PATH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$SHELL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$HOME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$prompt</a:t>
            </a:r>
            <a:r>
              <a:rPr lang="en-US" altLang="zh-TW" sz="2800" dirty="0"/>
              <a:t>, </a:t>
            </a:r>
            <a:r>
              <a:rPr lang="en-US" altLang="zh-TW" sz="2800" dirty="0" smtClean="0">
                <a:solidFill>
                  <a:srgbClr val="00B050"/>
                </a:solidFill>
              </a:rPr>
              <a:t>$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argv</a:t>
            </a:r>
            <a:r>
              <a:rPr lang="en-US" altLang="zh-TW" sz="2800" dirty="0" smtClean="0"/>
              <a:t>, etc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 smtClean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myvar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$file1</a:t>
            </a:r>
            <a:r>
              <a:rPr lang="en-US" altLang="zh-TW" sz="2800" dirty="0">
                <a:solidFill>
                  <a:srgbClr val="000000"/>
                </a:solidFill>
              </a:rPr>
              <a:t>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 smtClean="0">
                <a:solidFill>
                  <a:srgbClr val="00B050"/>
                </a:solidFill>
              </a:rPr>
              <a:t>$*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(</a:t>
            </a:r>
            <a:r>
              <a:rPr lang="en-US" altLang="zh-TW" sz="2800" spc="-50" dirty="0">
                <a:solidFill>
                  <a:srgbClr val="000000"/>
                </a:solidFill>
              </a:rPr>
              <a:t>list 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all argument</a:t>
            </a:r>
            <a:r>
              <a:rPr lang="en-US" altLang="zh-TW" sz="2800" spc="-300" dirty="0" smtClean="0">
                <a:solidFill>
                  <a:srgbClr val="000000"/>
                </a:solidFill>
              </a:rPr>
              <a:t>s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dirty="0" smtClean="0">
                <a:solidFill>
                  <a:srgbClr val="000000"/>
                </a:solidFill>
              </a:rPr>
              <a:t>, </a:t>
            </a:r>
            <a:r>
              <a:rPr lang="en-US" altLang="zh-TW" sz="2800" dirty="0" smtClean="0">
                <a:solidFill>
                  <a:srgbClr val="00B050"/>
                </a:solidFill>
              </a:rPr>
              <a:t>$#x</a:t>
            </a:r>
            <a:r>
              <a:rPr lang="en-US" altLang="zh-TW" sz="2800" spc="-200" dirty="0" smtClean="0">
                <a:solidFill>
                  <a:srgbClr val="000000"/>
                </a:solidFill>
              </a:rPr>
              <a:t>(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size</a:t>
            </a:r>
            <a:r>
              <a:rPr lang="en-US" altLang="zh-TW" sz="2400" spc="-50" dirty="0" smtClean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800" spc="-200" dirty="0">
                <a:solidFill>
                  <a:srgbClr val="000000"/>
                </a:solidFill>
              </a:rPr>
              <a:t> </a:t>
            </a:r>
            <a:r>
              <a:rPr lang="en-US" altLang="zh-TW" sz="2800" spc="-200" dirty="0" smtClean="0">
                <a:solidFill>
                  <a:srgbClr val="000000"/>
                </a:solidFill>
              </a:rPr>
              <a:t>x</a:t>
            </a:r>
            <a:r>
              <a:rPr lang="en-US" altLang="zh-TW" sz="2800" spc="-140" dirty="0" smtClean="0">
                <a:solidFill>
                  <a:srgbClr val="000000"/>
                </a:solidFill>
              </a:rPr>
              <a:t>)</a:t>
            </a:r>
            <a:r>
              <a:rPr lang="en-US" altLang="zh-TW" sz="2800" spc="-200" dirty="0" smtClean="0">
                <a:solidFill>
                  <a:srgbClr val="000000"/>
                </a:solidFill>
              </a:rPr>
              <a:t>,</a:t>
            </a:r>
            <a:r>
              <a:rPr lang="en-US" altLang="zh-TW" sz="2800" dirty="0" smtClean="0">
                <a:solidFill>
                  <a:srgbClr val="000000"/>
                </a:solidFill>
              </a:rPr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$#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(#</a:t>
            </a:r>
            <a:r>
              <a:rPr lang="en-US" altLang="zh-TW" sz="2400" spc="-50" dirty="0" smtClean="0">
                <a:solidFill>
                  <a:srgbClr val="000000"/>
                </a:solidFill>
              </a:rPr>
              <a:t> 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of</a:t>
            </a:r>
            <a:r>
              <a:rPr lang="en-US" altLang="zh-TW" sz="2400" spc="-50" dirty="0" smtClean="0">
                <a:solidFill>
                  <a:srgbClr val="000000"/>
                </a:solidFill>
              </a:rPr>
              <a:t> </a:t>
            </a:r>
            <a:r>
              <a:rPr lang="en-US" altLang="zh-TW" sz="2800" spc="-50" dirty="0" smtClean="0">
                <a:solidFill>
                  <a:srgbClr val="000000"/>
                </a:solidFill>
              </a:rPr>
              <a:t>argument</a:t>
            </a:r>
            <a:r>
              <a:rPr lang="en-US" altLang="zh-TW" sz="2800" spc="-300" dirty="0" smtClean="0">
                <a:solidFill>
                  <a:srgbClr val="000000"/>
                </a:solidFill>
              </a:rPr>
              <a:t>s</a:t>
            </a:r>
            <a:r>
              <a:rPr lang="en-US" altLang="zh-TW" sz="2800" spc="-50" dirty="0">
                <a:solidFill>
                  <a:srgbClr val="000000"/>
                </a:solidFill>
              </a:rPr>
              <a:t>)</a:t>
            </a:r>
            <a:r>
              <a:rPr lang="en-US" altLang="zh-TW" sz="2800" dirty="0" smtClean="0">
                <a:solidFill>
                  <a:srgbClr val="000000"/>
                </a:solidFill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</a:rPr>
            </a:br>
            <a:r>
              <a:rPr lang="en-US" altLang="zh-TW" sz="2800" dirty="0" smtClean="0">
                <a:solidFill>
                  <a:srgbClr val="00B050"/>
                </a:solidFill>
              </a:rPr>
              <a:t>$?</a:t>
            </a:r>
            <a:r>
              <a:rPr lang="en-US" altLang="zh-TW" sz="2800" dirty="0" smtClean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0000"/>
                </a:solidFill>
              </a:rPr>
              <a:t>$?X, $&lt;, etc</a:t>
            </a:r>
            <a:r>
              <a:rPr lang="en-US" altLang="zh-TW" sz="2800" dirty="0" smtClean="0">
                <a:solidFill>
                  <a:srgbClr val="000000"/>
                </a:solidFill>
              </a:rPr>
              <a:t>.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6019800" y="2276872"/>
            <a:ext cx="3124200" cy="1119808"/>
          </a:xfrm>
          <a:prstGeom prst="wedgeRectCallout">
            <a:avLst>
              <a:gd name="adj1" fmla="val -20294"/>
              <a:gd name="adj2" fmla="val -878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This built-in variable is, in fact, an array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85800" y="2276872"/>
            <a:ext cx="2514600" cy="1119808"/>
          </a:xfrm>
          <a:prstGeom prst="wedgeRectCallout">
            <a:avLst>
              <a:gd name="adj1" fmla="val -41076"/>
              <a:gd name="adj2" fmla="val 10167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We learned this in lecture 2.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00400" y="2276872"/>
            <a:ext cx="3079193" cy="1537665"/>
            <a:chOff x="3200400" y="2276872"/>
            <a:chExt cx="3079193" cy="1537665"/>
          </a:xfrm>
        </p:grpSpPr>
        <p:sp>
          <p:nvSpPr>
            <p:cNvPr id="2" name="Isosceles Triangle 1"/>
            <p:cNvSpPr/>
            <p:nvPr/>
          </p:nvSpPr>
          <p:spPr bwMode="auto">
            <a:xfrm rot="7647820">
              <a:off x="5029916" y="2564859"/>
              <a:ext cx="742582" cy="1756773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3200400" y="2276872"/>
              <a:ext cx="2819400" cy="1119808"/>
            </a:xfrm>
            <a:prstGeom prst="wedgeRectCallout">
              <a:avLst>
                <a:gd name="adj1" fmla="val -11586"/>
                <a:gd name="adj2" fmla="val 9928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800" dirty="0" smtClean="0">
                  <a:solidFill>
                    <a:srgbClr val="FFFFFF"/>
                  </a:solidFill>
                  <a:latin typeface="Arial Narrow" pitchFamily="34" charset="0"/>
                </a:rPr>
                <a:t>We learned this on slide #99, above.</a:t>
              </a:r>
              <a:endParaRPr lang="en-US" altLang="zh-TW" sz="28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0119017">
              <a:off x="4844261" y="3303538"/>
              <a:ext cx="763960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11560" y="5117504"/>
            <a:ext cx="2664296" cy="1119808"/>
          </a:xfrm>
          <a:prstGeom prst="wedgeRectCallout">
            <a:avLst>
              <a:gd name="adj1" fmla="val -38872"/>
              <a:gd name="adj2" fmla="val -1012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We learned this on the previous slide.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Built-in </a:t>
            </a:r>
            <a:r>
              <a:rPr lang="en-US" altLang="zh-TW" sz="3400" dirty="0"/>
              <a:t>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argv</a:t>
            </a:r>
            <a:r>
              <a:rPr lang="en-US" altLang="zh-TW" sz="2800" dirty="0" smtClean="0"/>
              <a:t>, etc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 smtClean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$#</a:t>
            </a:r>
            <a:r>
              <a:rPr lang="en-US" altLang="zh-TW" sz="2800" spc="-50" dirty="0" smtClean="0"/>
              <a:t>(#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of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argument</a:t>
            </a:r>
            <a:r>
              <a:rPr lang="en-US" altLang="zh-TW" sz="2800" spc="-300" dirty="0" smtClean="0"/>
              <a:t>s</a:t>
            </a:r>
            <a:r>
              <a:rPr lang="en-US" altLang="zh-TW" sz="2800" spc="-50" dirty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>
                <a:solidFill>
                  <a:srgbClr val="00B050"/>
                </a:solidFill>
              </a:rPr>
              <a:t>$?</a:t>
            </a:r>
            <a:r>
              <a:rPr lang="en-US" altLang="zh-TW" sz="2800" dirty="0" smtClean="0"/>
              <a:t>, </a:t>
            </a:r>
            <a:r>
              <a:rPr lang="en-US" altLang="zh-TW" sz="2800" dirty="0">
                <a:solidFill>
                  <a:srgbClr val="F6368E"/>
                </a:solidFill>
              </a:rPr>
              <a:t>$?X</a:t>
            </a:r>
            <a:r>
              <a:rPr lang="en-US" altLang="zh-TW" sz="2800" dirty="0"/>
              <a:t>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92591"/>
              <a:gd name="adj2" fmla="val -5205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What is this?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" y="0"/>
            <a:ext cx="9144000" cy="6857999"/>
            <a:chOff x="1" y="0"/>
            <a:chExt cx="9144000" cy="6857999"/>
          </a:xfrm>
        </p:grpSpPr>
        <p:sp>
          <p:nvSpPr>
            <p:cNvPr id="12" name="Rectangle 11"/>
            <p:cNvSpPr/>
            <p:nvPr/>
          </p:nvSpPr>
          <p:spPr>
            <a:xfrm>
              <a:off x="1" y="0"/>
              <a:ext cx="9144000" cy="68579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78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$?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 vs 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$?X</a:t>
              </a:r>
              <a:endPara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Arial"/>
                <a:ea typeface="新細明體"/>
                <a:cs typeface="+mj-cs"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228600" y="980728"/>
              <a:ext cx="8763000" cy="5678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$?</a:t>
              </a:r>
              <a:r>
                <a:rPr kumimoji="1" lang="en-US" altLang="zh-TW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- Checks exit status of last command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When a process stops executing for any reason, it returns a value to its calling process 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8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You can specify the exit status of your script with the </a:t>
              </a:r>
              <a:r>
                <a:rPr kumimoji="1" lang="en-US" altLang="zh-TW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/>
                </a:rPr>
                <a:t>exit</a:t>
              </a: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 command, followed by a number</a:t>
              </a:r>
            </a:p>
            <a:p>
              <a:pPr marL="1143000" marR="0" lvl="2" indent="-2286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Otherwise, the exit status of a script is the exit status </a:t>
              </a:r>
              <a:b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</a:b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of the last command the script ran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$?X</a:t>
              </a:r>
              <a:r>
                <a:rPr kumimoji="1" lang="en-US" altLang="zh-TW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- Checks whether variable X exists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</a:rPr>
                <a:t>This can be used to make </a:t>
              </a:r>
              <a:r>
                <a:rPr kumimoji="1" lang="en-US" altLang="zh-TW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</a:rPr>
                <a:t>boolean</a:t>
              </a: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</a:rPr>
                <a:t> variables, </a:t>
              </a:r>
              <a:b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</a:rPr>
              </a:br>
              <a:r>
                <a:rPr kumimoji="1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</a:rPr>
                <a:t>to name one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7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Built-in </a:t>
            </a:r>
            <a:r>
              <a:rPr lang="en-US" altLang="zh-TW" sz="3400" dirty="0"/>
              <a:t>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argv</a:t>
            </a:r>
            <a:r>
              <a:rPr lang="en-US" altLang="zh-TW" sz="2800" dirty="0" smtClean="0"/>
              <a:t>, etc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 smtClean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$#</a:t>
            </a:r>
            <a:r>
              <a:rPr lang="en-US" altLang="zh-TW" sz="2800" spc="-50" dirty="0" smtClean="0"/>
              <a:t>(#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of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argument</a:t>
            </a:r>
            <a:r>
              <a:rPr lang="en-US" altLang="zh-TW" sz="2800" spc="-300" dirty="0" smtClean="0"/>
              <a:t>s</a:t>
            </a:r>
            <a:r>
              <a:rPr lang="en-US" altLang="zh-TW" sz="2800" spc="-50" dirty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$?, </a:t>
            </a:r>
            <a:r>
              <a:rPr lang="en-US" altLang="zh-TW" sz="2800" dirty="0"/>
              <a:t>$?X, </a:t>
            </a:r>
            <a:r>
              <a:rPr lang="en-US" altLang="zh-TW" sz="2800" dirty="0">
                <a:solidFill>
                  <a:srgbClr val="F6368E"/>
                </a:solidFill>
              </a:rPr>
              <a:t>$&lt;</a:t>
            </a:r>
            <a:r>
              <a:rPr lang="en-US" altLang="zh-TW" sz="2800" dirty="0"/>
              <a:t>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77153"/>
              <a:gd name="adj2" fmla="val -543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What is this?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The 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$&lt;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 Special Variable</a:t>
              </a:r>
              <a:endPara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C shell is a programming language.  So we should have a way to read keyboard input (just like other programming languages can).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$&lt;     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$&lt;:q  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endParaRPr kumimoji="1" lang="en-US" altLang="zh-TW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set X = "$&lt;"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“$&lt;”  means “get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one word (in the wc sense of characters up to the 1</a:t>
              </a:r>
              <a:r>
                <a:rPr kumimoji="1" lang="en-US" altLang="zh-TW" sz="32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st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space)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from stdin”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</a:rPr>
                <a:t>But if you used “&lt;” file redirection when running the script, then stdin can be a file.</a:t>
              </a:r>
              <a:endPara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3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83252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The </a:t>
            </a:r>
            <a:r>
              <a:rPr lang="en-US" altLang="zh-TW" dirty="0" smtClean="0">
                <a:solidFill>
                  <a:srgbClr val="F6368E"/>
                </a:solidFill>
              </a:rPr>
              <a:t>$&lt;</a:t>
            </a:r>
            <a:r>
              <a:rPr lang="en-US" altLang="zh-TW" dirty="0" smtClean="0">
                <a:solidFill>
                  <a:srgbClr val="0033CC"/>
                </a:solidFill>
              </a:rPr>
              <a:t> Special Variable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61237"/>
            <a:ext cx="8229600" cy="580812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A6A6A6"/>
                </a:solidFill>
              </a:rPr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 smtClean="0">
                <a:solidFill>
                  <a:srgbClr val="A6A6A6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set X = $&lt;</a:t>
            </a:r>
            <a:r>
              <a:rPr lang="en-US" altLang="zh-TW" b="1" dirty="0" smtClean="0">
                <a:solidFill>
                  <a:srgbClr val="A6A6A6"/>
                </a:solidFill>
              </a:rPr>
              <a:t>      </a:t>
            </a:r>
            <a:r>
              <a:rPr lang="en-US" altLang="zh-TW" dirty="0" smtClean="0">
                <a:solidFill>
                  <a:srgbClr val="A6A6A6"/>
                </a:solidFill>
              </a:rPr>
              <a:t>or</a:t>
            </a:r>
            <a:r>
              <a:rPr lang="en-US" altLang="zh-TW" b="1" dirty="0" smtClean="0">
                <a:solidFill>
                  <a:srgbClr val="A6A6A6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 smtClean="0">
                <a:solidFill>
                  <a:srgbClr val="A6A6A6"/>
                </a:solidFill>
              </a:rPr>
              <a:t>	set X = $&lt;:q   </a:t>
            </a:r>
            <a:r>
              <a:rPr lang="en-US" altLang="zh-TW" dirty="0" smtClean="0">
                <a:solidFill>
                  <a:srgbClr val="A6A6A6"/>
                </a:solidFill>
              </a:rPr>
              <a:t>or</a:t>
            </a:r>
            <a:endParaRPr lang="en-US" altLang="zh-TW" b="1" dirty="0" smtClean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zh-TW" b="1" dirty="0" smtClean="0">
                <a:solidFill>
                  <a:srgbClr val="A6A6A6"/>
                </a:solidFill>
              </a:rPr>
              <a:t>	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 smtClean="0">
                <a:solidFill>
                  <a:srgbClr val="A6A6A6"/>
                </a:solidFill>
              </a:rPr>
              <a:t>“$&lt;”  means “get one word (in the </a:t>
            </a:r>
            <a:r>
              <a:rPr lang="en-US" altLang="zh-TW" dirty="0" err="1" smtClean="0">
                <a:solidFill>
                  <a:srgbClr val="A6A6A6"/>
                </a:solidFill>
              </a:rPr>
              <a:t>wc</a:t>
            </a:r>
            <a:r>
              <a:rPr lang="en-US" altLang="zh-TW" dirty="0" smtClean="0">
                <a:solidFill>
                  <a:srgbClr val="A6A6A6"/>
                </a:solidFill>
              </a:rPr>
              <a:t> sense of characters up to the 1</a:t>
            </a:r>
            <a:r>
              <a:rPr lang="en-US" altLang="zh-TW" baseline="30000" dirty="0" smtClean="0">
                <a:solidFill>
                  <a:srgbClr val="A6A6A6"/>
                </a:solidFill>
              </a:rPr>
              <a:t>st</a:t>
            </a:r>
            <a:r>
              <a:rPr lang="en-US" altLang="zh-TW" dirty="0" smtClean="0">
                <a:solidFill>
                  <a:srgbClr val="A6A6A6"/>
                </a:solidFill>
              </a:rPr>
              <a:t> space) from </a:t>
            </a:r>
            <a:r>
              <a:rPr lang="en-US" altLang="zh-TW" dirty="0" err="1" smtClean="0">
                <a:solidFill>
                  <a:srgbClr val="A6A6A6"/>
                </a:solidFill>
              </a:rPr>
              <a:t>stdin</a:t>
            </a:r>
            <a:r>
              <a:rPr lang="en-US" altLang="zh-TW" dirty="0" smtClean="0">
                <a:solidFill>
                  <a:srgbClr val="A6A6A6"/>
                </a:solidFill>
              </a:rPr>
              <a:t>”</a:t>
            </a:r>
          </a:p>
          <a:p>
            <a:pPr lvl="1" eaLnBrk="1" hangingPunct="1"/>
            <a:r>
              <a:rPr lang="en-US" altLang="zh-TW" dirty="0" smtClean="0">
                <a:solidFill>
                  <a:srgbClr val="A6A6A6"/>
                </a:solidFill>
              </a:rPr>
              <a:t>But if you used “&lt;” file redirection when running the script, then </a:t>
            </a:r>
            <a:r>
              <a:rPr lang="en-US" altLang="zh-TW" dirty="0" err="1" smtClean="0">
                <a:solidFill>
                  <a:srgbClr val="A6A6A6"/>
                </a:solidFill>
              </a:rPr>
              <a:t>stdin</a:t>
            </a:r>
            <a:r>
              <a:rPr lang="en-US" altLang="zh-TW" dirty="0" smtClean="0">
                <a:solidFill>
                  <a:srgbClr val="A6A6A6"/>
                </a:solidFill>
              </a:rPr>
              <a:t> can be a file.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10000" y="620688"/>
            <a:ext cx="4419600" cy="1905000"/>
          </a:xfrm>
          <a:prstGeom prst="wedgeRectCallout">
            <a:avLst>
              <a:gd name="adj1" fmla="val -62986"/>
              <a:gd name="adj2" fmla="val 5042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I often use this form, because it is simpler to write.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But you have to be careful when you use it…</a:t>
            </a:r>
          </a:p>
        </p:txBody>
      </p:sp>
    </p:spTree>
    <p:extLst>
      <p:ext uri="{BB962C8B-B14F-4D97-AF65-F5344CB8AC3E}">
        <p14:creationId xmlns:p14="http://schemas.microsoft.com/office/powerpoint/2010/main" val="42490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Built-in </a:t>
            </a:r>
            <a:r>
              <a:rPr lang="en-US" altLang="zh-TW" sz="3400" dirty="0"/>
              <a:t>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argv</a:t>
            </a:r>
            <a:r>
              <a:rPr lang="en-US" altLang="zh-TW" sz="2800" dirty="0" smtClean="0"/>
              <a:t>, etc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 smtClean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$#</a:t>
            </a:r>
            <a:r>
              <a:rPr lang="en-US" altLang="zh-TW" sz="2800" spc="-50" dirty="0" smtClean="0"/>
              <a:t>(#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of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argument</a:t>
            </a:r>
            <a:r>
              <a:rPr lang="en-US" altLang="zh-TW" sz="2800" spc="-300" dirty="0" smtClean="0"/>
              <a:t>s</a:t>
            </a:r>
            <a:r>
              <a:rPr lang="en-US" altLang="zh-TW" sz="2800" spc="-50" dirty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$?, </a:t>
            </a:r>
            <a:r>
              <a:rPr lang="en-US" altLang="zh-TW" sz="2800" dirty="0"/>
              <a:t>$?X,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 smtClean="0">
                <a:solidFill>
                  <a:srgbClr val="FF0000"/>
                </a:solidFill>
              </a:rPr>
              <a:t>Positional parameters</a:t>
            </a:r>
            <a:endParaRPr lang="en-US" altLang="zh-TW" sz="3400" dirty="0">
              <a:solidFill>
                <a:srgbClr val="FF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$1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$2</a:t>
            </a:r>
            <a:r>
              <a:rPr lang="en-US" altLang="zh-TW" sz="2800" dirty="0"/>
              <a:t>, etc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086944" y="5733256"/>
            <a:ext cx="3581400" cy="914400"/>
          </a:xfrm>
          <a:prstGeom prst="wedgeRectCallout">
            <a:avLst>
              <a:gd name="adj1" fmla="val -116396"/>
              <a:gd name="adj2" fmla="val -5552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What are these?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The 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$&lt;</a:t>
              </a:r>
              <a:r>
                <a:rPr kumimoji="1" lang="en-US" altLang="zh-TW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/>
                  <a:ea typeface="新細明體"/>
                  <a:cs typeface="+mj-cs"/>
                </a:rPr>
                <a:t> Special Variable</a:t>
              </a:r>
              <a:endParaRPr kumimoji="1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C shell is a programming language.  So we should have a way to read keyboard input (just like other programming languages can).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$&lt;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    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$&lt;:q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  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or</a:t>
              </a:r>
              <a:endParaRPr kumimoji="1" lang="en-US" altLang="zh-TW" sz="3200" b="1" i="0" u="none" strike="noStrike" kern="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	</a:t>
              </a:r>
              <a:r>
                <a:rPr kumimoji="1" lang="en-US" altLang="zh-TW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set X = "$&lt;"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“$&lt;”  means “get one word (in the wc sense of characters up to the 1</a:t>
              </a:r>
              <a:r>
                <a:rPr kumimoji="1" lang="en-US" altLang="zh-TW" sz="32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st</a:t>
              </a:r>
              <a:r>
                <a:rPr kumimoji="1" lang="en-US" altLang="zh-TW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rPr>
                <a:t> space) from stdin”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ea typeface="新細明體"/>
                </a:rPr>
                <a:t>But if you used “&lt;” file redirection when running the script, then stdin can be a file.</a:t>
              </a:r>
              <a:endPara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ea typeface="新細明體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681538" y="2873970"/>
              <a:ext cx="1690687" cy="3124200"/>
            </a:xfrm>
            <a:prstGeom prst="wedgeRectCallout">
              <a:avLst>
                <a:gd name="adj1" fmla="val -107778"/>
                <a:gd name="adj2" fmla="val -1669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681538" y="1975445"/>
              <a:ext cx="4462462" cy="4333875"/>
            </a:xfrm>
            <a:prstGeom prst="wedgeRectCallout">
              <a:avLst>
                <a:gd name="adj1" fmla="val -69120"/>
                <a:gd name="adj2" fmla="val -1882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Unlike 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009644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these other two forms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, 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the plain $&lt;</a:t>
              </a: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 cannot properly handle keyboard input (or redirected input) containing special symbols. Since you cannot predict what the user will type, you are better off using these other forms.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</a:rPr>
                <a:t>(And if input is expected to have symbols then you must.)</a:t>
              </a:r>
            </a:p>
          </p:txBody>
        </p:sp>
        <p:sp>
          <p:nvSpPr>
            <p:cNvPr id="13" name="Rounded Rectangle 2"/>
            <p:cNvSpPr>
              <a:spLocks noChangeArrowheads="1"/>
            </p:cNvSpPr>
            <p:nvPr/>
          </p:nvSpPr>
          <p:spPr bwMode="auto">
            <a:xfrm rot="-1916656">
              <a:off x="4411663" y="3386733"/>
              <a:ext cx="446087" cy="814387"/>
            </a:xfrm>
            <a:prstGeom prst="roundRect">
              <a:avLst>
                <a:gd name="adj" fmla="val 4791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5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/>
              <a:t>First argument is $1, second argument is $2, etc.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 smtClean="0">
                <a:solidFill>
                  <a:srgbClr val="0033CC"/>
                </a:solidFill>
              </a:rPr>
              <a:t>bash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		</a:t>
            </a:r>
            <a:r>
              <a:rPr lang="en-US" altLang="zh-TW" sz="2400" dirty="0" smtClean="0">
                <a:solidFill>
                  <a:schemeClr val="bg1"/>
                </a:solidFill>
              </a:rPr>
              <a:t>%</a:t>
            </a:r>
            <a:r>
              <a:rPr lang="en-US" altLang="zh-TW" sz="2400" dirty="0" smtClean="0"/>
              <a:t> cat </a:t>
            </a:r>
            <a:r>
              <a:rPr lang="en-US" altLang="zh-TW" sz="2400" dirty="0" err="1" smtClean="0"/>
              <a:t>testscript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   		#!/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/bin/</a:t>
            </a:r>
            <a:r>
              <a:rPr lang="en-US" altLang="zh-TW" sz="2400" dirty="0" smtClean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echo 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r>
              <a:rPr lang="en-US" altLang="zh-TW" sz="2400" dirty="0" smtClean="0"/>
              <a:t>The word of the day is $10.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smtClean="0">
                <a:solidFill>
                  <a:schemeClr val="bg1"/>
                </a:solidFill>
              </a:rPr>
              <a:t>% </a:t>
            </a:r>
            <a:r>
              <a:rPr lang="en-US" altLang="zh-TW" sz="2400" dirty="0" smtClean="0"/>
              <a:t>./</a:t>
            </a:r>
            <a:r>
              <a:rPr lang="en-US" altLang="zh-TW" sz="2400" dirty="0" err="1" smtClean="0"/>
              <a:t>testscript</a:t>
            </a:r>
            <a:r>
              <a:rPr lang="en-US" altLang="zh-TW" sz="2400" dirty="0" smtClean="0"/>
              <a:t> at be cat do eat fee go hi it </a:t>
            </a:r>
            <a:r>
              <a:rPr lang="en-US" altLang="zh-TW" sz="2400" spc="-100" dirty="0" smtClean="0"/>
              <a:t>jo</a:t>
            </a:r>
            <a:r>
              <a:rPr lang="en-US" altLang="zh-TW" sz="2400" dirty="0" smtClean="0"/>
              <a:t>y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kit </a:t>
            </a:r>
            <a:r>
              <a:rPr lang="en-US" altLang="zh-TW" sz="2400" spc="-70" dirty="0" smtClean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The word of the day is at0.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67620" y="384997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47864" y="2919828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73117" y="292008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37506" y="384006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1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1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052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864149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/>
              <a:t>First argument is $1, second argument is $2, etc.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 smtClean="0">
                <a:solidFill>
                  <a:srgbClr val="0033CC"/>
                </a:solidFill>
              </a:rPr>
              <a:t>bash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		</a:t>
            </a:r>
            <a:r>
              <a:rPr lang="en-US" altLang="zh-TW" sz="2400" dirty="0" smtClean="0">
                <a:solidFill>
                  <a:schemeClr val="bg1"/>
                </a:solidFill>
              </a:rPr>
              <a:t>%</a:t>
            </a:r>
            <a:r>
              <a:rPr lang="en-US" altLang="zh-TW" sz="2400" dirty="0" smtClean="0"/>
              <a:t> cat </a:t>
            </a:r>
            <a:r>
              <a:rPr lang="en-US" altLang="zh-TW" sz="2400" dirty="0" err="1" smtClean="0"/>
              <a:t>testscript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   		#!/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/bin/</a:t>
            </a:r>
            <a:r>
              <a:rPr lang="en-US" altLang="zh-TW" sz="2400" dirty="0" smtClean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echo 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r>
              <a:rPr lang="en-US" altLang="zh-TW" sz="2400" dirty="0" smtClean="0"/>
              <a:t>The word of the day is </a:t>
            </a:r>
            <a:r>
              <a:rPr lang="en-US" altLang="zh-TW" sz="2400" dirty="0" smtClean="0">
                <a:solidFill>
                  <a:srgbClr val="F6368E"/>
                </a:solidFill>
              </a:rPr>
              <a:t>$1</a:t>
            </a:r>
            <a:r>
              <a:rPr lang="en-US" altLang="zh-TW" sz="2400" dirty="0" smtClean="0"/>
              <a:t>0.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smtClean="0">
                <a:solidFill>
                  <a:schemeClr val="bg1"/>
                </a:solidFill>
              </a:rPr>
              <a:t>%</a:t>
            </a:r>
            <a:r>
              <a:rPr lang="en-US" altLang="zh-TW" sz="2400" dirty="0" smtClean="0"/>
              <a:t> ./</a:t>
            </a:r>
            <a:r>
              <a:rPr lang="en-US" altLang="zh-TW" sz="2400" dirty="0" err="1" smtClean="0"/>
              <a:t>testscript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6368E"/>
                </a:solidFill>
              </a:rPr>
              <a:t>at</a:t>
            </a:r>
            <a:r>
              <a:rPr lang="en-US" altLang="zh-TW" sz="2400" dirty="0" smtClean="0"/>
              <a:t> be cat do eat fee go hi it </a:t>
            </a:r>
            <a:r>
              <a:rPr lang="en-US" altLang="zh-TW" sz="2400" spc="-100" dirty="0" smtClean="0"/>
              <a:t>jo</a:t>
            </a:r>
            <a:r>
              <a:rPr lang="en-US" altLang="zh-TW" sz="2400" dirty="0" smtClean="0"/>
              <a:t>y</a:t>
            </a:r>
            <a:r>
              <a:rPr lang="en-US" altLang="zh-TW" sz="2000" dirty="0" smtClean="0"/>
              <a:t> </a:t>
            </a:r>
            <a:r>
              <a:rPr lang="en-US" altLang="zh-TW" sz="2400" dirty="0" smtClean="0"/>
              <a:t>kit </a:t>
            </a:r>
            <a:r>
              <a:rPr lang="en-US" altLang="zh-TW" sz="2400" spc="-70" dirty="0" smtClean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The word of the day is </a:t>
            </a:r>
            <a:r>
              <a:rPr lang="en-US" altLang="zh-TW" sz="2400" dirty="0" smtClean="0">
                <a:solidFill>
                  <a:srgbClr val="F6368E"/>
                </a:solidFill>
              </a:rPr>
              <a:t>at</a:t>
            </a:r>
            <a:r>
              <a:rPr lang="en-US" altLang="zh-TW" sz="2400" dirty="0" smtClean="0"/>
              <a:t>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They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can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also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accessed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via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err="1" smtClean="0">
                <a:solidFill>
                  <a:srgbClr val="FF0000"/>
                </a:solidFill>
              </a:rPr>
              <a:t>Eg</a:t>
            </a:r>
            <a:r>
              <a:rPr lang="en-US" altLang="zh-TW" dirty="0" smtClean="0">
                <a:solidFill>
                  <a:srgbClr val="FF0000"/>
                </a:solidFill>
              </a:rPr>
              <a:t>., $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[1] == $1, $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[2] == $2,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sz="4800" b="1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dirty="0" smtClean="0">
                <a:solidFill>
                  <a:srgbClr val="FF0000"/>
                </a:solidFill>
              </a:rPr>
              <a:t> command deletes $1 and then shifts $2…$n down-by-one into $1…$(n-1)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08720"/>
          </a:xfrm>
        </p:spPr>
        <p:txBody>
          <a:bodyPr anchorCtr="1"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dirty="0" smtClean="0"/>
              <a:t> </a:t>
            </a:r>
            <a:r>
              <a:rPr lang="en-US" altLang="zh-TW" dirty="0" smtClean="0"/>
              <a:t>can be used when you no longer need $1 any more. (Note: you can also  shift other arrays;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   %</a:t>
            </a:r>
            <a:r>
              <a:rPr lang="en-US" altLang="zh-TW" sz="2800" dirty="0" smtClean="0">
                <a:latin typeface="High Tower Text" pitchFamily="18" charset="0"/>
              </a:rPr>
              <a:t>  cat </a:t>
            </a:r>
            <a:r>
              <a:rPr lang="en-US" altLang="zh-TW" sz="2800" dirty="0" err="1" smtClean="0">
                <a:latin typeface="High Tower Text" pitchFamily="18" charset="0"/>
              </a:rPr>
              <a:t>demo_shift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</a:t>
            </a:r>
            <a:r>
              <a:rPr lang="en-US" altLang="zh-TW" sz="2000" dirty="0" smtClean="0"/>
              <a:t> </a:t>
            </a:r>
            <a:r>
              <a:rPr lang="en-US" altLang="zh-TW" sz="2800" dirty="0" smtClean="0"/>
              <a:t>#</a:t>
            </a:r>
            <a:r>
              <a:rPr lang="en-US" altLang="zh-TW" sz="2800" dirty="0" smtClean="0">
                <a:latin typeface="High Tower Text" pitchFamily="18" charset="0"/>
              </a:rPr>
              <a:t>!</a:t>
            </a:r>
            <a:r>
              <a:rPr lang="en-US" altLang="zh-TW" sz="2800" dirty="0" smtClean="0"/>
              <a:t>/</a:t>
            </a:r>
            <a:r>
              <a:rPr lang="en-US" altLang="zh-TW" sz="2800" dirty="0" smtClean="0">
                <a:latin typeface="High Tower Text" pitchFamily="18" charset="0"/>
              </a:rPr>
              <a:t>bin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tcsh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High Tower Text" pitchFamily="18" charset="0"/>
              </a:rPr>
              <a:t>    echo 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  <a:endParaRPr lang="en-US" altLang="zh-TW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High Tower Text" pitchFamily="18" charset="0"/>
              </a:rPr>
              <a:t>    echo </a:t>
            </a:r>
            <a:r>
              <a:rPr lang="en-US" altLang="zh-TW" sz="26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High Tower Text" pitchFamily="18" charset="0"/>
              </a:rPr>
              <a:t>    echo </a:t>
            </a:r>
            <a:r>
              <a:rPr lang="en-US" altLang="zh-TW" sz="2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bg1"/>
                </a:solidFill>
              </a:rPr>
              <a:t>%</a:t>
            </a:r>
            <a:r>
              <a:rPr lang="en-US" altLang="zh-TW" sz="2800" dirty="0" smtClean="0"/>
              <a:t> ./</a:t>
            </a:r>
            <a:r>
              <a:rPr lang="en-US" altLang="zh-TW" sz="2800" dirty="0" err="1" smtClean="0">
                <a:latin typeface="High Tower Text" pitchFamily="18" charset="0"/>
              </a:rPr>
              <a:t>demo_shift</a:t>
            </a:r>
            <a:r>
              <a:rPr lang="en-US" altLang="zh-TW" sz="2800" b="1" dirty="0" smtClean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1 2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3 4 5</a:t>
            </a:r>
            <a:endParaRPr lang="en-US" altLang="zh-TW" sz="2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?</a:t>
            </a:r>
            <a:endParaRPr lang="en-US" altLang="zh-TW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3 4 5 ?</a:t>
            </a:r>
            <a:endParaRPr lang="en-US" altLang="zh-TW" sz="26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    ?</a:t>
            </a:r>
            <a:endParaRPr lang="en-US" altLang="zh-TW" sz="2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cs typeface="Times New Roman" pitchFamily="18" charset="0"/>
              </a:rPr>
              <a:t>    </a:t>
            </a:r>
            <a:r>
              <a:rPr lang="en-US" altLang="zh-TW" sz="2600" dirty="0" smtClean="0">
                <a:solidFill>
                  <a:srgbClr val="A6A6A6"/>
                </a:solidFill>
                <a:cs typeface="Times New Roman" pitchFamily="18" charset="0"/>
              </a:rPr>
              <a:t>%</a:t>
            </a:r>
            <a:endParaRPr lang="en-US" altLang="zh-TW" sz="2600" dirty="0">
              <a:solidFill>
                <a:srgbClr val="A6A6A6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71" y="469172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4779916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9632" y="478017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91880" y="238645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3061" y="239423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2026" y="231355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62472" y="604968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1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1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Built-in </a:t>
            </a:r>
            <a:r>
              <a:rPr lang="en-US" altLang="zh-TW" sz="3400" dirty="0"/>
              <a:t>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argv</a:t>
            </a:r>
            <a:r>
              <a:rPr lang="en-US" altLang="zh-TW" sz="2800" dirty="0" smtClean="0"/>
              <a:t>, etc</a:t>
            </a:r>
            <a:r>
              <a:rPr lang="en-US" altLang="zh-TW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 smtClean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$#</a:t>
            </a:r>
            <a:r>
              <a:rPr lang="en-US" altLang="zh-TW" sz="2800" spc="-50" dirty="0" smtClean="0"/>
              <a:t>(#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of</a:t>
            </a:r>
            <a:r>
              <a:rPr lang="en-US" altLang="zh-TW" sz="2400" spc="-50" dirty="0" smtClean="0"/>
              <a:t> </a:t>
            </a:r>
            <a:r>
              <a:rPr lang="en-US" altLang="zh-TW" sz="2800" spc="-50" dirty="0" smtClean="0"/>
              <a:t>argument</a:t>
            </a:r>
            <a:r>
              <a:rPr lang="en-US" altLang="zh-TW" sz="2800" spc="-300" dirty="0" smtClean="0"/>
              <a:t>s</a:t>
            </a:r>
            <a:r>
              <a:rPr lang="en-US" altLang="zh-TW" sz="2800" spc="-50" dirty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>
                <a:solidFill>
                  <a:srgbClr val="00CC00"/>
                </a:solidFill>
              </a:rPr>
              <a:t>$?</a:t>
            </a:r>
            <a:r>
              <a:rPr lang="en-US" altLang="zh-TW" sz="2800" dirty="0" smtClean="0"/>
              <a:t>, </a:t>
            </a:r>
            <a:r>
              <a:rPr lang="en-US" altLang="zh-TW" sz="2800" dirty="0">
                <a:solidFill>
                  <a:srgbClr val="00CC00"/>
                </a:solidFill>
              </a:rPr>
              <a:t>$?X</a:t>
            </a:r>
            <a:r>
              <a:rPr lang="en-US" altLang="zh-TW" sz="2800" dirty="0"/>
              <a:t>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 smtClean="0">
                <a:solidFill>
                  <a:srgbClr val="FF0000"/>
                </a:solidFill>
              </a:rPr>
              <a:t>Positional parameters</a:t>
            </a:r>
            <a:endParaRPr lang="en-US" altLang="zh-TW" sz="3400" dirty="0">
              <a:solidFill>
                <a:srgbClr val="FF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$1, $2, etc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7406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4495800" y="239713"/>
            <a:ext cx="3962400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"hello world" &amp;&amp;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hello world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cat argumentative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# this program uses the first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# argument as an exit code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exit $1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5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 ||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5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5 &amp;&amp; echo $?</a:t>
            </a:r>
          </a:p>
          <a:p>
            <a:pPr eaLnBrk="0" hangingPunct="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0 || echo $?</a:t>
            </a:r>
          </a:p>
          <a:p>
            <a:pPr eaLnBrk="0" hangingPunct="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./argumentative 0 &amp;&amp;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28600"/>
            <a:ext cx="4572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smtClean="0"/>
              <a:t>% ls dgvhdvgv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dgvhdvgv : No such file or directory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Eco: Command not found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Unmatched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 ||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28600" y="6400800"/>
            <a:ext cx="381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28600" y="5791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28600" y="5208588"/>
            <a:ext cx="38100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8600" y="4648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28600" y="3429000"/>
            <a:ext cx="3810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8600" y="2286000"/>
            <a:ext cx="3810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572000" y="6146800"/>
            <a:ext cx="3810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572000" y="58674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572000" y="5448300"/>
            <a:ext cx="3810000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572000" y="4710113"/>
            <a:ext cx="3810000" cy="115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572000" y="4079875"/>
            <a:ext cx="3810000" cy="1177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572000" y="3481388"/>
            <a:ext cx="38100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4572000" y="1371600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4572000" y="533400"/>
            <a:ext cx="3810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572000" y="2286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28600" y="1122363"/>
            <a:ext cx="3810000" cy="162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</p:spTree>
    <p:extLst>
      <p:ext uri="{BB962C8B-B14F-4D97-AF65-F5344CB8AC3E}">
        <p14:creationId xmlns:p14="http://schemas.microsoft.com/office/powerpoint/2010/main" val="40500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3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3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9" grpId="0" animBg="1"/>
      <p:bldP spid="59410" grpId="0" animBg="1"/>
      <p:bldP spid="59411" grpId="0" animBg="1"/>
      <p:bldP spid="59415" grpId="0" animBg="1"/>
      <p:bldP spid="59412" grpId="0" animBg="1"/>
      <p:bldP spid="59413" grpId="0" animBg="1"/>
      <p:bldP spid="59414" grpId="0" animBg="1"/>
      <p:bldP spid="59408" grpId="0" animBg="1"/>
      <p:bldP spid="59416" grpId="0" animBg="1"/>
      <p:bldP spid="5939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4343400" y="0"/>
            <a:ext cx="457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unset 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y: Undefined variable.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TW" sz="2000" b="0">
              <a:solidFill>
                <a:srgbClr val="000000"/>
              </a:solidFill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set x = 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3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$?x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y: undefined variable.</a:t>
            </a:r>
          </a:p>
          <a:p>
            <a:pPr eaLnBrk="0" hangingPunct="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set y = 0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% echo $?y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28600" y="6455664"/>
            <a:ext cx="3810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228600" y="5556250"/>
            <a:ext cx="3810000" cy="1301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228600" y="48768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28600" y="4251960"/>
            <a:ext cx="3810000" cy="110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228600" y="3651250"/>
            <a:ext cx="3810000" cy="107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228600" y="2992438"/>
            <a:ext cx="3810000" cy="1046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228600" y="2389188"/>
            <a:ext cx="3810000" cy="111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28600" y="17526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228600" y="11430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228600" y="5334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343400" y="19050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4343400" y="1316038"/>
            <a:ext cx="3810000" cy="969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343400" y="381000"/>
            <a:ext cx="3810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343400" y="76200"/>
            <a:ext cx="480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0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1" grpId="0" animBg="1"/>
      <p:bldP spid="165902" grpId="0" animBg="1"/>
      <p:bldP spid="165903" grpId="0" animBg="1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 animBg="1"/>
      <p:bldP spid="165900" grpId="0" animBg="1"/>
      <p:bldP spid="165905" grpId="0" animBg="1"/>
      <p:bldP spid="165909" grpId="0" animBg="1"/>
      <p:bldP spid="165907" grpId="0" animBg="1"/>
      <p:bldP spid="16590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Summary of Parameters &amp;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User created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b="1" dirty="0" smtClean="0"/>
              <a:t>$</a:t>
            </a:r>
            <a:r>
              <a:rPr lang="en-US" altLang="zh-TW" sz="2200" b="1" dirty="0" err="1" smtClean="0"/>
              <a:t>myvar</a:t>
            </a:r>
            <a:r>
              <a:rPr lang="en-US" altLang="zh-TW" sz="2200" dirty="0" smtClean="0"/>
              <a:t>, </a:t>
            </a:r>
            <a:r>
              <a:rPr lang="en-US" altLang="zh-TW" sz="2200" b="1" dirty="0" smtClean="0"/>
              <a:t>$file1</a:t>
            </a:r>
            <a:r>
              <a:rPr lang="en-US" altLang="zh-TW" sz="2200" dirty="0" smtClean="0"/>
              <a:t>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Keyword shell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b="1" dirty="0" smtClean="0"/>
              <a:t>$PATH</a:t>
            </a:r>
            <a:r>
              <a:rPr lang="en-US" altLang="zh-TW" sz="2200" dirty="0" smtClean="0"/>
              <a:t>, </a:t>
            </a:r>
            <a:r>
              <a:rPr lang="en-US" altLang="zh-TW" sz="2200" b="1" dirty="0" smtClean="0"/>
              <a:t>$prompt</a:t>
            </a:r>
            <a:r>
              <a:rPr lang="en-US" altLang="zh-TW" sz="2200" dirty="0" smtClean="0"/>
              <a:t>, </a:t>
            </a:r>
            <a:r>
              <a:rPr lang="en-US" altLang="zh-TW" sz="2200" b="1" dirty="0" smtClean="0"/>
              <a:t>$HOME</a:t>
            </a:r>
            <a:r>
              <a:rPr lang="en-US" altLang="zh-TW" sz="2200" dirty="0" smtClean="0"/>
              <a:t>, etc.</a:t>
            </a:r>
            <a:endParaRPr lang="en-US" altLang="zh-TW" sz="1800" dirty="0" smtClean="0"/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Positional parameters: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b="1" dirty="0" smtClean="0"/>
              <a:t>$0</a:t>
            </a:r>
            <a:r>
              <a:rPr lang="en-US" altLang="zh-TW" sz="2200" dirty="0" smtClean="0"/>
              <a:t>, </a:t>
            </a:r>
            <a:r>
              <a:rPr lang="en-US" altLang="zh-TW" sz="2200" b="1" dirty="0" smtClean="0"/>
              <a:t>$1</a:t>
            </a:r>
            <a:r>
              <a:rPr lang="en-US" altLang="zh-TW" sz="2200" dirty="0" smtClean="0"/>
              <a:t>, </a:t>
            </a:r>
            <a:r>
              <a:rPr lang="en-US" altLang="zh-TW" sz="2200" b="1" dirty="0" smtClean="0"/>
              <a:t>$2</a:t>
            </a:r>
            <a:r>
              <a:rPr lang="en-US" altLang="zh-TW" sz="2200" dirty="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Can use </a:t>
            </a:r>
            <a:r>
              <a:rPr lang="en-US" altLang="zh-TW" sz="2400" b="1" dirty="0" smtClean="0"/>
              <a:t>shift</a:t>
            </a:r>
            <a:r>
              <a:rPr lang="en-US" altLang="zh-TW" sz="2400" dirty="0" smtClean="0"/>
              <a:t> to move them over by 1.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 smtClean="0"/>
              <a:t>Special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200" b="1" dirty="0" smtClean="0"/>
              <a:t>$*</a:t>
            </a:r>
            <a:r>
              <a:rPr lang="en-US" altLang="zh-TW" sz="2200" dirty="0" smtClean="0"/>
              <a:t>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b="1" dirty="0" smtClean="0"/>
              <a:t>$#</a:t>
            </a:r>
            <a:r>
              <a:rPr lang="en-US" altLang="zh-TW" sz="2200" dirty="0" smtClean="0"/>
              <a:t>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b="1" dirty="0" smtClean="0"/>
              <a:t>$#X</a:t>
            </a:r>
            <a:r>
              <a:rPr lang="en-US" altLang="zh-TW" sz="2200" dirty="0" smtClean="0"/>
              <a:t>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b="1" dirty="0" smtClean="0"/>
              <a:t>$&lt;</a:t>
            </a:r>
            <a:r>
              <a:rPr lang="en-US" altLang="zh-TW" sz="2200" dirty="0" smtClean="0"/>
              <a:t>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b="1" dirty="0" smtClean="0"/>
              <a:t>$?</a:t>
            </a:r>
            <a:r>
              <a:rPr lang="en-US" altLang="zh-TW" sz="2200" dirty="0" smtClean="0"/>
              <a:t>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 smtClean="0"/>
              <a:t>	</a:t>
            </a:r>
            <a:r>
              <a:rPr lang="en-US" altLang="zh-TW" sz="2200" b="1" dirty="0" smtClean="0"/>
              <a:t>$?X</a:t>
            </a:r>
            <a:r>
              <a:rPr lang="en-US" altLang="zh-TW" sz="2200" dirty="0" smtClean="0"/>
              <a:t>-Test to see if variable X exists</a:t>
            </a:r>
          </a:p>
        </p:txBody>
      </p:sp>
    </p:spTree>
    <p:extLst>
      <p:ext uri="{BB962C8B-B14F-4D97-AF65-F5344CB8AC3E}">
        <p14:creationId xmlns:p14="http://schemas.microsoft.com/office/powerpoint/2010/main" val="29784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 smtClean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</a:t>
            </a:r>
            <a:r>
              <a:rPr lang="en-US" altLang="zh-TW" spc="-30" dirty="0" smtClean="0">
                <a:solidFill>
                  <a:srgbClr val="0033CC"/>
                </a:solidFill>
                <a:latin typeface="Times New Roman" pitchFamily="18" charset="0"/>
              </a:rPr>
              <a:t>stream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 smtClean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 smtClean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 smtClean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 list gets replaced with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corresponding</a:t>
            </a:r>
            <a:r>
              <a:rPr lang="zh-TW" altLang="en-US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 smtClean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)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list.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TW" b="1" dirty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gets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list.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1: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Capitalize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letters from a file named “jekyll.txt”, and redirect the output to a file named “jekyll_up.txt”: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</a:t>
            </a:r>
            <a:r>
              <a:rPr lang="en-US" altLang="zh-TW" sz="28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gets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list.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Perform ROT13 encoding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on “jekyll.txt”, and redirect the output to a file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jekyll.enc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800" b="1" dirty="0">
                <a:latin typeface="High Tower Text" pitchFamily="18" charset="0"/>
              </a:rPr>
              <a:t>" "n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M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b="1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b="1" dirty="0"/>
              <a:t>&gt;</a:t>
            </a:r>
            <a:r>
              <a:rPr lang="en-US" altLang="zh-TW" b="1" dirty="0" err="1">
                <a:latin typeface="High Tower Text" pitchFamily="18" charset="0"/>
              </a:rPr>
              <a:t>jekyll.enc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receives input from the input stream, it will delete any character from that set with the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itchFamily="18" charset="0"/>
              </a:rPr>
              <a:t>alice.enc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alice.enc</a:t>
            </a:r>
            <a:endParaRPr lang="en-US" altLang="zh-TW" b="1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767263" y="100965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768"/>
              </a:spcBef>
            </a:pPr>
            <a:r>
              <a:rPr lang="en-US" altLang="zh-TW" dirty="0"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one argument and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flag: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list gets deleted.</a:t>
            </a:r>
            <a:b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3: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Delete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newline characters from “jekyll.txt”, and redirect the output to a file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jekyll.oneline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b="1" dirty="0">
                <a:latin typeface="High Tower Text" pitchFamily="18" charset="0"/>
              </a:rPr>
              <a:t> "\n" </a:t>
            </a:r>
            <a:r>
              <a:rPr lang="en-US" altLang="zh-TW" sz="28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28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</a:rPr>
              <a:t>The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 flag may be used with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flag, to delete everything </a:t>
            </a:r>
            <a:r>
              <a:rPr lang="en-US" altLang="zh-TW" i="1" dirty="0">
                <a:latin typeface="Times New Roman" pitchFamily="18" charset="0"/>
              </a:rPr>
              <a:t>except</a:t>
            </a:r>
            <a:r>
              <a:rPr lang="en-US" altLang="zh-TW" dirty="0">
                <a:latin typeface="Times New Roman" pitchFamily="18" charset="0"/>
              </a:rPr>
              <a:t> for the set (the “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” stands for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complement</a:t>
            </a:r>
            <a:r>
              <a:rPr lang="en-US" altLang="zh-TW" dirty="0">
                <a:latin typeface="Times New Roman" pitchFamily="18" charset="0"/>
              </a:rPr>
              <a:t>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Any character from the input stream that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doesn't match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to the list 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gets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deleted.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Times New Roman" pitchFamily="18" charset="0"/>
              </a:rPr>
              <a:t>Example 4:</a:t>
            </a:r>
            <a:r>
              <a:rPr lang="en-US" altLang="zh-TW" dirty="0">
                <a:latin typeface="Times New Roman" pitchFamily="18" charset="0"/>
              </a:rPr>
              <a:t>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sz="2800" dirty="0">
                <a:latin typeface="Times New Roman" pitchFamily="18" charset="0"/>
              </a:rPr>
              <a:t>Delete everything </a:t>
            </a: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except</a:t>
            </a:r>
            <a:r>
              <a:rPr lang="en-US" altLang="zh-TW" sz="2800" dirty="0">
                <a:latin typeface="Times New Roman" pitchFamily="18" charset="0"/>
              </a:rPr>
              <a:t> letters,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spaces,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and</a:t>
            </a:r>
            <a:r>
              <a:rPr lang="en-US" altLang="zh-TW" sz="2400" dirty="0" smtClean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newlines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spc="-30" dirty="0" smtClean="0">
                <a:latin typeface="Times New Roman" pitchFamily="18" charset="0"/>
              </a:rPr>
              <a:t>(</a:t>
            </a:r>
            <a:r>
              <a:rPr lang="en-US" altLang="zh-TW" sz="2800" i="1" spc="-30" dirty="0" err="1" smtClean="0">
                <a:latin typeface="Times New Roman" pitchFamily="18" charset="0"/>
              </a:rPr>
              <a:t>ie</a:t>
            </a:r>
            <a:r>
              <a:rPr lang="en-US" altLang="zh-TW" sz="2800" spc="-30" dirty="0" smtClean="0">
                <a:latin typeface="Times New Roman" pitchFamily="18" charset="0"/>
              </a:rPr>
              <a:t>, </a:t>
            </a:r>
            <a:r>
              <a:rPr lang="en-US" altLang="zh-TW" sz="2800" spc="-30" dirty="0">
                <a:latin typeface="Times New Roman" pitchFamily="18" charset="0"/>
              </a:rPr>
              <a:t>remove </a:t>
            </a:r>
            <a:r>
              <a:rPr lang="en-US" altLang="zh-TW" sz="2800" spc="-30" dirty="0" smtClean="0">
                <a:latin typeface="Times New Roman" pitchFamily="18" charset="0"/>
              </a:rPr>
              <a:t>punctuation (</a:t>
            </a:r>
            <a:r>
              <a:rPr lang="zh-TW" altLang="en-US" sz="2400" spc="-30" dirty="0">
                <a:latin typeface="Times New Roman" pitchFamily="18" charset="0"/>
              </a:rPr>
              <a:t>標點</a:t>
            </a:r>
            <a:r>
              <a:rPr lang="en-US" altLang="zh-TW" sz="2800" spc="-30" dirty="0" smtClean="0">
                <a:latin typeface="Times New Roman" pitchFamily="18" charset="0"/>
              </a:rPr>
              <a:t>) </a:t>
            </a:r>
            <a:r>
              <a:rPr lang="en-US" altLang="zh-TW" sz="2800" spc="-30" dirty="0">
                <a:latin typeface="Times New Roman" pitchFamily="18" charset="0"/>
              </a:rPr>
              <a:t>&amp; numbers) from “jekyll.txt” </a:t>
            </a:r>
            <a:r>
              <a:rPr lang="en-US" altLang="zh-TW" sz="2800" dirty="0">
                <a:latin typeface="Times New Roman" pitchFamily="18" charset="0"/>
              </a:rPr>
              <a:t>and redirect the output to a file named “</a:t>
            </a:r>
            <a:r>
              <a:rPr lang="en-US" altLang="zh-TW" sz="2800" dirty="0" err="1">
                <a:latin typeface="Times New Roman" pitchFamily="18" charset="0"/>
              </a:rPr>
              <a:t>jekyll.words</a:t>
            </a:r>
            <a:r>
              <a:rPr lang="en-US" altLang="zh-TW" sz="2800" dirty="0">
                <a:latin typeface="Times New Roman" pitchFamily="18" charset="0"/>
              </a:rPr>
              <a:t>”: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rgbClr val="00B050"/>
                </a:solidFill>
                <a:latin typeface="High Tower Text" pitchFamily="18" charset="0"/>
              </a:rPr>
              <a:t>c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600" b="1" dirty="0">
                <a:latin typeface="Bookman Old Style" pitchFamily="18" charset="0"/>
              </a:rPr>
              <a:t> </a:t>
            </a:r>
            <a:r>
              <a:rPr lang="en-US" altLang="zh-TW" sz="2600" b="1" dirty="0"/>
              <a:t>\</a:t>
            </a:r>
            <a:r>
              <a:rPr lang="en-US" altLang="zh-TW" sz="2600" b="1" dirty="0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&gt;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961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417819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rgbClr val="00CC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problem with the line above is that words that begin sentences are capitalized. Consequently, there will be multiple entries for one word (</a:t>
            </a:r>
            <a:r>
              <a:rPr lang="en-US" altLang="zh-TW" sz="2800" i="1" dirty="0" err="1">
                <a:solidFill>
                  <a:srgbClr val="00CC00"/>
                </a:solidFill>
                <a:latin typeface="Times New Roman" pitchFamily="18" charset="0"/>
              </a:rPr>
              <a:t>eg</a:t>
            </a:r>
            <a:r>
              <a:rPr lang="en-US" altLang="zh-TW" sz="2800" i="1" dirty="0">
                <a:solidFill>
                  <a:srgbClr val="00CC00"/>
                </a:solidFill>
                <a:latin typeface="Times New Roman" pitchFamily="18" charset="0"/>
              </a:rPr>
              <a:t>.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, “You” and “you”). </a:t>
            </a:r>
            <a:b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solution is to use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one more time</a:t>
            </a:r>
            <a:r>
              <a:rPr lang="en-US" altLang="zh-TW" sz="2800" dirty="0" smtClean="0">
                <a:solidFill>
                  <a:srgbClr val="00CC00"/>
                </a:solidFill>
                <a:latin typeface="Times New Roman" pitchFamily="18" charset="0"/>
              </a:rPr>
              <a:t>: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6248400"/>
            <a:ext cx="8763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cat words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| sort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uniq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lexicon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  <a:ea typeface="+mn-ea"/>
                <a:cs typeface="+mn-cs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words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latin typeface="High Tower Text" pitchFamily="18" charset="0"/>
              </a:rPr>
              <a:t>lexicon</a:t>
            </a: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052 -0.3983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lexicon</a:t>
            </a:r>
            <a:endParaRPr lang="en-US" altLang="zh-TW" sz="2800" kern="0" dirty="0">
              <a:solidFill>
                <a:srgbClr val="00CC00"/>
              </a:solidFill>
              <a:latin typeface="High Tower Text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5554789"/>
            <a:ext cx="7772400" cy="1298448"/>
          </a:xfrm>
          <a:prstGeom prst="wedgeRectCallout">
            <a:avLst>
              <a:gd name="adj1" fmla="val 42702"/>
              <a:gd name="adj2" fmla="val -10742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The “\” allows the user to hit “enter” without ending the current command line.</a:t>
            </a:r>
          </a:p>
        </p:txBody>
      </p:sp>
    </p:spTree>
    <p:extLst>
      <p:ext uri="{BB962C8B-B14F-4D97-AF65-F5344CB8AC3E}">
        <p14:creationId xmlns:p14="http://schemas.microsoft.com/office/powerpoint/2010/main" val="7015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7F7F7F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7F7F7F"/>
                </a:solidFill>
              </a:rPr>
              <a:t>%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7F7F7F"/>
                </a:solidFill>
              </a:rPr>
              <a:t>&gt;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lexicon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50" b="0" kern="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Or, better still: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 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"A</a:t>
            </a:r>
            <a:r>
              <a:rPr lang="en-US" altLang="zh-TW" sz="2800" kern="0" dirty="0" smtClean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 smtClean="0">
                <a:solidFill>
                  <a:srgbClr val="00CC00"/>
                </a:solidFill>
              </a:rPr>
              <a:t>\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n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  <a:endParaRPr lang="en-US" altLang="zh-TW" sz="2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647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6712"/>
            <a:ext cx="85344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The arguments to </a:t>
            </a:r>
            <a:r>
              <a:rPr lang="en-US" altLang="zh-TW" sz="3800" dirty="0" err="1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are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list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800" b="1" dirty="0">
                <a:latin typeface="Times New Roman" pitchFamily="18" charset="0"/>
              </a:rPr>
              <a:t>not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string</a:t>
            </a:r>
            <a:r>
              <a:rPr lang="en-US" altLang="zh-TW" sz="3800" i="1" dirty="0">
                <a:solidFill>
                  <a:srgbClr val="CC3300"/>
                </a:solidFill>
                <a:latin typeface="Times New Roman" pitchFamily="18" charset="0"/>
              </a:rPr>
              <a:t>!</a:t>
            </a:r>
            <a:endParaRPr lang="en-US" altLang="zh-TW" sz="380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"Steve"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iS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IS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nam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is St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cd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eeve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"hi there 4 lines"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 " "\n"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hi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there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4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lines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20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836712"/>
            <a:ext cx="117924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3800" b="0" kern="0" dirty="0" smtClean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b="0" kern="0" dirty="0" smtClean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endParaRPr lang="en-US" altLang="zh-TW" sz="2400" b="0" kern="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8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endParaRPr lang="en-US" altLang="zh-TW" sz="2200" b="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3297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06553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7638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126797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echo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 smtClean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file. Some useful flags include:</a:t>
            </a:r>
          </a:p>
          <a:p>
            <a:pPr marL="0" indent="574675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 </a:t>
            </a: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 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sort in reverse order</a:t>
            </a:r>
          </a:p>
          <a:p>
            <a:pPr marL="0" indent="574675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 smtClean="0">
                <a:latin typeface="Times New Roman" panose="02020603050405020304" pitchFamily="18" charset="0"/>
              </a:rPr>
              <a:t>-g  </a:t>
            </a: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  performs a numeric sort</a:t>
            </a:r>
          </a:p>
          <a:p>
            <a:pPr marL="1711325" indent="-1711325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meaning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that "10" goes after '1'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but before '2'</a:t>
            </a:r>
          </a:p>
          <a:p>
            <a:pPr marL="1711325" indent="-113665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-k  	allows you to sort on different fields</a:t>
            </a:r>
          </a:p>
          <a:p>
            <a:pPr marL="1711325" indent="-113665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field</a:t>
            </a:r>
            <a:endParaRPr lang="en-US" altLang="zh-TW" b="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1325" indent="-113665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-s   	keeps lines that tie in original order</a:t>
            </a:r>
          </a:p>
          <a:p>
            <a:pPr marL="1711325" indent="-113665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 | sort -sk5" to sort based on the 5</a:t>
            </a:r>
            <a:r>
              <a:rPr lang="en-US" altLang="zh-TW" sz="2800" b="0" kern="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field, with the 3</a:t>
            </a:r>
            <a:r>
              <a:rPr lang="en-US" altLang="zh-TW" sz="2800" b="0" kern="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field as a tie-breaker</a:t>
            </a:r>
            <a:r>
              <a:rPr lang="en-US" altLang="zh-TW" sz="2800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b="0" kern="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1325" indent="-113665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-R  	sort in random order </a:t>
            </a:r>
          </a:p>
          <a:p>
            <a:pPr marL="1711325" indent="-1136650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"cat </a:t>
            </a:r>
            <a:r>
              <a:rPr lang="en-US" altLang="zh-TW" sz="2800" b="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someSet|sort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</a:t>
            </a:r>
            <a:r>
              <a:rPr lang="en-US" altLang="zh-TW" sz="2800" b="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R|head</a:t>
            </a:r>
            <a:r>
              <a:rPr lang="en-US" altLang="zh-TW" sz="2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-1" to get 1 item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2800" b="0" kern="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b="0" kern="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b="0" kern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</a:rPr>
              <a:t> is picky about spaces. 1, +, 4, /, and 2 are separate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arguments: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spaces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needed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between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them.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en-US" altLang="zh-TW" sz="24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/>
              <a:t> </a:t>
            </a:r>
            <a:r>
              <a:rPr lang="en-US" altLang="zh-TW" sz="4000" b="1" dirty="0">
                <a:latin typeface="High Tower Text" panose="02040502050506030303" pitchFamily="18" charset="0"/>
              </a:rPr>
              <a:t>expr</a:t>
            </a:r>
            <a:r>
              <a:rPr lang="en-US" altLang="zh-TW" sz="2800" dirty="0"/>
              <a:t> is picky about spaces. 1, +, 4, /, and 2 are separate</a:t>
            </a:r>
            <a:r>
              <a:rPr lang="en-US" altLang="zh-TW" sz="2400" dirty="0"/>
              <a:t> </a:t>
            </a:r>
            <a:r>
              <a:rPr lang="en-US" altLang="zh-TW" sz="2800" dirty="0"/>
              <a:t>arguments:</a:t>
            </a:r>
            <a:r>
              <a:rPr lang="en-US" altLang="zh-TW" sz="2000" dirty="0"/>
              <a:t> </a:t>
            </a:r>
            <a:r>
              <a:rPr lang="en-US" altLang="zh-TW" sz="2800" dirty="0"/>
              <a:t>spaces</a:t>
            </a:r>
            <a:r>
              <a:rPr lang="en-US" altLang="zh-TW" sz="2400" dirty="0"/>
              <a:t> </a:t>
            </a:r>
            <a:r>
              <a:rPr lang="en-US" altLang="zh-TW" sz="2800" dirty="0"/>
              <a:t>are</a:t>
            </a:r>
            <a:r>
              <a:rPr lang="en-US" altLang="zh-TW" sz="2400" dirty="0"/>
              <a:t> </a:t>
            </a:r>
            <a:r>
              <a:rPr lang="en-US" altLang="zh-TW" sz="2800" dirty="0"/>
              <a:t>needed</a:t>
            </a:r>
            <a:r>
              <a:rPr lang="en-US" altLang="zh-TW" sz="2400" dirty="0"/>
              <a:t> </a:t>
            </a:r>
            <a:r>
              <a:rPr lang="en-US" altLang="zh-TW" sz="2800" dirty="0"/>
              <a:t>between</a:t>
            </a:r>
            <a:r>
              <a:rPr lang="en-US" altLang="zh-TW" sz="2400" dirty="0"/>
              <a:t> </a:t>
            </a:r>
            <a:r>
              <a:rPr lang="en-US" altLang="zh-TW" sz="2800" dirty="0"/>
              <a:t>them.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Remember that * is a special character. Use \*.</a:t>
            </a:r>
            <a:endParaRPr lang="en-US" altLang="zh-TW" sz="24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19672" y="5949280"/>
            <a:ext cx="5184576" cy="8640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expr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`cat f1|wc –c` \* 100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9700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06421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19505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8097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305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11 -3 5 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837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07640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84096" cy="46748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</a:rPr>
              <a:t>irst </a:t>
            </a:r>
            <a:r>
              <a:rPr lang="en-US" altLang="zh-TW" dirty="0">
                <a:latin typeface="Times New Roman" panose="02020603050405020304" pitchFamily="18" charset="0"/>
              </a:rPr>
              <a:t>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err="1">
                <a:solidFill>
                  <a:srgbClr val="0066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dirty="0">
                <a:latin typeface="Lucida Grande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is often </a:t>
            </a:r>
            <a:r>
              <a:rPr lang="en-US" altLang="zh-TW" dirty="0">
                <a:latin typeface="Times New Roman" panose="02020603050405020304" pitchFamily="18" charset="0"/>
              </a:rPr>
              <a:t>used with </a:t>
            </a:r>
            <a:r>
              <a:rPr lang="en-US" altLang="zh-TW" dirty="0" smtClean="0">
                <a:latin typeface="Times New Roman" panose="02020603050405020304" pitchFamily="18" charset="0"/>
              </a:rPr>
              <a:t>`` (we’ll see why later):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4008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echo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 `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60`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50 60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81754"/>
              </p:ext>
            </p:extLst>
          </p:nvPr>
        </p:nvGraphicFramePr>
        <p:xfrm>
          <a:off x="0" y="1158151"/>
          <a:ext cx="9144000" cy="4248337"/>
        </p:xfrm>
        <a:graphic>
          <a:graphicData uri="http://schemas.openxmlformats.org/drawingml/2006/table">
            <a:tbl>
              <a:tblPr/>
              <a:tblGrid>
                <a:gridCol w="2267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76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457200" y="6913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6632"/>
            <a:ext cx="9144000" cy="83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Other Miscellaneous </a:t>
            </a:r>
            <a:r>
              <a:rPr lang="en-US" altLang="en-US" dirty="0">
                <a:solidFill>
                  <a:srgbClr val="0033CC"/>
                </a:solidFill>
              </a:rPr>
              <a:t>Commands</a:t>
            </a:r>
          </a:p>
        </p:txBody>
      </p:sp>
      <p:sp>
        <p:nvSpPr>
          <p:cNvPr id="4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 smtClean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 smtClean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 smtClean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 smtClean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 smtClean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 smtClean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 smtClean="0">
                <a:solidFill>
                  <a:srgbClr val="FF0000"/>
                </a:solidFill>
              </a:rPr>
              <a:t>ams (but are useful)</a:t>
            </a:r>
            <a:endParaRPr lang="en-US" altLang="en-US" sz="4000" b="0" kern="0" spc="-100" dirty="0">
              <a:solidFill>
                <a:srgbClr val="FF0000"/>
              </a:solidFill>
            </a:endParaRPr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20370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"Tue, Oct 21, 2015  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Poor Richard" panose="02080502050505020702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touch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located.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2942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"Tue, Oct 21, 2015  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touch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located.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0" y="11663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 smtClean="0">
                <a:solidFill>
                  <a:srgbClr val="0033CC"/>
                </a:solidFill>
              </a:rPr>
              <a:t>Other 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 smtClean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 smtClean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 smtClean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 smtClean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 smtClean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 smtClean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 smtClean="0">
                <a:solidFill>
                  <a:srgbClr val="FF0000"/>
                </a:solidFill>
              </a:rPr>
              <a:t>ams (but are useful)</a:t>
            </a:r>
            <a:endParaRPr lang="en-US" altLang="en-US" sz="4000" b="0" kern="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</a:t>
            </a:r>
            <a:r>
              <a:rPr lang="en-US" altLang="zh-TW" sz="3600" spc="1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Every UNIX command has an </a:t>
            </a:r>
            <a:r>
              <a:rPr lang="en-US" altLang="zh-TW" dirty="0" smtClean="0">
                <a:latin typeface="Times New Roman" panose="02020603050405020304" pitchFamily="18" charset="0"/>
              </a:rPr>
              <a:t>executable.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Usually, these executables are stored in </a:t>
            </a:r>
            <a:r>
              <a:rPr lang="en-US" altLang="zh-TW" dirty="0" smtClean="0">
                <a:latin typeface="Times New Roman" panose="02020603050405020304" pitchFamily="18" charset="0"/>
              </a:rPr>
              <a:t>either: 	/</a:t>
            </a:r>
            <a:r>
              <a:rPr lang="en-US" altLang="zh-TW" dirty="0" err="1"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path.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784976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What’s the path of an executable?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 smtClean="0"/>
              <a:t>When we ran scripts, the “./” indicated </a:t>
            </a:r>
            <a:r>
              <a:rPr lang="en-US" altLang="zh-TW" b="1" dirty="0"/>
              <a:t>that </a:t>
            </a:r>
            <a:r>
              <a:rPr lang="en-US" altLang="zh-TW" b="1" dirty="0" smtClean="0"/>
              <a:t>they were in </a:t>
            </a:r>
            <a:r>
              <a:rPr lang="en-US" altLang="zh-TW" b="1" dirty="0"/>
              <a:t>the current </a:t>
            </a:r>
            <a:r>
              <a:rPr lang="en-US" altLang="zh-TW" b="1" dirty="0" smtClean="0"/>
              <a:t>directory.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750768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.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</a:t>
            </a:r>
            <a:r>
              <a:rPr lang="en-US" altLang="zh-TW" b="1" dirty="0" smtClean="0"/>
              <a:t>in </a:t>
            </a:r>
            <a:r>
              <a:rPr lang="en-US" altLang="zh-TW" b="1" dirty="0"/>
              <a:t>the current </a:t>
            </a:r>
            <a:r>
              <a:rPr lang="en-US" altLang="zh-TW" b="1" dirty="0" smtClean="0"/>
              <a:t>directory.</a:t>
            </a:r>
            <a:endParaRPr lang="en-US" altLang="zh-TW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directory.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directory.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I mean, where else would it be?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Your UNIX operating system has a number of </a:t>
            </a:r>
            <a:r>
              <a:rPr lang="en-US" altLang="zh-TW" sz="2800" b="1" i="1" dirty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We may mention some of them later, but they are mostly beyond the scope of this </a:t>
            </a:r>
            <a:r>
              <a:rPr lang="en-US" altLang="zh-TW" sz="2400" b="1" dirty="0" smtClean="0"/>
              <a:t>course.</a:t>
            </a:r>
            <a:endParaRPr lang="en-US" altLang="zh-TW" sz="24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895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99984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course.</a:t>
            </a:r>
            <a:endParaRPr lang="en-US" altLang="zh-TW" sz="2400" b="1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course.</a:t>
            </a:r>
            <a:endParaRPr lang="en-US" altLang="zh-TW" sz="2400" b="1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So, when you typed “count_A_files”,  it first looked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course.</a:t>
            </a:r>
            <a:endParaRPr lang="en-US" altLang="zh-TW" sz="2400" b="1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/usr/bin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course.</a:t>
            </a:r>
            <a:endParaRPr lang="en-US" altLang="zh-TW" sz="2400" b="1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/cygdrive/c/texmf/miktex/bin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</a:t>
            </a:r>
            <a:r>
              <a:rPr lang="en-US" altLang="zh-TW" sz="240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</a:t>
            </a:r>
            <a:r>
              <a:rPr lang="en-US" altLang="zh-TW" sz="2400" b="1" dirty="0" smtClean="0">
                <a:solidFill>
                  <a:srgbClr val="B2B2B2"/>
                </a:solidFill>
              </a:rPr>
              <a:t>course.</a:t>
            </a:r>
            <a:endParaRPr lang="en-US" altLang="zh-TW" sz="2400" b="1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 then here,</a:t>
            </a:r>
            <a:r>
              <a:rPr lang="en-US" altLang="zh-TW" sz="2400">
                <a:latin typeface="Arial Narrow" panose="020B0606020202030204" pitchFamily="34" charset="0"/>
              </a:rPr>
              <a:t> 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Having looked in all 8 of those directories, no file was found with the name count_A_files. So, your system concluded that count_A_files is not a command.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700808"/>
            <a:ext cx="7162800" cy="1219200"/>
          </a:xfrm>
          <a:prstGeom prst="wedgeRoundRectCallout">
            <a:avLst>
              <a:gd name="adj1" fmla="val -18712"/>
              <a:gd name="adj2" fmla="val 2298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The first word that appears on the command line is assumed to be a command (</a:t>
            </a:r>
            <a:r>
              <a:rPr lang="en-US" altLang="zh-TW" sz="2400" dirty="0" err="1">
                <a:latin typeface="Arial Narrow" panose="020B0606020202030204" pitchFamily="34" charset="0"/>
              </a:rPr>
              <a:t>ie</a:t>
            </a:r>
            <a:r>
              <a:rPr lang="en-US" altLang="zh-TW" sz="2400" dirty="0">
                <a:latin typeface="Arial Narrow" panose="020B0606020202030204" pitchFamily="34" charset="0"/>
              </a:rPr>
              <a:t>, an executable). That is why the error message is “Command not found”.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52102"/>
              <a:gd name="adj2" fmla="val 1260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</a:t>
            </a:r>
            <a:r>
              <a:rPr lang="en-US" altLang="zh-TW" dirty="0" smtClean="0">
                <a:solidFill>
                  <a:srgbClr val="0033CC"/>
                </a:solidFill>
              </a:rPr>
              <a:t>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</a:t>
            </a:r>
            <a:r>
              <a:rPr lang="en-US" altLang="zh-TW" sz="2400" b="1">
                <a:solidFill>
                  <a:srgbClr val="FFFF00"/>
                </a:solidFill>
              </a:rPr>
              <a:t> </a:t>
            </a:r>
            <a:r>
              <a:rPr lang="en-US" altLang="zh-TW" sz="2800" b="1">
                <a:solidFill>
                  <a:srgbClr val="8E8E8E"/>
                </a:solidFill>
              </a:rPr>
              <a:t>.</a:t>
            </a:r>
            <a:r>
              <a:rPr lang="en-US" altLang="zh-TW" b="1">
                <a:solidFill>
                  <a:srgbClr val="8E8E8E"/>
                </a:solidFill>
              </a:rPr>
              <a:t>/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170055"/>
              <a:gd name="adj2" fmla="val 186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978547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>
                <a:latin typeface="Arial Narrow" panose="020B0606020202030204" pitchFamily="34" charset="0"/>
              </a:rPr>
              <a:t>this</a:t>
            </a:r>
            <a:r>
              <a:rPr lang="en-US" altLang="zh-TW" sz="240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5132784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After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all,</a:t>
            </a:r>
            <a:r>
              <a:rPr lang="zh-TW" altLang="en-US" sz="2400" dirty="0" smtClean="0">
                <a:latin typeface="Arial Narrow" panose="020B0606020202030204" pitchFamily="34" charset="0"/>
              </a:rPr>
              <a:t>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files in different </a:t>
            </a:r>
            <a:r>
              <a:rPr lang="en-US" altLang="zh-TW" sz="2400" dirty="0">
                <a:latin typeface="Arial Narrow" panose="020B0606020202030204" pitchFamily="34" charset="0"/>
              </a:rPr>
              <a:t>directories can have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the </a:t>
            </a:r>
            <a:r>
              <a:rPr lang="en-US" altLang="zh-TW" sz="2400" dirty="0">
                <a:latin typeface="Arial Narrow" panose="020B0606020202030204" pitchFamily="34" charset="0"/>
              </a:rPr>
              <a:t>same name. UNIX needs to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disambiguate (</a:t>
            </a:r>
            <a:r>
              <a:rPr lang="zh-TW" altLang="en-US" sz="2200" dirty="0" smtClean="0">
                <a:latin typeface="Arial Narrow" panose="020B0606020202030204" pitchFamily="34" charset="0"/>
              </a:rPr>
              <a:t>消歧異，從多個可能中指定一個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) </a:t>
            </a:r>
            <a:r>
              <a:rPr lang="en-US" altLang="zh-TW" sz="2400" u="sng" dirty="0">
                <a:latin typeface="Arial Narrow" panose="020B0606020202030204" pitchFamily="34" charset="0"/>
              </a:rPr>
              <a:t>which </a:t>
            </a:r>
            <a:r>
              <a:rPr lang="en-US" altLang="zh-TW" sz="2400" i="1" u="sng" dirty="0">
                <a:latin typeface="Arial Narrow" panose="020B0606020202030204" pitchFamily="34" charset="0"/>
              </a:rPr>
              <a:t>one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to </a:t>
            </a:r>
            <a:r>
              <a:rPr lang="en-US" altLang="zh-TW" sz="2400" dirty="0">
                <a:latin typeface="Arial Narrow" panose="020B0606020202030204" pitchFamily="34" charset="0"/>
              </a:rPr>
              <a:t>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Copy your “count_A_files” executable over to the /usr/local/bin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89384" y="5486400"/>
            <a:ext cx="4899248" cy="990600"/>
          </a:xfrm>
          <a:prstGeom prst="wedgeRoundRectCallout">
            <a:avLst>
              <a:gd name="adj1" fmla="val 12620"/>
              <a:gd name="adj2" fmla="val -1712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Of course, you would need write permissions on the directory.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4168" y="4876800"/>
            <a:ext cx="3068216" cy="1981200"/>
          </a:xfrm>
          <a:prstGeom prst="wedgeRoundRectCallout">
            <a:avLst>
              <a:gd name="adj1" fmla="val -96033"/>
              <a:gd name="adj2" fmla="val 181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But it is generally unwise to change operating system directories.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dirty="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1978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>
                <a:solidFill>
                  <a:srgbClr val="CC3300"/>
                </a:solidFill>
              </a:rPr>
              <a:t>Q:</a:t>
            </a:r>
            <a:r>
              <a:rPr lang="en-US" altLang="zh-TW" dirty="0"/>
              <a:t> </a:t>
            </a:r>
            <a:r>
              <a:rPr lang="en-US" altLang="zh-TW" dirty="0" smtClean="0"/>
              <a:t>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CC3300"/>
                </a:solidFill>
              </a:rPr>
              <a:t>A</a:t>
            </a:r>
            <a:r>
              <a:rPr lang="en-US" altLang="zh-TW" dirty="0">
                <a:solidFill>
                  <a:srgbClr val="CC3300"/>
                </a:solidFill>
              </a:rPr>
              <a:t>:</a:t>
            </a:r>
            <a:r>
              <a:rPr lang="en-US" altLang="zh-TW" dirty="0"/>
              <a:t> That is the job of “</a:t>
            </a:r>
            <a:r>
              <a:rPr lang="en-US" altLang="zh-TW" sz="4000" dirty="0">
                <a:latin typeface="High Tower Text" panose="02040502050506030303" pitchFamily="18" charset="0"/>
              </a:rPr>
              <a:t>which</a:t>
            </a:r>
            <a:r>
              <a:rPr lang="en-US" altLang="zh-TW" dirty="0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duplicates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).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</a:rPr>
              <a:t>ile </a:t>
            </a:r>
            <a:r>
              <a:rPr lang="en-US" altLang="zh-TW" dirty="0">
                <a:latin typeface="Times New Roman" pitchFamily="18" charset="0"/>
              </a:rPr>
              <a:t>for duplicates…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	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617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A Shell is a </a:t>
            </a:r>
            <a:r>
              <a:rPr lang="en-US" altLang="zh-TW" dirty="0">
                <a:solidFill>
                  <a:srgbClr val="0033CC"/>
                </a:solidFill>
              </a:rPr>
              <a:t>command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interpreter </a:t>
            </a:r>
            <a:r>
              <a:rPr lang="en-US" altLang="zh-TW" dirty="0"/>
              <a:t>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eaLnBrk="1" hangingPunct="1"/>
            <a:r>
              <a:rPr lang="en-US" altLang="zh-TW" dirty="0"/>
              <a:t>A Shell is also a </a:t>
            </a:r>
            <a:r>
              <a:rPr lang="en-US" altLang="zh-TW" dirty="0">
                <a:solidFill>
                  <a:srgbClr val="0033CC"/>
                </a:solidFill>
              </a:rPr>
              <a:t>programming language</a:t>
            </a:r>
            <a:r>
              <a:rPr lang="en-US" altLang="zh-TW" dirty="0"/>
              <a:t> with variables, looping operations, conditional execution, and file read/write</a:t>
            </a:r>
            <a:r>
              <a:rPr lang="en-US" altLang="zh-TW" dirty="0" smtClean="0"/>
              <a:t>.</a:t>
            </a:r>
            <a:endParaRPr lang="en-US" altLang="zh-TW" sz="1800" dirty="0"/>
          </a:p>
          <a:p>
            <a:pPr marL="688975" indent="-344488"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shell commands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run from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file, that file is called a “</a:t>
            </a:r>
            <a:r>
              <a:rPr lang="en-US" altLang="zh-TW" dirty="0">
                <a:solidFill>
                  <a:srgbClr val="0033CC"/>
                </a:solidFill>
              </a:rPr>
              <a:t>script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Popular Shells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302370"/>
            <a:ext cx="7848600" cy="3505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sh</a:t>
            </a:r>
            <a:r>
              <a:rPr lang="en-US" altLang="zh-TW" sz="4000" dirty="0"/>
              <a:t>		  Bourne Shell  </a:t>
            </a:r>
          </a:p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ksh</a:t>
            </a:r>
            <a:r>
              <a:rPr lang="en-US" altLang="zh-TW" sz="4000" dirty="0"/>
              <a:t>   	  </a:t>
            </a:r>
            <a:r>
              <a:rPr lang="en-US" altLang="zh-TW" sz="4000" dirty="0" err="1"/>
              <a:t>Korn</a:t>
            </a:r>
            <a:r>
              <a:rPr lang="en-US" altLang="zh-TW" sz="4000" dirty="0"/>
              <a:t> Shell 	</a:t>
            </a:r>
          </a:p>
          <a:p>
            <a:pPr eaLnBrk="1" hangingPunct="1"/>
            <a:r>
              <a:rPr lang="en-US" altLang="zh-TW" sz="4000" dirty="0" err="1">
                <a:solidFill>
                  <a:srgbClr val="FF0000"/>
                </a:solidFill>
              </a:rPr>
              <a:t>csh,tcsh</a:t>
            </a:r>
            <a:r>
              <a:rPr lang="en-US" altLang="zh-TW" sz="4000" dirty="0"/>
              <a:t>	  C Shell (what we will use)</a:t>
            </a:r>
          </a:p>
          <a:p>
            <a:pPr eaLnBrk="1" hangingPunct="1"/>
            <a:r>
              <a:rPr lang="en-US" altLang="zh-TW" sz="4000" dirty="0">
                <a:solidFill>
                  <a:schemeClr val="accent2"/>
                </a:solidFill>
              </a:rPr>
              <a:t>bash </a:t>
            </a:r>
            <a:r>
              <a:rPr lang="en-US" altLang="zh-TW" sz="4000" dirty="0"/>
              <a:t>  	  Bourne-Again Shell </a:t>
            </a:r>
          </a:p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zsh</a:t>
            </a:r>
            <a:r>
              <a:rPr lang="en-US" altLang="zh-TW" sz="4000" dirty="0"/>
              <a:t>		  Z shell</a:t>
            </a:r>
          </a:p>
          <a:p>
            <a:pPr eaLnBrk="1" hangingPunct="1"/>
            <a:endParaRPr lang="en-US" altLang="zh-TW" b="0" dirty="0">
              <a:latin typeface="Arial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348610"/>
            <a:ext cx="8915400" cy="1371600"/>
          </a:xfrm>
          <a:prstGeom prst="wedgeRoundRectCallout">
            <a:avLst>
              <a:gd name="adj1" fmla="val -33439"/>
              <a:gd name="adj2" fmla="val -1693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To change to </a:t>
            </a:r>
            <a:r>
              <a:rPr lang="en-US" altLang="zh-TW" sz="2400" dirty="0" smtClean="0"/>
              <a:t>a specific </a:t>
            </a:r>
            <a:r>
              <a:rPr lang="en-US" altLang="zh-TW" sz="2400" dirty="0"/>
              <a:t>shell, you just type the name of that shell.</a:t>
            </a:r>
          </a:p>
          <a:p>
            <a:pPr algn="ctr" eaLnBrk="1" hangingPunct="1"/>
            <a:r>
              <a:rPr lang="en-US" altLang="zh-TW" sz="2400" dirty="0"/>
              <a:t>What does that mean? It means that these names must be executables.</a:t>
            </a:r>
          </a:p>
          <a:p>
            <a:pPr algn="ctr" eaLnBrk="1" hangingPunct="1"/>
            <a:r>
              <a:rPr lang="en-US" altLang="zh-TW" sz="2400" dirty="0"/>
              <a:t>Where are these executables? </a:t>
            </a:r>
            <a:r>
              <a:rPr lang="en-US" altLang="zh-TW" sz="2400" dirty="0" smtClean="0"/>
              <a:t>Let’s use "which" to </a:t>
            </a:r>
            <a:r>
              <a:rPr lang="en-US" altLang="zh-TW" sz="2400" dirty="0"/>
              <a:t>find out…</a:t>
            </a:r>
            <a:endParaRPr lang="en-US" altLang="zh-TW" sz="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This is where the bash shell’s executable can be found.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But, when I installed my Cygwin, I did not choose to install the korn shell.</a:t>
            </a:r>
            <a:endParaRPr lang="en-US" altLang="zh-TW" sz="6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Here is the executable for C-shell. (If your system does not show either </a:t>
            </a:r>
            <a:r>
              <a:rPr lang="en-US" altLang="zh-TW" sz="2400" dirty="0" err="1"/>
              <a:t>csh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tcsh</a:t>
            </a:r>
            <a:r>
              <a:rPr lang="en-US" altLang="zh-TW" sz="2400" dirty="0"/>
              <a:t>, then you need to install one of them, in order to do </a:t>
            </a:r>
            <a:r>
              <a:rPr lang="en-US" altLang="zh-TW" sz="2400" dirty="0" smtClean="0"/>
              <a:t>later </a:t>
            </a:r>
            <a:r>
              <a:rPr lang="en-US" altLang="zh-TW" sz="2400" dirty="0" err="1"/>
              <a:t>homeworks</a:t>
            </a:r>
            <a:r>
              <a:rPr lang="en-US" altLang="zh-TW" sz="2400" dirty="0"/>
              <a:t>).</a:t>
            </a:r>
            <a:endParaRPr lang="en-US" altLang="zh-TW" sz="600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400"/>
              <a:t>Q:Why will you only need just one of them?</a:t>
            </a:r>
          </a:p>
          <a:p>
            <a:pPr eaLnBrk="1" hangingPunct="1"/>
            <a:r>
              <a:rPr lang="en-US" altLang="zh-TW" sz="2400"/>
              <a:t>A: Because this class will focus on csh – but </a:t>
            </a:r>
            <a:br>
              <a:rPr lang="en-US" altLang="zh-TW" sz="2400"/>
            </a:br>
            <a:r>
              <a:rPr lang="en-US" altLang="zh-TW" sz="2400"/>
              <a:t>     tcsh is backwards compatible with csh </a:t>
            </a:r>
            <a:br>
              <a:rPr lang="en-US" altLang="zh-TW" sz="2400"/>
            </a:br>
            <a:r>
              <a:rPr lang="en-US" altLang="zh-TW" sz="2400"/>
              <a:t>     scripts. 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look more closely at this csh file.</a:t>
            </a:r>
            <a:endParaRPr lang="en-US" altLang="zh-TW" sz="6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Why, look! It is tiny!</a:t>
            </a:r>
          </a:p>
          <a:p>
            <a:pPr algn="ctr" eaLnBrk="1" hangingPunct="1"/>
            <a:r>
              <a:rPr lang="en-US" altLang="zh-TW" sz="2400"/>
              <a:t>How can a shell executable be just 4 bytes?</a:t>
            </a:r>
            <a:endParaRPr lang="en-US" altLang="zh-TW" sz="60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what it links to…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where tcsh is.</a:t>
            </a:r>
            <a:endParaRPr lang="en-US" altLang="zh-TW" sz="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tcsh executable is not small.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52736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Bourne</a:t>
            </a:r>
            <a:r>
              <a:rPr lang="en-US" altLang="zh-TW" sz="3200" dirty="0"/>
              <a:t> (Standard Shell): </a:t>
            </a:r>
            <a:r>
              <a:rPr lang="en-US" altLang="zh-TW" sz="3200" dirty="0" err="1"/>
              <a:t>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ksh</a:t>
            </a:r>
            <a:r>
              <a:rPr lang="en-US" altLang="zh-TW" sz="3200" dirty="0"/>
              <a:t>, bash, </a:t>
            </a:r>
            <a:r>
              <a:rPr lang="en-US" altLang="zh-TW" sz="3200" dirty="0" err="1"/>
              <a:t>zsh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/>
              <a:t>It is faster.</a:t>
            </a:r>
            <a:endParaRPr lang="en-US" altLang="zh-TW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/>
              <a:t>It has </a:t>
            </a:r>
            <a:r>
              <a:rPr lang="en-US" altLang="zh-TW" sz="2800" dirty="0"/>
              <a:t>a more consistent </a:t>
            </a:r>
            <a:r>
              <a:rPr lang="en-US" altLang="zh-TW" sz="2800" dirty="0" smtClean="0"/>
              <a:t>behavior. </a:t>
            </a:r>
            <a:endParaRPr lang="en-US" altLang="zh-TW" sz="2800" dirty="0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C shell</a:t>
            </a:r>
            <a:r>
              <a:rPr lang="en-US" altLang="zh-TW" sz="3200" dirty="0"/>
              <a:t>: </a:t>
            </a:r>
            <a:r>
              <a:rPr lang="en-US" altLang="zh-TW" sz="3200" dirty="0" err="1"/>
              <a:t>csh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tcsh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/>
              <a:t>It is easier </a:t>
            </a:r>
            <a:r>
              <a:rPr lang="en-US" altLang="zh-TW" sz="2800" dirty="0"/>
              <a:t>to learn at </a:t>
            </a:r>
            <a:r>
              <a:rPr lang="en-US" altLang="zh-TW" sz="2800" dirty="0" smtClean="0"/>
              <a:t>first.</a:t>
            </a:r>
            <a:endParaRPr lang="en-US" altLang="zh-TW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 smtClean="0"/>
              <a:t>It has </a:t>
            </a:r>
            <a:r>
              <a:rPr lang="en-US" altLang="zh-TW" sz="2800" dirty="0"/>
              <a:t>features that make it good for working at the command </a:t>
            </a:r>
            <a:r>
              <a:rPr lang="en-US" altLang="zh-TW" sz="2800" dirty="0" smtClean="0"/>
              <a:t>prompt.</a:t>
            </a:r>
            <a:endParaRPr lang="en-US" altLang="zh-TW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But, as you get more advanced, you begin to encounter weird </a:t>
            </a:r>
            <a:r>
              <a:rPr lang="en-US" altLang="zh-TW" sz="2800" dirty="0" smtClean="0"/>
              <a:t>features.</a:t>
            </a:r>
            <a:endParaRPr lang="en-US" altLang="zh-TW" sz="2800" dirty="0"/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kern="0" dirty="0">
                <a:solidFill>
                  <a:srgbClr val="0033CC"/>
                </a:solidFill>
                <a:latin typeface="Arial"/>
                <a:ea typeface="新細明體"/>
                <a:cs typeface="+mj-cs"/>
              </a:rPr>
              <a:t>Flavors of Unix Shells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7DBDA0-3367-403E-B71E-A5924E314BBF}" type="slidenum">
              <a:rPr lang="zh-TW" altLang="en-US" sz="1400" b="0">
                <a:latin typeface="Arial" charset="0"/>
              </a:rPr>
              <a:pPr algn="r" eaLnBrk="1" hangingPunct="1"/>
              <a:t>68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change to the tcsh shell.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29208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A final point: Be aware that </a:t>
            </a:r>
            <a:r>
              <a:rPr lang="en-US" altLang="zh-TW" sz="2400" dirty="0" smtClean="0"/>
              <a:t>scripts do </a:t>
            </a:r>
            <a:r>
              <a:rPr lang="en-US" altLang="zh-TW" sz="2400" dirty="0"/>
              <a:t>not default to the same shell as you are using at the command-line. </a:t>
            </a:r>
            <a:br>
              <a:rPr lang="en-US" altLang="zh-TW" sz="2400" dirty="0"/>
            </a:br>
            <a:r>
              <a:rPr lang="en-US" altLang="zh-TW" sz="2400" dirty="0"/>
              <a:t>So, if you want 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script to use </a:t>
            </a:r>
            <a:r>
              <a:rPr lang="en-US" altLang="zh-TW" sz="2400" dirty="0" err="1"/>
              <a:t>csh</a:t>
            </a:r>
            <a:r>
              <a:rPr lang="en-US" altLang="zh-TW" sz="2400" dirty="0"/>
              <a:t>, you need </a:t>
            </a:r>
            <a:r>
              <a:rPr lang="en-US" altLang="zh-TW" sz="2400" dirty="0" smtClean="0"/>
              <a:t>to</a:t>
            </a:r>
            <a:br>
              <a:rPr lang="en-US" altLang="zh-TW" sz="2400" dirty="0" smtClean="0"/>
            </a:br>
            <a:r>
              <a:rPr lang="en-US" altLang="zh-TW" sz="2400" dirty="0" smtClean="0"/>
              <a:t>indicate </a:t>
            </a:r>
            <a:r>
              <a:rPr lang="en-US" altLang="zh-TW" sz="2400" dirty="0"/>
              <a:t>that at the top of the script…</a:t>
            </a:r>
            <a:endParaRPr lang="en-US" altLang="zh-TW" sz="6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When you type that last line, your prompt probably changes. (Mine did, but I’m not showing it here, because</a:t>
            </a:r>
            <a:br>
              <a:rPr lang="en-US" altLang="zh-TW" sz="2400" dirty="0"/>
            </a:br>
            <a:r>
              <a:rPr lang="en-US" altLang="zh-TW" sz="2400" dirty="0"/>
              <a:t>I always </a:t>
            </a:r>
            <a:r>
              <a:rPr lang="en-US" altLang="zh-TW" sz="2400" dirty="0" smtClean="0"/>
              <a:t>use the “%” </a:t>
            </a:r>
            <a:r>
              <a:rPr lang="en-US" altLang="zh-TW" sz="2400" dirty="0"/>
              <a:t>prompt in these slides.)</a:t>
            </a:r>
            <a:endParaRPr lang="en-US" altLang="zh-TW" sz="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6" grpId="0" animBg="1"/>
      <p:bldP spid="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836712"/>
          </a:xfrm>
        </p:spPr>
        <p:txBody>
          <a:bodyPr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08720"/>
            <a:ext cx="8812088" cy="5194251"/>
          </a:xfrm>
        </p:spPr>
        <p:txBody>
          <a:bodyPr/>
          <a:lstStyle/>
          <a:p>
            <a:r>
              <a:rPr lang="en-US" altLang="zh-TW" dirty="0" smtClean="0"/>
              <a:t>Usually, the “#” symbol is a comment, but…</a:t>
            </a:r>
          </a:p>
          <a:p>
            <a:r>
              <a:rPr lang="en-US" altLang="zh-TW" dirty="0" smtClean="0"/>
              <a:t>Put the special characters “</a:t>
            </a:r>
            <a:r>
              <a:rPr lang="en-US" altLang="zh-TW" b="1" dirty="0" smtClean="0">
                <a:solidFill>
                  <a:srgbClr val="FF0000"/>
                </a:solidFill>
              </a:rPr>
              <a:t>#!</a:t>
            </a:r>
            <a:r>
              <a:rPr lang="en-US" altLang="zh-TW" dirty="0" smtClean="0"/>
              <a:t>” on the first line of a script to choose the shell.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They must be the first two characters of the script.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	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% cat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testscript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#!/bin/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tcsh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# </a:t>
            </a:r>
            <a:r>
              <a:rPr lang="en-US" altLang="zh-TW" sz="2400" b="1" dirty="0">
                <a:solidFill>
                  <a:srgbClr val="FF0000"/>
                </a:solidFill>
              </a:rPr>
              <a:t>This line won’t run since it is commented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out.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#! Even with the #!, it is still a comment.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…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 smtClean="0">
                <a:latin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</a:rPr>
              <a:t>ile for duplicates, just the </a:t>
            </a:r>
            <a:r>
              <a:rPr lang="en-US" altLang="zh-TW" dirty="0" smtClean="0">
                <a:solidFill>
                  <a:srgbClr val="00FF00"/>
                </a:solidFill>
                <a:latin typeface="Times New Roman" pitchFamily="18" charset="0"/>
              </a:rPr>
              <a:t>preceding line</a:t>
            </a:r>
            <a:r>
              <a:rPr lang="en-US" altLang="zh-TW" dirty="0" smtClean="0">
                <a:latin typeface="Times New Roman" pitchFamily="18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</a:rPr>
            </a:br>
            <a:endParaRPr lang="en-US" altLang="zh-TW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27584" y="3645024"/>
            <a:ext cx="3600400" cy="1872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813" y="0"/>
            <a:ext cx="8764587" cy="6858000"/>
            <a:chOff x="150813" y="0"/>
            <a:chExt cx="8764587" cy="68580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50813" y="762000"/>
              <a:ext cx="8764587" cy="60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5400" b="0" kern="0" dirty="0" smtClean="0">
                  <a:solidFill>
                    <a:srgbClr val="0033CC"/>
                  </a:solidFill>
                  <a:latin typeface="High Tower Text" panose="02040502050506030303" pitchFamily="18" charset="0"/>
                </a:rPr>
                <a:t>which</a:t>
              </a:r>
              <a:r>
                <a:rPr lang="en-US" altLang="zh-TW" sz="3600" b="0" kern="0" dirty="0" smtClean="0">
                  <a:solidFill>
                    <a:srgbClr val="FF0000"/>
                  </a:solidFill>
                  <a:latin typeface="High Tower Text" panose="02040502050506030303" pitchFamily="18" charset="0"/>
                </a:rPr>
                <a:t> </a:t>
              </a:r>
              <a:r>
                <a:rPr lang="en-US" altLang="zh-TW" sz="3600" b="0" kern="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identifies where you can find the</a:t>
              </a:r>
              <a:br>
                <a:rPr lang="en-US" altLang="zh-TW" sz="3600" b="0" kern="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en-US" altLang="zh-TW" sz="3600" b="0" kern="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		executable for the given command</a:t>
              </a:r>
            </a:p>
            <a:p>
              <a:pPr eaLnBrk="1" hangingPunct="1">
                <a:buFontTx/>
                <a:buNone/>
              </a:pPr>
              <a:endParaRPr lang="en-US" altLang="zh-TW" sz="200" b="0" kern="0" dirty="0" smtClean="0">
                <a:solidFill>
                  <a:srgbClr val="000000"/>
                </a:solidFill>
                <a:latin typeface="Lucida Grande" charset="0"/>
              </a:endParaRPr>
            </a:p>
            <a:p>
              <a:pPr eaLnBrk="1" hangingPunct="1"/>
              <a:r>
                <a:rPr lang="en-US" altLang="zh-TW" b="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Every UNIX command has an executable</a:t>
              </a:r>
            </a:p>
            <a:p>
              <a:pPr eaLnBrk="1" hangingPunct="1"/>
              <a:r>
                <a:rPr lang="en-US" altLang="zh-TW" b="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Usually, these executables are stored in </a:t>
              </a:r>
              <a:r>
                <a:rPr lang="en-US" altLang="zh-TW" b="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either </a:t>
              </a:r>
              <a:r>
                <a:rPr lang="en-US" altLang="zh-TW" b="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zh-TW" b="0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TW" b="0" kern="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usr</a:t>
              </a:r>
              <a:r>
                <a:rPr lang="en-US" altLang="zh-TW" b="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rPr>
                <a:t>/bin  or  /bin</a:t>
              </a:r>
            </a:p>
            <a:p>
              <a:pPr eaLnBrk="1" hangingPunct="1"/>
              <a:r>
                <a:rPr lang="en-US" altLang="zh-TW" b="0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Whenever you run a command, your </a:t>
              </a:r>
              <a:r>
                <a:rPr lang="en-US" altLang="zh-TW" b="1" i="1" kern="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shell</a:t>
              </a:r>
              <a:r>
                <a:rPr lang="en-US" altLang="zh-TW" b="0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will look everywhere in your </a:t>
              </a:r>
              <a:r>
                <a:rPr lang="en-US" altLang="zh-TW" b="1" i="1" kern="0" dirty="0" smtClean="0">
                  <a:solidFill>
                    <a:srgbClr val="0033CC"/>
                  </a:solidFill>
                  <a:latin typeface="Times New Roman" panose="02020603050405020304" pitchFamily="18" charset="0"/>
                </a:rPr>
                <a:t>path</a:t>
              </a:r>
              <a:r>
                <a:rPr lang="en-US" altLang="zh-TW" b="0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for the executable.</a:t>
              </a:r>
            </a:p>
            <a:p>
              <a:pPr lvl="1" eaLnBrk="1" hangingPunct="1"/>
              <a:r>
                <a:rPr lang="en-US" altLang="zh-TW" b="0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TW" b="0" kern="0" dirty="0" err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usr</a:t>
              </a:r>
              <a:r>
                <a:rPr lang="en-US" altLang="zh-TW" b="0" kern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/bin  or  /bin  are always going to be in you path</a:t>
              </a:r>
              <a:endParaRPr lang="en-US" altLang="zh-TW" b="0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0"/>
              <a:ext cx="8229600" cy="90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6600" b="1" kern="0" dirty="0" smtClean="0">
                  <a:solidFill>
                    <a:srgbClr val="0033CC"/>
                  </a:solidFill>
                  <a:latin typeface="High Tower Text" panose="02040502050506030303" pitchFamily="18" charset="0"/>
                </a:rPr>
                <a:t>which</a:t>
              </a:r>
              <a:endParaRPr lang="en-US" altLang="zh-TW" sz="5400" b="1" kern="0" dirty="0">
                <a:solidFill>
                  <a:srgbClr val="0033CC"/>
                </a:solidFill>
                <a:latin typeface="High Tower Text" panose="02040502050506030303" pitchFamily="18" charset="0"/>
              </a:endParaRPr>
            </a:p>
          </p:txBody>
        </p:sp>
      </p:grp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syllabus has said that we will use web material, instead of a textbook.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 smtClean="0"/>
              <a:t>There is a website which almost was a textbook:	</a:t>
            </a:r>
            <a:r>
              <a:rPr lang="en-US" altLang="zh-TW" dirty="0" smtClean="0">
                <a:hlinkClick r:id="rId2"/>
              </a:rPr>
              <a:t>http://www.grymoire.com/Unix/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As with many topics you study in school, one semester isn’t enough to become an expert.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 smtClean="0"/>
              <a:t>So professors often skip parts </a:t>
            </a:r>
            <a:r>
              <a:rPr lang="en-US" altLang="zh-TW" smtClean="0"/>
              <a:t>of textbooks.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When reading the textbook, you can skip those parts.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TW" sz="2400" dirty="0" smtClean="0"/>
              <a:t>Or you can read them if you want to be an expert.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Therefore, the required material is only what we cover.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352800"/>
            <a:ext cx="8915400" cy="23622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600" dirty="0" smtClean="0">
                <a:hlinkClick r:id="rId2"/>
              </a:rPr>
              <a:t>http://www.grymoire.com/Unix/</a:t>
            </a:r>
            <a:endParaRPr lang="zh-TW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cd, ls, </a:t>
            </a:r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rmdir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cp</a:t>
            </a:r>
            <a:r>
              <a:rPr lang="en-US" altLang="zh-TW" sz="2400" dirty="0" smtClean="0"/>
              <a:t>, mv, cat, less, echo, history, etc.</a:t>
            </a:r>
          </a:p>
          <a:p>
            <a:pPr eaLnBrk="1" hangingPunct="1"/>
            <a:r>
              <a:rPr lang="en-US" altLang="zh-TW" sz="2400" dirty="0" smtClean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cut, diff,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, expr, </a:t>
            </a:r>
            <a:r>
              <a:rPr lang="en-US" altLang="zh-TW" sz="2400" dirty="0" err="1" smtClean="0"/>
              <a:t>xargs</a:t>
            </a:r>
            <a:r>
              <a:rPr lang="en-US" altLang="zh-TW" sz="2400" dirty="0" smtClean="0"/>
              <a:t>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 smtClean="0"/>
              <a:t>UNIX Shell </a:t>
            </a:r>
            <a:r>
              <a:rPr lang="en-US" altLang="zh-TW" sz="2400" dirty="0"/>
              <a:t>Q</a:t>
            </a:r>
            <a:r>
              <a:rPr lang="en-US" altLang="zh-TW" sz="2400" dirty="0" smtClean="0"/>
              <a:t>uoting Rules</a:t>
            </a:r>
          </a:p>
          <a:p>
            <a:pPr eaLnBrk="1" hangingPunct="1"/>
            <a:r>
              <a:rPr lang="en-US" altLang="zh-TW" sz="2400" dirty="0" smtClean="0"/>
              <a:t>Regular Expression Patterns (grep)</a:t>
            </a:r>
          </a:p>
          <a:p>
            <a:pPr eaLnBrk="1" hangingPunct="1"/>
            <a:r>
              <a:rPr lang="en-US" altLang="zh-TW" sz="2400" dirty="0" smtClean="0"/>
              <a:t>Extended Regular Expression Patterns (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C Shell Programming</a:t>
            </a:r>
          </a:p>
          <a:p>
            <a:pPr eaLnBrk="1" hangingPunct="1"/>
            <a:r>
              <a:rPr lang="en-US" altLang="zh-TW" sz="2400" dirty="0" smtClean="0"/>
              <a:t>The sed Command</a:t>
            </a:r>
          </a:p>
          <a:p>
            <a:pPr eaLnBrk="1" hangingPunct="1"/>
            <a:r>
              <a:rPr lang="en-US" altLang="zh-TW" sz="2400" dirty="0" smtClean="0"/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cd, ls,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mkdir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rmdir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cp</a:t>
            </a:r>
            <a:r>
              <a:rPr lang="en-US" altLang="zh-TW" sz="2400" dirty="0" smtClean="0">
                <a:solidFill>
                  <a:srgbClr val="FF0000"/>
                </a:solidFill>
              </a:rPr>
              <a:t>, mv, cat, less, echo, history, etc.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cut, diff,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</a:rPr>
              <a:t>, expr,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xargs</a:t>
            </a:r>
            <a:r>
              <a:rPr lang="en-US" altLang="zh-TW" sz="2400" dirty="0" smtClean="0">
                <a:solidFill>
                  <a:srgbClr val="FF0000"/>
                </a:solidFill>
              </a:rPr>
              <a:t>, etc.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Redirection and Pipes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Wildcard Patterns</a:t>
            </a:r>
          </a:p>
          <a:p>
            <a:pPr eaLnBrk="1" hangingPunct="1"/>
            <a:r>
              <a:rPr lang="en-US" altLang="zh-TW" sz="2400" dirty="0" smtClean="0"/>
              <a:t>UNIX Shell </a:t>
            </a:r>
            <a:r>
              <a:rPr lang="en-US" altLang="zh-TW" sz="2400" dirty="0"/>
              <a:t>Q</a:t>
            </a:r>
            <a:r>
              <a:rPr lang="en-US" altLang="zh-TW" sz="2400" dirty="0" smtClean="0"/>
              <a:t>uoting Rules</a:t>
            </a:r>
          </a:p>
          <a:p>
            <a:pPr eaLnBrk="1" hangingPunct="1"/>
            <a:r>
              <a:rPr lang="en-US" altLang="zh-TW" sz="2400" dirty="0" smtClean="0"/>
              <a:t>Regular Expression Patterns (grep)</a:t>
            </a:r>
          </a:p>
          <a:p>
            <a:pPr eaLnBrk="1" hangingPunct="1"/>
            <a:r>
              <a:rPr lang="en-US" altLang="zh-TW" sz="2400" dirty="0" smtClean="0"/>
              <a:t>Extended Regular Expression Patterns (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C Shell Programming</a:t>
            </a:r>
          </a:p>
          <a:p>
            <a:pPr eaLnBrk="1" hangingPunct="1"/>
            <a:r>
              <a:rPr lang="en-US" altLang="zh-TW" sz="2400" dirty="0" smtClean="0"/>
              <a:t>The sed Command</a:t>
            </a:r>
          </a:p>
          <a:p>
            <a:pPr eaLnBrk="1" hangingPunct="1"/>
            <a:r>
              <a:rPr lang="en-US" altLang="zh-TW" sz="2400" dirty="0" smtClean="0"/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772400" y="764704"/>
            <a:ext cx="1371600" cy="2375654"/>
            <a:chOff x="7772400" y="3118105"/>
            <a:chExt cx="1371600" cy="237540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772400" y="3118105"/>
              <a:ext cx="1371600" cy="1143000"/>
            </a:xfrm>
            <a:prstGeom prst="wedgeRectCallout">
              <a:avLst>
                <a:gd name="adj1" fmla="val -315834"/>
                <a:gd name="adj2" fmla="val -247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72746"/>
            </a:xfrm>
            <a:prstGeom prst="wedgeRectCallout">
              <a:avLst>
                <a:gd name="adj1" fmla="val -235005"/>
                <a:gd name="adj2" fmla="val -287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95400"/>
            </a:xfrm>
            <a:prstGeom prst="wedgeRectCallout">
              <a:avLst>
                <a:gd name="adj1" fmla="val -327420"/>
                <a:gd name="adj2" fmla="val 5798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772400" y="4198113"/>
              <a:ext cx="1371600" cy="1295400"/>
            </a:xfrm>
            <a:prstGeom prst="wedgeRectCallout">
              <a:avLst>
                <a:gd name="adj1" fmla="val -261157"/>
                <a:gd name="adj2" fmla="val 4777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369311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 smtClean="0">
                  <a:solidFill>
                    <a:srgbClr val="000000"/>
                  </a:solidFill>
                  <a:latin typeface="Arial Narrow" pitchFamily="34" charset="0"/>
                </a:rPr>
                <a:t>We’ve done these four!</a:t>
              </a:r>
              <a:endParaRPr kumimoji="0" lang="en-US" altLang="zh-TW" sz="4000" b="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Trapezoid 1"/>
          <p:cNvSpPr/>
          <p:nvPr/>
        </p:nvSpPr>
        <p:spPr bwMode="auto">
          <a:xfrm rot="16200000">
            <a:off x="7474100" y="14471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Trapezoid 11"/>
          <p:cNvSpPr/>
          <p:nvPr/>
        </p:nvSpPr>
        <p:spPr bwMode="auto">
          <a:xfrm rot="16200000">
            <a:off x="7461400" y="19932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9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cd, ls, </a:t>
            </a:r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rmdir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cp</a:t>
            </a:r>
            <a:r>
              <a:rPr lang="en-US" altLang="zh-TW" sz="2400" dirty="0" smtClean="0"/>
              <a:t>, mv, cat, less, echo, history, etc.</a:t>
            </a:r>
          </a:p>
          <a:p>
            <a:pPr eaLnBrk="1" hangingPunct="1"/>
            <a:r>
              <a:rPr lang="en-US" altLang="zh-TW" sz="2400" dirty="0" smtClean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cut, diff,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, expr, </a:t>
            </a:r>
            <a:r>
              <a:rPr lang="en-US" altLang="zh-TW" sz="2400" dirty="0" err="1" smtClean="0"/>
              <a:t>xargs</a:t>
            </a:r>
            <a:r>
              <a:rPr lang="en-US" altLang="zh-TW" sz="2400" dirty="0" smtClean="0"/>
              <a:t>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UNIX Shell </a:t>
            </a:r>
            <a:r>
              <a:rPr lang="en-US" altLang="zh-TW" sz="2400" dirty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>
                <a:solidFill>
                  <a:srgbClr val="FF0000"/>
                </a:solidFill>
              </a:rPr>
              <a:t>uoting Rules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Regular Expression Patterns (grep)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Extended Regular Expression Patterns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egrep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C Shell Programming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sed Command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7772400" y="3432522"/>
            <a:ext cx="1371600" cy="2444750"/>
            <a:chOff x="7772400" y="3118104"/>
            <a:chExt cx="1371600" cy="244449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293544"/>
                <a:gd name="adj2" fmla="val -3976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199502"/>
                <a:gd name="adj2" fmla="val -270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90157"/>
                <a:gd name="adj2" fmla="val -215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337831"/>
                <a:gd name="adj2" fmla="val -96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9608"/>
                <a:gd name="adj2" fmla="val 3524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4895"/>
                <a:gd name="adj2" fmla="val 3928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7370" y="3671054"/>
            <a:ext cx="703220" cy="1608517"/>
            <a:chOff x="7088785" y="764704"/>
            <a:chExt cx="703220" cy="1608517"/>
          </a:xfrm>
        </p:grpSpPr>
        <p:sp>
          <p:nvSpPr>
            <p:cNvPr id="21" name="Isosceles Triangle 20"/>
            <p:cNvSpPr/>
            <p:nvPr/>
          </p:nvSpPr>
          <p:spPr bwMode="auto">
            <a:xfrm rot="16200000">
              <a:off x="7274862" y="1864792"/>
              <a:ext cx="322352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16200000">
              <a:off x="7323031" y="534821"/>
              <a:ext cx="234740" cy="694505"/>
            </a:xfrm>
            <a:prstGeom prst="triangle">
              <a:avLst>
                <a:gd name="adj" fmla="val 42825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6200000">
              <a:off x="7390843" y="1294832"/>
              <a:ext cx="320040" cy="482284"/>
            </a:xfrm>
            <a:prstGeom prst="triangle">
              <a:avLst>
                <a:gd name="adj" fmla="val 57918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381328"/>
            <a:ext cx="9144000" cy="4766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 bwMode="auto">
          <a:xfrm>
            <a:off x="-23813" y="-3175"/>
            <a:ext cx="9167813" cy="65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45138-13AB-4348-B981-5636B543FC70}" type="slidenum">
              <a:rPr lang="zh-TW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0" y="1998663"/>
            <a:ext cx="1827213" cy="4833937"/>
            <a:chOff x="-1828800" y="2026653"/>
            <a:chExt cx="2486971" cy="4907547"/>
          </a:xfrm>
        </p:grpSpPr>
        <p:sp>
          <p:nvSpPr>
            <p:cNvPr id="21520" name="Isosceles Triangle 4"/>
            <p:cNvSpPr>
              <a:spLocks noChangeArrowheads="1"/>
            </p:cNvSpPr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1" name="Isosceles Triangle 5"/>
            <p:cNvSpPr>
              <a:spLocks noChangeArrowheads="1"/>
            </p:cNvSpPr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2" name="Isosceles Triangle 7"/>
            <p:cNvSpPr>
              <a:spLocks noChangeArrowheads="1"/>
            </p:cNvSpPr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3" name="Isosceles Triangle 8"/>
            <p:cNvSpPr>
              <a:spLocks noChangeArrowheads="1"/>
            </p:cNvSpPr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0"/>
                <a:gd name="adj2" fmla="val -906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Won’t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have 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time to cover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these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deeply.</a:t>
              </a:r>
            </a:p>
          </p:txBody>
        </p:sp>
        <p:sp>
          <p:nvSpPr>
            <p:cNvPr id="21525" name="Rectangle 9"/>
            <p:cNvSpPr>
              <a:spLocks noChangeArrowheads="1"/>
            </p:cNvSpPr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6" name="Rectangle 11"/>
            <p:cNvSpPr>
              <a:spLocks noChangeArrowheads="1"/>
            </p:cNvSpPr>
            <p:nvPr/>
          </p:nvSpPr>
          <p:spPr bwMode="auto">
            <a:xfrm rot="1994519">
              <a:off x="-297498" y="3936410"/>
              <a:ext cx="339956" cy="30754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7" name="Rectangle 12"/>
            <p:cNvSpPr>
              <a:spLocks noChangeArrowheads="1"/>
            </p:cNvSpPr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3513" y="3886200"/>
            <a:ext cx="3824287" cy="2578100"/>
          </a:xfrm>
          <a:prstGeom prst="wedgeRectCallout">
            <a:avLst>
              <a:gd name="adj1" fmla="val -105616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Notice,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the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textbook talks a lot about why experts use bash instead of csh.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72400" y="520700"/>
            <a:ext cx="1371600" cy="2451100"/>
            <a:chOff x="7772400" y="374904"/>
            <a:chExt cx="1371600" cy="2450593"/>
          </a:xfrm>
        </p:grpSpPr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70"/>
                <a:gd name="adj2" fmla="val -29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5"/>
                <a:gd name="adj2" fmla="val -356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5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5"/>
                <a:gd name="adj2" fmla="val -2902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6"/>
                <a:gd name="adj2" fmla="val -161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7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39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8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5"/>
                <a:gd name="adj2" fmla="val 444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9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84632" y="109728"/>
            <a:ext cx="1793875" cy="62402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0" anchor="ctr" anchorCtr="0"/>
          <a:lstStyle/>
          <a:p>
            <a:pPr algn="ctr">
              <a:lnSpc>
                <a:spcPct val="60000"/>
              </a:lnSpc>
              <a:defRPr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 </a:t>
            </a:r>
            <a:b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 web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8784" y="764704"/>
            <a:ext cx="703220" cy="1610559"/>
            <a:chOff x="7088784" y="764704"/>
            <a:chExt cx="703220" cy="1610559"/>
          </a:xfrm>
        </p:grpSpPr>
        <p:sp>
          <p:nvSpPr>
            <p:cNvPr id="26" name="Isosceles Triangle 25"/>
            <p:cNvSpPr/>
            <p:nvPr/>
          </p:nvSpPr>
          <p:spPr bwMode="auto">
            <a:xfrm rot="16200000">
              <a:off x="7273840" y="1865813"/>
              <a:ext cx="324394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" name="Isosceles Triangle 1"/>
            <p:cNvSpPr/>
            <p:nvPr/>
          </p:nvSpPr>
          <p:spPr bwMode="auto">
            <a:xfrm rot="16200000">
              <a:off x="7327453" y="530398"/>
              <a:ext cx="225894" cy="694505"/>
            </a:xfrm>
            <a:prstGeom prst="triangle">
              <a:avLst>
                <a:gd name="adj" fmla="val 2933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16200000">
              <a:off x="7284732" y="1188721"/>
              <a:ext cx="320040" cy="694505"/>
            </a:xfrm>
            <a:prstGeom prst="triangle">
              <a:avLst>
                <a:gd name="adj" fmla="val 66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Reading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27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211960" y="3166790"/>
            <a:ext cx="3581400" cy="1414338"/>
          </a:xfrm>
          <a:prstGeom prst="wedgeRectCallout">
            <a:avLst>
              <a:gd name="adj1" fmla="val 47496"/>
              <a:gd name="adj2" fmla="val 9475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You can change this to get the “%” prompt that I have in my examples.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"My home directory:"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HOME</a:t>
            </a:r>
            <a:endParaRPr lang="en-US" altLang="zh-TW" sz="28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My home directory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endParaRPr lang="en-US" altLang="zh-TW" sz="24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marL="0" indent="0" eaLnBrk="0" hangingPunct="0">
              <a:lnSpc>
                <a:spcPct val="83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</a:rPr>
              <a:t>ile </a:t>
            </a:r>
            <a:r>
              <a:rPr lang="en-US" altLang="zh-TW" dirty="0">
                <a:latin typeface="Times New Roman" pitchFamily="18" charset="0"/>
              </a:rPr>
              <a:t>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smtClean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My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home directory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: 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/home/Me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400" b="0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"The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default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shell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0" dirty="0">
                <a:solidFill>
                  <a:srgbClr val="000000"/>
                </a:solidFill>
                <a:latin typeface="High Tower Text" pitchFamily="18" charset="0"/>
              </a:rPr>
              <a:t>(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not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my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current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shell):" </a:t>
            </a:r>
            <a:r>
              <a:rPr lang="en-US" altLang="zh-TW" sz="26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6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High Tower Text" pitchFamily="18" charset="0"/>
              </a:rPr>
              <a:t>HELL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The 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The 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default shell (not my current shell): 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/bin/bash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"If I</a:t>
            </a:r>
            <a:r>
              <a:rPr lang="en-US" altLang="zh-TW" sz="2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as in</a:t>
            </a:r>
            <a:r>
              <a:rPr lang="en-US" altLang="zh-TW" sz="24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bas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h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this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30" dirty="0">
                <a:solidFill>
                  <a:srgbClr val="000000"/>
                </a:solidFill>
                <a:latin typeface="High Tower Text" pitchFamily="18" charset="0"/>
              </a:rPr>
              <a:t>w</a:t>
            </a:r>
            <a:r>
              <a:rPr lang="en-US" altLang="zh-TW" sz="2800" b="0" spc="-60" dirty="0">
                <a:solidFill>
                  <a:srgbClr val="000000"/>
                </a:solidFill>
                <a:latin typeface="High Tower Text" pitchFamily="18" charset="0"/>
              </a:rPr>
              <a:t>oul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d gi</a:t>
            </a:r>
            <a:r>
              <a:rPr lang="en-US" altLang="zh-TW" sz="2800" b="0" spc="-110" dirty="0">
                <a:solidFill>
                  <a:srgbClr val="000000"/>
                </a:solidFill>
                <a:latin typeface="High Tower Text" pitchFamily="18" charset="0"/>
              </a:rPr>
              <a:t>v</a:t>
            </a:r>
            <a:r>
              <a:rPr lang="en-US" altLang="zh-TW" sz="2800" b="0" spc="-5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  <a:r>
              <a:rPr lang="en-US" altLang="zh-TW" sz="2400" b="0" spc="-5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50" dirty="0" smtClean="0">
                <a:solidFill>
                  <a:srgbClr val="000000"/>
                </a:solidFill>
                <a:latin typeface="High Tower Text" pitchFamily="18" charset="0"/>
              </a:rPr>
              <a:t>m</a:t>
            </a:r>
            <a:r>
              <a:rPr lang="en-US" altLang="zh-TW" sz="2800" b="0" spc="-10" dirty="0" smtClean="0">
                <a:solidFill>
                  <a:srgbClr val="000000"/>
                </a:solidFill>
                <a:latin typeface="High Tower Text" pitchFamily="18" charset="0"/>
              </a:rPr>
              <a:t>y</a:t>
            </a:r>
            <a:r>
              <a:rPr lang="en-US" altLang="zh-TW" sz="2400" b="0" spc="-1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>
                <a:solidFill>
                  <a:srgbClr val="000000"/>
                </a:solidFill>
                <a:latin typeface="High Tower Text" pitchFamily="18" charset="0"/>
              </a:rPr>
              <a:t>prompt:"</a:t>
            </a:r>
            <a:r>
              <a:rPr lang="en-US" altLang="zh-TW" sz="2400" b="0" spc="-1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spc="-1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TW" sz="2800" b="0" spc="-20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zh-TW" sz="2800" b="0" spc="-1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1</a:t>
            </a:r>
            <a:endParaRPr lang="en-US" altLang="zh-TW" sz="2800" b="0" spc="-10" dirty="0">
              <a:solidFill>
                <a:srgbClr val="0033CC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echo: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echo</a:t>
            </a:r>
            <a:r>
              <a:rPr lang="en-US" altLang="zh-TW" sz="2800" b="0" dirty="0">
                <a:solidFill>
                  <a:srgbClr val="FF0000"/>
                </a:solidFill>
                <a:latin typeface="High Tower Text" pitchFamily="18" charset="0"/>
              </a:rPr>
              <a:t>: No match.</a:t>
            </a: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"But I'm in </a:t>
            </a:r>
            <a:r>
              <a:rPr lang="en-US" altLang="zh-TW" sz="2800" b="0" dirty="0" err="1" smtClean="0">
                <a:solidFill>
                  <a:srgbClr val="000000"/>
                </a:solidFill>
                <a:latin typeface="High Tower Text" pitchFamily="18" charset="0"/>
              </a:rPr>
              <a:t>csh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so this is the prompt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: 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prompt</a:t>
            </a:r>
            <a:r>
              <a:rPr lang="en-US" altLang="zh-TW" sz="8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8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" 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But 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But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I'm in 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Cshell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, so this is the prompt: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400" b="0" dirty="0" smtClean="0">
                <a:solidFill>
                  <a:srgbClr val="F6368E"/>
                </a:solidFill>
                <a:latin typeface="Times New Roman" pitchFamily="18" charset="0"/>
              </a:rPr>
              <a:t>%  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ata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/Local/Microsoft/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WindowsApps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/lib/</a:t>
            </a:r>
            <a:r>
              <a:rPr lang="en-US" altLang="zh-TW" sz="2400" b="0" spc="-40" dirty="0" err="1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lapack</a:t>
            </a:r>
            <a:endParaRPr lang="en-US" altLang="zh-TW" sz="28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When you read a variable, you put a "</a:t>
            </a: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</a:t>
            </a:r>
            <a:r>
              <a:rPr lang="en-US" altLang="zh-TW" sz="3600" dirty="0" smtClean="0"/>
              <a:t>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 smtClean="0"/>
              <a:t>For example, </a:t>
            </a:r>
            <a:r>
              <a:rPr lang="en-US" altLang="zh-TW" dirty="0" smtClean="0"/>
              <a:t>t</a:t>
            </a:r>
            <a:r>
              <a:rPr lang="en-US" altLang="zh-TW" spc="-30" dirty="0" smtClean="0"/>
              <a:t>here are some </a:t>
            </a:r>
            <a:r>
              <a:rPr lang="en-US" altLang="zh-TW" spc="-30" dirty="0" smtClean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 smtClean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B2B2B2"/>
                </a:solidFill>
                <a:latin typeface="Times New Roman" pitchFamily="18" charset="0"/>
              </a:rPr>
              <a:t>%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"The paths where commands can go:"</a:t>
            </a:r>
            <a:r>
              <a:rPr lang="en-US" altLang="zh-TW" sz="2800" b="0" dirty="0">
                <a:solidFill>
                  <a:srgbClr val="F6368E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>
                <a:solidFill>
                  <a:srgbClr val="00B05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F6368E"/>
                </a:solidFill>
                <a:latin typeface="High Tower Text" pitchFamily="18" charset="0"/>
              </a:rPr>
              <a:t>PATH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800" b="0" spc="-40" dirty="0">
                <a:solidFill>
                  <a:srgbClr val="0033CC"/>
                </a:solidFill>
                <a:latin typeface="Arial Narrow" panose="020B0606020202030204" pitchFamily="34" charset="0"/>
              </a:rPr>
              <a:t>The paths where commands can go: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Progr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am Files (x86)/Intel/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iCLS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Client:/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WindowsPowerShell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/v1.0:/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 (x86)/Intel/Intel(R)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e/c/Program Files/Intel/Intel(R) Management Engine Components/DAL:/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 (x86)/Intel/Intel(R) Management Engine 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Files/Intel/Intel(R)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Management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Engine</a:t>
            </a:r>
            <a:r>
              <a:rPr lang="en-US" altLang="zh-TW" sz="20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Components/IPT:/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/c/W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INDOWS/System32/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OpenSSH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/c/Program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WiFi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</a:t>
            </a: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/Program Files/Common Files/Intel/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WirelessCommon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/c/Users/Me/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AppD</a:t>
            </a:r>
            <a:endParaRPr lang="en-US" altLang="zh-TW" sz="24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lv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ata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/Local/Microsoft/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WindowsApps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2400" b="0" spc="-4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/lib/</a:t>
            </a:r>
            <a:r>
              <a:rPr lang="en-US" altLang="zh-TW" sz="2400" b="0" spc="-40" dirty="0" err="1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lapack</a:t>
            </a:r>
            <a:endParaRPr lang="en-US" altLang="zh-TW" sz="2800" b="0" spc="-4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  <a:p>
            <a:pPr marL="0" indent="0" eaLnBrk="0" hangingPunct="0">
              <a:lnSpc>
                <a:spcPct val="71000"/>
              </a:lnSpc>
              <a:spcBef>
                <a:spcPct val="0"/>
              </a:spcBef>
              <a:buNone/>
            </a:pPr>
            <a:r>
              <a:rPr lang="en-US" altLang="zh-TW" sz="24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800" b="0" dirty="0">
              <a:solidFill>
                <a:srgbClr val="F6368E"/>
              </a:solidFill>
              <a:latin typeface="High Tower Text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Reading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Creating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Of course, you need to give values to a variables </a:t>
            </a:r>
            <a:r>
              <a:rPr lang="en-US" altLang="zh-TW" sz="3600" i="1" dirty="0" smtClean="0"/>
              <a:t>before</a:t>
            </a:r>
            <a:r>
              <a:rPr lang="en-US" altLang="zh-TW" sz="3600" dirty="0" smtClean="0"/>
              <a:t> </a:t>
            </a:r>
            <a:r>
              <a:rPr lang="en-US" altLang="zh-TW" sz="3600" i="1" dirty="0" smtClean="0"/>
              <a:t>using</a:t>
            </a:r>
            <a:r>
              <a:rPr lang="en-US" altLang="zh-TW" sz="3600" dirty="0" smtClean="0"/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But you don’t declare variables </a:t>
            </a:r>
            <a:r>
              <a:rPr lang="en-US" altLang="zh-TW" sz="3600" i="1" dirty="0" smtClean="0"/>
              <a:t>before</a:t>
            </a:r>
            <a:r>
              <a:rPr lang="en-US" altLang="zh-TW" sz="3600" dirty="0" smtClean="0"/>
              <a:t> </a:t>
            </a:r>
            <a:r>
              <a:rPr lang="en-US" altLang="zh-TW" sz="3600" i="1" dirty="0" smtClean="0"/>
              <a:t>assigning</a:t>
            </a:r>
            <a:r>
              <a:rPr lang="en-US" altLang="zh-TW" sz="3600" dirty="0" smtClean="0"/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 smtClean="0"/>
              <a:t>Instead, </a:t>
            </a:r>
            <a:r>
              <a:rPr lang="en-US" altLang="zh-TW" sz="3200" dirty="0" smtClean="0">
                <a:solidFill>
                  <a:srgbClr val="FF0000"/>
                </a:solidFill>
              </a:rPr>
              <a:t>assigning to</a:t>
            </a:r>
            <a:r>
              <a:rPr lang="en-US" altLang="zh-TW" sz="3200" dirty="0" smtClean="0"/>
              <a:t> a variable </a:t>
            </a:r>
            <a:r>
              <a:rPr lang="en-US" altLang="zh-TW" sz="3200" dirty="0" smtClean="0">
                <a:solidFill>
                  <a:srgbClr val="FF0000"/>
                </a:solidFill>
              </a:rPr>
              <a:t>declares</a:t>
            </a:r>
            <a:r>
              <a:rPr lang="en-US" altLang="zh-TW" sz="3200" dirty="0" smtClean="0"/>
              <a:t> it.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52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Of course, you need to give values to a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using</a:t>
            </a:r>
            <a:r>
              <a:rPr lang="en-US" altLang="zh-TW" sz="3600" dirty="0">
                <a:solidFill>
                  <a:srgbClr val="B2B2B2"/>
                </a:solidFill>
              </a:rPr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But you don’t declare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assigning</a:t>
            </a:r>
            <a:r>
              <a:rPr lang="en-US" altLang="zh-TW" sz="3600" dirty="0">
                <a:solidFill>
                  <a:srgbClr val="B2B2B2"/>
                </a:solidFill>
              </a:rPr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Instead, assigning to a variable </a:t>
            </a:r>
            <a:r>
              <a:rPr lang="en-US" altLang="zh-TW" sz="3200" dirty="0">
                <a:solidFill>
                  <a:srgbClr val="FF0000"/>
                </a:solidFill>
              </a:rPr>
              <a:t>declares </a:t>
            </a:r>
            <a:r>
              <a:rPr lang="en-US" altLang="zh-TW" sz="3200" dirty="0" smtClean="0">
                <a:solidFill>
                  <a:srgbClr val="FF0000"/>
                </a:solidFill>
              </a:rPr>
              <a:t>it</a:t>
            </a:r>
            <a:r>
              <a:rPr lang="en-US" altLang="zh-TW" sz="3200" dirty="0" smtClean="0"/>
              <a:t>: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Its data type is also implicitly inferred from the data that is assigned to it.</a:t>
            </a:r>
          </a:p>
          <a:p>
            <a:pPr lvl="2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If you want to re-declare a variable with a new data type, just reassign it with the new data.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TW" sz="2800" spc="-50" dirty="0" smtClean="0">
                <a:solidFill>
                  <a:srgbClr val="FF0000"/>
                </a:solidFill>
              </a:rPr>
              <a:t>If you want to undeclared a variable, use </a:t>
            </a:r>
            <a:r>
              <a:rPr lang="en-US" altLang="zh-TW" sz="4000" spc="-50" dirty="0" smtClean="0">
                <a:solidFill>
                  <a:srgbClr val="0033CC"/>
                </a:solidFill>
                <a:latin typeface="High Tower Text" pitchFamily="18" charset="0"/>
              </a:rPr>
              <a:t>unset</a:t>
            </a:r>
          </a:p>
          <a:p>
            <a:pPr marL="1428750" lvl="3" indent="-28575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spc="-10" dirty="0" smtClean="0"/>
              <a:t>unset may seem useless, but it can create a </a:t>
            </a:r>
            <a:r>
              <a:rPr lang="en-US" altLang="zh-TW" sz="2400" spc="-10" dirty="0" err="1" smtClean="0"/>
              <a:t>boolean</a:t>
            </a:r>
            <a:endParaRPr lang="en-US" altLang="zh-TW" sz="2400" spc="-1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Creating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</a:rPr>
              <a:t>ile </a:t>
            </a:r>
            <a:r>
              <a:rPr lang="en-US" altLang="zh-TW" dirty="0">
                <a:latin typeface="Times New Roman" pitchFamily="18" charset="0"/>
              </a:rPr>
              <a:t>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smtClean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 smtClean="0">
                <a:latin typeface="Times New Roman" pitchFamily="18" charset="0"/>
              </a:rPr>
              <a:t>: </a:t>
            </a:r>
            <a:r>
              <a:rPr lang="en-US" altLang="zh-TW" dirty="0">
                <a:latin typeface="Times New Roman" pitchFamily="18" charset="0"/>
              </a:rPr>
              <a:t/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First ma</a:t>
            </a:r>
            <a:r>
              <a:rPr lang="en-US" altLang="zh-TW" spc="-200" dirty="0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all duplicates adjacent</a:t>
            </a:r>
            <a:r>
              <a:rPr lang="en-US" altLang="zh-TW" spc="-300" dirty="0">
                <a:solidFill>
                  <a:srgbClr val="00FF00"/>
                </a:solidFill>
                <a:latin typeface="Times New Roman" pitchFamily="18" charset="0"/>
              </a:rPr>
              <a:t>(</a:t>
            </a:r>
            <a:r>
              <a:rPr lang="zh-TW" altLang="en-US" sz="2800" spc="-100" dirty="0">
                <a:solidFill>
                  <a:srgbClr val="00FF00"/>
                </a:solidFill>
                <a:latin typeface="Times New Roman" pitchFamily="18" charset="0"/>
              </a:rPr>
              <a:t>邻</a:t>
            </a:r>
            <a:r>
              <a:rPr lang="en-US" altLang="zh-TW" spc="-100" dirty="0">
                <a:solidFill>
                  <a:srgbClr val="00FF00"/>
                </a:solidFill>
                <a:latin typeface="Times New Roman" pitchFamily="18" charset="0"/>
              </a:rPr>
              <a:t>)</a:t>
            </a:r>
            <a:r>
              <a:rPr lang="en-US" altLang="zh-TW" dirty="0" smtClean="0">
                <a:latin typeface="Times New Roman" pitchFamily="18" charset="0"/>
              </a:rPr>
              <a:t>…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7864" y="4725144"/>
            <a:ext cx="64807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957983"/>
            <a:ext cx="8915400" cy="15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kern="0" dirty="0" smtClean="0">
                <a:solidFill>
                  <a:schemeClr val="bg1"/>
                </a:solidFill>
              </a:rPr>
              <a:t>s</a:t>
            </a:r>
            <a:r>
              <a:rPr lang="en-US" altLang="zh-TW" sz="1800" b="1" kern="0" dirty="0" smtClean="0">
                <a:solidFill>
                  <a:schemeClr val="bg1"/>
                </a:solidFill>
              </a:rPr>
              <a:t>e</a:t>
            </a:r>
            <a:endParaRPr lang="en-US" altLang="zh-TW" sz="2400" b="1" kern="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0" kern="0" dirty="0" smtClean="0"/>
              <a:t>Declare a variable with a @ and a space:</a:t>
            </a:r>
            <a:endParaRPr lang="en-US" altLang="zh-TW" sz="2600" b="1" kern="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07208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Variables start with a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u="sng" dirty="0" smtClean="0">
                <a:solidFill>
                  <a:srgbClr val="0070C0"/>
                </a:solidFill>
              </a:rPr>
              <a:t>$</a:t>
            </a:r>
            <a:r>
              <a:rPr lang="en-US" altLang="zh-TW" dirty="0" smtClean="0">
                <a:solidFill>
                  <a:srgbClr val="0070C0"/>
                </a:solidFill>
              </a:rPr>
              <a:t> sign </a:t>
            </a:r>
            <a:r>
              <a:rPr lang="en-US" altLang="zh-TW" dirty="0" smtClean="0"/>
              <a:t>when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u="sng" dirty="0" smtClean="0">
                <a:solidFill>
                  <a:srgbClr val="0070C0"/>
                </a:solidFill>
              </a:rPr>
              <a:t>used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zh-TW" dirty="0" smtClean="0"/>
              <a:t>The variable gets </a:t>
            </a:r>
            <a:r>
              <a:rPr lang="en-US" altLang="zh-TW" u="sng" dirty="0" smtClean="0">
                <a:solidFill>
                  <a:srgbClr val="0070C0"/>
                </a:solidFill>
              </a:rPr>
              <a:t>no $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when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u="sng" dirty="0" smtClean="0">
                <a:solidFill>
                  <a:srgbClr val="0070C0"/>
                </a:solidFill>
              </a:rPr>
              <a:t>assigned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Declare a variable with the </a:t>
            </a:r>
            <a:r>
              <a:rPr lang="en-US" altLang="zh-TW" sz="4600" spc="-50" dirty="0" smtClean="0">
                <a:solidFill>
                  <a:srgbClr val="0033CC"/>
                </a:solidFill>
                <a:latin typeface="High Tower Text" pitchFamily="18" charset="0"/>
              </a:rPr>
              <a:t>set</a:t>
            </a:r>
            <a:r>
              <a:rPr lang="en-US" altLang="zh-TW" dirty="0" smtClean="0"/>
              <a:t> command: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</a:t>
            </a:r>
            <a:r>
              <a:rPr lang="en-US" altLang="zh-TW" sz="2600" b="1" dirty="0"/>
              <a:t>= </a:t>
            </a:r>
            <a:r>
              <a:rPr lang="en-US" altLang="zh-TW" sz="2600" b="1" dirty="0" smtClean="0"/>
              <a:t>"</a:t>
            </a:r>
            <a:r>
              <a:rPr lang="en-US" altLang="zh-TW" sz="2600" b="1" dirty="0"/>
              <a:t>T"</a:t>
            </a:r>
            <a:endParaRPr lang="en-US" altLang="zh-TW" sz="2600" b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= </a:t>
            </a:r>
            <a:r>
              <a:rPr lang="en-US" altLang="zh-TW" sz="2600" b="1" dirty="0"/>
              <a:t>$T</a:t>
            </a:r>
            <a:endParaRPr lang="en-US" altLang="zh-TW" sz="2600" b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solidFill>
                  <a:srgbClr val="808080"/>
                </a:solidFill>
              </a:rPr>
              <a:t>set X = 1 + $#</a:t>
            </a:r>
            <a:endParaRPr lang="en-US" altLang="zh-TW" sz="1600" b="1" dirty="0" smtClean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e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marL="344488" indent="-344488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                                            ▀ </a:t>
            </a:r>
            <a:r>
              <a:rPr lang="en-US" altLang="zh-TW" spc="-20" dirty="0" smtClean="0"/>
              <a:t>But only numbers or expressions can be </a:t>
            </a:r>
            <a:r>
              <a:rPr lang="en-US" altLang="zh-TW" spc="-20" dirty="0"/>
              <a:t>u</a:t>
            </a:r>
            <a:r>
              <a:rPr lang="en-US" altLang="zh-TW" spc="-20" dirty="0" smtClean="0"/>
              <a:t>sed: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@ X = 1</a:t>
            </a:r>
            <a:endParaRPr lang="en-US" altLang="zh-TW" sz="2600" b="1" dirty="0" smtClean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@ X = "T</a:t>
            </a:r>
            <a:r>
              <a:rPr lang="en-US" altLang="zh-TW" sz="2600" b="1" dirty="0" smtClean="0">
                <a:solidFill>
                  <a:srgbClr val="808080"/>
                </a:solidFill>
              </a:rPr>
              <a:t>"</a:t>
            </a:r>
            <a:endParaRPr lang="en-US" altLang="zh-TW" sz="2600" b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solidFill>
                  <a:srgbClr val="808080"/>
                </a:solidFill>
              </a:rPr>
              <a:t>@ </a:t>
            </a:r>
            <a:r>
              <a:rPr lang="en-US" altLang="zh-TW" sz="2600" b="1" dirty="0">
                <a:solidFill>
                  <a:srgbClr val="808080"/>
                </a:solidFill>
              </a:rPr>
              <a:t>X = $T</a:t>
            </a:r>
            <a:endParaRPr lang="en-US" altLang="zh-TW" sz="2600" b="1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@ X = 1 + $#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4078560" y="6309320"/>
            <a:ext cx="3733800" cy="457200"/>
          </a:xfrm>
          <a:prstGeom prst="wedgeRectCallout">
            <a:avLst>
              <a:gd name="adj1" fmla="val -100551"/>
              <a:gd name="adj2" fmla="val -9722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Only legal if $T is a number!</a:t>
            </a:r>
          </a:p>
        </p:txBody>
      </p:sp>
      <p:cxnSp>
        <p:nvCxnSpPr>
          <p:cNvPr id="25605" name="Straight Connector 2"/>
          <p:cNvCxnSpPr>
            <a:cxnSpLocks noChangeShapeType="1"/>
          </p:cNvCxnSpPr>
          <p:nvPr/>
        </p:nvCxnSpPr>
        <p:spPr bwMode="auto">
          <a:xfrm flipH="1">
            <a:off x="749300" y="5733256"/>
            <a:ext cx="158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H="1">
            <a:off x="762000" y="3811900"/>
            <a:ext cx="2133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smtClean="0">
                <a:solidFill>
                  <a:srgbClr val="0033CC"/>
                </a:solidFill>
              </a:rPr>
              <a:t>Creating Variables (C-shell syntax)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28600" y="990600"/>
            <a:ext cx="8458200" cy="596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b="0" dirty="0" smtClean="0">
                <a:solidFill>
                  <a:srgbClr val="000000"/>
                </a:solidFill>
              </a:rPr>
              <a:t>Arrays are declared by using parentheses, and elements are separated by </a:t>
            </a:r>
            <a:r>
              <a:rPr lang="en-US" altLang="zh-TW" b="0" dirty="0">
                <a:solidFill>
                  <a:srgbClr val="000000"/>
                </a:solidFill>
              </a:rPr>
              <a:t>spaces:</a:t>
            </a:r>
          </a:p>
          <a:p>
            <a:pPr marL="739775" indent="-739775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</a:t>
            </a: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Don’t use commas to separate:</a:t>
            </a:r>
          </a:p>
          <a:p>
            <a:pPr marL="739775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, Banana, Cherry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marL="739775" inden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Apple,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altLang="zh-TW" sz="2600" b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b="0" dirty="0" err="1" smtClean="0">
                <a:solidFill>
                  <a:srgbClr val="000000"/>
                </a:solidFill>
                <a:latin typeface="High Tower Text" pitchFamily="18" charset="0"/>
              </a:rPr>
              <a:t>Apple,Banana,Cherry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39775" indent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marL="739775" inden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 dirty="0" err="1" smtClean="0">
                <a:solidFill>
                  <a:srgbClr val="000000"/>
                </a:solidFill>
                <a:latin typeface="High Tower Text" pitchFamily="18" charset="0"/>
              </a:rPr>
              <a:t>Apple,Banana,Cherry</a:t>
            </a:r>
            <a:endParaRPr lang="en-US" altLang="zh-TW" b="0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739775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altLang="zh-TW" sz="2600" b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3400" b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Creating Arrays (C-shell syntax)</a:t>
            </a:r>
          </a:p>
        </p:txBody>
      </p:sp>
      <p:sp>
        <p:nvSpPr>
          <p:cNvPr id="2" name="Rectangle 1"/>
          <p:cNvSpPr/>
          <p:nvPr/>
        </p:nvSpPr>
        <p:spPr>
          <a:xfrm>
            <a:off x="966335" y="3567751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972573" y="5107621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66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Use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( )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to </a:t>
            </a:r>
            <a:r>
              <a:rPr lang="en-US" altLang="zh-TW" b="0" kern="0" dirty="0">
                <a:solidFill>
                  <a:srgbClr val="0033CC"/>
                </a:solidFill>
              </a:rPr>
              <a:t>declare an array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59024"/>
            <a:ext cx="154766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r</a:t>
            </a:r>
            <a:endParaRPr lang="en-US" altLang="zh-TW" sz="2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  <a:endParaRPr lang="en-US" altLang="zh-TW" sz="3000" dirty="0">
              <a:solidFill>
                <a:schemeClr val="bg1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Arial"/>
              </a:rPr>
              <a:t>2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2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FF0066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b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</a:t>
            </a:r>
            <a:endParaRPr lang="en-US" altLang="zh-TW" sz="26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indent="401638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zh-TW" sz="2600" b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indent="401638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chemeClr val="bg1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24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Cherry Date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Apple Banana Cherry </a:t>
            </a:r>
            <a:r>
              <a:rPr lang="en-US" altLang="zh-TW" sz="3000" b="0" dirty="0" smtClean="0">
                <a:solidFill>
                  <a:srgbClr val="0033CC"/>
                </a:solidFill>
                <a:latin typeface="High Tower Text" pitchFamily="18" charset="0"/>
              </a:rPr>
              <a:t>Date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8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2800" b="0" dirty="0" smtClean="0">
                <a:solidFill>
                  <a:srgbClr val="F6368E"/>
                </a:solidFill>
                <a:latin typeface="+mn-lt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</a:rPr>
              <a:t>4</a:t>
            </a:r>
            <a:r>
              <a:rPr lang="en-US" altLang="zh-TW" sz="2400" b="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</a:rPr>
              <a:t>6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)</a:t>
            </a:r>
            <a:endParaRPr lang="en-US" altLang="zh-TW" sz="3000" dirty="0">
              <a:solidFill>
                <a:srgbClr val="F6368E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dirty="0">
              <a:solidFill>
                <a:srgbClr val="000000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6</a:t>
            </a: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2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28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 smtClean="0">
                <a:solidFill>
                  <a:srgbClr val="000000"/>
                </a:solidFill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400" b="0" dirty="0" smtClean="0">
                <a:solidFill>
                  <a:srgbClr val="000000"/>
                </a:solidFill>
              </a:rPr>
              <a:t> 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 smtClean="0">
                <a:solidFill>
                  <a:srgbClr val="000000"/>
                </a:solidFill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0033CC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 smtClean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 smtClean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 smtClean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6 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FF0066"/>
                </a:solidFill>
                <a:latin typeface="High Tower Text" pitchFamily="18" charset="0"/>
              </a:rPr>
              <a:t>set: Variable name must begin with a letter.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=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;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4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28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4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altLang="zh-TW" sz="2600" b="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indent="401638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altLang="zh-TW" sz="2600" b="0" dirty="0" smtClean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  <a:p>
            <a:pPr indent="401638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=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(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4</a:t>
            </a:r>
            <a:r>
              <a:rPr lang="en-US" altLang="zh-TW" sz="24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</a:p>
          <a:p>
            <a:pPr lvl="0"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0033CC"/>
                </a:solidFill>
                <a:latin typeface="+mn-lt"/>
                <a:ea typeface="Gadugi" panose="020B0502040204020203" pitchFamily="34" charset="0"/>
              </a:rPr>
              <a:t>1.0</a:t>
            </a:r>
            <a:r>
              <a:rPr lang="en-US" altLang="zh-TW" sz="2400" b="0" dirty="0" smtClean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3000" b="0" dirty="0">
                <a:solidFill>
                  <a:srgbClr val="0033CC"/>
                </a:solidFill>
                <a:latin typeface="High Tower Text" pitchFamily="18" charset="0"/>
              </a:rPr>
              <a:t>Cherry</a:t>
            </a:r>
            <a:r>
              <a:rPr lang="en-US" altLang="zh-TW" sz="2400" b="0" dirty="0">
                <a:solidFill>
                  <a:srgbClr val="0033CC"/>
                </a:solidFill>
                <a:latin typeface="Arial Narrow" pitchFamily="34" charset="0"/>
              </a:rPr>
              <a:t>  </a:t>
            </a:r>
            <a:r>
              <a:rPr lang="en-US" altLang="zh-TW" sz="2600" b="0" dirty="0" smtClean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zh-TW" sz="2400" b="0" dirty="0" smtClean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zh-TW" sz="2400" b="0" dirty="0">
                <a:solidFill>
                  <a:srgbClr val="0033CC"/>
                </a:solidFill>
                <a:latin typeface="Arial"/>
              </a:rPr>
              <a:t>  </a:t>
            </a:r>
            <a:r>
              <a:rPr lang="en-US" altLang="zh-TW" sz="2600" b="0" dirty="0" smtClean="0">
                <a:solidFill>
                  <a:srgbClr val="0033CC"/>
                </a:solidFill>
                <a:latin typeface="Arial"/>
              </a:rPr>
              <a:t>6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 </a:t>
            </a:r>
            <a:r>
              <a:rPr lang="en-US" altLang="zh-TW" sz="2600" b="0" dirty="0" smtClean="0">
                <a:latin typeface="Times New Roman" pitchFamily="18" charset="0"/>
              </a:rPr>
              <a:t>echo But var4 has 6 elements, while var3 has 4 elements</a:t>
            </a:r>
            <a:endParaRPr lang="en-US" altLang="zh-TW" sz="3000" b="0" dirty="0"/>
          </a:p>
        </p:txBody>
      </p:sp>
    </p:spTree>
    <p:extLst>
      <p:ext uri="{BB962C8B-B14F-4D97-AF65-F5344CB8AC3E}">
        <p14:creationId xmlns:p14="http://schemas.microsoft.com/office/powerpoint/2010/main" val="10238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 smtClean="0">
              <a:solidFill>
                <a:schemeClr val="bg1"/>
              </a:solidFill>
              <a:latin typeface="Bookman Old Style" panose="02050604050505020204" pitchFamily="18" charset="0"/>
              <a:ea typeface="Gadugi" panose="020B0502040204020203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Use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 ]</a:t>
            </a:r>
            <a:r>
              <a:rPr lang="en-US" altLang="zh-TW" dirty="0" smtClean="0">
                <a:solidFill>
                  <a:srgbClr val="F6368E"/>
                </a:solidFill>
              </a:rPr>
              <a:t> 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to access elements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000000"/>
                </a:solidFill>
              </a:rPr>
              <a:t>2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  <a:endParaRPr lang="en-US" altLang="zh-TW" sz="2600" dirty="0">
              <a:solidFill>
                <a:srgbClr val="F6368E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 smtClean="0">
                <a:solidFill>
                  <a:srgbClr val="0033CC"/>
                </a:solidFill>
                <a:latin typeface="High Tower Text" pitchFamily="18" charset="0"/>
              </a:rPr>
              <a:t>Banana</a:t>
            </a:r>
            <a:endParaRPr lang="en-US" altLang="zh-TW" sz="30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TW" sz="2500" spc="-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dirty="0" smtClean="0">
                <a:solidFill>
                  <a:srgbClr val="000000"/>
                </a:solidFill>
              </a:rPr>
              <a:t>3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  <a:endParaRPr lang="en-US" altLang="zh-TW" sz="2600" dirty="0">
              <a:solidFill>
                <a:srgbClr val="F6368E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  <a:endParaRPr lang="en-US" altLang="zh-TW" sz="2600" dirty="0">
              <a:solidFill>
                <a:srgbClr val="F6368E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dirty="0">
                <a:solidFill>
                  <a:srgbClr val="000000"/>
                </a:solidFill>
                <a:latin typeface="Garamond" panose="02020404030301010803" pitchFamily="18" charset="0"/>
              </a:rPr>
              <a:t>*</a:t>
            </a:r>
            <a:r>
              <a:rPr lang="en-US" altLang="zh-TW" sz="2600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Cherry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400" b="0" dirty="0" smtClean="0">
                <a:solidFill>
                  <a:srgbClr val="FFFFFF"/>
                </a:solidFill>
                <a:latin typeface="Times New Roman" pitchFamily="18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Apple Banana Cherry Date</a:t>
            </a:r>
            <a:endParaRPr lang="en-US" altLang="zh-TW" sz="2600" b="0" dirty="0">
              <a:solidFill>
                <a:srgbClr val="0033CC"/>
              </a:solidFill>
              <a:latin typeface="High Tower Text" pitchFamily="18" charset="0"/>
            </a:endParaRPr>
          </a:p>
          <a:p>
            <a:pPr indent="401638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3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959024"/>
            <a:ext cx="154766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y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B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 smtClean="0">
              <a:solidFill>
                <a:srgbClr val="000000"/>
              </a:solidFill>
              <a:latin typeface="Arial"/>
            </a:endParaRPr>
          </a:p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5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2600" b="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 smtClean="0">
                <a:solidFill>
                  <a:schemeClr val="bg1"/>
                </a:solidFill>
              </a:rPr>
              <a:t>3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r</a:t>
            </a:r>
            <a:endParaRPr lang="en-US" altLang="zh-TW" sz="26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e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Use </a:t>
            </a:r>
            <a:r>
              <a:rPr lang="en-US" altLang="zh-TW" kern="0" dirty="0" smtClean="0">
                <a:solidFill>
                  <a:srgbClr val="F6368E"/>
                </a:solidFill>
              </a:rPr>
              <a:t>$#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__</a:t>
            </a:r>
            <a:r>
              <a:rPr lang="en-US" altLang="zh-TW" dirty="0" smtClean="0">
                <a:solidFill>
                  <a:srgbClr val="F6368E"/>
                </a:solidFill>
              </a:rPr>
              <a:t> 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to </a:t>
            </a:r>
            <a:r>
              <a:rPr lang="en-US" altLang="zh-TW" b="0" kern="0" dirty="0">
                <a:solidFill>
                  <a:srgbClr val="0033CC"/>
                </a:solidFill>
              </a:rPr>
              <a:t>get an array’s size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 smtClean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F6368E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500" b="0" dirty="0" smtClean="0">
                <a:solidFill>
                  <a:srgbClr val="0033CC"/>
                </a:solidFill>
              </a:rPr>
              <a:t>4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3000" b="0" dirty="0" smtClean="0">
                <a:solidFill>
                  <a:schemeClr val="bg1"/>
                </a:solidFill>
                <a:latin typeface="High Tower Text" pitchFamily="18" charset="0"/>
              </a:rPr>
              <a:t>B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 smtClean="0">
              <a:solidFill>
                <a:srgbClr val="000000"/>
              </a:solidFill>
              <a:latin typeface="Arial"/>
            </a:endParaRPr>
          </a:p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The</a:t>
            </a:r>
            <a:r>
              <a:rPr lang="en-US" altLang="zh-TW" sz="1200" b="0" dirty="0" smtClean="0">
                <a:solidFill>
                  <a:srgbClr val="FF5050"/>
                </a:solidFill>
                <a:latin typeface="Arial"/>
              </a:rPr>
              <a:t> 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$#</a:t>
            </a:r>
            <a:r>
              <a:rPr lang="en-US" altLang="zh-TW" sz="1600" b="0" dirty="0" smtClean="0">
                <a:solidFill>
                  <a:srgbClr val="FF5050"/>
                </a:solidFill>
                <a:latin typeface="Arial"/>
              </a:rPr>
              <a:t> 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is useable as a number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expr 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 smtClean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- 1</a:t>
            </a:r>
            <a:endParaRPr lang="en-US" altLang="zh-TW" sz="2600" b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 smtClean="0">
                <a:solidFill>
                  <a:srgbClr val="0033CC"/>
                </a:solidFill>
              </a:rPr>
              <a:t>3</a:t>
            </a:r>
            <a:r>
              <a:rPr lang="en-US" altLang="zh-TW" sz="2800" b="0" dirty="0" smtClean="0">
                <a:solidFill>
                  <a:srgbClr val="000000"/>
                </a:solidFill>
              </a:rPr>
              <a:t> </a:t>
            </a:r>
            <a:r>
              <a:rPr lang="en-US" altLang="zh-TW" sz="2800" b="0" dirty="0" smtClean="0">
                <a:solidFill>
                  <a:schemeClr val="bg1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 </a:t>
            </a:r>
            <a:r>
              <a:rPr lang="en-US" altLang="zh-TW" sz="2600" dirty="0" smtClean="0">
                <a:latin typeface="Times New Roman" pitchFamily="18" charset="0"/>
              </a:rPr>
              <a:t>@</a:t>
            </a:r>
            <a:r>
              <a:rPr lang="en-US" altLang="zh-TW" sz="3000" b="0" dirty="0" smtClean="0"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 = 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 smtClean="0">
                <a:solidFill>
                  <a:srgbClr val="F6368E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F6368E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- 1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3000" b="0" dirty="0" err="1" smtClean="0">
                <a:solidFill>
                  <a:srgbClr val="FFFFFF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0" lvl="0" indent="741363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500" b="0" dirty="0" smtClean="0">
                <a:solidFill>
                  <a:srgbClr val="0033CC"/>
                </a:solidFill>
                <a:latin typeface="+mn-lt"/>
              </a:rPr>
              <a:t>3</a:t>
            </a:r>
            <a:r>
              <a:rPr lang="en-US" altLang="zh-TW" sz="2800" b="0" dirty="0" smtClean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B</a:t>
            </a:r>
            <a:endParaRPr lang="en-US" altLang="zh-TW" sz="3000" b="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3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17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shift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2743200"/>
            <a:ext cx="8915400" cy="40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 smtClean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We can do the same thing with 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…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2-</a:t>
            </a:r>
            <a:r>
              <a:rPr lang="en-US" altLang="zh-TW" sz="2500" b="0" spc="15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Use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sz="420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4200" spc="-3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420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 to </a:t>
            </a:r>
            <a:r>
              <a:rPr lang="en-US" altLang="zh-TW" b="0" kern="0" dirty="0">
                <a:solidFill>
                  <a:srgbClr val="0033CC"/>
                </a:solidFill>
              </a:rPr>
              <a:t>kill the first item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800600"/>
            <a:ext cx="8915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You can shift out to the right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with 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Cherry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Date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219" y="373757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744219" y="5789633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741954" y="162129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2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959024"/>
            <a:ext cx="8915400" cy="17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Cherry Date )</a:t>
            </a: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000" dirty="0" smtClean="0">
                <a:solidFill>
                  <a:srgbClr val="F6368E"/>
                </a:solidFill>
                <a:latin typeface="High Tower Text" pitchFamily="18" charset="0"/>
              </a:rPr>
              <a:t>shift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4016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954" y="1621295"/>
            <a:ext cx="4619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b="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%</a:t>
            </a:r>
            <a:endParaRPr lang="en-US" sz="2600" dirty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2743200"/>
            <a:ext cx="8915400" cy="40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3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 smtClean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We can do the same thing with 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…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FF5050"/>
                </a:solidFill>
                <a:latin typeface="+mn-lt"/>
              </a:rPr>
              <a:t>2-</a:t>
            </a:r>
            <a:r>
              <a:rPr lang="en-US" altLang="zh-TW" sz="2500" b="0" spc="15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dirty="0">
              <a:solidFill>
                <a:srgbClr val="FF5050"/>
              </a:solidFill>
              <a:latin typeface="Century" panose="02040604050505020304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=(Apple Banana Cherry Date 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spc="-2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zh-TW" sz="2500" spc="-20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2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Banana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5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800600"/>
            <a:ext cx="8915400" cy="5791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You can shift out to the right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with 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Cherry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Date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90600"/>
            <a:ext cx="8915400" cy="57912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You can shift out to the right </a:t>
            </a:r>
            <a:r>
              <a:rPr lang="en-US" altLang="zh-TW" sz="2500" b="0" dirty="0">
                <a:solidFill>
                  <a:srgbClr val="FF5050"/>
                </a:solidFill>
                <a:latin typeface="Arial"/>
              </a:rPr>
              <a:t>with 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…</a:t>
            </a:r>
            <a:r>
              <a:rPr lang="en-US" altLang="zh-TW" sz="2500" b="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n</a:t>
            </a:r>
            <a:r>
              <a:rPr lang="en-US" altLang="zh-TW" sz="2500" b="0" i="1" spc="-500" dirty="0" smtClean="0">
                <a:solidFill>
                  <a:srgbClr val="FF5050"/>
                </a:solidFill>
                <a:latin typeface="Arial"/>
              </a:rPr>
              <a:t>-</a:t>
            </a:r>
            <a:r>
              <a:rPr lang="en-US" altLang="zh-TW" sz="2500" b="0" i="1" dirty="0" smtClean="0">
                <a:solidFill>
                  <a:srgbClr val="FF5050"/>
                </a:solidFill>
                <a:latin typeface="Arial"/>
              </a:rPr>
              <a:t>1</a:t>
            </a:r>
            <a:r>
              <a:rPr lang="en-US" altLang="zh-TW" sz="2500" b="0" spc="150" dirty="0" smtClean="0">
                <a:solidFill>
                  <a:srgbClr val="FF5050"/>
                </a:solidFill>
                <a:latin typeface="Agency FB" panose="020B0503020202020204" pitchFamily="34" charset="0"/>
              </a:rPr>
              <a:t>])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Cherry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Date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+mn-lt"/>
                <a:ea typeface="+mj-ea"/>
              </a:rPr>
              <a:t>3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3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Apple 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Date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set n</a:t>
            </a:r>
            <a:r>
              <a:rPr lang="en-US" altLang="zh-TW" sz="2600" b="0" spc="-300" dirty="0" smtClean="0">
                <a:solidFill>
                  <a:srgbClr val="000000"/>
                </a:solidFill>
                <a:latin typeface="Colonna MT" panose="04020805060202030203" pitchFamily="82" charset="0"/>
                <a:ea typeface="Gadugi" panose="020B0502040204020203" pitchFamily="34" charset="0"/>
              </a:rPr>
              <a:t>_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= expr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+mj-lt"/>
                <a:ea typeface="Gadugi" panose="020B0502040204020203" pitchFamily="34" charset="0"/>
              </a:rPr>
              <a:t>4</a:t>
            </a:r>
            <a:r>
              <a:rPr lang="en-US" altLang="zh-TW" sz="20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 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spc="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endParaRPr lang="en-US" altLang="zh-TW" sz="2600" b="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var</a:t>
            </a:r>
            <a:r>
              <a:rPr lang="en-US" altLang="zh-TW" sz="2500" b="0" spc="100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4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n</a:t>
            </a:r>
            <a:r>
              <a:rPr lang="en-US" altLang="zh-TW" sz="2600" b="0" spc="-300" dirty="0">
                <a:solidFill>
                  <a:srgbClr val="000000"/>
                </a:solidFill>
                <a:latin typeface="Colonna MT" panose="04020805060202030203" pitchFamily="82" charset="0"/>
                <a:ea typeface="Gadugi" panose="020B0502040204020203" pitchFamily="34" charset="0"/>
              </a:rPr>
              <a:t>_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2600" b="0" dirty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-200" dirty="0" smtClean="0">
                <a:solidFill>
                  <a:srgbClr val="000000"/>
                </a:solidFill>
                <a:latin typeface="Arial"/>
              </a:rPr>
              <a:t>4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33CC"/>
                </a:solidFill>
                <a:latin typeface="High Tower Text" pitchFamily="18" charset="0"/>
              </a:rPr>
              <a:t>Apple Banana </a:t>
            </a:r>
            <a:r>
              <a:rPr lang="en-US" altLang="zh-TW" sz="2800" b="0" dirty="0" smtClean="0">
                <a:solidFill>
                  <a:srgbClr val="0033CC"/>
                </a:solidFill>
                <a:latin typeface="High Tower Text" pitchFamily="18" charset="0"/>
              </a:rPr>
              <a:t>Cherry</a:t>
            </a: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</a:p>
          <a:p>
            <a:pPr marL="0" lvl="0" indent="742950">
              <a:lnSpc>
                <a:spcPct val="72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echo </a:t>
            </a:r>
            <a:r>
              <a:rPr lang="en-US" altLang="zh-TW" sz="2500" spc="100" dirty="0">
                <a:solidFill>
                  <a:srgbClr val="FFFFFF">
                    <a:lumMod val="65000"/>
                  </a:srgbClr>
                </a:solidFill>
                <a:latin typeface="Bookman Old Style" panose="02050604050505020204" pitchFamily="18" charset="0"/>
              </a:rPr>
              <a:t>-</a:t>
            </a:r>
            <a:r>
              <a:rPr lang="en-US" altLang="zh-TW" sz="3000" b="0" dirty="0">
                <a:solidFill>
                  <a:srgbClr val="FFFFFF">
                    <a:lumMod val="65000"/>
                  </a:srgbClr>
                </a:solidFill>
                <a:latin typeface="High Tower Text" pitchFamily="18" charset="0"/>
              </a:rPr>
              <a:t>n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10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Bahnschrift SemiBold SemiConden" panose="020B0502040204020203" pitchFamily="34" charset="0"/>
              </a:rPr>
              <a:t>|</a:t>
            </a:r>
            <a:r>
              <a:rPr lang="en-US" altLang="zh-TW" sz="2500" b="0" dirty="0">
                <a:solidFill>
                  <a:srgbClr val="FFFFFF">
                    <a:lumMod val="65000"/>
                  </a:srgbClr>
                </a:solidFill>
                <a:latin typeface="Arial"/>
              </a:rPr>
              <a:t> </a:t>
            </a:r>
            <a:r>
              <a:rPr lang="en-US" altLang="zh-TW" sz="2500" b="0" dirty="0" smtClean="0">
                <a:solidFill>
                  <a:srgbClr val="FF5050"/>
                </a:solidFill>
                <a:latin typeface="Arial"/>
              </a:rPr>
              <a:t>But, for whatever reason, no `` inside a [...]</a:t>
            </a:r>
            <a:r>
              <a:rPr lang="en-US" altLang="zh-TW" sz="2000" dirty="0" smtClean="0">
                <a:solidFill>
                  <a:srgbClr val="FF5050"/>
                </a:solidFill>
                <a:latin typeface="Century" panose="02040604050505020304" pitchFamily="18" charset="0"/>
              </a:rPr>
              <a:t>:</a:t>
            </a:r>
            <a:endParaRPr lang="en-US" altLang="zh-TW" sz="2500" b="0" dirty="0">
              <a:solidFill>
                <a:srgbClr val="FF5050"/>
              </a:solidFill>
              <a:latin typeface="Arial"/>
            </a:endParaRPr>
          </a:p>
          <a:p>
            <a:pPr marL="0" lvl="0" indent="74295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Apple Banana Cherry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Date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500" b="0" spc="1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24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3000" b="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expr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$#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+mn-lt"/>
                <a:ea typeface="Gadugi" panose="020B0502040204020203" pitchFamily="34" charset="0"/>
              </a:rPr>
              <a:t>5</a:t>
            </a:r>
            <a:r>
              <a:rPr lang="en-US" altLang="zh-TW" sz="20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  </a:t>
            </a:r>
            <a:r>
              <a:rPr lang="en-US" altLang="zh-TW" sz="2500" spc="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1200" spc="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zh-TW" sz="2600" b="0" dirty="0" smtClean="0">
                <a:solidFill>
                  <a:srgbClr val="000000"/>
                </a:solidFill>
                <a:latin typeface="Bookman Old Style" panose="02050604050505020204" pitchFamily="18" charset="0"/>
                <a:ea typeface="Gadugi" panose="020B0502040204020203" pitchFamily="34" charset="0"/>
              </a:rPr>
              <a:t>1</a:t>
            </a:r>
            <a:r>
              <a:rPr lang="en-US" altLang="zh-TW" sz="3000" b="0" spc="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`</a:t>
            </a:r>
            <a:r>
              <a:rPr lang="en-US" altLang="zh-TW" sz="2600" b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]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)</a:t>
            </a:r>
            <a:endParaRPr lang="en-US" altLang="zh-TW" sz="2600" b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0" lvl="0" indent="744538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800" b="0" dirty="0" smtClean="0">
                <a:solidFill>
                  <a:srgbClr val="FF0000"/>
                </a:solidFill>
                <a:latin typeface="High Tower Text" pitchFamily="18" charset="0"/>
              </a:rPr>
              <a:t>Syntax Error.</a:t>
            </a:r>
            <a:endParaRPr lang="en-US" altLang="zh-TW" sz="3000" b="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744538" lvl="0" indent="0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zh-TW" sz="2600" b="0" dirty="0" smtClean="0">
                <a:solidFill>
                  <a:srgbClr val="FFFFFF">
                    <a:lumMod val="65000"/>
                  </a:srgbClr>
                </a:solidFill>
                <a:latin typeface="Times New Roman" pitchFamily="18" charset="0"/>
              </a:rPr>
              <a:t>%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76800" y="5727306"/>
            <a:ext cx="4267200" cy="1119808"/>
          </a:xfrm>
          <a:prstGeom prst="wedgeRectCallout">
            <a:avLst>
              <a:gd name="adj1" fmla="val -65090"/>
              <a:gd name="adj2" fmla="val -5110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FFFF"/>
                </a:solidFill>
                <a:latin typeface="Arial Narrow" pitchFamily="34" charset="0"/>
              </a:rPr>
              <a:t>A "3" went here because this array has 4 elements (so 4-1=3).</a:t>
            </a:r>
            <a:br>
              <a:rPr lang="en-US" altLang="zh-TW" sz="24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400" dirty="0" smtClean="0">
                <a:solidFill>
                  <a:srgbClr val="FFFFFF"/>
                </a:solidFill>
                <a:latin typeface="Arial Narrow" pitchFamily="34" charset="0"/>
              </a:rPr>
              <a:t>But what if we don't know the size?</a:t>
            </a:r>
            <a:endParaRPr lang="en-US" altLang="zh-TW" sz="24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876800" y="4114800"/>
            <a:ext cx="4267200" cy="762000"/>
          </a:xfrm>
          <a:prstGeom prst="wedgeRectCallout">
            <a:avLst>
              <a:gd name="adj1" fmla="val -61264"/>
              <a:gd name="adj2" fmla="val -5929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FFFF"/>
                </a:solidFill>
                <a:latin typeface="Arial Narrow" pitchFamily="34" charset="0"/>
              </a:rPr>
              <a:t>If we compute the value n-1, then we don't need to know its size.</a:t>
            </a:r>
            <a:endParaRPr lang="en-US" altLang="zh-TW" sz="24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865914" y="6477000"/>
            <a:ext cx="4278086" cy="381000"/>
          </a:xfrm>
          <a:prstGeom prst="wedgeRectCallout">
            <a:avLst>
              <a:gd name="adj1" fmla="val -43473"/>
              <a:gd name="adj2" fmla="val -14760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FFFF"/>
                </a:solidFill>
                <a:latin typeface="Arial Narrow" pitchFamily="34" charset="0"/>
              </a:rPr>
              <a:t>Too bad we can't do this.</a:t>
            </a:r>
            <a:endParaRPr lang="en-US" altLang="zh-TW" sz="24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Use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sz="420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4200" spc="-3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4200" spc="-100" dirty="0" smtClean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 to </a:t>
            </a:r>
            <a:r>
              <a:rPr lang="en-US" altLang="zh-TW" b="0" kern="0" dirty="0">
                <a:solidFill>
                  <a:srgbClr val="0033CC"/>
                </a:solidFill>
              </a:rPr>
              <a:t>kill the first item</a:t>
            </a:r>
            <a:endParaRPr lang="en-US" altLang="zh-TW" b="0" kern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decel="2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5611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52 -0.555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2" grpId="0"/>
      <p:bldP spid="26627" grpId="1"/>
      <p:bldP spid="4" grpId="0" animBg="1"/>
      <p:bldP spid="4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( )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declare an array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</a:t>
            </a:r>
            <a:r>
              <a:rPr lang="en-US" altLang="zh-TW" sz="26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set 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=(apple banana cherry date)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[ ]</a:t>
            </a:r>
            <a:r>
              <a:rPr lang="en-US" altLang="zh-TW" dirty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access </a:t>
            </a:r>
            <a:r>
              <a:rPr lang="en-US" altLang="zh-TW" b="0" kern="0" dirty="0" smtClean="0">
                <a:solidFill>
                  <a:srgbClr val="006600"/>
                </a:solidFill>
              </a:rPr>
              <a:t>an array element (starts at</a:t>
            </a:r>
            <a:r>
              <a:rPr lang="en-US" altLang="zh-TW" b="0" kern="0" dirty="0" smtClean="0">
                <a:solidFill>
                  <a:srgbClr val="0033CC"/>
                </a:solidFill>
              </a:rPr>
              <a:t> </a:t>
            </a:r>
            <a:r>
              <a:rPr lang="en-US" altLang="zh-TW" kern="0" dirty="0" smtClean="0">
                <a:solidFill>
                  <a:srgbClr val="F6368E"/>
                </a:solidFill>
              </a:rPr>
              <a:t>1</a:t>
            </a:r>
            <a:r>
              <a:rPr lang="en-US" altLang="zh-TW" b="0" kern="0" dirty="0" smtClean="0">
                <a:solidFill>
                  <a:srgbClr val="006600"/>
                </a:solidFill>
              </a:rPr>
              <a:t>)</a:t>
            </a:r>
            <a:r>
              <a:rPr lang="en-US" altLang="zh-TW" b="0" dirty="0" smtClean="0">
                <a:solidFill>
                  <a:srgbClr val="000000"/>
                </a:solidFill>
              </a:rPr>
              <a:t> </a:t>
            </a:r>
            <a:endParaRPr lang="en-US" altLang="zh-TW" sz="3000" b="0" dirty="0">
              <a:solidFill>
                <a:srgbClr val="000000"/>
              </a:solidFill>
            </a:endParaRPr>
          </a:p>
          <a:p>
            <a:pPr marL="347663" lvl="0" indent="-3476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altLang="zh-TW" sz="26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[2] 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[$#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 marL="347663" lvl="0" indent="-3476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spc="-500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-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-</a:t>
            </a:r>
            <a:r>
              <a:rPr lang="en-US" altLang="zh-TW" dirty="0" smtClean="0">
                <a:solidFill>
                  <a:srgbClr val="F6368E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access an array </a:t>
            </a:r>
            <a:r>
              <a:rPr lang="en-US" altLang="zh-TW" b="0" kern="0" dirty="0" smtClean="0">
                <a:solidFill>
                  <a:srgbClr val="006600"/>
                </a:solidFill>
              </a:rPr>
              <a:t>range</a:t>
            </a:r>
            <a:endParaRPr lang="en-US" altLang="zh-TW" sz="3000" b="0" dirty="0" smtClean="0">
              <a:solidFill>
                <a:srgbClr val="006600"/>
              </a:solidFill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[2-3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[-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2]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apple banana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zh-TW" b="0" kern="0" dirty="0">
                <a:solidFill>
                  <a:srgbClr val="006600"/>
                </a:solidFill>
              </a:rPr>
              <a:t>Use</a:t>
            </a:r>
            <a:r>
              <a:rPr lang="en-US" altLang="zh-TW" dirty="0">
                <a:solidFill>
                  <a:srgbClr val="0033CC"/>
                </a:solidFill>
              </a:rPr>
              <a:t> </a:t>
            </a:r>
            <a:r>
              <a:rPr lang="en-US" altLang="zh-TW" sz="34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3400" spc="-300" dirty="0">
                <a:solidFill>
                  <a:srgbClr val="F6368E"/>
                </a:solidFill>
                <a:latin typeface="Lucida Console" panose="020B0609040504020204" pitchFamily="49" charset="0"/>
              </a:rPr>
              <a:t>hi</a:t>
            </a:r>
            <a:r>
              <a:rPr lang="en-US" altLang="zh-TW" sz="3400" spc="-100" dirty="0">
                <a:solidFill>
                  <a:srgbClr val="F6368E"/>
                </a:solidFill>
                <a:latin typeface="Lucida Console" panose="020B0609040504020204" pitchFamily="49" charset="0"/>
              </a:rPr>
              <a:t>ft</a:t>
            </a:r>
            <a:r>
              <a:rPr lang="en-US" altLang="zh-TW" b="0" kern="0" dirty="0">
                <a:solidFill>
                  <a:srgbClr val="0033CC"/>
                </a:solidFill>
              </a:rPr>
              <a:t> </a:t>
            </a:r>
            <a:r>
              <a:rPr lang="en-US" altLang="zh-TW" b="0" kern="0" dirty="0">
                <a:solidFill>
                  <a:srgbClr val="006600"/>
                </a:solidFill>
              </a:rPr>
              <a:t>to </a:t>
            </a:r>
            <a:r>
              <a:rPr lang="en-US" altLang="zh-TW" b="0" kern="0" dirty="0" smtClean="0">
                <a:solidFill>
                  <a:srgbClr val="006600"/>
                </a:solidFill>
              </a:rPr>
              <a:t>remove </a:t>
            </a:r>
            <a:r>
              <a:rPr lang="en-US" altLang="zh-TW" b="0" kern="0" dirty="0">
                <a:solidFill>
                  <a:srgbClr val="006600"/>
                </a:solidFill>
              </a:rPr>
              <a:t>the first </a:t>
            </a:r>
            <a:r>
              <a:rPr lang="en-US" altLang="zh-TW" b="0" kern="0" dirty="0" smtClean="0">
                <a:solidFill>
                  <a:srgbClr val="006600"/>
                </a:solidFill>
              </a:rPr>
              <a:t>element</a:t>
            </a:r>
            <a:endParaRPr lang="en-US" altLang="zh-TW" b="0" dirty="0" smtClean="0">
              <a:solidFill>
                <a:srgbClr val="006600"/>
              </a:solidFill>
              <a:latin typeface="+mn-lt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shift </a:t>
            </a:r>
            <a:r>
              <a:rPr lang="en-US" altLang="zh-TW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b="0" dirty="0" smtClean="0">
                <a:solidFill>
                  <a:srgbClr val="000000"/>
                </a:solidFill>
                <a:latin typeface="High Tower Text" pitchFamily="18" charset="0"/>
              </a:rPr>
              <a:t>; shift </a:t>
            </a:r>
            <a:r>
              <a:rPr lang="en-US" altLang="zh-TW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endParaRPr lang="en-US" altLang="zh-TW" b="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altLang="zh-TW" b="0" dirty="0" smtClean="0">
                <a:solidFill>
                  <a:srgbClr val="006600"/>
                </a:solidFill>
              </a:rPr>
              <a:t>Use either</a:t>
            </a:r>
            <a:r>
              <a:rPr lang="en-US" altLang="zh-TW" b="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[*]</a:t>
            </a:r>
            <a:r>
              <a:rPr lang="en-US" altLang="zh-TW" b="0" dirty="0" smtClean="0">
                <a:solidFill>
                  <a:srgbClr val="006600"/>
                </a:solidFill>
              </a:rPr>
              <a:t>,</a:t>
            </a:r>
            <a:r>
              <a:rPr lang="en-US" altLang="zh-TW" b="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[-]</a:t>
            </a:r>
            <a:r>
              <a:rPr lang="en-US" altLang="zh-TW" b="0" dirty="0" smtClean="0">
                <a:solidFill>
                  <a:srgbClr val="006600"/>
                </a:solidFill>
              </a:rPr>
              <a:t>, or</a:t>
            </a:r>
            <a:r>
              <a:rPr lang="en-US" altLang="zh-TW" b="0" dirty="0" smtClean="0">
                <a:solidFill>
                  <a:srgbClr val="0033CC"/>
                </a:solidFill>
              </a:rPr>
              <a:t> </a:t>
            </a:r>
            <a:r>
              <a:rPr lang="en-US" altLang="zh-TW" b="0" dirty="0" smtClean="0">
                <a:solidFill>
                  <a:srgbClr val="F6368E"/>
                </a:solidFill>
              </a:rPr>
              <a:t>no</a:t>
            </a:r>
            <a:r>
              <a:rPr lang="en-US" altLang="zh-TW" b="0" dirty="0" smtClean="0">
                <a:solidFill>
                  <a:srgbClr val="0033CC"/>
                </a:solidFill>
              </a:rPr>
              <a:t> </a:t>
            </a:r>
            <a:r>
              <a:rPr lang="en-US" altLang="zh-TW" dirty="0" smtClean="0">
                <a:solidFill>
                  <a:srgbClr val="F6368E"/>
                </a:solidFill>
                <a:latin typeface="Agency FB" panose="020B0503020202020204" pitchFamily="34" charset="0"/>
              </a:rPr>
              <a:t>[ </a:t>
            </a:r>
            <a:r>
              <a:rPr lang="en-US" altLang="zh-TW" dirty="0">
                <a:solidFill>
                  <a:srgbClr val="F6368E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dirty="0" smtClean="0">
                <a:solidFill>
                  <a:srgbClr val="0033CC"/>
                </a:solidFill>
              </a:rPr>
              <a:t> </a:t>
            </a:r>
            <a:r>
              <a:rPr lang="en-US" altLang="zh-TW" b="0" dirty="0" smtClean="0">
                <a:solidFill>
                  <a:srgbClr val="006600"/>
                </a:solidFill>
              </a:rPr>
              <a:t>to get all elements</a:t>
            </a:r>
            <a:endParaRPr lang="en-US" altLang="zh-TW" b="0" dirty="0" smtClean="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[*]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$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[-]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 smtClean="0">
                <a:solidFill>
                  <a:srgbClr val="000000"/>
                </a:solidFill>
                <a:latin typeface="Times New Roman" pitchFamily="18" charset="0"/>
              </a:rPr>
              <a:t>  $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endParaRPr lang="en-US" altLang="zh-TW" sz="2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cherry date cherry date cherry date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Array Summary (C-shell syntax)</a:t>
            </a:r>
          </a:p>
        </p:txBody>
      </p:sp>
    </p:spTree>
    <p:extLst>
      <p:ext uri="{BB962C8B-B14F-4D97-AF65-F5344CB8AC3E}">
        <p14:creationId xmlns:p14="http://schemas.microsoft.com/office/powerpoint/2010/main" val="33365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6600"/>
                </a:solidFill>
              </a:rPr>
              <a:t>Use </a:t>
            </a:r>
            <a:r>
              <a:rPr lang="en-US" altLang="zh-TW" sz="3400" dirty="0">
                <a:solidFill>
                  <a:srgbClr val="F6368E"/>
                </a:solidFill>
              </a:rPr>
              <a:t>$#X</a:t>
            </a:r>
            <a:r>
              <a:rPr lang="en-US" altLang="zh-TW" sz="3400" b="0" dirty="0">
                <a:solidFill>
                  <a:srgbClr val="006600"/>
                </a:solidFill>
              </a:rPr>
              <a:t>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6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>
                <a:solidFill>
                  <a:srgbClr val="006600"/>
                </a:solidFill>
              </a:rPr>
              <a:t>There is a built-in array, </a:t>
            </a:r>
            <a:r>
              <a:rPr lang="en-US" altLang="zh-TW" sz="3400" dirty="0" err="1">
                <a:solidFill>
                  <a:srgbClr val="F6368E"/>
                </a:solidFill>
              </a:rPr>
              <a:t>argv</a:t>
            </a:r>
            <a:endParaRPr lang="en-US" altLang="zh-TW" sz="3400" dirty="0">
              <a:solidFill>
                <a:srgbClr val="F6368E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 dirty="0">
                <a:solidFill>
                  <a:srgbClr val="000000"/>
                </a:solidFill>
              </a:rPr>
              <a:t>There is not much difference between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[2</a:t>
            </a:r>
            <a:r>
              <a:rPr lang="en-US" altLang="zh-TW" sz="2600" b="0" dirty="0">
                <a:solidFill>
                  <a:srgbClr val="000000"/>
                </a:solidFill>
              </a:rPr>
              <a:t>] and $2,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$*</a:t>
            </a:r>
            <a:r>
              <a:rPr lang="en-US" altLang="zh-TW" sz="2600" b="0" dirty="0">
                <a:solidFill>
                  <a:srgbClr val="000000"/>
                </a:solidFill>
              </a:rPr>
              <a:t> and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[*], or between </a:t>
            </a:r>
            <a:r>
              <a:rPr lang="en-US" altLang="zh-TW" sz="2600" b="0" dirty="0">
                <a:solidFill>
                  <a:srgbClr val="FF0000"/>
                </a:solidFill>
              </a:rPr>
              <a:t>$#</a:t>
            </a:r>
            <a:r>
              <a:rPr lang="en-US" altLang="zh-TW" sz="2600" b="0" dirty="0">
                <a:solidFill>
                  <a:srgbClr val="000000"/>
                </a:solidFill>
              </a:rPr>
              <a:t> and $#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endParaRPr lang="en-US" altLang="zh-TW" sz="2600" b="0" dirty="0">
              <a:solidFill>
                <a:srgbClr val="000000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63344"/>
              <a:gd name="adj2" fmla="val -2149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Array Summary (C-shell syntax)</a:t>
            </a:r>
          </a:p>
        </p:txBody>
      </p:sp>
    </p:spTree>
    <p:extLst>
      <p:ext uri="{BB962C8B-B14F-4D97-AF65-F5344CB8AC3E}">
        <p14:creationId xmlns:p14="http://schemas.microsoft.com/office/powerpoint/2010/main" val="13502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807896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pc="-1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13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TW" spc="2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ten</a:t>
            </a:r>
            <a:r>
              <a:rPr lang="en-US" altLang="zh-TW" sz="2800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zh-TW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z="2800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pc="-8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nt </a:t>
            </a:r>
            <a:r>
              <a:rPr lang="en-US" altLang="zh-TW" spc="-4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use this 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</a:t>
            </a:r>
            <a:r>
              <a:rPr lang="en-US" altLang="zh-TW" spc="-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pt </a:t>
            </a:r>
            <a:r>
              <a:rPr lang="en-US" altLang="zh-TW" spc="-1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I’v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TW" spc="-7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mad</a:t>
            </a:r>
            <a:r>
              <a:rPr lang="en-US" altLang="zh-TW" spc="-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altLang="zh-TW" spc="-4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altLang="zh-TW" spc="-4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 dirty="0">
                <a:solidFill>
                  <a:srgbClr val="00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 arguments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flexible (and therefore more useful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like we pass arguments to UNIX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commands.</a:t>
            </a:r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1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script.</a:t>
            </a:r>
            <a:r>
              <a:rPr lang="en-US" altLang="zh-TW" sz="36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TW" sz="36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</a:t>
            </a: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zh-TW" sz="32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replaced with all of the </a:t>
            </a:r>
            <a:r>
              <a:rPr lang="en-US" altLang="zh-TW" sz="32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arguments.</a:t>
            </a:r>
            <a:endParaRPr lang="en-US" altLang="zh-TW" sz="32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rapezoid 3"/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 2…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5970984"/>
            <a:ext cx="3293368" cy="914400"/>
          </a:xfrm>
          <a:prstGeom prst="wedgeRectCallout">
            <a:avLst>
              <a:gd name="adj1" fmla="val -25117"/>
              <a:gd name="adj2" fmla="val -16566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Remember using this</a:t>
            </a:r>
            <a:b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</a:b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 in Lecture 2?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29484</TotalTime>
  <Words>11056</Words>
  <Application>Microsoft Office PowerPoint</Application>
  <PresentationFormat>On-screen Show (4:3)</PresentationFormat>
  <Paragraphs>1968</Paragraphs>
  <Slides>125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125</vt:i4>
      </vt:variant>
    </vt:vector>
  </HeadingPairs>
  <TitlesOfParts>
    <vt:vector size="153" baseType="lpstr">
      <vt:lpstr>Arial Unicode MS</vt:lpstr>
      <vt:lpstr>Courier</vt:lpstr>
      <vt:lpstr>Lucida Grande</vt:lpstr>
      <vt:lpstr>ＭＳ Ｐゴシック</vt:lpstr>
      <vt:lpstr>ＭＳ Ｐゴシック</vt:lpstr>
      <vt:lpstr>新細明體</vt:lpstr>
      <vt:lpstr>Agency FB</vt:lpstr>
      <vt:lpstr>Arial</vt:lpstr>
      <vt:lpstr>Arial Narrow</vt:lpstr>
      <vt:lpstr>Bahnschrift SemiBold</vt:lpstr>
      <vt:lpstr>Bahnschrift SemiBold SemiConden</vt:lpstr>
      <vt:lpstr>Bookman Old Style</vt:lpstr>
      <vt:lpstr>Century</vt:lpstr>
      <vt:lpstr>Colonna MT</vt:lpstr>
      <vt:lpstr>Engravers MT</vt:lpstr>
      <vt:lpstr>Gadugi</vt:lpstr>
      <vt:lpstr>Garamond</vt:lpstr>
      <vt:lpstr>Gill Sans MT</vt:lpstr>
      <vt:lpstr>High Tower Text</vt:lpstr>
      <vt:lpstr>Lucida Console</vt:lpstr>
      <vt:lpstr>Poor Richard</vt:lpstr>
      <vt:lpstr>Symbol</vt:lpstr>
      <vt:lpstr>Times New Roman</vt:lpstr>
      <vt:lpstr>Wingdings</vt:lpstr>
      <vt:lpstr>Default Design</vt:lpstr>
      <vt:lpstr>1_Default Design</vt:lpstr>
      <vt:lpstr>2_Default Design</vt:lpstr>
      <vt:lpstr>3_Default Design</vt:lpstr>
      <vt:lpstr>Miscellaneous Commands</vt:lpstr>
      <vt:lpstr>Miscellaneous Commands</vt:lpstr>
      <vt:lpstr>sort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Other Miscellaneous Commands</vt:lpstr>
      <vt:lpstr>PowerPoint Presentation</vt:lpstr>
      <vt:lpstr>PowerPoint Presentation</vt:lpstr>
      <vt:lpstr>What’s the path of an executable?</vt:lpstr>
      <vt:lpstr>Remember this slide?</vt:lpstr>
      <vt:lpstr>PowerPoint Presentation</vt:lpstr>
      <vt:lpstr>PowerPoint Presentation</vt:lpstr>
      <vt:lpstr>PowerPoint Presentation</vt:lpstr>
      <vt:lpstr>$PATH</vt:lpstr>
      <vt:lpstr>$PATH</vt:lpstr>
      <vt:lpstr>$PATH</vt:lpstr>
      <vt:lpstr>$PATH</vt:lpstr>
      <vt:lpstr>$PATH</vt:lpstr>
      <vt:lpstr>$PATH</vt:lpstr>
      <vt:lpstr>Remember this slide?</vt:lpstr>
      <vt:lpstr>PowerPoint Presentation</vt:lpstr>
      <vt:lpstr>PowerPoint Presentation</vt:lpstr>
      <vt:lpstr>PowerPoint Presentation</vt:lpstr>
      <vt:lpstr>Which one?</vt:lpstr>
      <vt:lpstr>PowerPoint Presentation</vt:lpstr>
      <vt:lpstr>What is a Shell?</vt:lpstr>
      <vt:lpstr>Popular Shells</vt:lpstr>
      <vt:lpstr>PowerPoint Presentation</vt:lpstr>
      <vt:lpstr>PowerPoint Presentation</vt:lpstr>
      <vt:lpstr>PowerPoint Presentation</vt:lpstr>
      <vt:lpstr>Family relationships among shells</vt:lpstr>
      <vt:lpstr>PowerPoint Presentation</vt:lpstr>
      <vt:lpstr>PowerPoint Presentation</vt:lpstr>
      <vt:lpstr>Invoking a Shell Script </vt:lpstr>
      <vt:lpstr>PowerPoint Presentation</vt:lpstr>
      <vt:lpstr>The Website “Textbook” http://www.grymoire.com/Unix/</vt:lpstr>
      <vt:lpstr>Course Outline</vt:lpstr>
      <vt:lpstr>Course Outline</vt:lpstr>
      <vt:lpstr>Course Outline</vt:lpstr>
      <vt:lpstr>PowerPoint Presentation</vt:lpstr>
      <vt:lpstr>Reading Variables (C-shell 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Variables (C-shell 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make it more general?</vt:lpstr>
      <vt:lpstr>Old version:</vt:lpstr>
      <vt:lpstr>A more-flexible version:</vt:lpstr>
      <vt:lpstr>A more-flexible version:</vt:lpstr>
      <vt:lpstr>PowerPoint Presentation</vt:lpstr>
      <vt:lpstr>The argv Variable</vt:lpstr>
      <vt:lpstr>PowerPoint Presentation</vt:lpstr>
      <vt:lpstr>The argv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and Variables (C-shell)</vt:lpstr>
      <vt:lpstr>Parameters and Variables (C-shell)</vt:lpstr>
      <vt:lpstr>Parameters and Variables (C-shell)</vt:lpstr>
      <vt:lpstr>The $&lt; Special Variable</vt:lpstr>
      <vt:lpstr>Parameters and Variables (C-shell)</vt:lpstr>
      <vt:lpstr>Positional Parameters</vt:lpstr>
      <vt:lpstr>Positional Parameters</vt:lpstr>
      <vt:lpstr>shift</vt:lpstr>
      <vt:lpstr>Parameters and Variables (C-shell)</vt:lpstr>
      <vt:lpstr>PowerPoint Presentation</vt:lpstr>
      <vt:lpstr>PowerPoint Presentation</vt:lpstr>
      <vt:lpstr>Summary of Parameters &amp;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445</cp:revision>
  <cp:lastPrinted>2005-05-27T21:26:31Z</cp:lastPrinted>
  <dcterms:created xsi:type="dcterms:W3CDTF">2005-05-23T21:56:35Z</dcterms:created>
  <dcterms:modified xsi:type="dcterms:W3CDTF">2021-03-17T19:42:46Z</dcterms:modified>
</cp:coreProperties>
</file>