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32918400" cy="21945600"/>
  <p:notesSz cx="6858000" cy="9144000"/>
  <p:defaultTextStyle>
    <a:defPPr>
      <a:defRPr lang="en-US"/>
    </a:defPPr>
    <a:lvl1pPr marL="0" algn="l" defTabSz="1567352" rtl="0" eaLnBrk="1" latinLnBrk="0" hangingPunct="1">
      <a:defRPr sz="6195" kern="1200">
        <a:solidFill>
          <a:schemeClr val="tx1"/>
        </a:solidFill>
        <a:latin typeface="+mn-lt"/>
        <a:ea typeface="+mn-ea"/>
        <a:cs typeface="+mn-cs"/>
      </a:defRPr>
    </a:lvl1pPr>
    <a:lvl2pPr marL="1567352" algn="l" defTabSz="1567352" rtl="0" eaLnBrk="1" latinLnBrk="0" hangingPunct="1">
      <a:defRPr sz="6195" kern="1200">
        <a:solidFill>
          <a:schemeClr val="tx1"/>
        </a:solidFill>
        <a:latin typeface="+mn-lt"/>
        <a:ea typeface="+mn-ea"/>
        <a:cs typeface="+mn-cs"/>
      </a:defRPr>
    </a:lvl2pPr>
    <a:lvl3pPr marL="3134705" algn="l" defTabSz="1567352" rtl="0" eaLnBrk="1" latinLnBrk="0" hangingPunct="1">
      <a:defRPr sz="6195" kern="1200">
        <a:solidFill>
          <a:schemeClr val="tx1"/>
        </a:solidFill>
        <a:latin typeface="+mn-lt"/>
        <a:ea typeface="+mn-ea"/>
        <a:cs typeface="+mn-cs"/>
      </a:defRPr>
    </a:lvl3pPr>
    <a:lvl4pPr marL="4702057" algn="l" defTabSz="1567352" rtl="0" eaLnBrk="1" latinLnBrk="0" hangingPunct="1">
      <a:defRPr sz="6195" kern="1200">
        <a:solidFill>
          <a:schemeClr val="tx1"/>
        </a:solidFill>
        <a:latin typeface="+mn-lt"/>
        <a:ea typeface="+mn-ea"/>
        <a:cs typeface="+mn-cs"/>
      </a:defRPr>
    </a:lvl4pPr>
    <a:lvl5pPr marL="6269409" algn="l" defTabSz="1567352" rtl="0" eaLnBrk="1" latinLnBrk="0" hangingPunct="1">
      <a:defRPr sz="6195" kern="1200">
        <a:solidFill>
          <a:schemeClr val="tx1"/>
        </a:solidFill>
        <a:latin typeface="+mn-lt"/>
        <a:ea typeface="+mn-ea"/>
        <a:cs typeface="+mn-cs"/>
      </a:defRPr>
    </a:lvl5pPr>
    <a:lvl6pPr marL="7836762" algn="l" defTabSz="1567352" rtl="0" eaLnBrk="1" latinLnBrk="0" hangingPunct="1">
      <a:defRPr sz="6195" kern="1200">
        <a:solidFill>
          <a:schemeClr val="tx1"/>
        </a:solidFill>
        <a:latin typeface="+mn-lt"/>
        <a:ea typeface="+mn-ea"/>
        <a:cs typeface="+mn-cs"/>
      </a:defRPr>
    </a:lvl6pPr>
    <a:lvl7pPr marL="9404115" algn="l" defTabSz="1567352" rtl="0" eaLnBrk="1" latinLnBrk="0" hangingPunct="1">
      <a:defRPr sz="6195" kern="1200">
        <a:solidFill>
          <a:schemeClr val="tx1"/>
        </a:solidFill>
        <a:latin typeface="+mn-lt"/>
        <a:ea typeface="+mn-ea"/>
        <a:cs typeface="+mn-cs"/>
      </a:defRPr>
    </a:lvl7pPr>
    <a:lvl8pPr marL="10971467" algn="l" defTabSz="1567352" rtl="0" eaLnBrk="1" latinLnBrk="0" hangingPunct="1">
      <a:defRPr sz="6195" kern="1200">
        <a:solidFill>
          <a:schemeClr val="tx1"/>
        </a:solidFill>
        <a:latin typeface="+mn-lt"/>
        <a:ea typeface="+mn-ea"/>
        <a:cs typeface="+mn-cs"/>
      </a:defRPr>
    </a:lvl8pPr>
    <a:lvl9pPr marL="12538819" algn="l" defTabSz="1567352" rtl="0" eaLnBrk="1" latinLnBrk="0" hangingPunct="1">
      <a:defRPr sz="619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B7FBF"/>
    <a:srgbClr val="002D72"/>
    <a:srgbClr val="FFD96E"/>
    <a:srgbClr val="264162"/>
    <a:srgbClr val="D93230"/>
    <a:srgbClr val="152043"/>
    <a:srgbClr val="CED84A"/>
    <a:srgbClr val="3C66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3"/>
    <p:restoredTop sz="96197" autoAdjust="0"/>
  </p:normalViewPr>
  <p:slideViewPr>
    <p:cSldViewPr snapToGrid="0" snapToObjects="1">
      <p:cViewPr>
        <p:scale>
          <a:sx n="49" d="100"/>
          <a:sy n="49" d="100"/>
        </p:scale>
        <p:origin x="280" y="-1400"/>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erek:Desktop:Experimental%20data:ZY's%20Sutent%20vs.%20V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572449619601401"/>
          <c:y val="5.7222375804997297E-2"/>
          <c:w val="0.74466515897765995"/>
          <c:h val="0.71598789734616497"/>
        </c:manualLayout>
      </c:layout>
      <c:lineChart>
        <c:grouping val="standard"/>
        <c:varyColors val="0"/>
        <c:dLbls>
          <c:showLegendKey val="0"/>
          <c:showVal val="0"/>
          <c:showCatName val="0"/>
          <c:showSerName val="0"/>
          <c:showPercent val="0"/>
          <c:showBubbleSize val="0"/>
        </c:dLbls>
        <c:marker val="1"/>
        <c:smooth val="0"/>
        <c:axId val="1053243008"/>
        <c:axId val="1050436496"/>
      </c:lineChart>
      <c:catAx>
        <c:axId val="1053243008"/>
        <c:scaling>
          <c:orientation val="minMax"/>
        </c:scaling>
        <c:delete val="0"/>
        <c:axPos val="b"/>
        <c:title>
          <c:tx>
            <c:rich>
              <a:bodyPr/>
              <a:lstStyle/>
              <a:p>
                <a:pPr>
                  <a:defRPr sz="2400"/>
                </a:pPr>
                <a:r>
                  <a:rPr lang="en-US" sz="2400"/>
                  <a:t>Dose (nM)</a:t>
                </a:r>
              </a:p>
            </c:rich>
          </c:tx>
          <c:overlay val="0"/>
        </c:title>
        <c:numFmt formatCode="General" sourceLinked="1"/>
        <c:majorTickMark val="out"/>
        <c:minorTickMark val="none"/>
        <c:tickLblPos val="nextTo"/>
        <c:crossAx val="1050436496"/>
        <c:crosses val="autoZero"/>
        <c:auto val="1"/>
        <c:lblAlgn val="ctr"/>
        <c:lblOffset val="100"/>
        <c:noMultiLvlLbl val="0"/>
      </c:catAx>
      <c:valAx>
        <c:axId val="1050436496"/>
        <c:scaling>
          <c:orientation val="minMax"/>
        </c:scaling>
        <c:delete val="0"/>
        <c:axPos val="l"/>
        <c:majorGridlines>
          <c:spPr>
            <a:ln>
              <a:noFill/>
            </a:ln>
          </c:spPr>
        </c:majorGridlines>
        <c:title>
          <c:tx>
            <c:rich>
              <a:bodyPr rot="-5400000" vert="horz"/>
              <a:lstStyle/>
              <a:p>
                <a:pPr>
                  <a:defRPr sz="2400"/>
                </a:pPr>
                <a:r>
                  <a:rPr lang="en-US" sz="2400" dirty="0"/>
                  <a:t>Viable cells (95% CI)</a:t>
                </a:r>
              </a:p>
            </c:rich>
          </c:tx>
          <c:overlay val="0"/>
        </c:title>
        <c:numFmt formatCode="General" sourceLinked="1"/>
        <c:majorTickMark val="out"/>
        <c:minorTickMark val="none"/>
        <c:tickLblPos val="nextTo"/>
        <c:crossAx val="1053243008"/>
        <c:crosses val="autoZero"/>
        <c:crossBetween val="between"/>
        <c:majorUnit val="25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1D340C-BDE4-E54E-B734-EE1F2C47AC1E}" type="datetimeFigureOut">
              <a:rPr lang="en-US" smtClean="0"/>
              <a:t>11/30/23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51765A-9E3A-104A-BCE9-BF2BBD62A2EE}" type="slidenum">
              <a:rPr lang="en-US" smtClean="0"/>
              <a:t>‹#›</a:t>
            </a:fld>
            <a:endParaRPr lang="en-US"/>
          </a:p>
        </p:txBody>
      </p:sp>
    </p:spTree>
    <p:extLst>
      <p:ext uri="{BB962C8B-B14F-4D97-AF65-F5344CB8AC3E}">
        <p14:creationId xmlns:p14="http://schemas.microsoft.com/office/powerpoint/2010/main" val="1601978637"/>
      </p:ext>
    </p:extLst>
  </p:cSld>
  <p:clrMap bg1="lt1" tx1="dk1" bg2="lt2" tx2="dk2" accent1="accent1" accent2="accent2" accent3="accent3" accent4="accent4" accent5="accent5" accent6="accent6" hlink="hlink" folHlink="folHlink"/>
  <p:notesStyle>
    <a:lvl1pPr marL="0" algn="l" defTabSz="298140" rtl="0" eaLnBrk="1" latinLnBrk="0" hangingPunct="1">
      <a:defRPr sz="783" kern="1200">
        <a:solidFill>
          <a:schemeClr val="tx1"/>
        </a:solidFill>
        <a:latin typeface="+mn-lt"/>
        <a:ea typeface="+mn-ea"/>
        <a:cs typeface="+mn-cs"/>
      </a:defRPr>
    </a:lvl1pPr>
    <a:lvl2pPr marL="298140" algn="l" defTabSz="298140" rtl="0" eaLnBrk="1" latinLnBrk="0" hangingPunct="1">
      <a:defRPr sz="783" kern="1200">
        <a:solidFill>
          <a:schemeClr val="tx1"/>
        </a:solidFill>
        <a:latin typeface="+mn-lt"/>
        <a:ea typeface="+mn-ea"/>
        <a:cs typeface="+mn-cs"/>
      </a:defRPr>
    </a:lvl2pPr>
    <a:lvl3pPr marL="596280" algn="l" defTabSz="298140" rtl="0" eaLnBrk="1" latinLnBrk="0" hangingPunct="1">
      <a:defRPr sz="783" kern="1200">
        <a:solidFill>
          <a:schemeClr val="tx1"/>
        </a:solidFill>
        <a:latin typeface="+mn-lt"/>
        <a:ea typeface="+mn-ea"/>
        <a:cs typeface="+mn-cs"/>
      </a:defRPr>
    </a:lvl3pPr>
    <a:lvl4pPr marL="894420" algn="l" defTabSz="298140" rtl="0" eaLnBrk="1" latinLnBrk="0" hangingPunct="1">
      <a:defRPr sz="783" kern="1200">
        <a:solidFill>
          <a:schemeClr val="tx1"/>
        </a:solidFill>
        <a:latin typeface="+mn-lt"/>
        <a:ea typeface="+mn-ea"/>
        <a:cs typeface="+mn-cs"/>
      </a:defRPr>
    </a:lvl4pPr>
    <a:lvl5pPr marL="1192560" algn="l" defTabSz="298140" rtl="0" eaLnBrk="1" latinLnBrk="0" hangingPunct="1">
      <a:defRPr sz="783" kern="1200">
        <a:solidFill>
          <a:schemeClr val="tx1"/>
        </a:solidFill>
        <a:latin typeface="+mn-lt"/>
        <a:ea typeface="+mn-ea"/>
        <a:cs typeface="+mn-cs"/>
      </a:defRPr>
    </a:lvl5pPr>
    <a:lvl6pPr marL="1490701" algn="l" defTabSz="298140" rtl="0" eaLnBrk="1" latinLnBrk="0" hangingPunct="1">
      <a:defRPr sz="783" kern="1200">
        <a:solidFill>
          <a:schemeClr val="tx1"/>
        </a:solidFill>
        <a:latin typeface="+mn-lt"/>
        <a:ea typeface="+mn-ea"/>
        <a:cs typeface="+mn-cs"/>
      </a:defRPr>
    </a:lvl6pPr>
    <a:lvl7pPr marL="1788841" algn="l" defTabSz="298140" rtl="0" eaLnBrk="1" latinLnBrk="0" hangingPunct="1">
      <a:defRPr sz="783" kern="1200">
        <a:solidFill>
          <a:schemeClr val="tx1"/>
        </a:solidFill>
        <a:latin typeface="+mn-lt"/>
        <a:ea typeface="+mn-ea"/>
        <a:cs typeface="+mn-cs"/>
      </a:defRPr>
    </a:lvl7pPr>
    <a:lvl8pPr marL="2086981" algn="l" defTabSz="298140" rtl="0" eaLnBrk="1" latinLnBrk="0" hangingPunct="1">
      <a:defRPr sz="783" kern="1200">
        <a:solidFill>
          <a:schemeClr val="tx1"/>
        </a:solidFill>
        <a:latin typeface="+mn-lt"/>
        <a:ea typeface="+mn-ea"/>
        <a:cs typeface="+mn-cs"/>
      </a:defRPr>
    </a:lvl8pPr>
    <a:lvl9pPr marL="2385121" algn="l" defTabSz="298140" rtl="0" eaLnBrk="1" latinLnBrk="0" hangingPunct="1">
      <a:defRPr sz="7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45240" indent="0" algn="ctr">
              <a:buNone/>
              <a:defRPr>
                <a:solidFill>
                  <a:schemeClr val="tx1">
                    <a:tint val="75000"/>
                  </a:schemeClr>
                </a:solidFill>
              </a:defRPr>
            </a:lvl2pPr>
            <a:lvl3pPr marL="3090479" indent="0" algn="ctr">
              <a:buNone/>
              <a:defRPr>
                <a:solidFill>
                  <a:schemeClr val="tx1">
                    <a:tint val="75000"/>
                  </a:schemeClr>
                </a:solidFill>
              </a:defRPr>
            </a:lvl3pPr>
            <a:lvl4pPr marL="4635719" indent="0" algn="ctr">
              <a:buNone/>
              <a:defRPr>
                <a:solidFill>
                  <a:schemeClr val="tx1">
                    <a:tint val="75000"/>
                  </a:schemeClr>
                </a:solidFill>
              </a:defRPr>
            </a:lvl4pPr>
            <a:lvl5pPr marL="6180959" indent="0" algn="ctr">
              <a:buNone/>
              <a:defRPr>
                <a:solidFill>
                  <a:schemeClr val="tx1">
                    <a:tint val="75000"/>
                  </a:schemeClr>
                </a:solidFill>
              </a:defRPr>
            </a:lvl5pPr>
            <a:lvl6pPr marL="7726199" indent="0" algn="ctr">
              <a:buNone/>
              <a:defRPr>
                <a:solidFill>
                  <a:schemeClr val="tx1">
                    <a:tint val="75000"/>
                  </a:schemeClr>
                </a:solidFill>
              </a:defRPr>
            </a:lvl6pPr>
            <a:lvl7pPr marL="9271439" indent="0" algn="ctr">
              <a:buNone/>
              <a:defRPr>
                <a:solidFill>
                  <a:schemeClr val="tx1">
                    <a:tint val="75000"/>
                  </a:schemeClr>
                </a:solidFill>
              </a:defRPr>
            </a:lvl7pPr>
            <a:lvl8pPr marL="10816679" indent="0" algn="ctr">
              <a:buNone/>
              <a:defRPr>
                <a:solidFill>
                  <a:schemeClr val="tx1">
                    <a:tint val="75000"/>
                  </a:schemeClr>
                </a:solidFill>
              </a:defRPr>
            </a:lvl8pPr>
            <a:lvl9pPr marL="1236191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D4C4CA-94A1-834E-A2BA-CE4D58E93A41}"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63341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375059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650990" y="4216400"/>
            <a:ext cx="41473757"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218299" y="4216400"/>
            <a:ext cx="123884053"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370461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D4C4CA-94A1-834E-A2BA-CE4D58E93A41}"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87720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1"/>
            <a:ext cx="27980640" cy="4358640"/>
          </a:xfrm>
        </p:spPr>
        <p:txBody>
          <a:bodyPr anchor="t"/>
          <a:lstStyle>
            <a:lvl1pPr algn="l">
              <a:defRPr sz="13501"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9"/>
          </a:xfrm>
        </p:spPr>
        <p:txBody>
          <a:bodyPr anchor="b"/>
          <a:lstStyle>
            <a:lvl1pPr marL="0" indent="0">
              <a:buNone/>
              <a:defRPr sz="6750">
                <a:solidFill>
                  <a:schemeClr val="tx1">
                    <a:tint val="75000"/>
                  </a:schemeClr>
                </a:solidFill>
              </a:defRPr>
            </a:lvl1pPr>
            <a:lvl2pPr marL="1545240" indent="0">
              <a:buNone/>
              <a:defRPr sz="6108">
                <a:solidFill>
                  <a:schemeClr val="tx1">
                    <a:tint val="75000"/>
                  </a:schemeClr>
                </a:solidFill>
              </a:defRPr>
            </a:lvl2pPr>
            <a:lvl3pPr marL="3090479" indent="0">
              <a:buNone/>
              <a:defRPr sz="5400">
                <a:solidFill>
                  <a:schemeClr val="tx1">
                    <a:tint val="75000"/>
                  </a:schemeClr>
                </a:solidFill>
              </a:defRPr>
            </a:lvl3pPr>
            <a:lvl4pPr marL="4635719" indent="0">
              <a:buNone/>
              <a:defRPr sz="4757">
                <a:solidFill>
                  <a:schemeClr val="tx1">
                    <a:tint val="75000"/>
                  </a:schemeClr>
                </a:solidFill>
              </a:defRPr>
            </a:lvl4pPr>
            <a:lvl5pPr marL="6180959" indent="0">
              <a:buNone/>
              <a:defRPr sz="4757">
                <a:solidFill>
                  <a:schemeClr val="tx1">
                    <a:tint val="75000"/>
                  </a:schemeClr>
                </a:solidFill>
              </a:defRPr>
            </a:lvl5pPr>
            <a:lvl6pPr marL="7726199" indent="0">
              <a:buNone/>
              <a:defRPr sz="4757">
                <a:solidFill>
                  <a:schemeClr val="tx1">
                    <a:tint val="75000"/>
                  </a:schemeClr>
                </a:solidFill>
              </a:defRPr>
            </a:lvl6pPr>
            <a:lvl7pPr marL="9271439" indent="0">
              <a:buNone/>
              <a:defRPr sz="4757">
                <a:solidFill>
                  <a:schemeClr val="tx1">
                    <a:tint val="75000"/>
                  </a:schemeClr>
                </a:solidFill>
              </a:defRPr>
            </a:lvl7pPr>
            <a:lvl8pPr marL="10816679" indent="0">
              <a:buNone/>
              <a:defRPr sz="4757">
                <a:solidFill>
                  <a:schemeClr val="tx1">
                    <a:tint val="75000"/>
                  </a:schemeClr>
                </a:solidFill>
              </a:defRPr>
            </a:lvl8pPr>
            <a:lvl9pPr marL="12361918" indent="0">
              <a:buNone/>
              <a:defRPr sz="47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4C4CA-94A1-834E-A2BA-CE4D58E93A41}"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280063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218297" y="24577040"/>
            <a:ext cx="82678903" cy="69519801"/>
          </a:xfrm>
        </p:spPr>
        <p:txBody>
          <a:bodyPr/>
          <a:lstStyle>
            <a:lvl1pPr>
              <a:defRPr sz="9451"/>
            </a:lvl1pPr>
            <a:lvl2pPr>
              <a:defRPr sz="8101"/>
            </a:lvl2pPr>
            <a:lvl3pPr>
              <a:defRPr sz="6750"/>
            </a:lvl3pPr>
            <a:lvl4pPr>
              <a:defRPr sz="6108"/>
            </a:lvl4pPr>
            <a:lvl5pPr>
              <a:defRPr sz="6108"/>
            </a:lvl5pPr>
            <a:lvl6pPr>
              <a:defRPr sz="6108"/>
            </a:lvl6pPr>
            <a:lvl7pPr>
              <a:defRPr sz="6108"/>
            </a:lvl7pPr>
            <a:lvl8pPr>
              <a:defRPr sz="6108"/>
            </a:lvl8pPr>
            <a:lvl9pPr>
              <a:defRPr sz="6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445842" y="24577040"/>
            <a:ext cx="82678907" cy="69519801"/>
          </a:xfrm>
        </p:spPr>
        <p:txBody>
          <a:bodyPr/>
          <a:lstStyle>
            <a:lvl1pPr>
              <a:defRPr sz="9451"/>
            </a:lvl1pPr>
            <a:lvl2pPr>
              <a:defRPr sz="8101"/>
            </a:lvl2pPr>
            <a:lvl3pPr>
              <a:defRPr sz="6750"/>
            </a:lvl3pPr>
            <a:lvl4pPr>
              <a:defRPr sz="6108"/>
            </a:lvl4pPr>
            <a:lvl5pPr>
              <a:defRPr sz="6108"/>
            </a:lvl5pPr>
            <a:lvl6pPr>
              <a:defRPr sz="6108"/>
            </a:lvl6pPr>
            <a:lvl7pPr>
              <a:defRPr sz="6108"/>
            </a:lvl7pPr>
            <a:lvl8pPr>
              <a:defRPr sz="6108"/>
            </a:lvl8pPr>
            <a:lvl9pPr>
              <a:defRPr sz="6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D4C4CA-94A1-834E-A2BA-CE4D58E93A41}"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23994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8101" b="1"/>
            </a:lvl1pPr>
            <a:lvl2pPr marL="1545240" indent="0">
              <a:buNone/>
              <a:defRPr sz="6750" b="1"/>
            </a:lvl2pPr>
            <a:lvl3pPr marL="3090479" indent="0">
              <a:buNone/>
              <a:defRPr sz="6108" b="1"/>
            </a:lvl3pPr>
            <a:lvl4pPr marL="4635719" indent="0">
              <a:buNone/>
              <a:defRPr sz="5400" b="1"/>
            </a:lvl4pPr>
            <a:lvl5pPr marL="6180959" indent="0">
              <a:buNone/>
              <a:defRPr sz="5400" b="1"/>
            </a:lvl5pPr>
            <a:lvl6pPr marL="7726199" indent="0">
              <a:buNone/>
              <a:defRPr sz="5400" b="1"/>
            </a:lvl6pPr>
            <a:lvl7pPr marL="9271439" indent="0">
              <a:buNone/>
              <a:defRPr sz="5400" b="1"/>
            </a:lvl7pPr>
            <a:lvl8pPr marL="10816679" indent="0">
              <a:buNone/>
              <a:defRPr sz="5400" b="1"/>
            </a:lvl8pPr>
            <a:lvl9pPr marL="12361918" indent="0">
              <a:buNone/>
              <a:defRPr sz="54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8101"/>
            </a:lvl1pPr>
            <a:lvl2pPr>
              <a:defRPr sz="6750"/>
            </a:lvl2pPr>
            <a:lvl3pPr>
              <a:defRPr sz="6108"/>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1"/>
            <a:ext cx="14550390" cy="2047239"/>
          </a:xfrm>
        </p:spPr>
        <p:txBody>
          <a:bodyPr anchor="b"/>
          <a:lstStyle>
            <a:lvl1pPr marL="0" indent="0">
              <a:buNone/>
              <a:defRPr sz="8101" b="1"/>
            </a:lvl1pPr>
            <a:lvl2pPr marL="1545240" indent="0">
              <a:buNone/>
              <a:defRPr sz="6750" b="1"/>
            </a:lvl2pPr>
            <a:lvl3pPr marL="3090479" indent="0">
              <a:buNone/>
              <a:defRPr sz="6108" b="1"/>
            </a:lvl3pPr>
            <a:lvl4pPr marL="4635719" indent="0">
              <a:buNone/>
              <a:defRPr sz="5400" b="1"/>
            </a:lvl4pPr>
            <a:lvl5pPr marL="6180959" indent="0">
              <a:buNone/>
              <a:defRPr sz="5400" b="1"/>
            </a:lvl5pPr>
            <a:lvl6pPr marL="7726199" indent="0">
              <a:buNone/>
              <a:defRPr sz="5400" b="1"/>
            </a:lvl6pPr>
            <a:lvl7pPr marL="9271439" indent="0">
              <a:buNone/>
              <a:defRPr sz="5400" b="1"/>
            </a:lvl7pPr>
            <a:lvl8pPr marL="10816679" indent="0">
              <a:buNone/>
              <a:defRPr sz="5400" b="1"/>
            </a:lvl8pPr>
            <a:lvl9pPr marL="12361918" indent="0">
              <a:buNone/>
              <a:defRPr sz="54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1"/>
          </a:xfrm>
        </p:spPr>
        <p:txBody>
          <a:bodyPr/>
          <a:lstStyle>
            <a:lvl1pPr>
              <a:defRPr sz="8101"/>
            </a:lvl1pPr>
            <a:lvl2pPr>
              <a:defRPr sz="6750"/>
            </a:lvl2pPr>
            <a:lvl3pPr>
              <a:defRPr sz="6108"/>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D4C4CA-94A1-834E-A2BA-CE4D58E93A41}" type="datetimeFigureOut">
              <a:rPr lang="en-US" smtClean="0"/>
              <a:t>11/30/23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57243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D4C4CA-94A1-834E-A2BA-CE4D58E93A41}"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94878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4C4CA-94A1-834E-A2BA-CE4D58E93A41}" type="datetimeFigureOut">
              <a:rPr lang="en-US" smtClean="0"/>
              <a:t>11/30/23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14977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750" b="1"/>
            </a:lvl1pPr>
          </a:lstStyle>
          <a:p>
            <a:r>
              <a:rPr lang="en-US"/>
              <a:t>Click to edit Master title style</a:t>
            </a:r>
          </a:p>
        </p:txBody>
      </p:sp>
      <p:sp>
        <p:nvSpPr>
          <p:cNvPr id="3" name="Content Placeholder 2"/>
          <p:cNvSpPr>
            <a:spLocks noGrp="1"/>
          </p:cNvSpPr>
          <p:nvPr>
            <p:ph idx="1"/>
          </p:nvPr>
        </p:nvSpPr>
        <p:spPr>
          <a:xfrm>
            <a:off x="12870180" y="873762"/>
            <a:ext cx="18402300" cy="18729961"/>
          </a:xfrm>
        </p:spPr>
        <p:txBody>
          <a:bodyPr/>
          <a:lstStyle>
            <a:lvl1pPr>
              <a:defRPr sz="10801"/>
            </a:lvl1pPr>
            <a:lvl2pPr>
              <a:defRPr sz="9451"/>
            </a:lvl2pPr>
            <a:lvl3pPr>
              <a:defRPr sz="8101"/>
            </a:lvl3pPr>
            <a:lvl4pPr>
              <a:defRPr sz="6750"/>
            </a:lvl4pPr>
            <a:lvl5pPr>
              <a:defRPr sz="6750"/>
            </a:lvl5pPr>
            <a:lvl6pPr>
              <a:defRPr sz="6750"/>
            </a:lvl6pPr>
            <a:lvl7pPr>
              <a:defRPr sz="6750"/>
            </a:lvl7pPr>
            <a:lvl8pPr>
              <a:defRPr sz="6750"/>
            </a:lvl8pPr>
            <a:lvl9pPr>
              <a:defRPr sz="6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2"/>
            <a:ext cx="10829927" cy="15011401"/>
          </a:xfrm>
        </p:spPr>
        <p:txBody>
          <a:bodyPr/>
          <a:lstStyle>
            <a:lvl1pPr marL="0" indent="0">
              <a:buNone/>
              <a:defRPr sz="4757"/>
            </a:lvl1pPr>
            <a:lvl2pPr marL="1545240" indent="0">
              <a:buNone/>
              <a:defRPr sz="4050"/>
            </a:lvl2pPr>
            <a:lvl3pPr marL="3090479" indent="0">
              <a:buNone/>
              <a:defRPr sz="3407"/>
            </a:lvl3pPr>
            <a:lvl4pPr marL="4635719" indent="0">
              <a:buNone/>
              <a:defRPr sz="3022"/>
            </a:lvl4pPr>
            <a:lvl5pPr marL="6180959" indent="0">
              <a:buNone/>
              <a:defRPr sz="3022"/>
            </a:lvl5pPr>
            <a:lvl6pPr marL="7726199" indent="0">
              <a:buNone/>
              <a:defRPr sz="3022"/>
            </a:lvl6pPr>
            <a:lvl7pPr marL="9271439" indent="0">
              <a:buNone/>
              <a:defRPr sz="3022"/>
            </a:lvl7pPr>
            <a:lvl8pPr marL="10816679" indent="0">
              <a:buNone/>
              <a:defRPr sz="3022"/>
            </a:lvl8pPr>
            <a:lvl9pPr marL="12361918" indent="0">
              <a:buNone/>
              <a:defRPr sz="3022"/>
            </a:lvl9pPr>
          </a:lstStyle>
          <a:p>
            <a:pPr lvl="0"/>
            <a:r>
              <a:rPr lang="en-US"/>
              <a:t>Click to edit Master text styles</a:t>
            </a:r>
          </a:p>
        </p:txBody>
      </p:sp>
      <p:sp>
        <p:nvSpPr>
          <p:cNvPr id="5" name="Date Placeholder 4"/>
          <p:cNvSpPr>
            <a:spLocks noGrp="1"/>
          </p:cNvSpPr>
          <p:nvPr>
            <p:ph type="dt" sz="half" idx="10"/>
          </p:nvPr>
        </p:nvSpPr>
        <p:spPr/>
        <p:txBody>
          <a:bodyPr/>
          <a:lstStyle/>
          <a:p>
            <a:fld id="{85D4C4CA-94A1-834E-A2BA-CE4D58E93A41}"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143564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675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0801"/>
            </a:lvl1pPr>
            <a:lvl2pPr marL="1545240" indent="0">
              <a:buNone/>
              <a:defRPr sz="9451"/>
            </a:lvl2pPr>
            <a:lvl3pPr marL="3090479" indent="0">
              <a:buNone/>
              <a:defRPr sz="8101"/>
            </a:lvl3pPr>
            <a:lvl4pPr marL="4635719" indent="0">
              <a:buNone/>
              <a:defRPr sz="6750"/>
            </a:lvl4pPr>
            <a:lvl5pPr marL="6180959" indent="0">
              <a:buNone/>
              <a:defRPr sz="6750"/>
            </a:lvl5pPr>
            <a:lvl6pPr marL="7726199" indent="0">
              <a:buNone/>
              <a:defRPr sz="6750"/>
            </a:lvl6pPr>
            <a:lvl7pPr marL="9271439" indent="0">
              <a:buNone/>
              <a:defRPr sz="6750"/>
            </a:lvl7pPr>
            <a:lvl8pPr marL="10816679" indent="0">
              <a:buNone/>
              <a:defRPr sz="6750"/>
            </a:lvl8pPr>
            <a:lvl9pPr marL="12361918" indent="0">
              <a:buNone/>
              <a:defRPr sz="6750"/>
            </a:lvl9pPr>
          </a:lstStyle>
          <a:p>
            <a:r>
              <a:rPr lang="en-US"/>
              <a:t>Click icon to add picture</a:t>
            </a:r>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757"/>
            </a:lvl1pPr>
            <a:lvl2pPr marL="1545240" indent="0">
              <a:buNone/>
              <a:defRPr sz="4050"/>
            </a:lvl2pPr>
            <a:lvl3pPr marL="3090479" indent="0">
              <a:buNone/>
              <a:defRPr sz="3407"/>
            </a:lvl3pPr>
            <a:lvl4pPr marL="4635719" indent="0">
              <a:buNone/>
              <a:defRPr sz="3022"/>
            </a:lvl4pPr>
            <a:lvl5pPr marL="6180959" indent="0">
              <a:buNone/>
              <a:defRPr sz="3022"/>
            </a:lvl5pPr>
            <a:lvl6pPr marL="7726199" indent="0">
              <a:buNone/>
              <a:defRPr sz="3022"/>
            </a:lvl6pPr>
            <a:lvl7pPr marL="9271439" indent="0">
              <a:buNone/>
              <a:defRPr sz="3022"/>
            </a:lvl7pPr>
            <a:lvl8pPr marL="10816679" indent="0">
              <a:buNone/>
              <a:defRPr sz="3022"/>
            </a:lvl8pPr>
            <a:lvl9pPr marL="12361918" indent="0">
              <a:buNone/>
              <a:defRPr sz="3022"/>
            </a:lvl9pPr>
          </a:lstStyle>
          <a:p>
            <a:pPr lvl="0"/>
            <a:r>
              <a:rPr lang="en-US"/>
              <a:t>Click to edit Master text styles</a:t>
            </a:r>
          </a:p>
        </p:txBody>
      </p:sp>
      <p:sp>
        <p:nvSpPr>
          <p:cNvPr id="5" name="Date Placeholder 4"/>
          <p:cNvSpPr>
            <a:spLocks noGrp="1"/>
          </p:cNvSpPr>
          <p:nvPr>
            <p:ph type="dt" sz="half" idx="10"/>
          </p:nvPr>
        </p:nvSpPr>
        <p:spPr/>
        <p:txBody>
          <a:bodyPr/>
          <a:lstStyle/>
          <a:p>
            <a:fld id="{85D4C4CA-94A1-834E-A2BA-CE4D58E93A41}"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FB06D-23CD-0545-AB49-68006C960DF0}" type="slidenum">
              <a:rPr lang="en-US" smtClean="0"/>
              <a:t>‹#›</a:t>
            </a:fld>
            <a:endParaRPr lang="en-US"/>
          </a:p>
        </p:txBody>
      </p:sp>
    </p:spTree>
    <p:extLst>
      <p:ext uri="{BB962C8B-B14F-4D97-AF65-F5344CB8AC3E}">
        <p14:creationId xmlns:p14="http://schemas.microsoft.com/office/powerpoint/2010/main" val="97376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1645920" y="5120642"/>
            <a:ext cx="29626560" cy="14483081"/>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1"/>
            <a:ext cx="7680960" cy="1168400"/>
          </a:xfrm>
          <a:prstGeom prst="rect">
            <a:avLst/>
          </a:prstGeom>
        </p:spPr>
        <p:txBody>
          <a:bodyPr vert="horz" lIns="480709" tIns="240355" rIns="480709" bIns="240355" rtlCol="0" anchor="ctr"/>
          <a:lstStyle>
            <a:lvl1pPr algn="l">
              <a:defRPr sz="4050">
                <a:solidFill>
                  <a:schemeClr val="tx1">
                    <a:tint val="75000"/>
                  </a:schemeClr>
                </a:solidFill>
              </a:defRPr>
            </a:lvl1pPr>
          </a:lstStyle>
          <a:p>
            <a:fld id="{85D4C4CA-94A1-834E-A2BA-CE4D58E93A41}" type="datetimeFigureOut">
              <a:rPr lang="en-US" smtClean="0"/>
              <a:t>11/30/23</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480709" tIns="240355" rIns="480709" bIns="240355" rtlCol="0" anchor="ctr"/>
          <a:lstStyle>
            <a:lvl1pPr algn="ctr">
              <a:defRPr sz="4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480709" tIns="240355" rIns="480709" bIns="240355" rtlCol="0" anchor="ctr"/>
          <a:lstStyle>
            <a:lvl1pPr algn="r">
              <a:defRPr sz="4050">
                <a:solidFill>
                  <a:schemeClr val="tx1">
                    <a:tint val="75000"/>
                  </a:schemeClr>
                </a:solidFill>
              </a:defRPr>
            </a:lvl1pPr>
          </a:lstStyle>
          <a:p>
            <a:fld id="{D76FB06D-23CD-0545-AB49-68006C960DF0}" type="slidenum">
              <a:rPr lang="en-US" smtClean="0"/>
              <a:t>‹#›</a:t>
            </a:fld>
            <a:endParaRPr lang="en-US"/>
          </a:p>
        </p:txBody>
      </p:sp>
    </p:spTree>
    <p:extLst>
      <p:ext uri="{BB962C8B-B14F-4D97-AF65-F5344CB8AC3E}">
        <p14:creationId xmlns:p14="http://schemas.microsoft.com/office/powerpoint/2010/main" val="416178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45240" rtl="0" eaLnBrk="1" latinLnBrk="0" hangingPunct="1">
        <a:spcBef>
          <a:spcPct val="0"/>
        </a:spcBef>
        <a:buNone/>
        <a:defRPr sz="14851" kern="1200">
          <a:solidFill>
            <a:schemeClr val="tx1"/>
          </a:solidFill>
          <a:latin typeface="+mj-lt"/>
          <a:ea typeface="+mj-ea"/>
          <a:cs typeface="+mj-cs"/>
        </a:defRPr>
      </a:lvl1pPr>
    </p:titleStyle>
    <p:bodyStyle>
      <a:lvl1pPr marL="1158930" indent="-1158930" algn="l" defTabSz="1545240" rtl="0" eaLnBrk="1" latinLnBrk="0" hangingPunct="1">
        <a:spcBef>
          <a:spcPct val="20000"/>
        </a:spcBef>
        <a:buFont typeface="Arial"/>
        <a:buChar char="•"/>
        <a:defRPr sz="10801" kern="1200">
          <a:solidFill>
            <a:schemeClr val="tx1"/>
          </a:solidFill>
          <a:latin typeface="+mn-lt"/>
          <a:ea typeface="+mn-ea"/>
          <a:cs typeface="+mn-cs"/>
        </a:defRPr>
      </a:lvl1pPr>
      <a:lvl2pPr marL="2511014" indent="-965775" algn="l" defTabSz="1545240" rtl="0" eaLnBrk="1" latinLnBrk="0" hangingPunct="1">
        <a:spcBef>
          <a:spcPct val="20000"/>
        </a:spcBef>
        <a:buFont typeface="Arial"/>
        <a:buChar char="–"/>
        <a:defRPr sz="9451" kern="1200">
          <a:solidFill>
            <a:schemeClr val="tx1"/>
          </a:solidFill>
          <a:latin typeface="+mn-lt"/>
          <a:ea typeface="+mn-ea"/>
          <a:cs typeface="+mn-cs"/>
        </a:defRPr>
      </a:lvl2pPr>
      <a:lvl3pPr marL="3863099" indent="-772620" algn="l" defTabSz="1545240" rtl="0" eaLnBrk="1" latinLnBrk="0" hangingPunct="1">
        <a:spcBef>
          <a:spcPct val="20000"/>
        </a:spcBef>
        <a:buFont typeface="Arial"/>
        <a:buChar char="•"/>
        <a:defRPr sz="8101" kern="1200">
          <a:solidFill>
            <a:schemeClr val="tx1"/>
          </a:solidFill>
          <a:latin typeface="+mn-lt"/>
          <a:ea typeface="+mn-ea"/>
          <a:cs typeface="+mn-cs"/>
        </a:defRPr>
      </a:lvl3pPr>
      <a:lvl4pPr marL="5408339" indent="-772620" algn="l" defTabSz="1545240" rtl="0" eaLnBrk="1" latinLnBrk="0" hangingPunct="1">
        <a:spcBef>
          <a:spcPct val="20000"/>
        </a:spcBef>
        <a:buFont typeface="Arial"/>
        <a:buChar char="–"/>
        <a:defRPr sz="6750" kern="1200">
          <a:solidFill>
            <a:schemeClr val="tx1"/>
          </a:solidFill>
          <a:latin typeface="+mn-lt"/>
          <a:ea typeface="+mn-ea"/>
          <a:cs typeface="+mn-cs"/>
        </a:defRPr>
      </a:lvl4pPr>
      <a:lvl5pPr marL="6953579" indent="-772620" algn="l" defTabSz="1545240" rtl="0" eaLnBrk="1" latinLnBrk="0" hangingPunct="1">
        <a:spcBef>
          <a:spcPct val="20000"/>
        </a:spcBef>
        <a:buFont typeface="Arial"/>
        <a:buChar char="»"/>
        <a:defRPr sz="6750" kern="1200">
          <a:solidFill>
            <a:schemeClr val="tx1"/>
          </a:solidFill>
          <a:latin typeface="+mn-lt"/>
          <a:ea typeface="+mn-ea"/>
          <a:cs typeface="+mn-cs"/>
        </a:defRPr>
      </a:lvl5pPr>
      <a:lvl6pPr marL="8498819" indent="-772620" algn="l" defTabSz="1545240" rtl="0" eaLnBrk="1" latinLnBrk="0" hangingPunct="1">
        <a:spcBef>
          <a:spcPct val="20000"/>
        </a:spcBef>
        <a:buFont typeface="Arial"/>
        <a:buChar char="•"/>
        <a:defRPr sz="6750" kern="1200">
          <a:solidFill>
            <a:schemeClr val="tx1"/>
          </a:solidFill>
          <a:latin typeface="+mn-lt"/>
          <a:ea typeface="+mn-ea"/>
          <a:cs typeface="+mn-cs"/>
        </a:defRPr>
      </a:lvl6pPr>
      <a:lvl7pPr marL="10044059" indent="-772620" algn="l" defTabSz="1545240" rtl="0" eaLnBrk="1" latinLnBrk="0" hangingPunct="1">
        <a:spcBef>
          <a:spcPct val="20000"/>
        </a:spcBef>
        <a:buFont typeface="Arial"/>
        <a:buChar char="•"/>
        <a:defRPr sz="6750" kern="1200">
          <a:solidFill>
            <a:schemeClr val="tx1"/>
          </a:solidFill>
          <a:latin typeface="+mn-lt"/>
          <a:ea typeface="+mn-ea"/>
          <a:cs typeface="+mn-cs"/>
        </a:defRPr>
      </a:lvl7pPr>
      <a:lvl8pPr marL="11589299" indent="-772620" algn="l" defTabSz="1545240" rtl="0" eaLnBrk="1" latinLnBrk="0" hangingPunct="1">
        <a:spcBef>
          <a:spcPct val="20000"/>
        </a:spcBef>
        <a:buFont typeface="Arial"/>
        <a:buChar char="•"/>
        <a:defRPr sz="6750" kern="1200">
          <a:solidFill>
            <a:schemeClr val="tx1"/>
          </a:solidFill>
          <a:latin typeface="+mn-lt"/>
          <a:ea typeface="+mn-ea"/>
          <a:cs typeface="+mn-cs"/>
        </a:defRPr>
      </a:lvl8pPr>
      <a:lvl9pPr marL="13134538" indent="-772620" algn="l" defTabSz="1545240" rtl="0" eaLnBrk="1" latinLnBrk="0" hangingPunct="1">
        <a:spcBef>
          <a:spcPct val="20000"/>
        </a:spcBef>
        <a:buFont typeface="Arial"/>
        <a:buChar char="•"/>
        <a:defRPr sz="6750" kern="1200">
          <a:solidFill>
            <a:schemeClr val="tx1"/>
          </a:solidFill>
          <a:latin typeface="+mn-lt"/>
          <a:ea typeface="+mn-ea"/>
          <a:cs typeface="+mn-cs"/>
        </a:defRPr>
      </a:lvl9pPr>
    </p:bodyStyle>
    <p:otherStyle>
      <a:defPPr>
        <a:defRPr lang="en-US"/>
      </a:defPPr>
      <a:lvl1pPr marL="0" algn="l" defTabSz="1545240" rtl="0" eaLnBrk="1" latinLnBrk="0" hangingPunct="1">
        <a:defRPr sz="6108" kern="1200">
          <a:solidFill>
            <a:schemeClr val="tx1"/>
          </a:solidFill>
          <a:latin typeface="+mn-lt"/>
          <a:ea typeface="+mn-ea"/>
          <a:cs typeface="+mn-cs"/>
        </a:defRPr>
      </a:lvl1pPr>
      <a:lvl2pPr marL="1545240" algn="l" defTabSz="1545240" rtl="0" eaLnBrk="1" latinLnBrk="0" hangingPunct="1">
        <a:defRPr sz="6108" kern="1200">
          <a:solidFill>
            <a:schemeClr val="tx1"/>
          </a:solidFill>
          <a:latin typeface="+mn-lt"/>
          <a:ea typeface="+mn-ea"/>
          <a:cs typeface="+mn-cs"/>
        </a:defRPr>
      </a:lvl2pPr>
      <a:lvl3pPr marL="3090479" algn="l" defTabSz="1545240" rtl="0" eaLnBrk="1" latinLnBrk="0" hangingPunct="1">
        <a:defRPr sz="6108" kern="1200">
          <a:solidFill>
            <a:schemeClr val="tx1"/>
          </a:solidFill>
          <a:latin typeface="+mn-lt"/>
          <a:ea typeface="+mn-ea"/>
          <a:cs typeface="+mn-cs"/>
        </a:defRPr>
      </a:lvl3pPr>
      <a:lvl4pPr marL="4635719" algn="l" defTabSz="1545240" rtl="0" eaLnBrk="1" latinLnBrk="0" hangingPunct="1">
        <a:defRPr sz="6108" kern="1200">
          <a:solidFill>
            <a:schemeClr val="tx1"/>
          </a:solidFill>
          <a:latin typeface="+mn-lt"/>
          <a:ea typeface="+mn-ea"/>
          <a:cs typeface="+mn-cs"/>
        </a:defRPr>
      </a:lvl4pPr>
      <a:lvl5pPr marL="6180959" algn="l" defTabSz="1545240" rtl="0" eaLnBrk="1" latinLnBrk="0" hangingPunct="1">
        <a:defRPr sz="6108" kern="1200">
          <a:solidFill>
            <a:schemeClr val="tx1"/>
          </a:solidFill>
          <a:latin typeface="+mn-lt"/>
          <a:ea typeface="+mn-ea"/>
          <a:cs typeface="+mn-cs"/>
        </a:defRPr>
      </a:lvl5pPr>
      <a:lvl6pPr marL="7726199" algn="l" defTabSz="1545240" rtl="0" eaLnBrk="1" latinLnBrk="0" hangingPunct="1">
        <a:defRPr sz="6108" kern="1200">
          <a:solidFill>
            <a:schemeClr val="tx1"/>
          </a:solidFill>
          <a:latin typeface="+mn-lt"/>
          <a:ea typeface="+mn-ea"/>
          <a:cs typeface="+mn-cs"/>
        </a:defRPr>
      </a:lvl6pPr>
      <a:lvl7pPr marL="9271439" algn="l" defTabSz="1545240" rtl="0" eaLnBrk="1" latinLnBrk="0" hangingPunct="1">
        <a:defRPr sz="6108" kern="1200">
          <a:solidFill>
            <a:schemeClr val="tx1"/>
          </a:solidFill>
          <a:latin typeface="+mn-lt"/>
          <a:ea typeface="+mn-ea"/>
          <a:cs typeface="+mn-cs"/>
        </a:defRPr>
      </a:lvl7pPr>
      <a:lvl8pPr marL="10816679" algn="l" defTabSz="1545240" rtl="0" eaLnBrk="1" latinLnBrk="0" hangingPunct="1">
        <a:defRPr sz="6108" kern="1200">
          <a:solidFill>
            <a:schemeClr val="tx1"/>
          </a:solidFill>
          <a:latin typeface="+mn-lt"/>
          <a:ea typeface="+mn-ea"/>
          <a:cs typeface="+mn-cs"/>
        </a:defRPr>
      </a:lvl8pPr>
      <a:lvl9pPr marL="12361918" algn="l" defTabSz="1545240" rtl="0" eaLnBrk="1" latinLnBrk="0" hangingPunct="1">
        <a:defRPr sz="61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arxiv.org/abs/2207.00938v2" TargetMode="External"/><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hyperlink" Target="https://arxiv.org/abs/2302.02876v2"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1.xml"/><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a:extLst>
              <a:ext uri="{FF2B5EF4-FFF2-40B4-BE49-F238E27FC236}">
                <a16:creationId xmlns:a16="http://schemas.microsoft.com/office/drawing/2014/main" id="{1E180A93-73BA-3B34-BA07-CEE789ED843F}"/>
              </a:ext>
            </a:extLst>
          </p:cNvPr>
          <p:cNvPicPr>
            <a:picLocks noChangeAspect="1"/>
          </p:cNvPicPr>
          <p:nvPr/>
        </p:nvPicPr>
        <p:blipFill>
          <a:blip r:embed="rId2"/>
          <a:stretch>
            <a:fillRect/>
          </a:stretch>
        </p:blipFill>
        <p:spPr>
          <a:xfrm>
            <a:off x="9612425" y="10086839"/>
            <a:ext cx="13208809" cy="4512797"/>
          </a:xfrm>
          <a:prstGeom prst="rect">
            <a:avLst/>
          </a:prstGeom>
        </p:spPr>
      </p:pic>
      <p:pic>
        <p:nvPicPr>
          <p:cNvPr id="75" name="Picture 74" descr="A screenshot of a graph&#10;&#10;Description automatically generated">
            <a:extLst>
              <a:ext uri="{FF2B5EF4-FFF2-40B4-BE49-F238E27FC236}">
                <a16:creationId xmlns:a16="http://schemas.microsoft.com/office/drawing/2014/main" id="{5866918F-4043-BD4B-D36A-A30456D3C418}"/>
              </a:ext>
            </a:extLst>
          </p:cNvPr>
          <p:cNvPicPr>
            <a:picLocks noChangeAspect="1"/>
          </p:cNvPicPr>
          <p:nvPr/>
        </p:nvPicPr>
        <p:blipFill>
          <a:blip r:embed="rId3"/>
          <a:stretch>
            <a:fillRect/>
          </a:stretch>
        </p:blipFill>
        <p:spPr>
          <a:xfrm>
            <a:off x="16323410" y="15085049"/>
            <a:ext cx="6622378" cy="6002475"/>
          </a:xfrm>
          <a:prstGeom prst="rect">
            <a:avLst/>
          </a:prstGeom>
        </p:spPr>
      </p:pic>
      <p:pic>
        <p:nvPicPr>
          <p:cNvPr id="79" name="Picture 78" descr="A group of colorful graphs&#10;&#10;Description automatically generated with medium confidence">
            <a:extLst>
              <a:ext uri="{FF2B5EF4-FFF2-40B4-BE49-F238E27FC236}">
                <a16:creationId xmlns:a16="http://schemas.microsoft.com/office/drawing/2014/main" id="{6DA4B462-607D-091F-E145-68A51171F196}"/>
              </a:ext>
            </a:extLst>
          </p:cNvPr>
          <p:cNvPicPr>
            <a:picLocks noChangeAspect="1"/>
          </p:cNvPicPr>
          <p:nvPr/>
        </p:nvPicPr>
        <p:blipFill>
          <a:blip r:embed="rId4"/>
          <a:stretch>
            <a:fillRect/>
          </a:stretch>
        </p:blipFill>
        <p:spPr>
          <a:xfrm>
            <a:off x="9544015" y="15054311"/>
            <a:ext cx="6745623" cy="6109829"/>
          </a:xfrm>
          <a:prstGeom prst="rect">
            <a:avLst/>
          </a:prstGeom>
        </p:spPr>
      </p:pic>
      <p:pic>
        <p:nvPicPr>
          <p:cNvPr id="86" name="Picture 85" descr="A blue paper with writing on it&#10;&#10;Description automatically generated">
            <a:extLst>
              <a:ext uri="{FF2B5EF4-FFF2-40B4-BE49-F238E27FC236}">
                <a16:creationId xmlns:a16="http://schemas.microsoft.com/office/drawing/2014/main" id="{D1B226B0-A65E-1CE4-16BD-4AC9305B8045}"/>
              </a:ext>
            </a:extLst>
          </p:cNvPr>
          <p:cNvPicPr>
            <a:picLocks noChangeAspect="1"/>
          </p:cNvPicPr>
          <p:nvPr/>
        </p:nvPicPr>
        <p:blipFill>
          <a:blip r:embed="rId5"/>
          <a:stretch>
            <a:fillRect/>
          </a:stretch>
        </p:blipFill>
        <p:spPr>
          <a:xfrm>
            <a:off x="9902658" y="5174797"/>
            <a:ext cx="10801057" cy="4576719"/>
          </a:xfrm>
          <a:prstGeom prst="rect">
            <a:avLst/>
          </a:prstGeom>
        </p:spPr>
      </p:pic>
      <p:sp>
        <p:nvSpPr>
          <p:cNvPr id="39" name="Rectangle 38">
            <a:extLst>
              <a:ext uri="{FF2B5EF4-FFF2-40B4-BE49-F238E27FC236}">
                <a16:creationId xmlns:a16="http://schemas.microsoft.com/office/drawing/2014/main" id="{4ACAF59D-9FC2-35DF-EEB5-3A7A7AF93F4A}"/>
              </a:ext>
            </a:extLst>
          </p:cNvPr>
          <p:cNvSpPr/>
          <p:nvPr/>
        </p:nvSpPr>
        <p:spPr>
          <a:xfrm>
            <a:off x="9857128" y="4701463"/>
            <a:ext cx="22497960" cy="558124"/>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243" dirty="0"/>
          </a:p>
        </p:txBody>
      </p:sp>
      <p:sp>
        <p:nvSpPr>
          <p:cNvPr id="4" name="Rectangle 3"/>
          <p:cNvSpPr/>
          <p:nvPr/>
        </p:nvSpPr>
        <p:spPr>
          <a:xfrm>
            <a:off x="0" y="0"/>
            <a:ext cx="32918400" cy="435164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983"/>
          </a:p>
        </p:txBody>
      </p:sp>
      <p:sp>
        <p:nvSpPr>
          <p:cNvPr id="6" name="Title 1"/>
          <p:cNvSpPr txBox="1">
            <a:spLocks/>
          </p:cNvSpPr>
          <p:nvPr/>
        </p:nvSpPr>
        <p:spPr>
          <a:xfrm>
            <a:off x="3225655" y="1544512"/>
            <a:ext cx="26668388" cy="883768"/>
          </a:xfrm>
          <a:prstGeom prst="rect">
            <a:avLst/>
          </a:prstGeom>
        </p:spPr>
        <p:txBody>
          <a:bodyPr wrap="square">
            <a:spAutoFit/>
          </a:bodyPr>
          <a:lstStyle>
            <a:lvl1pPr algn="ctr" defTabSz="2403546" rtl="0" eaLnBrk="1" latinLnBrk="0" hangingPunct="1">
              <a:spcBef>
                <a:spcPct val="0"/>
              </a:spcBef>
              <a:buNone/>
              <a:defRPr sz="23100" kern="1200">
                <a:solidFill>
                  <a:schemeClr val="tx1"/>
                </a:solidFill>
                <a:latin typeface="+mj-lt"/>
                <a:ea typeface="+mj-ea"/>
                <a:cs typeface="+mj-cs"/>
              </a:defRPr>
            </a:lvl1pPr>
          </a:lstStyle>
          <a:p>
            <a:r>
              <a:rPr lang="en-US" sz="5143" b="1" dirty="0">
                <a:solidFill>
                  <a:schemeClr val="bg1"/>
                </a:solidFill>
                <a:latin typeface="Arial" panose="020B0604020202020204" pitchFamily="34" charset="0"/>
                <a:cs typeface="Arial" panose="020B0604020202020204" pitchFamily="34" charset="0"/>
              </a:rPr>
              <a:t>Optimal Search Strategies for the Parlor Game “20 Questions” </a:t>
            </a:r>
          </a:p>
        </p:txBody>
      </p:sp>
      <p:sp>
        <p:nvSpPr>
          <p:cNvPr id="8" name="Text Placeholder 4"/>
          <p:cNvSpPr txBox="1">
            <a:spLocks/>
          </p:cNvSpPr>
          <p:nvPr/>
        </p:nvSpPr>
        <p:spPr>
          <a:xfrm>
            <a:off x="2068049" y="2331862"/>
            <a:ext cx="28782302" cy="786919"/>
          </a:xfrm>
          <a:prstGeom prst="rect">
            <a:avLst/>
          </a:prstGeom>
        </p:spPr>
        <p:txBody>
          <a:bodyPr vert="horz" wrap="square" lIns="309027" tIns="154514" rIns="309027" bIns="154514" rtlCol="0" anchor="ctr">
            <a:spAutoFit/>
          </a:bodyPr>
          <a:lstStyle>
            <a:defPPr>
              <a:defRPr lang="en-US"/>
            </a:defPPr>
            <a:lvl1pPr marL="0" algn="r" defTabSz="2403546" rtl="0" eaLnBrk="1" latinLnBrk="0" hangingPunct="1">
              <a:defRPr sz="6300" kern="1200">
                <a:solidFill>
                  <a:schemeClr val="tx1">
                    <a:tint val="75000"/>
                  </a:schemeClr>
                </a:solidFill>
                <a:latin typeface="+mn-lt"/>
                <a:ea typeface="+mn-ea"/>
                <a:cs typeface="+mn-cs"/>
              </a:defRPr>
            </a:lvl1pPr>
            <a:lvl2pPr marL="2403546" algn="l" defTabSz="2403546" rtl="0" eaLnBrk="1" latinLnBrk="0" hangingPunct="1">
              <a:defRPr sz="9500" kern="1200">
                <a:solidFill>
                  <a:schemeClr val="tx1"/>
                </a:solidFill>
                <a:latin typeface="+mn-lt"/>
                <a:ea typeface="+mn-ea"/>
                <a:cs typeface="+mn-cs"/>
              </a:defRPr>
            </a:lvl2pPr>
            <a:lvl3pPr marL="4807092" algn="l" defTabSz="2403546" rtl="0" eaLnBrk="1" latinLnBrk="0" hangingPunct="1">
              <a:defRPr sz="9500" kern="1200">
                <a:solidFill>
                  <a:schemeClr val="tx1"/>
                </a:solidFill>
                <a:latin typeface="+mn-lt"/>
                <a:ea typeface="+mn-ea"/>
                <a:cs typeface="+mn-cs"/>
              </a:defRPr>
            </a:lvl3pPr>
            <a:lvl4pPr marL="7210638" algn="l" defTabSz="2403546" rtl="0" eaLnBrk="1" latinLnBrk="0" hangingPunct="1">
              <a:defRPr sz="9500" kern="1200">
                <a:solidFill>
                  <a:schemeClr val="tx1"/>
                </a:solidFill>
                <a:latin typeface="+mn-lt"/>
                <a:ea typeface="+mn-ea"/>
                <a:cs typeface="+mn-cs"/>
              </a:defRPr>
            </a:lvl4pPr>
            <a:lvl5pPr marL="9614184" algn="l" defTabSz="2403546" rtl="0" eaLnBrk="1" latinLnBrk="0" hangingPunct="1">
              <a:defRPr sz="9500" kern="1200">
                <a:solidFill>
                  <a:schemeClr val="tx1"/>
                </a:solidFill>
                <a:latin typeface="+mn-lt"/>
                <a:ea typeface="+mn-ea"/>
                <a:cs typeface="+mn-cs"/>
              </a:defRPr>
            </a:lvl5pPr>
            <a:lvl6pPr marL="12017731" algn="l" defTabSz="2403546" rtl="0" eaLnBrk="1" latinLnBrk="0" hangingPunct="1">
              <a:defRPr sz="9500" kern="1200">
                <a:solidFill>
                  <a:schemeClr val="tx1"/>
                </a:solidFill>
                <a:latin typeface="+mn-lt"/>
                <a:ea typeface="+mn-ea"/>
                <a:cs typeface="+mn-cs"/>
              </a:defRPr>
            </a:lvl6pPr>
            <a:lvl7pPr marL="14421277" algn="l" defTabSz="2403546" rtl="0" eaLnBrk="1" latinLnBrk="0" hangingPunct="1">
              <a:defRPr sz="9500" kern="1200">
                <a:solidFill>
                  <a:schemeClr val="tx1"/>
                </a:solidFill>
                <a:latin typeface="+mn-lt"/>
                <a:ea typeface="+mn-ea"/>
                <a:cs typeface="+mn-cs"/>
              </a:defRPr>
            </a:lvl7pPr>
            <a:lvl8pPr marL="16824823" algn="l" defTabSz="2403546" rtl="0" eaLnBrk="1" latinLnBrk="0" hangingPunct="1">
              <a:defRPr sz="9500" kern="1200">
                <a:solidFill>
                  <a:schemeClr val="tx1"/>
                </a:solidFill>
                <a:latin typeface="+mn-lt"/>
                <a:ea typeface="+mn-ea"/>
                <a:cs typeface="+mn-cs"/>
              </a:defRPr>
            </a:lvl8pPr>
            <a:lvl9pPr marL="19228369" algn="l" defTabSz="2403546" rtl="0" eaLnBrk="1" latinLnBrk="0" hangingPunct="1">
              <a:defRPr sz="9500" kern="1200">
                <a:solidFill>
                  <a:schemeClr val="tx1"/>
                </a:solidFill>
                <a:latin typeface="+mn-lt"/>
                <a:ea typeface="+mn-ea"/>
                <a:cs typeface="+mn-cs"/>
              </a:defRPr>
            </a:lvl9pPr>
          </a:lstStyle>
          <a:p>
            <a:pPr algn="ctr"/>
            <a:r>
              <a:rPr lang="en-US" sz="3086" dirty="0" err="1">
                <a:solidFill>
                  <a:srgbClr val="FFFFFF"/>
                </a:solidFill>
                <a:latin typeface="Arial" charset="0"/>
                <a:ea typeface="Arial" charset="0"/>
                <a:cs typeface="Arial" charset="0"/>
              </a:rPr>
              <a:t>Jialin</a:t>
            </a:r>
            <a:r>
              <a:rPr lang="en-US" sz="3086" dirty="0">
                <a:solidFill>
                  <a:srgbClr val="FFFFFF"/>
                </a:solidFill>
                <a:latin typeface="Arial" charset="0"/>
                <a:ea typeface="Arial" charset="0"/>
                <a:cs typeface="Arial" charset="0"/>
              </a:rPr>
              <a:t> Guo  Instructor: Prof. Donald </a:t>
            </a:r>
            <a:r>
              <a:rPr lang="en-US" sz="3086" dirty="0" err="1">
                <a:solidFill>
                  <a:srgbClr val="FFFFFF"/>
                </a:solidFill>
                <a:latin typeface="Arial" charset="0"/>
                <a:ea typeface="Arial" charset="0"/>
                <a:cs typeface="Arial" charset="0"/>
              </a:rPr>
              <a:t>Geman</a:t>
            </a:r>
            <a:endParaRPr lang="en-US" sz="3086" dirty="0">
              <a:solidFill>
                <a:srgbClr val="FFFFFF"/>
              </a:solidFill>
              <a:latin typeface="Arial" charset="0"/>
              <a:ea typeface="Arial" charset="0"/>
              <a:cs typeface="Arial" charset="0"/>
            </a:endParaRPr>
          </a:p>
        </p:txBody>
      </p:sp>
      <p:sp>
        <p:nvSpPr>
          <p:cNvPr id="9" name="TextBox 8"/>
          <p:cNvSpPr txBox="1"/>
          <p:nvPr/>
        </p:nvSpPr>
        <p:spPr>
          <a:xfrm>
            <a:off x="100649" y="3232820"/>
            <a:ext cx="32918400" cy="478144"/>
          </a:xfrm>
          <a:prstGeom prst="rect">
            <a:avLst/>
          </a:prstGeom>
          <a:noFill/>
        </p:spPr>
        <p:txBody>
          <a:bodyPr wrap="square" rtlCol="0">
            <a:spAutoFit/>
          </a:bodyPr>
          <a:lstStyle/>
          <a:p>
            <a:pPr algn="ctr"/>
            <a:r>
              <a:rPr lang="en-US" sz="2507" dirty="0">
                <a:solidFill>
                  <a:srgbClr val="FFFFFF"/>
                </a:solidFill>
                <a:latin typeface="Arial" charset="0"/>
                <a:ea typeface="Arial" charset="0"/>
                <a:cs typeface="Arial" charset="0"/>
              </a:rPr>
              <a:t>Johns Hopkins University | Whiting School of Engineering | Baltimore, MD</a:t>
            </a:r>
            <a:endParaRPr lang="en-US" sz="2314" dirty="0">
              <a:solidFill>
                <a:srgbClr val="FFFFFF"/>
              </a:solidFill>
              <a:latin typeface="Arial" charset="0"/>
              <a:ea typeface="Arial" charset="0"/>
              <a:cs typeface="Arial" charset="0"/>
            </a:endParaRPr>
          </a:p>
        </p:txBody>
      </p:sp>
      <p:sp>
        <p:nvSpPr>
          <p:cNvPr id="12" name="TextBox 11"/>
          <p:cNvSpPr txBox="1"/>
          <p:nvPr/>
        </p:nvSpPr>
        <p:spPr>
          <a:xfrm>
            <a:off x="424543" y="5321109"/>
            <a:ext cx="9119472" cy="4091313"/>
          </a:xfrm>
          <a:prstGeom prst="rect">
            <a:avLst/>
          </a:prstGeom>
          <a:noFill/>
        </p:spPr>
        <p:txBody>
          <a:bodyPr wrap="square" rtlCol="0">
            <a:spAutoFit/>
          </a:bodyPr>
          <a:lstStyle/>
          <a:p>
            <a:pPr marL="220450" indent="-220450">
              <a:buFont typeface="Arial" panose="020B0604020202020204" pitchFamily="34" charset="0"/>
              <a:buChar char="•"/>
            </a:pPr>
            <a:r>
              <a:rPr lang="en-US" sz="2000" dirty="0">
                <a:cs typeface="Arial" panose="020B0604020202020204" pitchFamily="34" charset="0"/>
              </a:rPr>
              <a:t>“20 Questions” is a classical parlor game that is enjoyed by people of all ages. It is simple but very engaging. It is a guessing game between two players where one of them thinks of an object (which could be a person, a place, a concept) and the other player tries to guess the object by posing a series of “yes-no” questions to which the first player responds accurately. </a:t>
            </a:r>
          </a:p>
          <a:p>
            <a:pPr marL="220450" indent="-220450">
              <a:buFont typeface="Arial" panose="020B0604020202020204" pitchFamily="34" charset="0"/>
              <a:buChar char="•"/>
            </a:pPr>
            <a:endParaRPr lang="en-US" sz="2000" dirty="0">
              <a:cs typeface="Arial" panose="020B0604020202020204" pitchFamily="34" charset="0"/>
            </a:endParaRPr>
          </a:p>
          <a:p>
            <a:pPr marL="220450" indent="-220450">
              <a:buFont typeface="Arial" panose="020B0604020202020204" pitchFamily="34" charset="0"/>
              <a:buChar char="•"/>
            </a:pPr>
            <a:r>
              <a:rPr lang="en-US" sz="2000" dirty="0">
                <a:cs typeface="Arial" panose="020B0604020202020204" pitchFamily="34" charset="0"/>
              </a:rPr>
              <a:t>In this project, the objects are names of “famous” people. The target person could be from any profession, dead or alive, etc., and is considered to be a well-known historical figure or celebrity. For example, Taylor Swift is a famous American singer. The series of “yes-no” questions are attributes of a person. For example: “Dead?”, “Female?”, “American?”, “Singer?” </a:t>
            </a:r>
            <a:r>
              <a:rPr lang="en-US" sz="2000" dirty="0" err="1">
                <a:cs typeface="Arial" panose="020B0604020202020204" pitchFamily="34" charset="0"/>
              </a:rPr>
              <a:t>etc</a:t>
            </a:r>
            <a:r>
              <a:rPr lang="en-US" sz="2000" dirty="0">
                <a:cs typeface="Arial" panose="020B0604020202020204" pitchFamily="34" charset="0"/>
              </a:rPr>
              <a:t>…</a:t>
            </a:r>
            <a:br>
              <a:rPr lang="en-US" sz="1607" dirty="0">
                <a:cs typeface="Arial" panose="020B0604020202020204" pitchFamily="34" charset="0"/>
              </a:rPr>
            </a:br>
            <a:endParaRPr lang="en-US" sz="1607" dirty="0">
              <a:cs typeface="Arial" panose="020B0604020202020204" pitchFamily="34" charset="0"/>
            </a:endParaRPr>
          </a:p>
          <a:p>
            <a:endParaRPr lang="en-US" sz="2379" dirty="0">
              <a:latin typeface="Arial" charset="0"/>
              <a:ea typeface="Arial" charset="0"/>
              <a:cs typeface="Arial" charset="0"/>
            </a:endParaRPr>
          </a:p>
        </p:txBody>
      </p:sp>
      <p:sp>
        <p:nvSpPr>
          <p:cNvPr id="14" name="Text Placeholder 20"/>
          <p:cNvSpPr>
            <a:spLocks noGrp="1"/>
          </p:cNvSpPr>
          <p:nvPr/>
        </p:nvSpPr>
        <p:spPr>
          <a:xfrm>
            <a:off x="394707" y="9444359"/>
            <a:ext cx="9349944" cy="1831575"/>
          </a:xfrm>
          <a:prstGeom prst="rect">
            <a:avLst/>
          </a:prstGeom>
        </p:spPr>
        <p:txBody>
          <a:bodyPr wrap="square" lIns="83971" tIns="83971" rIns="83971" bIns="83971">
            <a:spAutoFit/>
          </a:bodyPr>
          <a:lstStyle>
            <a:lvl1pPr marL="0" indent="0" algn="l" defTabSz="2507943" rtl="0" eaLnBrk="1" latinLnBrk="0" hangingPunct="1">
              <a:spcBef>
                <a:spcPct val="20000"/>
              </a:spcBef>
              <a:buFont typeface="Arial" pitchFamily="34" charset="0"/>
              <a:buNone/>
              <a:defRPr sz="1400" kern="1200">
                <a:solidFill>
                  <a:schemeClr val="tx1"/>
                </a:solidFill>
                <a:latin typeface="Trebuchet MS" pitchFamily="34" charset="0"/>
                <a:ea typeface="+mn-ea"/>
                <a:cs typeface="+mn-cs"/>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183709" indent="-183709">
              <a:buFont typeface="Arial" panose="020B0604020202020204" pitchFamily="34" charset="0"/>
              <a:buChar char="•"/>
            </a:pPr>
            <a:r>
              <a:rPr lang="en-US" sz="2000" dirty="0">
                <a:latin typeface="+mn-lt"/>
                <a:cs typeface="Arial" panose="020B0604020202020204" pitchFamily="34" charset="0"/>
              </a:rPr>
              <a:t>Create a strategy using as few questions as possible to identify the person that first player has in mind.</a:t>
            </a:r>
          </a:p>
          <a:p>
            <a:pPr marL="183709" indent="-183709">
              <a:buFont typeface="Arial" panose="020B0604020202020204" pitchFamily="34" charset="0"/>
              <a:buChar char="•"/>
            </a:pPr>
            <a:r>
              <a:rPr lang="en-US" sz="2000" dirty="0">
                <a:latin typeface="+mn-lt"/>
                <a:cs typeface="Arial" panose="020B0604020202020204" pitchFamily="34" charset="0"/>
              </a:rPr>
              <a:t>Build a representation of a question history to keep track of the narrowing process.</a:t>
            </a:r>
          </a:p>
          <a:p>
            <a:pPr marL="183709" indent="-183709">
              <a:buFont typeface="Arial" panose="020B0604020202020204" pitchFamily="34" charset="0"/>
              <a:buChar char="•"/>
            </a:pPr>
            <a:r>
              <a:rPr lang="en-US" sz="2000" dirty="0">
                <a:latin typeface="+mn-lt"/>
                <a:cs typeface="Arial" panose="020B0604020202020204" pitchFamily="34" charset="0"/>
              </a:rPr>
              <a:t>Develop a webpage for playing the game interactively, allowing players to play against each other.</a:t>
            </a:r>
          </a:p>
        </p:txBody>
      </p:sp>
      <p:sp>
        <p:nvSpPr>
          <p:cNvPr id="15" name="Rectangle 14"/>
          <p:cNvSpPr/>
          <p:nvPr/>
        </p:nvSpPr>
        <p:spPr>
          <a:xfrm>
            <a:off x="522737" y="8883646"/>
            <a:ext cx="9119472" cy="522514"/>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243" dirty="0"/>
          </a:p>
        </p:txBody>
      </p:sp>
      <p:sp>
        <p:nvSpPr>
          <p:cNvPr id="16" name="TextBox 15"/>
          <p:cNvSpPr txBox="1"/>
          <p:nvPr/>
        </p:nvSpPr>
        <p:spPr>
          <a:xfrm>
            <a:off x="4066970" y="8838176"/>
            <a:ext cx="2109873" cy="587084"/>
          </a:xfrm>
          <a:prstGeom prst="rect">
            <a:avLst/>
          </a:prstGeom>
          <a:noFill/>
        </p:spPr>
        <p:txBody>
          <a:bodyPr wrap="none" rtlCol="0">
            <a:spAutoFit/>
          </a:bodyPr>
          <a:lstStyle/>
          <a:p>
            <a:r>
              <a:rPr lang="en-US" sz="3215" dirty="0">
                <a:solidFill>
                  <a:schemeClr val="bg1"/>
                </a:solidFill>
                <a:latin typeface="Arial" charset="0"/>
                <a:ea typeface="Arial" charset="0"/>
                <a:cs typeface="Arial" charset="0"/>
              </a:rPr>
              <a:t>Objectives</a:t>
            </a:r>
          </a:p>
        </p:txBody>
      </p:sp>
      <p:sp>
        <p:nvSpPr>
          <p:cNvPr id="19" name="Rectangle 18"/>
          <p:cNvSpPr/>
          <p:nvPr/>
        </p:nvSpPr>
        <p:spPr>
          <a:xfrm>
            <a:off x="424543" y="4711731"/>
            <a:ext cx="9119472" cy="522514"/>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243" dirty="0"/>
          </a:p>
        </p:txBody>
      </p:sp>
      <p:sp>
        <p:nvSpPr>
          <p:cNvPr id="20" name="TextBox 19"/>
          <p:cNvSpPr txBox="1"/>
          <p:nvPr/>
        </p:nvSpPr>
        <p:spPr>
          <a:xfrm>
            <a:off x="3896330" y="4683742"/>
            <a:ext cx="2337499" cy="587084"/>
          </a:xfrm>
          <a:prstGeom prst="rect">
            <a:avLst/>
          </a:prstGeom>
          <a:noFill/>
        </p:spPr>
        <p:txBody>
          <a:bodyPr wrap="none" rtlCol="0">
            <a:spAutoFit/>
          </a:bodyPr>
          <a:lstStyle/>
          <a:p>
            <a:r>
              <a:rPr lang="en-US" sz="3215" dirty="0">
                <a:solidFill>
                  <a:schemeClr val="bg1"/>
                </a:solidFill>
                <a:latin typeface="Arial" charset="0"/>
                <a:ea typeface="Arial" charset="0"/>
                <a:cs typeface="Arial" charset="0"/>
              </a:rPr>
              <a:t>Introduction</a:t>
            </a:r>
          </a:p>
        </p:txBody>
      </p:sp>
      <p:sp>
        <p:nvSpPr>
          <p:cNvPr id="22" name="Rectangle 21"/>
          <p:cNvSpPr/>
          <p:nvPr/>
        </p:nvSpPr>
        <p:spPr>
          <a:xfrm>
            <a:off x="492953" y="11208095"/>
            <a:ext cx="9119472" cy="522514"/>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243" dirty="0"/>
          </a:p>
        </p:txBody>
      </p:sp>
      <p:sp>
        <p:nvSpPr>
          <p:cNvPr id="23" name="TextBox 22"/>
          <p:cNvSpPr txBox="1"/>
          <p:nvPr/>
        </p:nvSpPr>
        <p:spPr>
          <a:xfrm>
            <a:off x="2275156" y="11189691"/>
            <a:ext cx="5693499" cy="1081835"/>
          </a:xfrm>
          <a:prstGeom prst="rect">
            <a:avLst/>
          </a:prstGeom>
          <a:noFill/>
        </p:spPr>
        <p:txBody>
          <a:bodyPr wrap="square" rtlCol="0">
            <a:spAutoFit/>
          </a:bodyPr>
          <a:lstStyle/>
          <a:p>
            <a:pPr algn="ctr"/>
            <a:r>
              <a:rPr lang="en-US" sz="3215" dirty="0">
                <a:solidFill>
                  <a:schemeClr val="bg1"/>
                </a:solidFill>
                <a:latin typeface="Arial" charset="0"/>
                <a:ea typeface="Arial" charset="0"/>
                <a:cs typeface="Arial" charset="0"/>
              </a:rPr>
              <a:t>Data Collections</a:t>
            </a:r>
          </a:p>
          <a:p>
            <a:endParaRPr lang="en-US" sz="3215" dirty="0">
              <a:solidFill>
                <a:schemeClr val="bg1"/>
              </a:solidFill>
              <a:latin typeface="Arial" charset="0"/>
              <a:ea typeface="Arial" charset="0"/>
              <a:cs typeface="Arial" charset="0"/>
            </a:endParaRPr>
          </a:p>
        </p:txBody>
      </p:sp>
      <p:sp>
        <p:nvSpPr>
          <p:cNvPr id="25" name="Text Placeholder 9"/>
          <p:cNvSpPr>
            <a:spLocks noGrp="1"/>
          </p:cNvSpPr>
          <p:nvPr/>
        </p:nvSpPr>
        <p:spPr>
          <a:xfrm>
            <a:off x="394707" y="11730609"/>
            <a:ext cx="9393053" cy="3264275"/>
          </a:xfrm>
          <a:prstGeom prst="rect">
            <a:avLst/>
          </a:prstGeom>
        </p:spPr>
        <p:txBody>
          <a:bodyPr wrap="square" lIns="83971" tIns="83971" rIns="83971" bIns="83971">
            <a:spAutoFit/>
          </a:bodyPr>
          <a:lstStyle>
            <a:lvl1pPr marL="0" indent="0" algn="l" defTabSz="2507943" rtl="0" eaLnBrk="1" latinLnBrk="0" hangingPunct="1">
              <a:spcBef>
                <a:spcPct val="20000"/>
              </a:spcBef>
              <a:buFont typeface="Arial" pitchFamily="34" charset="0"/>
              <a:buNone/>
              <a:defRPr sz="1400" kern="1200">
                <a:solidFill>
                  <a:schemeClr val="tx1"/>
                </a:solidFill>
                <a:latin typeface="Trebuchet MS" pitchFamily="34" charset="0"/>
                <a:ea typeface="+mn-ea"/>
                <a:cs typeface="+mn-cs"/>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latin typeface="+mn-lt"/>
              </a:rPr>
              <a:t>U</a:t>
            </a:r>
            <a:r>
              <a:rPr lang="en-US" sz="2000" dirty="0">
                <a:effectLst/>
                <a:latin typeface="+mn-lt"/>
              </a:rPr>
              <a:t>tilize recent Large Language Models GPT4 to generate a large list of famous people (1016 in our case) within 12 different categories (e.g., Music, Tech, Politics, Literature..) and collect the basic attributes (e.g., Gender, nationality, education) and specific descriptors (e.g., Profession, prize winning). </a:t>
            </a:r>
          </a:p>
          <a:p>
            <a:pPr marL="342900" indent="-342900">
              <a:buFont typeface="Arial" panose="020B0604020202020204" pitchFamily="34" charset="0"/>
              <a:buChar char="•"/>
            </a:pPr>
            <a:r>
              <a:rPr lang="en-US" sz="2000" dirty="0">
                <a:latin typeface="+mn-lt"/>
              </a:rPr>
              <a:t>Represent the </a:t>
            </a:r>
            <a:r>
              <a:rPr lang="en-US" sz="2000" dirty="0">
                <a:effectLst/>
                <a:latin typeface="+mn-lt"/>
              </a:rPr>
              <a:t>data as a large binary matrix </a:t>
            </a:r>
            <a:r>
              <a:rPr lang="en-US" sz="2000" dirty="0">
                <a:latin typeface="+mn-lt"/>
              </a:rPr>
              <a:t>with the rows </a:t>
            </a:r>
            <a:r>
              <a:rPr lang="en-US" sz="2000" dirty="0">
                <a:effectLst/>
                <a:latin typeface="+mn-lt"/>
              </a:rPr>
              <a:t>indexed by Names (1016 rows), the columns indexed by attributes (146 cols), with entry “1” indicating that a person has the attribute, and “0” otherwise. </a:t>
            </a:r>
          </a:p>
          <a:p>
            <a:pPr marL="342900" indent="-342900">
              <a:buFont typeface="Arial" panose="020B0604020202020204" pitchFamily="34" charset="0"/>
              <a:buChar char="•"/>
            </a:pPr>
            <a:endParaRPr lang="en-US" sz="2379" dirty="0">
              <a:latin typeface="Arial" charset="0"/>
              <a:ea typeface="Arial" charset="0"/>
              <a:cs typeface="Arial" charset="0"/>
            </a:endParaRPr>
          </a:p>
          <a:p>
            <a:endParaRPr lang="en-US" sz="2379" dirty="0">
              <a:latin typeface="Arial" charset="0"/>
              <a:ea typeface="Arial" charset="0"/>
              <a:cs typeface="Arial" charset="0"/>
            </a:endParaRPr>
          </a:p>
        </p:txBody>
      </p:sp>
      <p:sp>
        <p:nvSpPr>
          <p:cNvPr id="32" name="TextBox 31"/>
          <p:cNvSpPr txBox="1"/>
          <p:nvPr/>
        </p:nvSpPr>
        <p:spPr>
          <a:xfrm>
            <a:off x="20673364" y="4682872"/>
            <a:ext cx="1560042" cy="1081835"/>
          </a:xfrm>
          <a:prstGeom prst="rect">
            <a:avLst/>
          </a:prstGeom>
          <a:noFill/>
        </p:spPr>
        <p:txBody>
          <a:bodyPr wrap="none" rtlCol="0">
            <a:spAutoFit/>
          </a:bodyPr>
          <a:lstStyle/>
          <a:p>
            <a:r>
              <a:rPr lang="en-US" sz="3215" dirty="0">
                <a:solidFill>
                  <a:schemeClr val="bg1"/>
                </a:solidFill>
                <a:latin typeface="Arial" charset="0"/>
                <a:ea typeface="Arial" charset="0"/>
                <a:cs typeface="Arial" charset="0"/>
              </a:rPr>
              <a:t>Results</a:t>
            </a:r>
          </a:p>
          <a:p>
            <a:endParaRPr lang="en-US" sz="3215" dirty="0">
              <a:solidFill>
                <a:schemeClr val="bg1"/>
              </a:solidFill>
              <a:latin typeface="Arial" charset="0"/>
              <a:ea typeface="Arial" charset="0"/>
              <a:cs typeface="Arial" charset="0"/>
            </a:endParaRPr>
          </a:p>
        </p:txBody>
      </p:sp>
      <p:graphicFrame>
        <p:nvGraphicFramePr>
          <p:cNvPr id="67" name="Chart 66"/>
          <p:cNvGraphicFramePr/>
          <p:nvPr>
            <p:extLst>
              <p:ext uri="{D42A27DB-BD31-4B8C-83A1-F6EECF244321}">
                <p14:modId xmlns:p14="http://schemas.microsoft.com/office/powerpoint/2010/main" val="1225115955"/>
              </p:ext>
            </p:extLst>
          </p:nvPr>
        </p:nvGraphicFramePr>
        <p:xfrm>
          <a:off x="10049033" y="5422223"/>
          <a:ext cx="3519672" cy="2656639"/>
        </p:xfrm>
        <a:graphic>
          <a:graphicData uri="http://schemas.openxmlformats.org/drawingml/2006/chart">
            <c:chart xmlns:c="http://schemas.openxmlformats.org/drawingml/2006/chart" xmlns:r="http://schemas.openxmlformats.org/officeDocument/2006/relationships" r:id="rId6"/>
          </a:graphicData>
        </a:graphic>
      </p:graphicFrame>
      <p:sp>
        <p:nvSpPr>
          <p:cNvPr id="311" name="Rectangle 310"/>
          <p:cNvSpPr/>
          <p:nvPr/>
        </p:nvSpPr>
        <p:spPr>
          <a:xfrm>
            <a:off x="23236829" y="15019006"/>
            <a:ext cx="9327336" cy="522514"/>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243" dirty="0"/>
          </a:p>
        </p:txBody>
      </p:sp>
      <p:sp>
        <p:nvSpPr>
          <p:cNvPr id="312" name="TextBox 311"/>
          <p:cNvSpPr txBox="1"/>
          <p:nvPr/>
        </p:nvSpPr>
        <p:spPr>
          <a:xfrm>
            <a:off x="26263519" y="14945563"/>
            <a:ext cx="3122209" cy="587084"/>
          </a:xfrm>
          <a:prstGeom prst="rect">
            <a:avLst/>
          </a:prstGeom>
          <a:noFill/>
        </p:spPr>
        <p:txBody>
          <a:bodyPr wrap="square" rtlCol="0">
            <a:spAutoFit/>
          </a:bodyPr>
          <a:lstStyle/>
          <a:p>
            <a:r>
              <a:rPr lang="en-US" sz="3215" dirty="0">
                <a:solidFill>
                  <a:schemeClr val="bg1"/>
                </a:solidFill>
                <a:latin typeface="Arial" charset="0"/>
                <a:ea typeface="Arial" charset="0"/>
                <a:cs typeface="Arial" charset="0"/>
              </a:rPr>
              <a:t>Future Direction</a:t>
            </a:r>
          </a:p>
        </p:txBody>
      </p:sp>
      <p:sp>
        <p:nvSpPr>
          <p:cNvPr id="333" name="TextBox 332"/>
          <p:cNvSpPr txBox="1"/>
          <p:nvPr/>
        </p:nvSpPr>
        <p:spPr>
          <a:xfrm>
            <a:off x="20315658" y="9085626"/>
            <a:ext cx="8390746" cy="1033232"/>
          </a:xfrm>
          <a:prstGeom prst="rect">
            <a:avLst/>
          </a:prstGeom>
          <a:noFill/>
        </p:spPr>
        <p:txBody>
          <a:bodyPr wrap="square" rtlCol="0">
            <a:spAutoFit/>
          </a:bodyPr>
          <a:lstStyle/>
          <a:p>
            <a:pPr algn="ctr"/>
            <a:r>
              <a:rPr lang="en-US" sz="2000" dirty="0">
                <a:latin typeface="Arial" charset="0"/>
                <a:ea typeface="Arial" charset="0"/>
                <a:cs typeface="Arial" charset="0"/>
              </a:rPr>
              <a:t>Figure 3 </a:t>
            </a:r>
            <a:r>
              <a:rPr lang="en-US" sz="2000" dirty="0">
                <a:ea typeface="Arial" charset="0"/>
                <a:cs typeface="Arial" charset="0"/>
              </a:rPr>
              <a:t>– Number of QA Asked vs. Frequencies</a:t>
            </a:r>
            <a:r>
              <a:rPr lang="en-US" sz="2000" dirty="0">
                <a:latin typeface="Arial" charset="0"/>
                <a:ea typeface="Arial" charset="0"/>
                <a:cs typeface="Arial" charset="0"/>
              </a:rPr>
              <a:t> </a:t>
            </a:r>
          </a:p>
          <a:p>
            <a:endParaRPr lang="en-US" sz="2057" dirty="0">
              <a:latin typeface="Arial" charset="0"/>
              <a:ea typeface="Arial" charset="0"/>
              <a:cs typeface="Arial" charset="0"/>
            </a:endParaRPr>
          </a:p>
          <a:p>
            <a:endParaRPr lang="en-US" sz="2057" dirty="0">
              <a:latin typeface="Arial" charset="0"/>
              <a:ea typeface="Arial" charset="0"/>
              <a:cs typeface="Arial" charset="0"/>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99" y="352615"/>
            <a:ext cx="4064898" cy="2872936"/>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28572" y="323323"/>
            <a:ext cx="4064898" cy="2872936"/>
          </a:xfrm>
          <a:prstGeom prst="rect">
            <a:avLst/>
          </a:prstGeom>
        </p:spPr>
      </p:pic>
      <p:pic>
        <p:nvPicPr>
          <p:cNvPr id="21" name="Picture 20" descr="A white table with numbers and black text&#10;&#10;Description automatically generated">
            <a:extLst>
              <a:ext uri="{FF2B5EF4-FFF2-40B4-BE49-F238E27FC236}">
                <a16:creationId xmlns:a16="http://schemas.microsoft.com/office/drawing/2014/main" id="{185571AF-4DB3-C652-389D-9CE6EB1B96BF}"/>
              </a:ext>
              <a:ext uri="{C183D7F6-B498-43B3-948B-1728B52AA6E4}">
                <adec:decorative xmlns:adec="http://schemas.microsoft.com/office/drawing/2017/decorative" val="0"/>
              </a:ext>
            </a:extLst>
          </p:cNvPr>
          <p:cNvPicPr>
            <a:picLocks noChangeAspect="1"/>
          </p:cNvPicPr>
          <p:nvPr/>
        </p:nvPicPr>
        <p:blipFill>
          <a:blip r:embed="rId8"/>
          <a:stretch>
            <a:fillRect/>
          </a:stretch>
        </p:blipFill>
        <p:spPr>
          <a:xfrm>
            <a:off x="825620" y="14084841"/>
            <a:ext cx="7772400" cy="1938939"/>
          </a:xfrm>
          <a:prstGeom prst="rect">
            <a:avLst/>
          </a:prstGeom>
        </p:spPr>
      </p:pic>
      <p:sp>
        <p:nvSpPr>
          <p:cNvPr id="27" name="TextBox 26">
            <a:extLst>
              <a:ext uri="{FF2B5EF4-FFF2-40B4-BE49-F238E27FC236}">
                <a16:creationId xmlns:a16="http://schemas.microsoft.com/office/drawing/2014/main" id="{64121A77-7705-F7D9-9349-AFE823DBEBD1}"/>
              </a:ext>
            </a:extLst>
          </p:cNvPr>
          <p:cNvSpPr txBox="1"/>
          <p:nvPr/>
        </p:nvSpPr>
        <p:spPr>
          <a:xfrm>
            <a:off x="8722574" y="14236619"/>
            <a:ext cx="1013292" cy="1631216"/>
          </a:xfrm>
          <a:prstGeom prst="rect">
            <a:avLst/>
          </a:prstGeom>
          <a:noFill/>
        </p:spPr>
        <p:txBody>
          <a:bodyPr wrap="square" rtlCol="0">
            <a:spAutoFit/>
          </a:bodyPr>
          <a:lstStyle/>
          <a:p>
            <a:r>
              <a:rPr lang="en-US" sz="2000" dirty="0"/>
              <a:t>……</a:t>
            </a:r>
          </a:p>
          <a:p>
            <a:endParaRPr lang="en-US" sz="2000" dirty="0"/>
          </a:p>
          <a:p>
            <a:r>
              <a:rPr lang="en-US" sz="2000" dirty="0"/>
              <a:t>……</a:t>
            </a:r>
          </a:p>
          <a:p>
            <a:endParaRPr lang="en-US" sz="2000" dirty="0"/>
          </a:p>
          <a:p>
            <a:r>
              <a:rPr lang="en-US" sz="2000" dirty="0"/>
              <a:t>……</a:t>
            </a:r>
          </a:p>
        </p:txBody>
      </p:sp>
      <p:sp>
        <p:nvSpPr>
          <p:cNvPr id="28" name="TextBox 27">
            <a:extLst>
              <a:ext uri="{FF2B5EF4-FFF2-40B4-BE49-F238E27FC236}">
                <a16:creationId xmlns:a16="http://schemas.microsoft.com/office/drawing/2014/main" id="{60F88E76-034F-BAA5-1C10-714C39072CBB}"/>
              </a:ext>
            </a:extLst>
          </p:cNvPr>
          <p:cNvSpPr txBox="1"/>
          <p:nvPr/>
        </p:nvSpPr>
        <p:spPr>
          <a:xfrm>
            <a:off x="840163" y="16106721"/>
            <a:ext cx="7962337" cy="1035540"/>
          </a:xfrm>
          <a:prstGeom prst="rect">
            <a:avLst/>
          </a:prstGeom>
          <a:noFill/>
        </p:spPr>
        <p:txBody>
          <a:bodyPr wrap="square" rtlCol="0">
            <a:spAutoFit/>
          </a:bodyPr>
          <a:lstStyle/>
          <a:p>
            <a:pPr algn="ctr"/>
            <a:r>
              <a:rPr lang="en-US" sz="1500" dirty="0">
                <a:ea typeface="Arial" charset="0"/>
                <a:cs typeface="Arial" charset="0"/>
              </a:rPr>
              <a:t>Figure 1 – Dataset(</a:t>
            </a:r>
            <a:r>
              <a:rPr lang="en-US" sz="1500" i="0" dirty="0">
                <a:solidFill>
                  <a:srgbClr val="000000"/>
                </a:solidFill>
                <a:effectLst/>
              </a:rPr>
              <a:t>1016 rows × 146 columns</a:t>
            </a:r>
            <a:r>
              <a:rPr lang="en-US" sz="1500" dirty="0">
                <a:ea typeface="Arial" charset="0"/>
                <a:cs typeface="Arial" charset="0"/>
              </a:rPr>
              <a:t>)</a:t>
            </a:r>
          </a:p>
          <a:p>
            <a:endParaRPr lang="en-US" sz="2057" dirty="0">
              <a:latin typeface="Arial" charset="0"/>
              <a:ea typeface="Arial" charset="0"/>
              <a:cs typeface="Arial" charset="0"/>
            </a:endParaRPr>
          </a:p>
          <a:p>
            <a:endParaRPr lang="en-US" sz="2572" b="1" dirty="0">
              <a:latin typeface="Arial" charset="0"/>
              <a:ea typeface="Arial" charset="0"/>
              <a:cs typeface="Arial" charset="0"/>
            </a:endParaRPr>
          </a:p>
        </p:txBody>
      </p:sp>
      <p:sp>
        <p:nvSpPr>
          <p:cNvPr id="29" name="Rectangle 28">
            <a:extLst>
              <a:ext uri="{FF2B5EF4-FFF2-40B4-BE49-F238E27FC236}">
                <a16:creationId xmlns:a16="http://schemas.microsoft.com/office/drawing/2014/main" id="{190E6375-A6C7-2FF4-CA6C-C7225B044370}"/>
              </a:ext>
            </a:extLst>
          </p:cNvPr>
          <p:cNvSpPr/>
          <p:nvPr/>
        </p:nvSpPr>
        <p:spPr>
          <a:xfrm>
            <a:off x="522737" y="16584493"/>
            <a:ext cx="9119472" cy="522514"/>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243" dirty="0"/>
          </a:p>
        </p:txBody>
      </p:sp>
      <p:sp>
        <p:nvSpPr>
          <p:cNvPr id="30" name="TextBox 29">
            <a:extLst>
              <a:ext uri="{FF2B5EF4-FFF2-40B4-BE49-F238E27FC236}">
                <a16:creationId xmlns:a16="http://schemas.microsoft.com/office/drawing/2014/main" id="{0E5E6690-0E1F-0320-2EFA-3FE2AE25BD98}"/>
              </a:ext>
            </a:extLst>
          </p:cNvPr>
          <p:cNvSpPr txBox="1"/>
          <p:nvPr/>
        </p:nvSpPr>
        <p:spPr>
          <a:xfrm>
            <a:off x="2414647" y="16584493"/>
            <a:ext cx="5693499" cy="1081835"/>
          </a:xfrm>
          <a:prstGeom prst="rect">
            <a:avLst/>
          </a:prstGeom>
          <a:noFill/>
        </p:spPr>
        <p:txBody>
          <a:bodyPr wrap="square" rtlCol="0">
            <a:spAutoFit/>
          </a:bodyPr>
          <a:lstStyle/>
          <a:p>
            <a:pPr algn="ctr"/>
            <a:r>
              <a:rPr lang="en-US" sz="3215" dirty="0">
                <a:solidFill>
                  <a:schemeClr val="bg1"/>
                </a:solidFill>
                <a:latin typeface="Arial" charset="0"/>
                <a:ea typeface="Arial" charset="0"/>
                <a:cs typeface="Arial" charset="0"/>
              </a:rPr>
              <a:t>Methods</a:t>
            </a:r>
          </a:p>
          <a:p>
            <a:endParaRPr lang="en-US" sz="3215" dirty="0">
              <a:solidFill>
                <a:schemeClr val="bg1"/>
              </a:solidFill>
              <a:latin typeface="Arial" charset="0"/>
              <a:ea typeface="Arial" charset="0"/>
              <a:cs typeface="Arial"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BC0948-B33A-0338-1B03-0CBD89602262}"/>
                  </a:ext>
                </a:extLst>
              </p:cNvPr>
              <p:cNvSpPr txBox="1"/>
              <p:nvPr/>
            </p:nvSpPr>
            <p:spPr>
              <a:xfrm>
                <a:off x="583820" y="17247803"/>
                <a:ext cx="8888587" cy="3796680"/>
              </a:xfrm>
              <a:prstGeom prst="rect">
                <a:avLst/>
              </a:prstGeom>
              <a:noFill/>
            </p:spPr>
            <p:txBody>
              <a:bodyPr wrap="square" rtlCol="0">
                <a:spAutoFit/>
              </a:bodyPr>
              <a:lstStyle/>
              <a:p>
                <a:r>
                  <a:rPr lang="en-US" sz="2000" dirty="0"/>
                  <a:t>At each step, we search for the optimal question to ask in order to gain the most information in the sense of reducing uncertainty in an information-theoretic sense. We assume each name is </a:t>
                </a:r>
                <a:r>
                  <a:rPr lang="en-US" sz="2000" b="1" dirty="0"/>
                  <a:t>equally likely</a:t>
                </a:r>
                <a:r>
                  <a:rPr lang="en-US" sz="2000" dirty="0"/>
                  <a:t> to be selected at the beginning. </a:t>
                </a:r>
              </a:p>
              <a:p>
                <a:pPr marL="342900" indent="-342900">
                  <a:buFont typeface="Arial" panose="020B0604020202020204" pitchFamily="34" charset="0"/>
                  <a:buChar char="•"/>
                </a:pPr>
                <a:r>
                  <a:rPr lang="en-US" sz="2000" b="1" i="1" u="sng" dirty="0"/>
                  <a:t>Information Pursuit</a:t>
                </a:r>
                <a14:m>
                  <m:oMath xmlns:m="http://schemas.openxmlformats.org/officeDocument/2006/math">
                    <m:sSup>
                      <m:sSupPr>
                        <m:ctrlPr>
                          <a:rPr lang="en-US" sz="2000" b="1" i="1" u="sng" smtClean="0">
                            <a:latin typeface="Cambria Math" panose="02040503050406030204" pitchFamily="18" charset="0"/>
                          </a:rPr>
                        </m:ctrlPr>
                      </m:sSupPr>
                      <m:e>
                        <m:r>
                          <a:rPr lang="en-US" sz="2000" b="1" i="1" u="sng" smtClean="0">
                            <a:latin typeface="Cambria Math" panose="02040503050406030204" pitchFamily="18" charset="0"/>
                          </a:rPr>
                          <m:t>(</m:t>
                        </m:r>
                        <m:r>
                          <a:rPr lang="en-US" sz="2000" b="1" i="1" u="sng" smtClean="0">
                            <a:latin typeface="Cambria Math" panose="02040503050406030204" pitchFamily="18" charset="0"/>
                          </a:rPr>
                          <m:t>𝑰𝑷</m:t>
                        </m:r>
                        <m:r>
                          <a:rPr lang="en-US" sz="2000" b="1" i="1" u="sng" smtClean="0">
                            <a:latin typeface="Cambria Math" panose="02040503050406030204" pitchFamily="18" charset="0"/>
                          </a:rPr>
                          <m:t>)</m:t>
                        </m:r>
                      </m:e>
                      <m:sup>
                        <m:r>
                          <a:rPr lang="en-US" sz="2000" b="1" i="1" u="sng" smtClean="0">
                            <a:latin typeface="Cambria Math" panose="02040503050406030204" pitchFamily="18" charset="0"/>
                          </a:rPr>
                          <m:t>[</m:t>
                        </m:r>
                        <m:r>
                          <a:rPr lang="en-US" sz="2000" b="1" i="1" u="sng" smtClean="0">
                            <a:latin typeface="Cambria Math" panose="02040503050406030204" pitchFamily="18" charset="0"/>
                          </a:rPr>
                          <m:t>𝟏</m:t>
                        </m:r>
                        <m:r>
                          <a:rPr lang="en-US" sz="2000" b="1" i="1" u="sng" smtClean="0">
                            <a:latin typeface="Cambria Math" panose="02040503050406030204" pitchFamily="18" charset="0"/>
                          </a:rPr>
                          <m:t>]</m:t>
                        </m:r>
                      </m:sup>
                    </m:sSup>
                  </m:oMath>
                </a14:m>
                <a:r>
                  <a:rPr lang="en-US" sz="2000" dirty="0"/>
                  <a:t>: a sequential algorithm that iteratively selects the most informative attributes based on </a:t>
                </a:r>
                <a:r>
                  <a:rPr lang="en-US" sz="2000" i="1" dirty="0"/>
                  <a:t>Conditional Mutual Information(CMI).</a:t>
                </a:r>
              </a:p>
              <a:p>
                <a:pPr marL="342900" indent="-342900">
                  <a:buFont typeface="Arial" panose="020B0604020202020204" pitchFamily="34" charset="0"/>
                  <a:buChar char="•"/>
                </a:pPr>
                <a:r>
                  <a:rPr lang="en-US" sz="2000" b="1" i="1" u="sng" dirty="0"/>
                  <a:t>Conditional Mutual Information</a:t>
                </a:r>
                <a:r>
                  <a:rPr lang="en-US" sz="2000" dirty="0">
                    <a:solidFill>
                      <a:srgbClr val="0F0F0F"/>
                    </a:solidFill>
                  </a:rPr>
                  <a:t>: </a:t>
                </a:r>
                <a14:m>
                  <m:oMath xmlns:m="http://schemas.openxmlformats.org/officeDocument/2006/math">
                    <m:sSup>
                      <m:sSupPr>
                        <m:ctrlPr>
                          <a:rPr lang="en-US" sz="2000" i="1" dirty="0" smtClean="0">
                            <a:solidFill>
                              <a:srgbClr val="0F0F0F"/>
                            </a:solidFill>
                            <a:latin typeface="Cambria Math" panose="02040503050406030204" pitchFamily="18" charset="0"/>
                          </a:rPr>
                        </m:ctrlPr>
                      </m:sSupPr>
                      <m:e>
                        <m:r>
                          <a:rPr lang="en-US" sz="2000" i="1" dirty="0">
                            <a:solidFill>
                              <a:srgbClr val="0F0F0F"/>
                            </a:solidFill>
                            <a:latin typeface="Cambria Math" panose="02040503050406030204" pitchFamily="18" charset="0"/>
                          </a:rPr>
                          <m:t>𝐼</m:t>
                        </m:r>
                        <m:d>
                          <m:dPr>
                            <m:sepChr m:val="∣"/>
                            <m:ctrlPr>
                              <a:rPr lang="en-US" sz="2000" i="1" dirty="0">
                                <a:solidFill>
                                  <a:srgbClr val="0F0F0F"/>
                                </a:solidFill>
                                <a:latin typeface="Cambria Math" panose="02040503050406030204" pitchFamily="18" charset="0"/>
                              </a:rPr>
                            </m:ctrlPr>
                          </m:dPr>
                          <m:e>
                            <m:r>
                              <a:rPr lang="en-US" sz="2000" i="1" dirty="0">
                                <a:solidFill>
                                  <a:srgbClr val="0F0F0F"/>
                                </a:solidFill>
                                <a:latin typeface="Cambria Math" panose="02040503050406030204" pitchFamily="18" charset="0"/>
                              </a:rPr>
                              <m:t>𝑄</m:t>
                            </m:r>
                            <m:r>
                              <a:rPr lang="en-US" sz="2000" i="1" dirty="0">
                                <a:solidFill>
                                  <a:srgbClr val="0F0F0F"/>
                                </a:solidFill>
                                <a:latin typeface="Cambria Math" panose="02040503050406030204" pitchFamily="18" charset="0"/>
                              </a:rPr>
                              <m:t>;</m:t>
                            </m:r>
                            <m:r>
                              <a:rPr lang="en-US" sz="2000" i="1" dirty="0">
                                <a:solidFill>
                                  <a:srgbClr val="0F0F0F"/>
                                </a:solidFill>
                                <a:latin typeface="Cambria Math" panose="02040503050406030204" pitchFamily="18" charset="0"/>
                              </a:rPr>
                              <m:t>𝑌</m:t>
                            </m:r>
                          </m:e>
                          <m:e>
                            <m:r>
                              <a:rPr lang="en-US" sz="2000" i="1" dirty="0">
                                <a:solidFill>
                                  <a:srgbClr val="0F0F0F"/>
                                </a:solidFill>
                                <a:latin typeface="Cambria Math" panose="02040503050406030204" pitchFamily="18" charset="0"/>
                              </a:rPr>
                              <m:t>𝑅</m:t>
                            </m:r>
                          </m:e>
                        </m:d>
                        <m:r>
                          <a:rPr lang="en-US" sz="2000" i="1" dirty="0">
                            <a:solidFill>
                              <a:srgbClr val="0F0F0F"/>
                            </a:solidFill>
                            <a:latin typeface="Cambria Math" panose="02040503050406030204" pitchFamily="18" charset="0"/>
                          </a:rPr>
                          <m:t>=</m:t>
                        </m:r>
                        <m:r>
                          <a:rPr lang="en-US" sz="2000" i="1" dirty="0">
                            <a:solidFill>
                              <a:srgbClr val="0F0F0F"/>
                            </a:solidFill>
                            <a:latin typeface="Cambria Math" panose="02040503050406030204" pitchFamily="18" charset="0"/>
                          </a:rPr>
                          <m:t>𝐻</m:t>
                        </m:r>
                        <m:d>
                          <m:dPr>
                            <m:sepChr m:val="∣"/>
                            <m:ctrlPr>
                              <a:rPr lang="en-US" sz="2000" i="1" dirty="0">
                                <a:solidFill>
                                  <a:srgbClr val="0F0F0F"/>
                                </a:solidFill>
                                <a:latin typeface="Cambria Math" panose="02040503050406030204" pitchFamily="18" charset="0"/>
                              </a:rPr>
                            </m:ctrlPr>
                          </m:dPr>
                          <m:e>
                            <m:r>
                              <a:rPr lang="en-US" sz="2000" i="1" dirty="0">
                                <a:solidFill>
                                  <a:srgbClr val="0F0F0F"/>
                                </a:solidFill>
                                <a:latin typeface="Cambria Math" panose="02040503050406030204" pitchFamily="18" charset="0"/>
                              </a:rPr>
                              <m:t>𝑄</m:t>
                            </m:r>
                          </m:e>
                          <m:e>
                            <m:r>
                              <a:rPr lang="en-US" sz="2000" i="1" dirty="0">
                                <a:solidFill>
                                  <a:srgbClr val="0F0F0F"/>
                                </a:solidFill>
                                <a:latin typeface="Cambria Math" panose="02040503050406030204" pitchFamily="18" charset="0"/>
                              </a:rPr>
                              <m:t>𝑅</m:t>
                            </m:r>
                          </m:e>
                        </m:d>
                        <m:r>
                          <a:rPr lang="en-US" sz="2000" i="1" dirty="0">
                            <a:solidFill>
                              <a:srgbClr val="0F0F0F"/>
                            </a:solidFill>
                            <a:latin typeface="Cambria Math" panose="02040503050406030204" pitchFamily="18" charset="0"/>
                          </a:rPr>
                          <m:t>−</m:t>
                        </m:r>
                        <m:r>
                          <a:rPr lang="en-US" sz="2000" i="1" dirty="0">
                            <a:solidFill>
                              <a:srgbClr val="0F0F0F"/>
                            </a:solidFill>
                            <a:latin typeface="Cambria Math" panose="02040503050406030204" pitchFamily="18" charset="0"/>
                          </a:rPr>
                          <m:t>𝐻</m:t>
                        </m:r>
                        <m:d>
                          <m:dPr>
                            <m:sepChr m:val="∣"/>
                            <m:ctrlPr>
                              <a:rPr lang="en-US" sz="2000" i="1" dirty="0">
                                <a:solidFill>
                                  <a:srgbClr val="0F0F0F"/>
                                </a:solidFill>
                                <a:latin typeface="Cambria Math" panose="02040503050406030204" pitchFamily="18" charset="0"/>
                              </a:rPr>
                            </m:ctrlPr>
                          </m:dPr>
                          <m:e>
                            <m:r>
                              <a:rPr lang="en-US" sz="2000" i="1" dirty="0">
                                <a:solidFill>
                                  <a:srgbClr val="0F0F0F"/>
                                </a:solidFill>
                                <a:latin typeface="Cambria Math" panose="02040503050406030204" pitchFamily="18" charset="0"/>
                              </a:rPr>
                              <m:t>𝑄</m:t>
                            </m:r>
                          </m:e>
                          <m:e>
                            <m:r>
                              <a:rPr lang="en-US" sz="2000" i="1" dirty="0">
                                <a:solidFill>
                                  <a:srgbClr val="0F0F0F"/>
                                </a:solidFill>
                                <a:latin typeface="Cambria Math" panose="02040503050406030204" pitchFamily="18" charset="0"/>
                              </a:rPr>
                              <m:t>𝑌</m:t>
                            </m:r>
                            <m:r>
                              <a:rPr lang="en-US" sz="2000" i="1" dirty="0">
                                <a:solidFill>
                                  <a:srgbClr val="0F0F0F"/>
                                </a:solidFill>
                                <a:latin typeface="Cambria Math" panose="02040503050406030204" pitchFamily="18" charset="0"/>
                              </a:rPr>
                              <m:t>,</m:t>
                            </m:r>
                            <m:r>
                              <a:rPr lang="en-US" sz="2000" i="1" dirty="0">
                                <a:solidFill>
                                  <a:srgbClr val="0F0F0F"/>
                                </a:solidFill>
                                <a:latin typeface="Cambria Math" panose="02040503050406030204" pitchFamily="18" charset="0"/>
                              </a:rPr>
                              <m:t>𝑅</m:t>
                            </m:r>
                          </m:e>
                        </m:d>
                        <m:r>
                          <a:rPr lang="en-US" sz="2000" b="0" i="1" dirty="0" smtClean="0">
                            <a:solidFill>
                              <a:srgbClr val="0F0F0F"/>
                            </a:solidFill>
                            <a:latin typeface="Cambria Math" panose="02040503050406030204" pitchFamily="18" charset="0"/>
                          </a:rPr>
                          <m:t> </m:t>
                        </m:r>
                      </m:e>
                      <m:sup>
                        <m:r>
                          <a:rPr lang="en-US" sz="2000" b="1" i="1" dirty="0" smtClean="0">
                            <a:solidFill>
                              <a:srgbClr val="0F0F0F"/>
                            </a:solidFill>
                            <a:latin typeface="Cambria Math" panose="02040503050406030204" pitchFamily="18" charset="0"/>
                          </a:rPr>
                          <m:t>[</m:t>
                        </m:r>
                        <m:r>
                          <a:rPr lang="en-US" sz="2000" b="1" i="1" dirty="0" smtClean="0">
                            <a:solidFill>
                              <a:srgbClr val="0F0F0F"/>
                            </a:solidFill>
                            <a:latin typeface="Cambria Math" panose="02040503050406030204" pitchFamily="18" charset="0"/>
                          </a:rPr>
                          <m:t>𝟐</m:t>
                        </m:r>
                        <m:r>
                          <a:rPr lang="en-US" sz="2000" b="0" i="1" dirty="0" smtClean="0">
                            <a:solidFill>
                              <a:srgbClr val="0F0F0F"/>
                            </a:solidFill>
                            <a:latin typeface="Cambria Math" panose="02040503050406030204" pitchFamily="18" charset="0"/>
                          </a:rPr>
                          <m:t>]</m:t>
                        </m:r>
                      </m:sup>
                    </m:sSup>
                  </m:oMath>
                </a14:m>
                <a:endParaRPr lang="en-US" sz="2000" b="0" dirty="0">
                  <a:solidFill>
                    <a:srgbClr val="0F0F0F"/>
                  </a:solidFill>
                </a:endParaRPr>
              </a:p>
              <a:p>
                <a:pPr marL="342900" indent="-342900">
                  <a:buFont typeface="Arial" panose="020B0604020202020204" pitchFamily="34" charset="0"/>
                  <a:buChar char="•"/>
                </a:pPr>
                <a:r>
                  <a:rPr lang="en-US" sz="1900" dirty="0"/>
                  <a:t>Y = target, R = questions and answers to date, Q =  next question to be selected which </a:t>
                </a:r>
                <a:r>
                  <a:rPr lang="en-US" sz="2000" dirty="0"/>
                  <a:t>maximizes </a:t>
                </a:r>
                <a14:m>
                  <m:oMath xmlns:m="http://schemas.openxmlformats.org/officeDocument/2006/math">
                    <m:r>
                      <a:rPr lang="en-US" sz="2000" i="1" dirty="0">
                        <a:solidFill>
                          <a:srgbClr val="0F0F0F"/>
                        </a:solidFill>
                        <a:latin typeface="Cambria Math" panose="02040503050406030204" pitchFamily="18" charset="0"/>
                      </a:rPr>
                      <m:t>𝐼</m:t>
                    </m:r>
                    <m:d>
                      <m:dPr>
                        <m:sepChr m:val="∣"/>
                        <m:ctrlPr>
                          <a:rPr lang="en-US" sz="2000" i="1" dirty="0">
                            <a:solidFill>
                              <a:srgbClr val="0F0F0F"/>
                            </a:solidFill>
                            <a:latin typeface="Cambria Math" panose="02040503050406030204" pitchFamily="18" charset="0"/>
                          </a:rPr>
                        </m:ctrlPr>
                      </m:dPr>
                      <m:e>
                        <m:r>
                          <a:rPr lang="en-US" sz="2000" i="1" dirty="0">
                            <a:solidFill>
                              <a:srgbClr val="0F0F0F"/>
                            </a:solidFill>
                            <a:latin typeface="Cambria Math" panose="02040503050406030204" pitchFamily="18" charset="0"/>
                          </a:rPr>
                          <m:t>𝑄</m:t>
                        </m:r>
                        <m:r>
                          <a:rPr lang="en-US" sz="2000" i="1" dirty="0">
                            <a:solidFill>
                              <a:srgbClr val="0F0F0F"/>
                            </a:solidFill>
                            <a:latin typeface="Cambria Math" panose="02040503050406030204" pitchFamily="18" charset="0"/>
                          </a:rPr>
                          <m:t>;</m:t>
                        </m:r>
                        <m:r>
                          <a:rPr lang="en-US" sz="2000" i="1" dirty="0">
                            <a:solidFill>
                              <a:srgbClr val="0F0F0F"/>
                            </a:solidFill>
                            <a:latin typeface="Cambria Math" panose="02040503050406030204" pitchFamily="18" charset="0"/>
                          </a:rPr>
                          <m:t>𝑌</m:t>
                        </m:r>
                      </m:e>
                      <m:e>
                        <m:r>
                          <a:rPr lang="en-US" sz="2000" i="1" dirty="0">
                            <a:solidFill>
                              <a:srgbClr val="0F0F0F"/>
                            </a:solidFill>
                            <a:latin typeface="Cambria Math" panose="02040503050406030204" pitchFamily="18" charset="0"/>
                          </a:rPr>
                          <m:t>𝑅</m:t>
                        </m:r>
                      </m:e>
                    </m:d>
                    <m:r>
                      <a:rPr lang="en-US" sz="2000" i="1" dirty="0">
                        <a:solidFill>
                          <a:srgbClr val="0F0F0F"/>
                        </a:solidFill>
                        <a:latin typeface="Cambria Math" panose="02040503050406030204" pitchFamily="18" charset="0"/>
                      </a:rPr>
                      <m:t> </m:t>
                    </m:r>
                  </m:oMath>
                </a14:m>
                <a:r>
                  <a:rPr lang="en-US" sz="2000" dirty="0"/>
                  <a:t>at each step.</a:t>
                </a:r>
              </a:p>
              <a:p>
                <a:pPr marL="342900" indent="-342900">
                  <a:buFont typeface="Arial" panose="020B0604020202020204" pitchFamily="34" charset="0"/>
                  <a:buChar char="•"/>
                </a:pPr>
                <a14:m>
                  <m:oMath xmlns:m="http://schemas.openxmlformats.org/officeDocument/2006/math">
                    <m:r>
                      <a:rPr lang="en-US" sz="2000" i="1" dirty="0" smtClean="0">
                        <a:solidFill>
                          <a:srgbClr val="0F0F0F"/>
                        </a:solidFill>
                        <a:latin typeface="Cambria Math" panose="02040503050406030204" pitchFamily="18" charset="0"/>
                      </a:rPr>
                      <m:t>𝐻</m:t>
                    </m:r>
                    <m:r>
                      <a:rPr lang="en-US" sz="2000" i="1" dirty="0" smtClean="0">
                        <a:solidFill>
                          <a:srgbClr val="0F0F0F"/>
                        </a:solidFill>
                        <a:latin typeface="Cambria Math" panose="02040503050406030204" pitchFamily="18" charset="0"/>
                      </a:rPr>
                      <m:t>(</m:t>
                    </m:r>
                    <m:r>
                      <a:rPr lang="en-US" sz="2000" i="1" dirty="0" smtClean="0">
                        <a:solidFill>
                          <a:srgbClr val="0F0F0F"/>
                        </a:solidFill>
                        <a:latin typeface="Cambria Math" panose="02040503050406030204" pitchFamily="18" charset="0"/>
                      </a:rPr>
                      <m:t>𝑄</m:t>
                    </m:r>
                    <m:r>
                      <a:rPr lang="en-US" sz="2000" i="1" dirty="0" smtClean="0">
                        <a:solidFill>
                          <a:srgbClr val="0F0F0F"/>
                        </a:solidFill>
                        <a:latin typeface="Cambria Math" panose="02040503050406030204" pitchFamily="18" charset="0"/>
                      </a:rPr>
                      <m:t>∣</m:t>
                    </m:r>
                    <m:r>
                      <a:rPr lang="en-US" sz="2000" i="1" dirty="0" smtClean="0">
                        <a:solidFill>
                          <a:srgbClr val="0F0F0F"/>
                        </a:solidFill>
                        <a:latin typeface="Cambria Math" panose="02040503050406030204" pitchFamily="18" charset="0"/>
                      </a:rPr>
                      <m:t>𝑌</m:t>
                    </m:r>
                    <m:r>
                      <a:rPr lang="en-US" sz="2000" i="1" dirty="0" smtClean="0">
                        <a:solidFill>
                          <a:srgbClr val="0F0F0F"/>
                        </a:solidFill>
                        <a:latin typeface="Cambria Math" panose="02040503050406030204" pitchFamily="18" charset="0"/>
                      </a:rPr>
                      <m:t>,</m:t>
                    </m:r>
                    <m:r>
                      <a:rPr lang="en-US" sz="2000" i="1" dirty="0" smtClean="0">
                        <a:solidFill>
                          <a:srgbClr val="0F0F0F"/>
                        </a:solidFill>
                        <a:latin typeface="Cambria Math" panose="02040503050406030204" pitchFamily="18" charset="0"/>
                      </a:rPr>
                      <m:t>𝑅</m:t>
                    </m:r>
                    <m:r>
                      <a:rPr lang="en-US" sz="2000" i="1" dirty="0" smtClean="0">
                        <a:solidFill>
                          <a:srgbClr val="0F0F0F"/>
                        </a:solidFill>
                        <a:latin typeface="Cambria Math" panose="02040503050406030204" pitchFamily="18" charset="0"/>
                      </a:rPr>
                      <m:t>)</m:t>
                    </m:r>
                  </m:oMath>
                </a14:m>
                <a:r>
                  <a:rPr lang="en-US" sz="2000" dirty="0"/>
                  <a:t>: conditional entropy of Q given the target Y and R. This is 0 since knowing Y leaves no uncertainty about Q.</a:t>
                </a:r>
              </a:p>
              <a:p>
                <a:pPr marL="342900" indent="-342900">
                  <a:buFont typeface="Arial" panose="020B0604020202020204" pitchFamily="34" charset="0"/>
                  <a:buChar char="•"/>
                </a:pPr>
                <a14:m>
                  <m:oMath xmlns:m="http://schemas.openxmlformats.org/officeDocument/2006/math">
                    <m:r>
                      <a:rPr lang="en-US" sz="2000" i="1" dirty="0" smtClean="0">
                        <a:solidFill>
                          <a:srgbClr val="0F0F0F"/>
                        </a:solidFill>
                        <a:latin typeface="Cambria Math" panose="02040503050406030204" pitchFamily="18" charset="0"/>
                      </a:rPr>
                      <m:t>𝐻</m:t>
                    </m:r>
                    <m:r>
                      <a:rPr lang="en-US" sz="2000" i="1" dirty="0" smtClean="0">
                        <a:solidFill>
                          <a:srgbClr val="0F0F0F"/>
                        </a:solidFill>
                        <a:latin typeface="Cambria Math" panose="02040503050406030204" pitchFamily="18" charset="0"/>
                      </a:rPr>
                      <m:t>(</m:t>
                    </m:r>
                    <m:r>
                      <a:rPr lang="en-US" sz="2000" i="1" dirty="0" smtClean="0">
                        <a:solidFill>
                          <a:srgbClr val="0F0F0F"/>
                        </a:solidFill>
                        <a:latin typeface="Cambria Math" panose="02040503050406030204" pitchFamily="18" charset="0"/>
                      </a:rPr>
                      <m:t>𝑄</m:t>
                    </m:r>
                    <m:r>
                      <a:rPr lang="en-US" sz="2000" i="1" dirty="0" smtClean="0">
                        <a:solidFill>
                          <a:srgbClr val="0F0F0F"/>
                        </a:solidFill>
                        <a:latin typeface="Cambria Math" panose="02040503050406030204" pitchFamily="18" charset="0"/>
                      </a:rPr>
                      <m:t>∣</m:t>
                    </m:r>
                    <m:r>
                      <a:rPr lang="en-US" sz="2000" i="1" dirty="0" smtClean="0">
                        <a:solidFill>
                          <a:srgbClr val="0F0F0F"/>
                        </a:solidFill>
                        <a:latin typeface="Cambria Math" panose="02040503050406030204" pitchFamily="18" charset="0"/>
                      </a:rPr>
                      <m:t>𝑅</m:t>
                    </m:r>
                    <m:r>
                      <a:rPr lang="en-US" sz="2000" i="1" dirty="0" smtClean="0">
                        <a:solidFill>
                          <a:srgbClr val="0F0F0F"/>
                        </a:solidFill>
                        <a:latin typeface="Cambria Math" panose="02040503050406030204" pitchFamily="18" charset="0"/>
                      </a:rPr>
                      <m:t>)</m:t>
                    </m:r>
                  </m:oMath>
                </a14:m>
                <a:r>
                  <a:rPr lang="en-US" sz="2000" dirty="0"/>
                  <a:t>: conditional entropy of Q given </a:t>
                </a:r>
                <a:r>
                  <a:rPr lang="en-US" sz="2000" i="1" dirty="0"/>
                  <a:t>R. </a:t>
                </a:r>
                <a:r>
                  <a:rPr lang="en-US" sz="2000" dirty="0"/>
                  <a:t>We</a:t>
                </a:r>
                <a:r>
                  <a:rPr lang="en-US" sz="2000" i="1" dirty="0"/>
                  <a:t> </a:t>
                </a:r>
                <a:r>
                  <a:rPr lang="en-US" sz="2000" dirty="0"/>
                  <a:t>maximize </a:t>
                </a:r>
                <a14:m>
                  <m:oMath xmlns:m="http://schemas.openxmlformats.org/officeDocument/2006/math">
                    <m:r>
                      <a:rPr lang="en-US" sz="2000" i="1" dirty="0">
                        <a:solidFill>
                          <a:srgbClr val="0F0F0F"/>
                        </a:solidFill>
                        <a:latin typeface="Cambria Math" panose="02040503050406030204" pitchFamily="18" charset="0"/>
                      </a:rPr>
                      <m:t>𝐻</m:t>
                    </m:r>
                    <m:d>
                      <m:dPr>
                        <m:sepChr m:val="∣"/>
                        <m:ctrlPr>
                          <a:rPr lang="en-US" sz="2000" i="1" dirty="0">
                            <a:solidFill>
                              <a:srgbClr val="0F0F0F"/>
                            </a:solidFill>
                            <a:latin typeface="Cambria Math" panose="02040503050406030204" pitchFamily="18" charset="0"/>
                          </a:rPr>
                        </m:ctrlPr>
                      </m:dPr>
                      <m:e>
                        <m:r>
                          <a:rPr lang="en-US" sz="2000" i="1" dirty="0">
                            <a:solidFill>
                              <a:srgbClr val="0F0F0F"/>
                            </a:solidFill>
                            <a:latin typeface="Cambria Math" panose="02040503050406030204" pitchFamily="18" charset="0"/>
                          </a:rPr>
                          <m:t>𝑄</m:t>
                        </m:r>
                      </m:e>
                      <m:e>
                        <m:r>
                          <a:rPr lang="en-US" sz="2000" i="1" dirty="0">
                            <a:solidFill>
                              <a:srgbClr val="0F0F0F"/>
                            </a:solidFill>
                            <a:latin typeface="Cambria Math" panose="02040503050406030204" pitchFamily="18" charset="0"/>
                          </a:rPr>
                          <m:t>𝑅</m:t>
                        </m:r>
                      </m:e>
                    </m:d>
                    <m:r>
                      <a:rPr lang="en-US" sz="2000" b="0" i="0" dirty="0" smtClean="0">
                        <a:solidFill>
                          <a:srgbClr val="0F0F0F"/>
                        </a:solidFill>
                        <a:latin typeface="Cambria Math" panose="02040503050406030204" pitchFamily="18" charset="0"/>
                      </a:rPr>
                      <m:t>.</m:t>
                    </m:r>
                  </m:oMath>
                </a14:m>
                <a:endParaRPr lang="en-US" sz="2000" dirty="0"/>
              </a:p>
              <a:p>
                <a:pPr marL="342900" indent="-342900">
                  <a:buFont typeface="Arial" panose="020B0604020202020204" pitchFamily="34" charset="0"/>
                  <a:buChar char="•"/>
                </a:pPr>
                <a:endParaRPr lang="en-US" sz="2000" dirty="0"/>
              </a:p>
            </p:txBody>
          </p:sp>
        </mc:Choice>
        <mc:Fallback xmlns="">
          <p:sp>
            <p:nvSpPr>
              <p:cNvPr id="38" name="TextBox 37">
                <a:extLst>
                  <a:ext uri="{FF2B5EF4-FFF2-40B4-BE49-F238E27FC236}">
                    <a16:creationId xmlns:a16="http://schemas.microsoft.com/office/drawing/2014/main" id="{0ABC0948-B33A-0338-1B03-0CBD89602262}"/>
                  </a:ext>
                </a:extLst>
              </p:cNvPr>
              <p:cNvSpPr txBox="1">
                <a:spLocks noRot="1" noChangeAspect="1" noMove="1" noResize="1" noEditPoints="1" noAdjustHandles="1" noChangeArrowheads="1" noChangeShapeType="1" noTextEdit="1"/>
              </p:cNvSpPr>
              <p:nvPr/>
            </p:nvSpPr>
            <p:spPr>
              <a:xfrm>
                <a:off x="583820" y="17247803"/>
                <a:ext cx="8888587" cy="3796680"/>
              </a:xfrm>
              <a:prstGeom prst="rect">
                <a:avLst/>
              </a:prstGeom>
              <a:blipFill>
                <a:blip r:embed="rId9"/>
                <a:stretch>
                  <a:fillRect l="-857" t="-667" r="-1286"/>
                </a:stretch>
              </a:blipFill>
            </p:spPr>
            <p:txBody>
              <a:bodyPr/>
              <a:lstStyle/>
              <a:p>
                <a:r>
                  <a:rPr lang="en-US">
                    <a:noFill/>
                  </a:rPr>
                  <a:t> </a:t>
                </a:r>
              </a:p>
            </p:txBody>
          </p:sp>
        </mc:Fallback>
      </mc:AlternateContent>
      <p:sp>
        <p:nvSpPr>
          <p:cNvPr id="40" name="Rectangle 39">
            <a:extLst>
              <a:ext uri="{FF2B5EF4-FFF2-40B4-BE49-F238E27FC236}">
                <a16:creationId xmlns:a16="http://schemas.microsoft.com/office/drawing/2014/main" id="{BF68FA73-AFBB-985B-4252-C1A64B81EFAE}"/>
              </a:ext>
            </a:extLst>
          </p:cNvPr>
          <p:cNvSpPr/>
          <p:nvPr/>
        </p:nvSpPr>
        <p:spPr>
          <a:xfrm>
            <a:off x="22945788" y="9903849"/>
            <a:ext cx="9345934" cy="522514"/>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243" dirty="0"/>
          </a:p>
        </p:txBody>
      </p:sp>
      <p:sp>
        <p:nvSpPr>
          <p:cNvPr id="41" name="TextBox 40">
            <a:extLst>
              <a:ext uri="{FF2B5EF4-FFF2-40B4-BE49-F238E27FC236}">
                <a16:creationId xmlns:a16="http://schemas.microsoft.com/office/drawing/2014/main" id="{E1053D37-4F7F-3810-31A5-3095D66B6D5B}"/>
              </a:ext>
            </a:extLst>
          </p:cNvPr>
          <p:cNvSpPr txBox="1"/>
          <p:nvPr/>
        </p:nvSpPr>
        <p:spPr>
          <a:xfrm>
            <a:off x="25470219" y="9882712"/>
            <a:ext cx="6472369" cy="1081835"/>
          </a:xfrm>
          <a:prstGeom prst="rect">
            <a:avLst/>
          </a:prstGeom>
          <a:noFill/>
        </p:spPr>
        <p:txBody>
          <a:bodyPr wrap="square" rtlCol="0">
            <a:spAutoFit/>
          </a:bodyPr>
          <a:lstStyle/>
          <a:p>
            <a:r>
              <a:rPr lang="en-US" sz="3215" dirty="0">
                <a:solidFill>
                  <a:schemeClr val="bg1"/>
                </a:solidFill>
                <a:latin typeface="Arial" charset="0"/>
                <a:ea typeface="Arial" charset="0"/>
                <a:cs typeface="Arial" charset="0"/>
              </a:rPr>
              <a:t>Discussion and Conclusion</a:t>
            </a:r>
          </a:p>
          <a:p>
            <a:endParaRPr lang="en-US" sz="3215" dirty="0">
              <a:solidFill>
                <a:schemeClr val="bg1"/>
              </a:solidFill>
              <a:latin typeface="Arial" charset="0"/>
              <a:ea typeface="Arial" charset="0"/>
              <a:cs typeface="Arial" charset="0"/>
            </a:endParaRPr>
          </a:p>
        </p:txBody>
      </p:sp>
      <p:pic>
        <p:nvPicPr>
          <p:cNvPr id="45" name="Picture 44" descr="A graph with a number of questions&#10;&#10;Description automatically generated">
            <a:extLst>
              <a:ext uri="{FF2B5EF4-FFF2-40B4-BE49-F238E27FC236}">
                <a16:creationId xmlns:a16="http://schemas.microsoft.com/office/drawing/2014/main" id="{BF7471CE-D387-484F-7F4B-18F194FA3D74}"/>
              </a:ext>
            </a:extLst>
          </p:cNvPr>
          <p:cNvPicPr>
            <a:picLocks noChangeAspect="1"/>
          </p:cNvPicPr>
          <p:nvPr/>
        </p:nvPicPr>
        <p:blipFill>
          <a:blip r:embed="rId10"/>
          <a:stretch>
            <a:fillRect/>
          </a:stretch>
        </p:blipFill>
        <p:spPr>
          <a:xfrm>
            <a:off x="20644579" y="5601989"/>
            <a:ext cx="7222931" cy="3384109"/>
          </a:xfrm>
          <a:prstGeom prst="rect">
            <a:avLst/>
          </a:prstGeom>
        </p:spPr>
      </p:pic>
      <p:pic>
        <p:nvPicPr>
          <p:cNvPr id="59" name="Picture 58" descr="A white grid with black text&#10;&#10;Description automatically generated">
            <a:extLst>
              <a:ext uri="{FF2B5EF4-FFF2-40B4-BE49-F238E27FC236}">
                <a16:creationId xmlns:a16="http://schemas.microsoft.com/office/drawing/2014/main" id="{1661C344-E592-07B4-02BB-FF9AC9505CF4}"/>
              </a:ext>
            </a:extLst>
          </p:cNvPr>
          <p:cNvPicPr>
            <a:picLocks noChangeAspect="1"/>
          </p:cNvPicPr>
          <p:nvPr/>
        </p:nvPicPr>
        <p:blipFill>
          <a:blip r:embed="rId11"/>
          <a:stretch>
            <a:fillRect/>
          </a:stretch>
        </p:blipFill>
        <p:spPr>
          <a:xfrm>
            <a:off x="28155344" y="8221063"/>
            <a:ext cx="4200563" cy="843295"/>
          </a:xfrm>
          <a:prstGeom prst="rect">
            <a:avLst/>
          </a:prstGeom>
        </p:spPr>
      </p:pic>
      <p:sp>
        <p:nvSpPr>
          <p:cNvPr id="60" name="TextBox 59">
            <a:extLst>
              <a:ext uri="{FF2B5EF4-FFF2-40B4-BE49-F238E27FC236}">
                <a16:creationId xmlns:a16="http://schemas.microsoft.com/office/drawing/2014/main" id="{33958742-B5FB-398C-D5D0-DA9599C1DB6A}"/>
              </a:ext>
            </a:extLst>
          </p:cNvPr>
          <p:cNvSpPr txBox="1"/>
          <p:nvPr/>
        </p:nvSpPr>
        <p:spPr>
          <a:xfrm>
            <a:off x="28101041" y="9155700"/>
            <a:ext cx="4541263" cy="716671"/>
          </a:xfrm>
          <a:prstGeom prst="rect">
            <a:avLst/>
          </a:prstGeom>
          <a:noFill/>
        </p:spPr>
        <p:txBody>
          <a:bodyPr wrap="square" rtlCol="0">
            <a:spAutoFit/>
          </a:bodyPr>
          <a:lstStyle/>
          <a:p>
            <a:pPr algn="ctr"/>
            <a:r>
              <a:rPr lang="en-US" sz="2000" dirty="0">
                <a:latin typeface="Arial" charset="0"/>
                <a:ea typeface="Arial" charset="0"/>
                <a:cs typeface="Arial" charset="0"/>
              </a:rPr>
              <a:t>Figure 4 </a:t>
            </a:r>
            <a:r>
              <a:rPr lang="en-US" sz="2000" dirty="0">
                <a:ea typeface="Arial" charset="0"/>
                <a:cs typeface="Arial" charset="0"/>
              </a:rPr>
              <a:t>– General Info of Number of QA</a:t>
            </a:r>
            <a:endParaRPr lang="en-US" sz="2000" dirty="0">
              <a:latin typeface="Arial" charset="0"/>
              <a:ea typeface="Arial" charset="0"/>
              <a:cs typeface="Arial" charset="0"/>
            </a:endParaRPr>
          </a:p>
          <a:p>
            <a:endParaRPr lang="en-US" sz="2057" dirty="0">
              <a:latin typeface="Arial" charset="0"/>
              <a:ea typeface="Arial" charset="0"/>
              <a:cs typeface="Arial" charset="0"/>
            </a:endParaRPr>
          </a:p>
        </p:txBody>
      </p:sp>
      <p:sp>
        <p:nvSpPr>
          <p:cNvPr id="80" name="TextBox 79">
            <a:extLst>
              <a:ext uri="{FF2B5EF4-FFF2-40B4-BE49-F238E27FC236}">
                <a16:creationId xmlns:a16="http://schemas.microsoft.com/office/drawing/2014/main" id="{0F83C4A3-41F5-E7E0-A60A-17913F5050F1}"/>
              </a:ext>
            </a:extLst>
          </p:cNvPr>
          <p:cNvSpPr txBox="1"/>
          <p:nvPr/>
        </p:nvSpPr>
        <p:spPr>
          <a:xfrm>
            <a:off x="10166998" y="21346479"/>
            <a:ext cx="12245280" cy="1033232"/>
          </a:xfrm>
          <a:prstGeom prst="rect">
            <a:avLst/>
          </a:prstGeom>
          <a:noFill/>
        </p:spPr>
        <p:txBody>
          <a:bodyPr wrap="square" rtlCol="0">
            <a:spAutoFit/>
          </a:bodyPr>
          <a:lstStyle/>
          <a:p>
            <a:pPr algn="ctr"/>
            <a:r>
              <a:rPr lang="en-US" sz="2000" dirty="0">
                <a:latin typeface="Arial" charset="0"/>
                <a:ea typeface="Arial" charset="0"/>
                <a:cs typeface="Arial" charset="0"/>
              </a:rPr>
              <a:t>Figure 5 </a:t>
            </a:r>
            <a:r>
              <a:rPr lang="en-US" sz="2000" dirty="0">
                <a:ea typeface="Arial" charset="0"/>
                <a:cs typeface="Arial" charset="0"/>
              </a:rPr>
              <a:t>– Distribution of Selected Attributes for Each Question</a:t>
            </a:r>
            <a:endParaRPr lang="en-US" sz="2000" dirty="0">
              <a:latin typeface="Arial" charset="0"/>
              <a:ea typeface="Arial" charset="0"/>
              <a:cs typeface="Arial" charset="0"/>
            </a:endParaRPr>
          </a:p>
          <a:p>
            <a:endParaRPr lang="en-US" sz="2057" dirty="0">
              <a:latin typeface="Arial" charset="0"/>
              <a:ea typeface="Arial" charset="0"/>
              <a:cs typeface="Arial" charset="0"/>
            </a:endParaRPr>
          </a:p>
          <a:p>
            <a:endParaRPr lang="en-US" sz="2057" dirty="0">
              <a:latin typeface="Arial" charset="0"/>
              <a:ea typeface="Arial" charset="0"/>
              <a:cs typeface="Arial" charset="0"/>
            </a:endParaRPr>
          </a:p>
        </p:txBody>
      </p:sp>
      <p:sp>
        <p:nvSpPr>
          <p:cNvPr id="84" name="TextBox 83">
            <a:extLst>
              <a:ext uri="{FF2B5EF4-FFF2-40B4-BE49-F238E27FC236}">
                <a16:creationId xmlns:a16="http://schemas.microsoft.com/office/drawing/2014/main" id="{006B71A5-44A2-7D19-30A7-6B5344F81047}"/>
              </a:ext>
            </a:extLst>
          </p:cNvPr>
          <p:cNvSpPr txBox="1"/>
          <p:nvPr/>
        </p:nvSpPr>
        <p:spPr>
          <a:xfrm>
            <a:off x="11240075" y="9763453"/>
            <a:ext cx="8174273" cy="1033232"/>
          </a:xfrm>
          <a:prstGeom prst="rect">
            <a:avLst/>
          </a:prstGeom>
          <a:noFill/>
        </p:spPr>
        <p:txBody>
          <a:bodyPr wrap="square" rtlCol="0">
            <a:spAutoFit/>
          </a:bodyPr>
          <a:lstStyle/>
          <a:p>
            <a:pPr algn="ctr"/>
            <a:r>
              <a:rPr lang="en-US" sz="2000" dirty="0">
                <a:latin typeface="Arial" charset="0"/>
                <a:ea typeface="Arial" charset="0"/>
                <a:cs typeface="Arial" charset="0"/>
              </a:rPr>
              <a:t>Figure 2 </a:t>
            </a:r>
            <a:r>
              <a:rPr lang="en-US" sz="2000" dirty="0">
                <a:ea typeface="Arial" charset="0"/>
                <a:cs typeface="Arial" charset="0"/>
              </a:rPr>
              <a:t>– Sample Run Case 1</a:t>
            </a:r>
            <a:endParaRPr lang="en-US" sz="2000" dirty="0">
              <a:latin typeface="Arial" charset="0"/>
              <a:ea typeface="Arial" charset="0"/>
              <a:cs typeface="Arial" charset="0"/>
            </a:endParaRPr>
          </a:p>
          <a:p>
            <a:endParaRPr lang="en-US" sz="2057" dirty="0">
              <a:latin typeface="Arial" charset="0"/>
              <a:ea typeface="Arial" charset="0"/>
              <a:cs typeface="Arial" charset="0"/>
            </a:endParaRPr>
          </a:p>
          <a:p>
            <a:endParaRPr lang="en-US" sz="2057" dirty="0">
              <a:latin typeface="Arial" charset="0"/>
              <a:ea typeface="Arial" charset="0"/>
              <a:cs typeface="Arial" charset="0"/>
            </a:endParaRPr>
          </a:p>
        </p:txBody>
      </p:sp>
      <p:sp>
        <p:nvSpPr>
          <p:cNvPr id="89" name="TextBox 88">
            <a:extLst>
              <a:ext uri="{FF2B5EF4-FFF2-40B4-BE49-F238E27FC236}">
                <a16:creationId xmlns:a16="http://schemas.microsoft.com/office/drawing/2014/main" id="{0D025E2B-540C-28F4-DEEF-6A97D27A2F96}"/>
              </a:ext>
            </a:extLst>
          </p:cNvPr>
          <p:cNvSpPr txBox="1"/>
          <p:nvPr/>
        </p:nvSpPr>
        <p:spPr>
          <a:xfrm>
            <a:off x="11616846" y="14593408"/>
            <a:ext cx="8174273" cy="1033232"/>
          </a:xfrm>
          <a:prstGeom prst="rect">
            <a:avLst/>
          </a:prstGeom>
          <a:noFill/>
        </p:spPr>
        <p:txBody>
          <a:bodyPr wrap="square" rtlCol="0">
            <a:spAutoFit/>
          </a:bodyPr>
          <a:lstStyle/>
          <a:p>
            <a:pPr algn="ctr"/>
            <a:r>
              <a:rPr lang="en-US" sz="2000" dirty="0">
                <a:latin typeface="Arial" charset="0"/>
                <a:ea typeface="Arial" charset="0"/>
                <a:cs typeface="Arial" charset="0"/>
              </a:rPr>
              <a:t>Figure 3 </a:t>
            </a:r>
            <a:r>
              <a:rPr lang="en-US" sz="2000" dirty="0">
                <a:ea typeface="Arial" charset="0"/>
                <a:cs typeface="Arial" charset="0"/>
              </a:rPr>
              <a:t>– Sample Run Case 2: Multiple Names</a:t>
            </a:r>
            <a:endParaRPr lang="en-US" sz="2000" dirty="0">
              <a:latin typeface="Arial" charset="0"/>
              <a:ea typeface="Arial" charset="0"/>
              <a:cs typeface="Arial" charset="0"/>
            </a:endParaRPr>
          </a:p>
          <a:p>
            <a:endParaRPr lang="en-US" sz="2057" dirty="0">
              <a:latin typeface="Arial" charset="0"/>
              <a:ea typeface="Arial" charset="0"/>
              <a:cs typeface="Arial" charset="0"/>
            </a:endParaRPr>
          </a:p>
          <a:p>
            <a:endParaRPr lang="en-US" sz="2057" dirty="0">
              <a:latin typeface="Arial" charset="0"/>
              <a:ea typeface="Arial" charset="0"/>
              <a:cs typeface="Arial" charset="0"/>
            </a:endParaRPr>
          </a:p>
        </p:txBody>
      </p:sp>
      <p:sp>
        <p:nvSpPr>
          <p:cNvPr id="90" name="TextBox 89">
            <a:extLst>
              <a:ext uri="{FF2B5EF4-FFF2-40B4-BE49-F238E27FC236}">
                <a16:creationId xmlns:a16="http://schemas.microsoft.com/office/drawing/2014/main" id="{93D0C113-21F2-0DF7-BB51-370983C9ED9A}"/>
              </a:ext>
            </a:extLst>
          </p:cNvPr>
          <p:cNvSpPr txBox="1"/>
          <p:nvPr/>
        </p:nvSpPr>
        <p:spPr>
          <a:xfrm>
            <a:off x="22945788" y="10564211"/>
            <a:ext cx="9237705"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All names and attributes collected by GPT4 are up to date as of 2022.</a:t>
            </a:r>
          </a:p>
          <a:p>
            <a:pPr marL="342900" indent="-342900">
              <a:buFont typeface="Arial" panose="020B0604020202020204" pitchFamily="34" charset="0"/>
              <a:buChar char="•"/>
            </a:pPr>
            <a:r>
              <a:rPr lang="en-US" sz="2000" dirty="0"/>
              <a:t>About 10% of the names have identical attribute entries; therefore, the model is not able to find the chosen name in these cases.</a:t>
            </a:r>
          </a:p>
          <a:p>
            <a:pPr marL="342900" indent="-342900">
              <a:buFont typeface="Arial" panose="020B0604020202020204" pitchFamily="34" charset="0"/>
              <a:buChar char="•"/>
            </a:pPr>
            <a:r>
              <a:rPr lang="en-US" sz="2000" dirty="0"/>
              <a:t>The use of IP Algorithm </a:t>
            </a:r>
            <a:r>
              <a:rPr lang="en-US" sz="2000" dirty="0">
                <a:effectLst/>
              </a:rPr>
              <a:t>ensures that the strategy is efficient and dynamic.</a:t>
            </a:r>
            <a:r>
              <a:rPr lang="zh-CN" altLang="en-US" sz="2000" dirty="0">
                <a:effectLst/>
              </a:rPr>
              <a:t> </a:t>
            </a:r>
            <a:r>
              <a:rPr lang="en-US" altLang="zh-CN" sz="2000" dirty="0">
                <a:effectLst/>
              </a:rPr>
              <a:t>The population is always updated based on previous responses and selected next question\attributes accordingly.</a:t>
            </a:r>
            <a:endParaRPr lang="en-US" sz="2000" dirty="0">
              <a:effectLst/>
            </a:endParaRPr>
          </a:p>
          <a:p>
            <a:pPr marL="342900" indent="-342900">
              <a:buFont typeface="Arial" panose="020B0604020202020204" pitchFamily="34" charset="0"/>
              <a:buChar char="•"/>
            </a:pPr>
            <a:r>
              <a:rPr lang="en-US" sz="2000" dirty="0"/>
              <a:t>The best questions are the ones that can partition the remaining populations into two almost even parts.(</a:t>
            </a:r>
            <a:r>
              <a:rPr lang="en-US" sz="2000" dirty="0" err="1"/>
              <a:t>eg.</a:t>
            </a:r>
            <a:r>
              <a:rPr lang="en-US" sz="2000" dirty="0"/>
              <a:t> Born after 1950?, Female?). </a:t>
            </a:r>
          </a:p>
          <a:p>
            <a:pPr marL="342900" indent="-342900">
              <a:buFont typeface="Arial" panose="020B0604020202020204" pitchFamily="34" charset="0"/>
              <a:buChar char="•"/>
            </a:pPr>
            <a:r>
              <a:rPr lang="en-US" sz="2000" dirty="0"/>
              <a:t>For about </a:t>
            </a:r>
            <a:r>
              <a:rPr lang="en-US" sz="2000" b="1" dirty="0"/>
              <a:t>67%</a:t>
            </a:r>
            <a:r>
              <a:rPr lang="en-US" sz="2000" dirty="0"/>
              <a:t> of population, it takes about 10 questions to identify the names; and for about </a:t>
            </a:r>
            <a:r>
              <a:rPr lang="en-US" sz="2000" b="1" dirty="0"/>
              <a:t>16%</a:t>
            </a:r>
            <a:r>
              <a:rPr lang="en-US" sz="2000" dirty="0"/>
              <a:t>, it takes 9 or 11 questions; for very few cases(about </a:t>
            </a:r>
            <a:r>
              <a:rPr lang="en-US" sz="2000" b="1" dirty="0"/>
              <a:t>1.6%</a:t>
            </a:r>
            <a:r>
              <a:rPr lang="en-US" sz="2000" dirty="0"/>
              <a:t>), it takes only 8 questions.</a:t>
            </a:r>
          </a:p>
          <a:p>
            <a:pPr marL="342900" indent="-342900">
              <a:buFont typeface="Arial" panose="020B0604020202020204" pitchFamily="34" charset="0"/>
              <a:buChar char="•"/>
            </a:pPr>
            <a:r>
              <a:rPr lang="en-US" sz="2000" dirty="0"/>
              <a:t>Over </a:t>
            </a:r>
            <a:r>
              <a:rPr lang="en-US" sz="2000" b="1" dirty="0"/>
              <a:t>84%</a:t>
            </a:r>
            <a:r>
              <a:rPr lang="en-US" sz="2000" dirty="0"/>
              <a:t> population use fewer than 10 questions.</a:t>
            </a:r>
          </a:p>
          <a:p>
            <a:pPr marL="342900" indent="-342900">
              <a:buFont typeface="Arial" panose="020B0604020202020204" pitchFamily="34" charset="0"/>
              <a:buChar char="•"/>
            </a:pPr>
            <a:endParaRPr lang="en-US" sz="2000" dirty="0"/>
          </a:p>
        </p:txBody>
      </p:sp>
      <p:sp>
        <p:nvSpPr>
          <p:cNvPr id="91" name="TextBox 90">
            <a:extLst>
              <a:ext uri="{FF2B5EF4-FFF2-40B4-BE49-F238E27FC236}">
                <a16:creationId xmlns:a16="http://schemas.microsoft.com/office/drawing/2014/main" id="{9578E01B-CE29-A33F-95B8-7B98F6ACF81F}"/>
              </a:ext>
            </a:extLst>
          </p:cNvPr>
          <p:cNvSpPr txBox="1"/>
          <p:nvPr/>
        </p:nvSpPr>
        <p:spPr>
          <a:xfrm>
            <a:off x="23135981" y="15606090"/>
            <a:ext cx="915574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project, a uniform distribution was assumed over all names. As for future research, we can assign different weights to people due to their popularity based on frequencies of searches online. </a:t>
            </a:r>
          </a:p>
          <a:p>
            <a:pPr marL="342900" indent="-342900">
              <a:buFont typeface="Arial" panose="020B0604020202020204" pitchFamily="34" charset="0"/>
              <a:buChar char="•"/>
            </a:pPr>
            <a:r>
              <a:rPr lang="en-US" sz="2000" dirty="0"/>
              <a:t>Apply some generative models of neural networks in the process of finding optimal questions and compare the results with what we have now.</a:t>
            </a:r>
          </a:p>
          <a:p>
            <a:pPr marL="342900" indent="-342900">
              <a:buFont typeface="Arial" panose="020B0604020202020204" pitchFamily="34" charset="0"/>
              <a:buChar char="•"/>
            </a:pPr>
            <a:endParaRPr lang="en-US" sz="2000" dirty="0"/>
          </a:p>
        </p:txBody>
      </p:sp>
      <p:sp>
        <p:nvSpPr>
          <p:cNvPr id="94" name="Rectangle 93">
            <a:extLst>
              <a:ext uri="{FF2B5EF4-FFF2-40B4-BE49-F238E27FC236}">
                <a16:creationId xmlns:a16="http://schemas.microsoft.com/office/drawing/2014/main" id="{1CC18C2A-1FB1-67CF-C4A0-44D13FA43BF6}"/>
              </a:ext>
            </a:extLst>
          </p:cNvPr>
          <p:cNvSpPr/>
          <p:nvPr/>
        </p:nvSpPr>
        <p:spPr>
          <a:xfrm>
            <a:off x="23117580" y="17342799"/>
            <a:ext cx="9327336" cy="522514"/>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243" dirty="0"/>
          </a:p>
        </p:txBody>
      </p:sp>
      <p:sp>
        <p:nvSpPr>
          <p:cNvPr id="95" name="TextBox 94">
            <a:extLst>
              <a:ext uri="{FF2B5EF4-FFF2-40B4-BE49-F238E27FC236}">
                <a16:creationId xmlns:a16="http://schemas.microsoft.com/office/drawing/2014/main" id="{E60C39FC-629F-D0FD-95E2-111F1405F82F}"/>
              </a:ext>
            </a:extLst>
          </p:cNvPr>
          <p:cNvSpPr txBox="1"/>
          <p:nvPr/>
        </p:nvSpPr>
        <p:spPr>
          <a:xfrm>
            <a:off x="24676648" y="17316110"/>
            <a:ext cx="6957391" cy="587084"/>
          </a:xfrm>
          <a:prstGeom prst="rect">
            <a:avLst/>
          </a:prstGeom>
          <a:noFill/>
        </p:spPr>
        <p:txBody>
          <a:bodyPr wrap="square" rtlCol="0">
            <a:spAutoFit/>
          </a:bodyPr>
          <a:lstStyle/>
          <a:p>
            <a:r>
              <a:rPr lang="en-US" sz="3215" dirty="0">
                <a:solidFill>
                  <a:schemeClr val="bg1"/>
                </a:solidFill>
                <a:latin typeface="Arial" charset="0"/>
                <a:ea typeface="Arial" charset="0"/>
                <a:cs typeface="Arial" charset="0"/>
              </a:rPr>
              <a:t>Acknowledgment and Reference</a:t>
            </a:r>
          </a:p>
        </p:txBody>
      </p:sp>
      <p:sp>
        <p:nvSpPr>
          <p:cNvPr id="96" name="TextBox 95">
            <a:extLst>
              <a:ext uri="{FF2B5EF4-FFF2-40B4-BE49-F238E27FC236}">
                <a16:creationId xmlns:a16="http://schemas.microsoft.com/office/drawing/2014/main" id="{17C7D8C0-1E6A-F40B-B516-498F46505470}"/>
              </a:ext>
            </a:extLst>
          </p:cNvPr>
          <p:cNvSpPr txBox="1"/>
          <p:nvPr/>
        </p:nvSpPr>
        <p:spPr>
          <a:xfrm>
            <a:off x="23089004" y="17990779"/>
            <a:ext cx="9155741" cy="1631216"/>
          </a:xfrm>
          <a:prstGeom prst="rect">
            <a:avLst/>
          </a:prstGeom>
          <a:noFill/>
        </p:spPr>
        <p:txBody>
          <a:bodyPr wrap="square" rtlCol="0">
            <a:spAutoFit/>
          </a:bodyPr>
          <a:lstStyle/>
          <a:p>
            <a:r>
              <a:rPr lang="en-US" sz="2000" dirty="0"/>
              <a:t>Huge thanks to Prof. </a:t>
            </a:r>
            <a:r>
              <a:rPr lang="en-US" sz="2000" dirty="0" err="1"/>
              <a:t>Geman</a:t>
            </a:r>
            <a:r>
              <a:rPr lang="en-US" sz="2000" dirty="0"/>
              <a:t> for guiding the project and providing support during the entire Capstone experience. Thanks also to Aditya Chattopadhyay for providing help with codes and concepts, and to An Wang for providing suggestions to data collections. </a:t>
            </a:r>
          </a:p>
          <a:p>
            <a:r>
              <a:rPr lang="en-US" sz="2000" dirty="0"/>
              <a:t>[1] </a:t>
            </a:r>
            <a:r>
              <a:rPr lang="en-US" sz="2000" b="0" i="0" u="none" strike="noStrike" dirty="0">
                <a:effectLst/>
                <a:hlinkClick r:id="rId12"/>
              </a:rPr>
              <a:t>arXiv:2302.02876v2</a:t>
            </a:r>
            <a:r>
              <a:rPr lang="en-US" sz="2000" b="0" i="0" dirty="0">
                <a:solidFill>
                  <a:srgbClr val="000000"/>
                </a:solidFill>
                <a:effectLst/>
              </a:rPr>
              <a:t> [</a:t>
            </a:r>
            <a:r>
              <a:rPr lang="en-US" sz="2000" b="0" i="0" dirty="0" err="1">
                <a:solidFill>
                  <a:srgbClr val="000000"/>
                </a:solidFill>
                <a:effectLst/>
              </a:rPr>
              <a:t>cs.LG</a:t>
            </a:r>
            <a:r>
              <a:rPr lang="en-US" sz="2000" b="0" i="0" dirty="0">
                <a:solidFill>
                  <a:srgbClr val="000000"/>
                </a:solidFill>
                <a:effectLst/>
              </a:rPr>
              <a:t>]</a:t>
            </a:r>
            <a:r>
              <a:rPr lang="en-US" sz="2000" dirty="0"/>
              <a:t> </a:t>
            </a:r>
          </a:p>
          <a:p>
            <a:r>
              <a:rPr lang="en-US" sz="2000" dirty="0"/>
              <a:t>[2] </a:t>
            </a:r>
            <a:r>
              <a:rPr lang="en-US" sz="2000" b="0" i="0" u="none" strike="noStrike" dirty="0">
                <a:effectLst/>
                <a:hlinkClick r:id="rId13"/>
              </a:rPr>
              <a:t>arXiv:2207.00938v2</a:t>
            </a:r>
            <a:r>
              <a:rPr lang="en-US" sz="2000" b="0" i="0" dirty="0">
                <a:solidFill>
                  <a:srgbClr val="000000"/>
                </a:solidFill>
                <a:effectLst/>
              </a:rPr>
              <a:t> [</a:t>
            </a:r>
            <a:r>
              <a:rPr lang="en-US" sz="2000" b="0" i="0" dirty="0" err="1">
                <a:solidFill>
                  <a:srgbClr val="000000"/>
                </a:solidFill>
                <a:effectLst/>
              </a:rPr>
              <a:t>cs.CV</a:t>
            </a:r>
            <a:r>
              <a:rPr lang="en-US" sz="2000" b="0" i="0" dirty="0">
                <a:solidFill>
                  <a:srgbClr val="000000"/>
                </a:solidFill>
                <a:effectLst/>
              </a:rPr>
              <a:t>]</a:t>
            </a:r>
            <a:endParaRPr lang="en-US" sz="2000" dirty="0"/>
          </a:p>
        </p:txBody>
      </p:sp>
      <p:pic>
        <p:nvPicPr>
          <p:cNvPr id="5" name="Picture 4">
            <a:extLst>
              <a:ext uri="{FF2B5EF4-FFF2-40B4-BE49-F238E27FC236}">
                <a16:creationId xmlns:a16="http://schemas.microsoft.com/office/drawing/2014/main" id="{5198B928-419C-FF71-E6E1-4AD7AF8302B0}"/>
              </a:ext>
            </a:extLst>
          </p:cNvPr>
          <p:cNvPicPr>
            <a:picLocks noChangeAspect="1"/>
          </p:cNvPicPr>
          <p:nvPr/>
        </p:nvPicPr>
        <p:blipFill>
          <a:blip r:embed="rId14"/>
          <a:stretch>
            <a:fillRect/>
          </a:stretch>
        </p:blipFill>
        <p:spPr>
          <a:xfrm>
            <a:off x="28301363" y="5514506"/>
            <a:ext cx="3882130" cy="2581091"/>
          </a:xfrm>
          <a:prstGeom prst="rect">
            <a:avLst/>
          </a:prstGeom>
        </p:spPr>
      </p:pic>
    </p:spTree>
    <p:extLst>
      <p:ext uri="{BB962C8B-B14F-4D97-AF65-F5344CB8AC3E}">
        <p14:creationId xmlns:p14="http://schemas.microsoft.com/office/powerpoint/2010/main" val="129653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3DC0863-4FB8-28BC-B1FB-B3C4F3B6B4B9}"/>
              </a:ext>
            </a:extLst>
          </p:cNvPr>
          <p:cNvGraphicFramePr>
            <a:graphicFrameLocks noGrp="1"/>
          </p:cNvGraphicFramePr>
          <p:nvPr>
            <p:extLst>
              <p:ext uri="{D42A27DB-BD31-4B8C-83A1-F6EECF244321}">
                <p14:modId xmlns:p14="http://schemas.microsoft.com/office/powerpoint/2010/main" val="2173838645"/>
              </p:ext>
            </p:extLst>
          </p:nvPr>
        </p:nvGraphicFramePr>
        <p:xfrm>
          <a:off x="6589986" y="4177822"/>
          <a:ext cx="5549462" cy="8124362"/>
        </p:xfrm>
        <a:graphic>
          <a:graphicData uri="http://schemas.openxmlformats.org/drawingml/2006/table">
            <a:tbl>
              <a:tblPr firstRow="1" bandRow="1">
                <a:tableStyleId>{5C22544A-7EE6-4342-B048-85BDC9FD1C3A}</a:tableStyleId>
              </a:tblPr>
              <a:tblGrid>
                <a:gridCol w="2774731">
                  <a:extLst>
                    <a:ext uri="{9D8B030D-6E8A-4147-A177-3AD203B41FA5}">
                      <a16:colId xmlns:a16="http://schemas.microsoft.com/office/drawing/2014/main" val="1076125643"/>
                    </a:ext>
                  </a:extLst>
                </a:gridCol>
                <a:gridCol w="2774731">
                  <a:extLst>
                    <a:ext uri="{9D8B030D-6E8A-4147-A177-3AD203B41FA5}">
                      <a16:colId xmlns:a16="http://schemas.microsoft.com/office/drawing/2014/main" val="982478309"/>
                    </a:ext>
                  </a:extLst>
                </a:gridCol>
              </a:tblGrid>
              <a:tr h="370840">
                <a:tc>
                  <a:txBody>
                    <a:bodyPr/>
                    <a:lstStyle/>
                    <a:p>
                      <a:pPr algn="ctr"/>
                      <a:r>
                        <a:rPr lang="en-US" sz="3500" dirty="0">
                          <a:latin typeface="Times New Roman" panose="02020603050405020304" pitchFamily="18" charset="0"/>
                          <a:cs typeface="Times New Roman" panose="02020603050405020304" pitchFamily="18" charset="0"/>
                        </a:rPr>
                        <a:t>Category</a:t>
                      </a:r>
                    </a:p>
                  </a:txBody>
                  <a:tcPr/>
                </a:tc>
                <a:tc>
                  <a:txBody>
                    <a:bodyPr/>
                    <a:lstStyle/>
                    <a:p>
                      <a:pPr algn="ctr"/>
                      <a:r>
                        <a:rPr lang="en-US" sz="3500" dirty="0">
                          <a:latin typeface="Times New Roman" panose="02020603050405020304" pitchFamily="18" charset="0"/>
                          <a:cs typeface="Times New Roman" panose="02020603050405020304" pitchFamily="18" charset="0"/>
                        </a:rPr>
                        <a:t>Frequency</a:t>
                      </a:r>
                    </a:p>
                  </a:txBody>
                  <a:tcPr/>
                </a:tc>
                <a:extLst>
                  <a:ext uri="{0D108BD9-81ED-4DB2-BD59-A6C34878D82A}">
                    <a16:rowId xmlns:a16="http://schemas.microsoft.com/office/drawing/2014/main" val="50124690"/>
                  </a:ext>
                </a:extLst>
              </a:tr>
              <a:tr h="370840">
                <a:tc>
                  <a:txBody>
                    <a:bodyPr/>
                    <a:lstStyle/>
                    <a:p>
                      <a:pPr algn="ctr"/>
                      <a:r>
                        <a:rPr lang="en-US" sz="3500" dirty="0">
                          <a:latin typeface="Times New Roman" panose="02020603050405020304" pitchFamily="18" charset="0"/>
                          <a:cs typeface="Times New Roman" panose="02020603050405020304" pitchFamily="18" charset="0"/>
                        </a:rPr>
                        <a:t>Medicine</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81</a:t>
                      </a:r>
                    </a:p>
                  </a:txBody>
                  <a:tcPr marL="28575" marR="28575" marT="19050" marB="19050" anchor="b"/>
                </a:tc>
                <a:extLst>
                  <a:ext uri="{0D108BD9-81ED-4DB2-BD59-A6C34878D82A}">
                    <a16:rowId xmlns:a16="http://schemas.microsoft.com/office/drawing/2014/main" val="3414304822"/>
                  </a:ext>
                </a:extLst>
              </a:tr>
              <a:tr h="370840">
                <a:tc>
                  <a:txBody>
                    <a:bodyPr/>
                    <a:lstStyle/>
                    <a:p>
                      <a:pPr algn="ctr"/>
                      <a:r>
                        <a:rPr lang="en-US" sz="3500" dirty="0">
                          <a:latin typeface="Times New Roman" panose="02020603050405020304" pitchFamily="18" charset="0"/>
                          <a:cs typeface="Times New Roman" panose="02020603050405020304" pitchFamily="18" charset="0"/>
                        </a:rPr>
                        <a:t>Sports</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100</a:t>
                      </a:r>
                    </a:p>
                  </a:txBody>
                  <a:tcPr marL="28575" marR="28575" marT="19050" marB="19050" anchor="b"/>
                </a:tc>
                <a:extLst>
                  <a:ext uri="{0D108BD9-81ED-4DB2-BD59-A6C34878D82A}">
                    <a16:rowId xmlns:a16="http://schemas.microsoft.com/office/drawing/2014/main" val="1544414831"/>
                  </a:ext>
                </a:extLst>
              </a:tr>
              <a:tr h="370840">
                <a:tc>
                  <a:txBody>
                    <a:bodyPr/>
                    <a:lstStyle/>
                    <a:p>
                      <a:pPr algn="ctr"/>
                      <a:r>
                        <a:rPr lang="en-US" sz="3500" dirty="0">
                          <a:latin typeface="Times New Roman" panose="02020603050405020304" pitchFamily="18" charset="0"/>
                          <a:cs typeface="Times New Roman" panose="02020603050405020304" pitchFamily="18" charset="0"/>
                        </a:rPr>
                        <a:t>Politics </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98</a:t>
                      </a:r>
                    </a:p>
                  </a:txBody>
                  <a:tcPr marL="28575" marR="28575" marT="19050" marB="19050" anchor="b"/>
                </a:tc>
                <a:extLst>
                  <a:ext uri="{0D108BD9-81ED-4DB2-BD59-A6C34878D82A}">
                    <a16:rowId xmlns:a16="http://schemas.microsoft.com/office/drawing/2014/main" val="2050155913"/>
                  </a:ext>
                </a:extLst>
              </a:tr>
              <a:tr h="370840">
                <a:tc>
                  <a:txBody>
                    <a:bodyPr/>
                    <a:lstStyle/>
                    <a:p>
                      <a:pPr algn="ctr"/>
                      <a:r>
                        <a:rPr lang="en-US" sz="3500" dirty="0">
                          <a:latin typeface="Times New Roman" panose="02020603050405020304" pitchFamily="18" charset="0"/>
                          <a:cs typeface="Times New Roman" panose="02020603050405020304" pitchFamily="18" charset="0"/>
                        </a:rPr>
                        <a:t>Law</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64</a:t>
                      </a:r>
                    </a:p>
                  </a:txBody>
                  <a:tcPr marL="28575" marR="28575" marT="19050" marB="19050" anchor="b"/>
                </a:tc>
                <a:extLst>
                  <a:ext uri="{0D108BD9-81ED-4DB2-BD59-A6C34878D82A}">
                    <a16:rowId xmlns:a16="http://schemas.microsoft.com/office/drawing/2014/main" val="1456805507"/>
                  </a:ext>
                </a:extLst>
              </a:tr>
              <a:tr h="626282">
                <a:tc>
                  <a:txBody>
                    <a:bodyPr/>
                    <a:lstStyle/>
                    <a:p>
                      <a:pPr algn="ctr"/>
                      <a:r>
                        <a:rPr lang="en-US" sz="3500" dirty="0">
                          <a:latin typeface="Times New Roman" panose="02020603050405020304" pitchFamily="18" charset="0"/>
                          <a:cs typeface="Times New Roman" panose="02020603050405020304" pitchFamily="18" charset="0"/>
                        </a:rPr>
                        <a:t>Military</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60</a:t>
                      </a:r>
                    </a:p>
                  </a:txBody>
                  <a:tcPr marL="28575" marR="28575" marT="19050" marB="19050" anchor="b"/>
                </a:tc>
                <a:extLst>
                  <a:ext uri="{0D108BD9-81ED-4DB2-BD59-A6C34878D82A}">
                    <a16:rowId xmlns:a16="http://schemas.microsoft.com/office/drawing/2014/main" val="123507364"/>
                  </a:ext>
                </a:extLst>
              </a:tr>
              <a:tr h="370840">
                <a:tc>
                  <a:txBody>
                    <a:bodyPr/>
                    <a:lstStyle/>
                    <a:p>
                      <a:pPr algn="ctr"/>
                      <a:r>
                        <a:rPr lang="en-US" sz="3500" dirty="0">
                          <a:latin typeface="Times New Roman" panose="02020603050405020304" pitchFamily="18" charset="0"/>
                          <a:cs typeface="Times New Roman" panose="02020603050405020304" pitchFamily="18" charset="0"/>
                        </a:rPr>
                        <a:t>Technology</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75</a:t>
                      </a:r>
                    </a:p>
                  </a:txBody>
                  <a:tcPr marL="28575" marR="28575" marT="19050" marB="19050" anchor="b"/>
                </a:tc>
                <a:extLst>
                  <a:ext uri="{0D108BD9-81ED-4DB2-BD59-A6C34878D82A}">
                    <a16:rowId xmlns:a16="http://schemas.microsoft.com/office/drawing/2014/main" val="3395587572"/>
                  </a:ext>
                </a:extLst>
              </a:tr>
              <a:tr h="370840">
                <a:tc>
                  <a:txBody>
                    <a:bodyPr/>
                    <a:lstStyle/>
                    <a:p>
                      <a:pPr algn="ctr"/>
                      <a:r>
                        <a:rPr lang="en-US" sz="3500" dirty="0">
                          <a:latin typeface="Times New Roman" panose="02020603050405020304" pitchFamily="18" charset="0"/>
                          <a:cs typeface="Times New Roman" panose="02020603050405020304" pitchFamily="18" charset="0"/>
                        </a:rPr>
                        <a:t>Finance</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72</a:t>
                      </a:r>
                    </a:p>
                  </a:txBody>
                  <a:tcPr marL="28575" marR="28575" marT="19050" marB="19050" anchor="b"/>
                </a:tc>
                <a:extLst>
                  <a:ext uri="{0D108BD9-81ED-4DB2-BD59-A6C34878D82A}">
                    <a16:rowId xmlns:a16="http://schemas.microsoft.com/office/drawing/2014/main" val="4134106549"/>
                  </a:ext>
                </a:extLst>
              </a:tr>
              <a:tr h="370840">
                <a:tc>
                  <a:txBody>
                    <a:bodyPr/>
                    <a:lstStyle/>
                    <a:p>
                      <a:pPr algn="ctr"/>
                      <a:r>
                        <a:rPr lang="en-US" sz="3500" dirty="0">
                          <a:latin typeface="Times New Roman" panose="02020603050405020304" pitchFamily="18" charset="0"/>
                          <a:cs typeface="Times New Roman" panose="02020603050405020304" pitchFamily="18" charset="0"/>
                        </a:rPr>
                        <a:t>Art</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81</a:t>
                      </a:r>
                    </a:p>
                  </a:txBody>
                  <a:tcPr marL="28575" marR="28575" marT="19050" marB="19050" anchor="b"/>
                </a:tc>
                <a:extLst>
                  <a:ext uri="{0D108BD9-81ED-4DB2-BD59-A6C34878D82A}">
                    <a16:rowId xmlns:a16="http://schemas.microsoft.com/office/drawing/2014/main" val="863370341"/>
                  </a:ext>
                </a:extLst>
              </a:tr>
              <a:tr h="370840">
                <a:tc>
                  <a:txBody>
                    <a:bodyPr/>
                    <a:lstStyle/>
                    <a:p>
                      <a:pPr algn="ctr"/>
                      <a:r>
                        <a:rPr lang="en-US" sz="3500" dirty="0">
                          <a:latin typeface="Times New Roman" panose="02020603050405020304" pitchFamily="18" charset="0"/>
                          <a:cs typeface="Times New Roman" panose="02020603050405020304" pitchFamily="18" charset="0"/>
                        </a:rPr>
                        <a:t>Literature</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82</a:t>
                      </a:r>
                    </a:p>
                  </a:txBody>
                  <a:tcPr marL="28575" marR="28575" marT="19050" marB="19050" anchor="b"/>
                </a:tc>
                <a:extLst>
                  <a:ext uri="{0D108BD9-81ED-4DB2-BD59-A6C34878D82A}">
                    <a16:rowId xmlns:a16="http://schemas.microsoft.com/office/drawing/2014/main" val="1746785771"/>
                  </a:ext>
                </a:extLst>
              </a:tr>
              <a:tr h="370840">
                <a:tc>
                  <a:txBody>
                    <a:bodyPr/>
                    <a:lstStyle/>
                    <a:p>
                      <a:pPr algn="ctr"/>
                      <a:r>
                        <a:rPr lang="en-US" sz="3500" dirty="0">
                          <a:latin typeface="Times New Roman" panose="02020603050405020304" pitchFamily="18" charset="0"/>
                          <a:cs typeface="Times New Roman" panose="02020603050405020304" pitchFamily="18" charset="0"/>
                        </a:rPr>
                        <a:t>Music</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109</a:t>
                      </a:r>
                    </a:p>
                  </a:txBody>
                  <a:tcPr marL="28575" marR="28575" marT="19050" marB="19050" anchor="b"/>
                </a:tc>
                <a:extLst>
                  <a:ext uri="{0D108BD9-81ED-4DB2-BD59-A6C34878D82A}">
                    <a16:rowId xmlns:a16="http://schemas.microsoft.com/office/drawing/2014/main" val="3197323556"/>
                  </a:ext>
                </a:extLst>
              </a:tr>
              <a:tr h="370840">
                <a:tc>
                  <a:txBody>
                    <a:bodyPr/>
                    <a:lstStyle/>
                    <a:p>
                      <a:pPr algn="ctr"/>
                      <a:r>
                        <a:rPr lang="en-US" sz="3500" dirty="0">
                          <a:latin typeface="Times New Roman" panose="02020603050405020304" pitchFamily="18" charset="0"/>
                          <a:cs typeface="Times New Roman" panose="02020603050405020304" pitchFamily="18" charset="0"/>
                        </a:rPr>
                        <a:t>Fashion</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81</a:t>
                      </a:r>
                    </a:p>
                  </a:txBody>
                  <a:tcPr marL="28575" marR="28575" marT="19050" marB="19050" anchor="b"/>
                </a:tc>
                <a:extLst>
                  <a:ext uri="{0D108BD9-81ED-4DB2-BD59-A6C34878D82A}">
                    <a16:rowId xmlns:a16="http://schemas.microsoft.com/office/drawing/2014/main" val="2635703754"/>
                  </a:ext>
                </a:extLst>
              </a:tr>
              <a:tr h="370840">
                <a:tc>
                  <a:txBody>
                    <a:bodyPr/>
                    <a:lstStyle/>
                    <a:p>
                      <a:pPr algn="ctr"/>
                      <a:r>
                        <a:rPr lang="en-US" sz="3500" dirty="0">
                          <a:latin typeface="Times New Roman" panose="02020603050405020304" pitchFamily="18" charset="0"/>
                          <a:cs typeface="Times New Roman" panose="02020603050405020304" pitchFamily="18" charset="0"/>
                        </a:rPr>
                        <a:t>Film</a:t>
                      </a:r>
                    </a:p>
                  </a:txBody>
                  <a:tcPr/>
                </a:tc>
                <a:tc>
                  <a:txBody>
                    <a:bodyPr/>
                    <a:lstStyle/>
                    <a:p>
                      <a:pPr algn="ctr" rtl="0" fontAlgn="b"/>
                      <a:r>
                        <a:rPr lang="en-US" sz="3500" dirty="0">
                          <a:effectLst/>
                          <a:latin typeface="Times New Roman" panose="02020603050405020304" pitchFamily="18" charset="0"/>
                          <a:cs typeface="Times New Roman" panose="02020603050405020304" pitchFamily="18" charset="0"/>
                        </a:rPr>
                        <a:t>113</a:t>
                      </a:r>
                    </a:p>
                  </a:txBody>
                  <a:tcPr marL="28575" marR="28575" marT="19050" marB="19050" anchor="b"/>
                </a:tc>
                <a:extLst>
                  <a:ext uri="{0D108BD9-81ED-4DB2-BD59-A6C34878D82A}">
                    <a16:rowId xmlns:a16="http://schemas.microsoft.com/office/drawing/2014/main" val="1436443731"/>
                  </a:ext>
                </a:extLst>
              </a:tr>
            </a:tbl>
          </a:graphicData>
        </a:graphic>
      </p:graphicFrame>
      <p:pic>
        <p:nvPicPr>
          <p:cNvPr id="8" name="Picture 7" descr="A graph of a number of categories&#10;&#10;Description automatically generated with medium confidence">
            <a:extLst>
              <a:ext uri="{FF2B5EF4-FFF2-40B4-BE49-F238E27FC236}">
                <a16:creationId xmlns:a16="http://schemas.microsoft.com/office/drawing/2014/main" id="{53717315-7D1B-8D3F-2C62-685634838AE6}"/>
              </a:ext>
            </a:extLst>
          </p:cNvPr>
          <p:cNvPicPr>
            <a:picLocks noChangeAspect="1"/>
          </p:cNvPicPr>
          <p:nvPr/>
        </p:nvPicPr>
        <p:blipFill>
          <a:blip r:embed="rId2"/>
          <a:stretch>
            <a:fillRect/>
          </a:stretch>
        </p:blipFill>
        <p:spPr>
          <a:xfrm>
            <a:off x="12721678" y="3894042"/>
            <a:ext cx="12939438" cy="9344269"/>
          </a:xfrm>
          <a:prstGeom prst="rect">
            <a:avLst/>
          </a:prstGeom>
        </p:spPr>
      </p:pic>
    </p:spTree>
    <p:extLst>
      <p:ext uri="{BB962C8B-B14F-4D97-AF65-F5344CB8AC3E}">
        <p14:creationId xmlns:p14="http://schemas.microsoft.com/office/powerpoint/2010/main" val="257899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bars&#10;&#10;Description automatically generated">
            <a:extLst>
              <a:ext uri="{FF2B5EF4-FFF2-40B4-BE49-F238E27FC236}">
                <a16:creationId xmlns:a16="http://schemas.microsoft.com/office/drawing/2014/main" id="{F98B4FB5-911A-9E1E-3453-228B8B41E15D}"/>
              </a:ext>
            </a:extLst>
          </p:cNvPr>
          <p:cNvPicPr>
            <a:picLocks noChangeAspect="1"/>
          </p:cNvPicPr>
          <p:nvPr/>
        </p:nvPicPr>
        <p:blipFill>
          <a:blip r:embed="rId2"/>
          <a:stretch>
            <a:fillRect/>
          </a:stretch>
        </p:blipFill>
        <p:spPr>
          <a:xfrm>
            <a:off x="16459200" y="2783487"/>
            <a:ext cx="11946183" cy="7164553"/>
          </a:xfrm>
          <a:prstGeom prst="rect">
            <a:avLst/>
          </a:prstGeom>
        </p:spPr>
      </p:pic>
      <p:pic>
        <p:nvPicPr>
          <p:cNvPr id="5" name="Picture 4" descr="A graph of a number of people&#10;&#10;Description automatically generated with medium confidence">
            <a:extLst>
              <a:ext uri="{FF2B5EF4-FFF2-40B4-BE49-F238E27FC236}">
                <a16:creationId xmlns:a16="http://schemas.microsoft.com/office/drawing/2014/main" id="{1353BF8D-9E74-8EF2-8B28-0396A089ED98}"/>
              </a:ext>
            </a:extLst>
          </p:cNvPr>
          <p:cNvPicPr>
            <a:picLocks noChangeAspect="1"/>
          </p:cNvPicPr>
          <p:nvPr/>
        </p:nvPicPr>
        <p:blipFill>
          <a:blip r:embed="rId3"/>
          <a:stretch>
            <a:fillRect/>
          </a:stretch>
        </p:blipFill>
        <p:spPr>
          <a:xfrm>
            <a:off x="5258456" y="2893847"/>
            <a:ext cx="11485229" cy="6943835"/>
          </a:xfrm>
          <a:prstGeom prst="rect">
            <a:avLst/>
          </a:prstGeom>
        </p:spPr>
      </p:pic>
      <p:pic>
        <p:nvPicPr>
          <p:cNvPr id="6" name="Picture 5" descr="A white table with numbers and black text&#10;&#10;Description automatically generated">
            <a:extLst>
              <a:ext uri="{FF2B5EF4-FFF2-40B4-BE49-F238E27FC236}">
                <a16:creationId xmlns:a16="http://schemas.microsoft.com/office/drawing/2014/main" id="{4463C014-35FC-ED94-B3FE-07E30992B5BA}"/>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712929" y="12382165"/>
            <a:ext cx="20008587" cy="4991435"/>
          </a:xfrm>
          <a:prstGeom prst="rect">
            <a:avLst/>
          </a:prstGeom>
        </p:spPr>
      </p:pic>
    </p:spTree>
    <p:extLst>
      <p:ext uri="{BB962C8B-B14F-4D97-AF65-F5344CB8AC3E}">
        <p14:creationId xmlns:p14="http://schemas.microsoft.com/office/powerpoint/2010/main" val="367486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6426E5C-D361-8F15-4F98-8E5B62FD5DAB}"/>
              </a:ext>
            </a:extLst>
          </p:cNvPr>
          <p:cNvGraphicFramePr>
            <a:graphicFrameLocks noGrp="1"/>
          </p:cNvGraphicFramePr>
          <p:nvPr>
            <p:extLst>
              <p:ext uri="{D42A27DB-BD31-4B8C-83A1-F6EECF244321}">
                <p14:modId xmlns:p14="http://schemas.microsoft.com/office/powerpoint/2010/main" val="1573059257"/>
              </p:ext>
            </p:extLst>
          </p:nvPr>
        </p:nvGraphicFramePr>
        <p:xfrm>
          <a:off x="5486400" y="694677"/>
          <a:ext cx="4162097" cy="7482840"/>
        </p:xfrm>
        <a:graphic>
          <a:graphicData uri="http://schemas.openxmlformats.org/drawingml/2006/table">
            <a:tbl>
              <a:tblPr firstRow="1" bandRow="1">
                <a:tableStyleId>{5C22544A-7EE6-4342-B048-85BDC9FD1C3A}</a:tableStyleId>
              </a:tblPr>
              <a:tblGrid>
                <a:gridCol w="4162097">
                  <a:extLst>
                    <a:ext uri="{9D8B030D-6E8A-4147-A177-3AD203B41FA5}">
                      <a16:colId xmlns:a16="http://schemas.microsoft.com/office/drawing/2014/main" val="2977136643"/>
                    </a:ext>
                  </a:extLst>
                </a:gridCol>
              </a:tblGrid>
              <a:tr h="370840">
                <a:tc>
                  <a:txBody>
                    <a:bodyPr/>
                    <a:lstStyle/>
                    <a:p>
                      <a:pPr algn="ctr"/>
                      <a:r>
                        <a:rPr lang="en-US" sz="3500" dirty="0">
                          <a:latin typeface="Times New Roman" panose="02020603050405020304" pitchFamily="18" charset="0"/>
                          <a:cs typeface="Times New Roman" panose="02020603050405020304" pitchFamily="18" charset="0"/>
                        </a:rPr>
                        <a:t>Profession</a:t>
                      </a:r>
                    </a:p>
                  </a:txBody>
                  <a:tcPr/>
                </a:tc>
                <a:extLst>
                  <a:ext uri="{0D108BD9-81ED-4DB2-BD59-A6C34878D82A}">
                    <a16:rowId xmlns:a16="http://schemas.microsoft.com/office/drawing/2014/main" val="2580288992"/>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Tennis</a:t>
                      </a:r>
                    </a:p>
                  </a:txBody>
                  <a:tcPr marL="28575" marR="28575" marT="19050" marB="19050" anchor="b"/>
                </a:tc>
                <a:extLst>
                  <a:ext uri="{0D108BD9-81ED-4DB2-BD59-A6C34878D82A}">
                    <a16:rowId xmlns:a16="http://schemas.microsoft.com/office/drawing/2014/main" val="225969843"/>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Soccer</a:t>
                      </a:r>
                    </a:p>
                  </a:txBody>
                  <a:tcPr marL="28575" marR="28575" marT="19050" marB="19050" anchor="b"/>
                </a:tc>
                <a:extLst>
                  <a:ext uri="{0D108BD9-81ED-4DB2-BD59-A6C34878D82A}">
                    <a16:rowId xmlns:a16="http://schemas.microsoft.com/office/drawing/2014/main" val="4157779115"/>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Wrestling</a:t>
                      </a:r>
                    </a:p>
                  </a:txBody>
                  <a:tcPr marL="28575" marR="28575" marT="19050" marB="19050" anchor="b"/>
                </a:tc>
                <a:extLst>
                  <a:ext uri="{0D108BD9-81ED-4DB2-BD59-A6C34878D82A}">
                    <a16:rowId xmlns:a16="http://schemas.microsoft.com/office/drawing/2014/main" val="1182079278"/>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Racing</a:t>
                      </a:r>
                    </a:p>
                  </a:txBody>
                  <a:tcPr marL="28575" marR="28575" marT="19050" marB="19050" anchor="b"/>
                </a:tc>
                <a:extLst>
                  <a:ext uri="{0D108BD9-81ED-4DB2-BD59-A6C34878D82A}">
                    <a16:rowId xmlns:a16="http://schemas.microsoft.com/office/drawing/2014/main" val="3776837551"/>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Beach Volleyball</a:t>
                      </a:r>
                    </a:p>
                  </a:txBody>
                  <a:tcPr marL="28575" marR="28575" marT="19050" marB="19050" anchor="b"/>
                </a:tc>
                <a:extLst>
                  <a:ext uri="{0D108BD9-81ED-4DB2-BD59-A6C34878D82A}">
                    <a16:rowId xmlns:a16="http://schemas.microsoft.com/office/drawing/2014/main" val="599421753"/>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Gymnastics</a:t>
                      </a:r>
                    </a:p>
                  </a:txBody>
                  <a:tcPr marL="28575" marR="28575" marT="19050" marB="19050" anchor="b"/>
                </a:tc>
                <a:extLst>
                  <a:ext uri="{0D108BD9-81ED-4DB2-BD59-A6C34878D82A}">
                    <a16:rowId xmlns:a16="http://schemas.microsoft.com/office/drawing/2014/main" val="2485981196"/>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Track and Field</a:t>
                      </a:r>
                    </a:p>
                  </a:txBody>
                  <a:tcPr marL="28575" marR="28575" marT="19050" marB="19050" anchor="b"/>
                </a:tc>
                <a:extLst>
                  <a:ext uri="{0D108BD9-81ED-4DB2-BD59-A6C34878D82A}">
                    <a16:rowId xmlns:a16="http://schemas.microsoft.com/office/drawing/2014/main" val="1814003173"/>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Basketball</a:t>
                      </a:r>
                    </a:p>
                  </a:txBody>
                  <a:tcPr marL="28575" marR="28575" marT="19050" marB="19050" anchor="b"/>
                </a:tc>
                <a:extLst>
                  <a:ext uri="{0D108BD9-81ED-4DB2-BD59-A6C34878D82A}">
                    <a16:rowId xmlns:a16="http://schemas.microsoft.com/office/drawing/2014/main" val="3565888037"/>
                  </a:ext>
                </a:extLst>
              </a:tr>
              <a:tr h="370840">
                <a:tc>
                  <a:txBody>
                    <a:bodyPr/>
                    <a:lstStyle/>
                    <a:p>
                      <a:pPr algn="ctr" rtl="0" fontAlgn="b"/>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Diving</a:t>
                      </a:r>
                      <a:endParaRPr lang="en-US" sz="350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43540549"/>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Golf</a:t>
                      </a:r>
                    </a:p>
                  </a:txBody>
                  <a:tcPr marL="28575" marR="28575" marT="19050" marB="19050" anchor="b"/>
                </a:tc>
                <a:extLst>
                  <a:ext uri="{0D108BD9-81ED-4DB2-BD59-A6C34878D82A}">
                    <a16:rowId xmlns:a16="http://schemas.microsoft.com/office/drawing/2014/main" val="2269342280"/>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Figure Skating</a:t>
                      </a:r>
                    </a:p>
                  </a:txBody>
                  <a:tcPr marL="28575" marR="28575" marT="19050" marB="19050" anchor="b"/>
                </a:tc>
                <a:extLst>
                  <a:ext uri="{0D108BD9-81ED-4DB2-BD59-A6C34878D82A}">
                    <a16:rowId xmlns:a16="http://schemas.microsoft.com/office/drawing/2014/main" val="2749447037"/>
                  </a:ext>
                </a:extLst>
              </a:tr>
              <a:tr h="370840">
                <a:tc>
                  <a:txBody>
                    <a:bodyPr/>
                    <a:lstStyle/>
                    <a:p>
                      <a:pPr algn="ctr" rtl="0" fontAlgn="b"/>
                      <a:r>
                        <a:rPr lang="en-US" sz="3500" dirty="0">
                          <a:effectLst/>
                          <a:latin typeface="Times New Roman" panose="02020603050405020304" pitchFamily="18" charset="0"/>
                          <a:cs typeface="Times New Roman" panose="02020603050405020304" pitchFamily="18" charset="0"/>
                        </a:rPr>
                        <a:t>Badminton</a:t>
                      </a:r>
                    </a:p>
                  </a:txBody>
                  <a:tcPr marL="28575" marR="28575" marT="19050" marB="19050" anchor="b"/>
                </a:tc>
                <a:extLst>
                  <a:ext uri="{0D108BD9-81ED-4DB2-BD59-A6C34878D82A}">
                    <a16:rowId xmlns:a16="http://schemas.microsoft.com/office/drawing/2014/main" val="951695426"/>
                  </a:ext>
                </a:extLst>
              </a:tr>
            </a:tbl>
          </a:graphicData>
        </a:graphic>
      </p:graphicFrame>
      <p:sp>
        <p:nvSpPr>
          <p:cNvPr id="6" name="Rounded Rectangle 5">
            <a:extLst>
              <a:ext uri="{FF2B5EF4-FFF2-40B4-BE49-F238E27FC236}">
                <a16:creationId xmlns:a16="http://schemas.microsoft.com/office/drawing/2014/main" id="{EAC284AF-565E-3752-D375-2CCF441E4104}"/>
              </a:ext>
            </a:extLst>
          </p:cNvPr>
          <p:cNvSpPr/>
          <p:nvPr/>
        </p:nvSpPr>
        <p:spPr>
          <a:xfrm>
            <a:off x="11098924" y="794524"/>
            <a:ext cx="3342290" cy="126124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i="0" dirty="0">
                <a:solidFill>
                  <a:schemeClr val="tx1"/>
                </a:solidFill>
                <a:effectLst/>
                <a:latin typeface="Times New Roman" panose="02020603050405020304" pitchFamily="18" charset="0"/>
                <a:cs typeface="Times New Roman" panose="02020603050405020304" pitchFamily="18" charset="0"/>
              </a:rPr>
              <a:t>Racquet sports</a:t>
            </a:r>
            <a:endParaRPr lang="en-US" sz="3500" b="1"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a:extLst>
              <a:ext uri="{FF2B5EF4-FFF2-40B4-BE49-F238E27FC236}">
                <a16:creationId xmlns:a16="http://schemas.microsoft.com/office/drawing/2014/main" id="{9A306678-D774-CC04-357C-5A681654E085}"/>
              </a:ext>
            </a:extLst>
          </p:cNvPr>
          <p:cNvSpPr/>
          <p:nvPr/>
        </p:nvSpPr>
        <p:spPr>
          <a:xfrm>
            <a:off x="11098924" y="2686383"/>
            <a:ext cx="3342290" cy="1035273"/>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i="0" dirty="0">
                <a:solidFill>
                  <a:schemeClr val="tx1"/>
                </a:solidFill>
                <a:effectLst/>
                <a:latin typeface="Times New Roman" panose="02020603050405020304" pitchFamily="18" charset="0"/>
                <a:cs typeface="Times New Roman" panose="02020603050405020304" pitchFamily="18" charset="0"/>
              </a:rPr>
              <a:t>Team sports</a:t>
            </a:r>
            <a:endParaRPr lang="en-US" sz="3500" b="1"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a:extLst>
              <a:ext uri="{FF2B5EF4-FFF2-40B4-BE49-F238E27FC236}">
                <a16:creationId xmlns:a16="http://schemas.microsoft.com/office/drawing/2014/main" id="{535E1D69-CEC0-D976-8C5A-B9048CAB11E6}"/>
              </a:ext>
            </a:extLst>
          </p:cNvPr>
          <p:cNvSpPr/>
          <p:nvPr/>
        </p:nvSpPr>
        <p:spPr>
          <a:xfrm>
            <a:off x="11098924" y="4383802"/>
            <a:ext cx="3342290" cy="126124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i="0" dirty="0">
                <a:solidFill>
                  <a:schemeClr val="tx1"/>
                </a:solidFill>
                <a:effectLst/>
                <a:latin typeface="Times New Roman" panose="02020603050405020304" pitchFamily="18" charset="0"/>
                <a:cs typeface="Times New Roman" panose="02020603050405020304" pitchFamily="18" charset="0"/>
              </a:rPr>
              <a:t>Physical sports</a:t>
            </a:r>
            <a:endParaRPr lang="en-US" sz="3500" b="1"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60E92B9A-4AE3-CD98-E151-FF306922187C}"/>
              </a:ext>
            </a:extLst>
          </p:cNvPr>
          <p:cNvSpPr/>
          <p:nvPr/>
        </p:nvSpPr>
        <p:spPr>
          <a:xfrm>
            <a:off x="11098924" y="6307190"/>
            <a:ext cx="3342290" cy="126124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i="0" dirty="0">
                <a:solidFill>
                  <a:schemeClr val="tx1"/>
                </a:solidFill>
                <a:effectLst/>
                <a:latin typeface="Times New Roman" panose="02020603050405020304" pitchFamily="18" charset="0"/>
                <a:cs typeface="Times New Roman" panose="02020603050405020304" pitchFamily="18" charset="0"/>
              </a:rPr>
              <a:t>Target sports</a:t>
            </a:r>
            <a:endParaRPr lang="en-US" sz="3500" b="1" dirty="0">
              <a:solidFill>
                <a:schemeClr val="tx1"/>
              </a:solidFill>
              <a:latin typeface="Times New Roman" panose="02020603050405020304" pitchFamily="18" charset="0"/>
              <a:cs typeface="Times New Roman" panose="02020603050405020304" pitchFamily="18" charset="0"/>
            </a:endParaRPr>
          </a:p>
        </p:txBody>
      </p:sp>
      <p:sp>
        <p:nvSpPr>
          <p:cNvPr id="10" name="Striped Right Arrow 9">
            <a:extLst>
              <a:ext uri="{FF2B5EF4-FFF2-40B4-BE49-F238E27FC236}">
                <a16:creationId xmlns:a16="http://schemas.microsoft.com/office/drawing/2014/main" id="{256B62DA-06A0-234C-AB87-9829FDAD5627}"/>
              </a:ext>
            </a:extLst>
          </p:cNvPr>
          <p:cNvSpPr/>
          <p:nvPr/>
        </p:nvSpPr>
        <p:spPr>
          <a:xfrm>
            <a:off x="8986345" y="3790544"/>
            <a:ext cx="2112579" cy="103527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2" name="Table 11">
            <a:extLst>
              <a:ext uri="{FF2B5EF4-FFF2-40B4-BE49-F238E27FC236}">
                <a16:creationId xmlns:a16="http://schemas.microsoft.com/office/drawing/2014/main" id="{DA72C34E-8AA1-FE35-6760-FB2B45AB822C}"/>
              </a:ext>
            </a:extLst>
          </p:cNvPr>
          <p:cNvGraphicFramePr>
            <a:graphicFrameLocks noGrp="1"/>
          </p:cNvGraphicFramePr>
          <p:nvPr>
            <p:extLst>
              <p:ext uri="{D42A27DB-BD31-4B8C-83A1-F6EECF244321}">
                <p14:modId xmlns:p14="http://schemas.microsoft.com/office/powerpoint/2010/main" val="2519388047"/>
              </p:ext>
            </p:extLst>
          </p:nvPr>
        </p:nvGraphicFramePr>
        <p:xfrm>
          <a:off x="16553792" y="642382"/>
          <a:ext cx="4162097" cy="7482840"/>
        </p:xfrm>
        <a:graphic>
          <a:graphicData uri="http://schemas.openxmlformats.org/drawingml/2006/table">
            <a:tbl>
              <a:tblPr firstRow="1" bandRow="1">
                <a:tableStyleId>{5C22544A-7EE6-4342-B048-85BDC9FD1C3A}</a:tableStyleId>
              </a:tblPr>
              <a:tblGrid>
                <a:gridCol w="4162097">
                  <a:extLst>
                    <a:ext uri="{9D8B030D-6E8A-4147-A177-3AD203B41FA5}">
                      <a16:colId xmlns:a16="http://schemas.microsoft.com/office/drawing/2014/main" val="3121109170"/>
                    </a:ext>
                  </a:extLst>
                </a:gridCol>
              </a:tblGrid>
              <a:tr h="370840">
                <a:tc>
                  <a:txBody>
                    <a:bodyPr/>
                    <a:lstStyle/>
                    <a:p>
                      <a:pPr algn="ctr"/>
                      <a:r>
                        <a:rPr lang="en-US" sz="3500" b="0" dirty="0">
                          <a:latin typeface="Times New Roman" panose="02020603050405020304" pitchFamily="18" charset="0"/>
                          <a:cs typeface="Times New Roman" panose="02020603050405020304" pitchFamily="18" charset="0"/>
                        </a:rPr>
                        <a:t>Profession</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Racquet sports</a:t>
                      </a:r>
                    </a:p>
                  </a:txBody>
                  <a:tcPr marL="28575" marR="28575" marT="19050" marB="19050" anchor="b"/>
                </a:tc>
                <a:extLst>
                  <a:ext uri="{0D108BD9-81ED-4DB2-BD59-A6C34878D82A}">
                    <a16:rowId xmlns:a16="http://schemas.microsoft.com/office/drawing/2014/main" val="67609034"/>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Team sports</a:t>
                      </a:r>
                    </a:p>
                  </a:txBody>
                  <a:tcPr marL="28575" marR="28575" marT="19050" marB="19050" anchor="b"/>
                </a:tc>
                <a:extLst>
                  <a:ext uri="{0D108BD9-81ED-4DB2-BD59-A6C34878D82A}">
                    <a16:rowId xmlns:a16="http://schemas.microsoft.com/office/drawing/2014/main" val="2161036430"/>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Physical sports</a:t>
                      </a:r>
                    </a:p>
                  </a:txBody>
                  <a:tcPr marL="28575" marR="28575" marT="19050" marB="19050" anchor="b"/>
                </a:tc>
                <a:extLst>
                  <a:ext uri="{0D108BD9-81ED-4DB2-BD59-A6C34878D82A}">
                    <a16:rowId xmlns:a16="http://schemas.microsoft.com/office/drawing/2014/main" val="3685375526"/>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Physical sports</a:t>
                      </a:r>
                    </a:p>
                  </a:txBody>
                  <a:tcPr marL="28575" marR="28575" marT="19050" marB="19050" anchor="b"/>
                </a:tc>
                <a:extLst>
                  <a:ext uri="{0D108BD9-81ED-4DB2-BD59-A6C34878D82A}">
                    <a16:rowId xmlns:a16="http://schemas.microsoft.com/office/drawing/2014/main" val="422978651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Team sports</a:t>
                      </a:r>
                    </a:p>
                  </a:txBody>
                  <a:tcPr marL="28575" marR="28575" marT="19050" marB="19050" anchor="b"/>
                </a:tc>
                <a:extLst>
                  <a:ext uri="{0D108BD9-81ED-4DB2-BD59-A6C34878D82A}">
                    <a16:rowId xmlns:a16="http://schemas.microsoft.com/office/drawing/2014/main" val="2187356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Physical sports</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66838560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Physical sports</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64192143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Team sports</a:t>
                      </a:r>
                    </a:p>
                  </a:txBody>
                  <a:tcPr marL="28575" marR="28575" marT="19050" marB="19050" anchor="b"/>
                </a:tc>
                <a:extLst>
                  <a:ext uri="{0D108BD9-81ED-4DB2-BD59-A6C34878D82A}">
                    <a16:rowId xmlns:a16="http://schemas.microsoft.com/office/drawing/2014/main" val="320518332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Target sports</a:t>
                      </a:r>
                    </a:p>
                  </a:txBody>
                  <a:tcPr marL="28575" marR="28575" marT="19050" marB="19050" anchor="b"/>
                </a:tc>
                <a:extLst>
                  <a:ext uri="{0D108BD9-81ED-4DB2-BD59-A6C34878D82A}">
                    <a16:rowId xmlns:a16="http://schemas.microsoft.com/office/drawing/2014/main" val="412240585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Target sports</a:t>
                      </a:r>
                      <a:endParaRPr lang="en-US" sz="3500" b="0" dirty="0">
                        <a:solidFill>
                          <a:schemeClr val="tx1"/>
                        </a:solidFill>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5151846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Physical sports</a:t>
                      </a:r>
                    </a:p>
                  </a:txBody>
                  <a:tcPr marL="28575" marR="28575" marT="19050" marB="19050" anchor="b"/>
                </a:tc>
                <a:extLst>
                  <a:ext uri="{0D108BD9-81ED-4DB2-BD59-A6C34878D82A}">
                    <a16:rowId xmlns:a16="http://schemas.microsoft.com/office/drawing/2014/main" val="388289188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Racquet sports</a:t>
                      </a:r>
                    </a:p>
                  </a:txBody>
                  <a:tcPr marL="28575" marR="28575" marT="19050" marB="19050" anchor="b"/>
                </a:tc>
                <a:extLst>
                  <a:ext uri="{0D108BD9-81ED-4DB2-BD59-A6C34878D82A}">
                    <a16:rowId xmlns:a16="http://schemas.microsoft.com/office/drawing/2014/main" val="2678722717"/>
                  </a:ext>
                </a:extLst>
              </a:tr>
            </a:tbl>
          </a:graphicData>
        </a:graphic>
      </p:graphicFrame>
      <p:sp>
        <p:nvSpPr>
          <p:cNvPr id="13" name="Striped Right Arrow 12">
            <a:extLst>
              <a:ext uri="{FF2B5EF4-FFF2-40B4-BE49-F238E27FC236}">
                <a16:creationId xmlns:a16="http://schemas.microsoft.com/office/drawing/2014/main" id="{50CE6A0A-3776-D2D6-551C-713FB1548D6D}"/>
              </a:ext>
            </a:extLst>
          </p:cNvPr>
          <p:cNvSpPr/>
          <p:nvPr/>
        </p:nvSpPr>
        <p:spPr>
          <a:xfrm>
            <a:off x="14535807" y="3915822"/>
            <a:ext cx="2112579" cy="103527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5" name="Table 14">
            <a:extLst>
              <a:ext uri="{FF2B5EF4-FFF2-40B4-BE49-F238E27FC236}">
                <a16:creationId xmlns:a16="http://schemas.microsoft.com/office/drawing/2014/main" id="{2721CCED-B7F5-C083-D3EA-91E8BCAC4BCB}"/>
              </a:ext>
            </a:extLst>
          </p:cNvPr>
          <p:cNvGraphicFramePr>
            <a:graphicFrameLocks noGrp="1"/>
          </p:cNvGraphicFramePr>
          <p:nvPr>
            <p:extLst>
              <p:ext uri="{D42A27DB-BD31-4B8C-83A1-F6EECF244321}">
                <p14:modId xmlns:p14="http://schemas.microsoft.com/office/powerpoint/2010/main" val="2481968818"/>
              </p:ext>
            </p:extLst>
          </p:nvPr>
        </p:nvGraphicFramePr>
        <p:xfrm>
          <a:off x="5486399" y="9565093"/>
          <a:ext cx="4162097" cy="7482840"/>
        </p:xfrm>
        <a:graphic>
          <a:graphicData uri="http://schemas.openxmlformats.org/drawingml/2006/table">
            <a:tbl>
              <a:tblPr firstRow="1" bandRow="1">
                <a:tableStyleId>{5C22544A-7EE6-4342-B048-85BDC9FD1C3A}</a:tableStyleId>
              </a:tblPr>
              <a:tblGrid>
                <a:gridCol w="4162097">
                  <a:extLst>
                    <a:ext uri="{9D8B030D-6E8A-4147-A177-3AD203B41FA5}">
                      <a16:colId xmlns:a16="http://schemas.microsoft.com/office/drawing/2014/main" val="3121109170"/>
                    </a:ext>
                  </a:extLst>
                </a:gridCol>
              </a:tblGrid>
              <a:tr h="370840">
                <a:tc>
                  <a:txBody>
                    <a:bodyPr/>
                    <a:lstStyle/>
                    <a:p>
                      <a:pPr algn="ctr"/>
                      <a:r>
                        <a:rPr lang="en-US" sz="3500" b="0" dirty="0">
                          <a:latin typeface="Times New Roman" panose="02020603050405020304" pitchFamily="18" charset="0"/>
                          <a:cs typeface="Times New Roman" panose="02020603050405020304" pitchFamily="18" charset="0"/>
                        </a:rPr>
                        <a:t>Profession</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Racquet sports</a:t>
                      </a:r>
                    </a:p>
                  </a:txBody>
                  <a:tcPr marL="28575" marR="28575" marT="19050" marB="19050" anchor="b"/>
                </a:tc>
                <a:extLst>
                  <a:ext uri="{0D108BD9-81ED-4DB2-BD59-A6C34878D82A}">
                    <a16:rowId xmlns:a16="http://schemas.microsoft.com/office/drawing/2014/main" val="67609034"/>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Team sports</a:t>
                      </a:r>
                    </a:p>
                  </a:txBody>
                  <a:tcPr marL="28575" marR="28575" marT="19050" marB="19050" anchor="b"/>
                </a:tc>
                <a:extLst>
                  <a:ext uri="{0D108BD9-81ED-4DB2-BD59-A6C34878D82A}">
                    <a16:rowId xmlns:a16="http://schemas.microsoft.com/office/drawing/2014/main" val="2161036430"/>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Physical sports</a:t>
                      </a:r>
                    </a:p>
                  </a:txBody>
                  <a:tcPr marL="28575" marR="28575" marT="19050" marB="19050" anchor="b"/>
                </a:tc>
                <a:extLst>
                  <a:ext uri="{0D108BD9-81ED-4DB2-BD59-A6C34878D82A}">
                    <a16:rowId xmlns:a16="http://schemas.microsoft.com/office/drawing/2014/main" val="3685375526"/>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Physical sports</a:t>
                      </a:r>
                    </a:p>
                  </a:txBody>
                  <a:tcPr marL="28575" marR="28575" marT="19050" marB="19050" anchor="b"/>
                </a:tc>
                <a:extLst>
                  <a:ext uri="{0D108BD9-81ED-4DB2-BD59-A6C34878D82A}">
                    <a16:rowId xmlns:a16="http://schemas.microsoft.com/office/drawing/2014/main" val="422978651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Team sports</a:t>
                      </a:r>
                    </a:p>
                  </a:txBody>
                  <a:tcPr marL="28575" marR="28575" marT="19050" marB="19050" anchor="b"/>
                </a:tc>
                <a:extLst>
                  <a:ext uri="{0D108BD9-81ED-4DB2-BD59-A6C34878D82A}">
                    <a16:rowId xmlns:a16="http://schemas.microsoft.com/office/drawing/2014/main" val="2187356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Physical sports</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66838560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Physical sports</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64192143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Team sports</a:t>
                      </a:r>
                    </a:p>
                  </a:txBody>
                  <a:tcPr marL="28575" marR="28575" marT="19050" marB="19050" anchor="b"/>
                </a:tc>
                <a:extLst>
                  <a:ext uri="{0D108BD9-81ED-4DB2-BD59-A6C34878D82A}">
                    <a16:rowId xmlns:a16="http://schemas.microsoft.com/office/drawing/2014/main" val="320518332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Target sports</a:t>
                      </a:r>
                    </a:p>
                  </a:txBody>
                  <a:tcPr marL="28575" marR="28575" marT="19050" marB="19050" anchor="b"/>
                </a:tc>
                <a:extLst>
                  <a:ext uri="{0D108BD9-81ED-4DB2-BD59-A6C34878D82A}">
                    <a16:rowId xmlns:a16="http://schemas.microsoft.com/office/drawing/2014/main" val="412240585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Target sports</a:t>
                      </a:r>
                      <a:endParaRPr lang="en-US" sz="3500" b="0" dirty="0">
                        <a:solidFill>
                          <a:schemeClr val="tx1"/>
                        </a:solidFill>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5151846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Physical sports</a:t>
                      </a:r>
                    </a:p>
                  </a:txBody>
                  <a:tcPr marL="28575" marR="28575" marT="19050" marB="19050" anchor="b"/>
                </a:tc>
                <a:extLst>
                  <a:ext uri="{0D108BD9-81ED-4DB2-BD59-A6C34878D82A}">
                    <a16:rowId xmlns:a16="http://schemas.microsoft.com/office/drawing/2014/main" val="388289188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Racquet sports</a:t>
                      </a:r>
                    </a:p>
                  </a:txBody>
                  <a:tcPr marL="28575" marR="28575" marT="19050" marB="19050" anchor="b"/>
                </a:tc>
                <a:extLst>
                  <a:ext uri="{0D108BD9-81ED-4DB2-BD59-A6C34878D82A}">
                    <a16:rowId xmlns:a16="http://schemas.microsoft.com/office/drawing/2014/main" val="2678722717"/>
                  </a:ext>
                </a:extLst>
              </a:tr>
            </a:tbl>
          </a:graphicData>
        </a:graphic>
      </p:graphicFrame>
      <p:sp>
        <p:nvSpPr>
          <p:cNvPr id="16" name="Striped Right Arrow 15">
            <a:extLst>
              <a:ext uri="{FF2B5EF4-FFF2-40B4-BE49-F238E27FC236}">
                <a16:creationId xmlns:a16="http://schemas.microsoft.com/office/drawing/2014/main" id="{4870D44F-877D-4CD3-1A5D-7D731A15DB98}"/>
              </a:ext>
            </a:extLst>
          </p:cNvPr>
          <p:cNvSpPr/>
          <p:nvPr/>
        </p:nvSpPr>
        <p:spPr>
          <a:xfrm>
            <a:off x="10042634" y="12788876"/>
            <a:ext cx="2112579" cy="103527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8" name="Table 17">
            <a:extLst>
              <a:ext uri="{FF2B5EF4-FFF2-40B4-BE49-F238E27FC236}">
                <a16:creationId xmlns:a16="http://schemas.microsoft.com/office/drawing/2014/main" id="{A9C45CAD-FB04-9A26-C33F-90A9A8700D69}"/>
              </a:ext>
            </a:extLst>
          </p:cNvPr>
          <p:cNvGraphicFramePr>
            <a:graphicFrameLocks noGrp="1"/>
          </p:cNvGraphicFramePr>
          <p:nvPr>
            <p:extLst>
              <p:ext uri="{D42A27DB-BD31-4B8C-83A1-F6EECF244321}">
                <p14:modId xmlns:p14="http://schemas.microsoft.com/office/powerpoint/2010/main" val="1079573979"/>
              </p:ext>
            </p:extLst>
          </p:nvPr>
        </p:nvGraphicFramePr>
        <p:xfrm>
          <a:off x="12297102" y="9565093"/>
          <a:ext cx="4162098" cy="74828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Racquet sports?</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1</a:t>
                      </a:r>
                    </a:p>
                  </a:txBody>
                  <a:tcPr marL="28575" marR="28575" marT="19050" marB="19050" anchor="b"/>
                </a:tc>
                <a:extLst>
                  <a:ext uri="{0D108BD9-81ED-4DB2-BD59-A6C34878D82A}">
                    <a16:rowId xmlns:a16="http://schemas.microsoft.com/office/drawing/2014/main" val="67609034"/>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2161036430"/>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3685375526"/>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422978651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2187356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0</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66838560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0</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64192143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320518332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412240585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0</a:t>
                      </a:r>
                      <a:endParaRPr lang="en-US" sz="3500" b="0" dirty="0">
                        <a:solidFill>
                          <a:schemeClr val="tx1"/>
                        </a:solidFill>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5151846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388289188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1</a:t>
                      </a:r>
                    </a:p>
                  </a:txBody>
                  <a:tcPr marL="28575" marR="28575" marT="19050" marB="19050" anchor="b"/>
                </a:tc>
                <a:extLst>
                  <a:ext uri="{0D108BD9-81ED-4DB2-BD59-A6C34878D82A}">
                    <a16:rowId xmlns:a16="http://schemas.microsoft.com/office/drawing/2014/main" val="2678722717"/>
                  </a:ext>
                </a:extLst>
              </a:tr>
            </a:tbl>
          </a:graphicData>
        </a:graphic>
      </p:graphicFrame>
      <p:graphicFrame>
        <p:nvGraphicFramePr>
          <p:cNvPr id="19" name="Table 18">
            <a:extLst>
              <a:ext uri="{FF2B5EF4-FFF2-40B4-BE49-F238E27FC236}">
                <a16:creationId xmlns:a16="http://schemas.microsoft.com/office/drawing/2014/main" id="{6B0D934E-8894-819E-4F00-B49AB82DC5B5}"/>
              </a:ext>
            </a:extLst>
          </p:cNvPr>
          <p:cNvGraphicFramePr>
            <a:graphicFrameLocks noGrp="1"/>
          </p:cNvGraphicFramePr>
          <p:nvPr>
            <p:extLst>
              <p:ext uri="{D42A27DB-BD31-4B8C-83A1-F6EECF244321}">
                <p14:modId xmlns:p14="http://schemas.microsoft.com/office/powerpoint/2010/main" val="2418751860"/>
              </p:ext>
            </p:extLst>
          </p:nvPr>
        </p:nvGraphicFramePr>
        <p:xfrm>
          <a:off x="16459200" y="9565093"/>
          <a:ext cx="4162098" cy="74828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4056232027"/>
                    </a:ext>
                  </a:extLst>
                </a:gridCol>
              </a:tblGrid>
              <a:tr h="143028">
                <a:tc>
                  <a:txBody>
                    <a:bodyPr/>
                    <a:lstStyle/>
                    <a:p>
                      <a:pPr marL="0" marR="0" lvl="0" indent="0" algn="ctr" defTabSz="1545240" rtl="0" eaLnBrk="1" fontAlgn="auto"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Team sports?</a:t>
                      </a:r>
                    </a:p>
                  </a:txBody>
                  <a:tcPr/>
                </a:tc>
                <a:extLst>
                  <a:ext uri="{0D108BD9-81ED-4DB2-BD59-A6C34878D82A}">
                    <a16:rowId xmlns:a16="http://schemas.microsoft.com/office/drawing/2014/main" val="2522592458"/>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2507247851"/>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1</a:t>
                      </a:r>
                    </a:p>
                  </a:txBody>
                  <a:tcPr marL="28575" marR="28575" marT="19050" marB="19050" anchor="b"/>
                </a:tc>
                <a:extLst>
                  <a:ext uri="{0D108BD9-81ED-4DB2-BD59-A6C34878D82A}">
                    <a16:rowId xmlns:a16="http://schemas.microsoft.com/office/drawing/2014/main" val="1651032392"/>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756272740"/>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427275568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1</a:t>
                      </a:r>
                    </a:p>
                  </a:txBody>
                  <a:tcPr marL="28575" marR="28575" marT="19050" marB="19050" anchor="b"/>
                </a:tc>
                <a:extLst>
                  <a:ext uri="{0D108BD9-81ED-4DB2-BD59-A6C34878D82A}">
                    <a16:rowId xmlns:a16="http://schemas.microsoft.com/office/drawing/2014/main" val="28685584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3725246094"/>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901453531"/>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1</a:t>
                      </a:r>
                    </a:p>
                  </a:txBody>
                  <a:tcPr marL="28575" marR="28575" marT="19050" marB="19050" anchor="b"/>
                </a:tc>
                <a:extLst>
                  <a:ext uri="{0D108BD9-81ED-4DB2-BD59-A6C34878D82A}">
                    <a16:rowId xmlns:a16="http://schemas.microsoft.com/office/drawing/2014/main" val="1944366631"/>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1858205649"/>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1747518073"/>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3020890241"/>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4133256539"/>
                  </a:ext>
                </a:extLst>
              </a:tr>
            </a:tbl>
          </a:graphicData>
        </a:graphic>
      </p:graphicFrame>
      <p:graphicFrame>
        <p:nvGraphicFramePr>
          <p:cNvPr id="20" name="Table 19">
            <a:extLst>
              <a:ext uri="{FF2B5EF4-FFF2-40B4-BE49-F238E27FC236}">
                <a16:creationId xmlns:a16="http://schemas.microsoft.com/office/drawing/2014/main" id="{8795DF6A-7F33-BD59-8FFE-302664908758}"/>
              </a:ext>
            </a:extLst>
          </p:cNvPr>
          <p:cNvGraphicFramePr>
            <a:graphicFrameLocks noGrp="1"/>
          </p:cNvGraphicFramePr>
          <p:nvPr>
            <p:extLst>
              <p:ext uri="{D42A27DB-BD31-4B8C-83A1-F6EECF244321}">
                <p14:modId xmlns:p14="http://schemas.microsoft.com/office/powerpoint/2010/main" val="2689720329"/>
              </p:ext>
            </p:extLst>
          </p:nvPr>
        </p:nvGraphicFramePr>
        <p:xfrm>
          <a:off x="20621298" y="9555419"/>
          <a:ext cx="4162098" cy="74828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4056232027"/>
                    </a:ext>
                  </a:extLst>
                </a:gridCol>
              </a:tblGrid>
              <a:tr h="370840">
                <a:tc>
                  <a:txBody>
                    <a:bodyPr/>
                    <a:lstStyle/>
                    <a:p>
                      <a:pPr marL="0" marR="0" lvl="0" indent="0" algn="ctr" defTabSz="1545240" rtl="0" eaLnBrk="1" fontAlgn="auto"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Physical sports?</a:t>
                      </a:r>
                    </a:p>
                  </a:txBody>
                  <a:tcPr/>
                </a:tc>
                <a:extLst>
                  <a:ext uri="{0D108BD9-81ED-4DB2-BD59-A6C34878D82A}">
                    <a16:rowId xmlns:a16="http://schemas.microsoft.com/office/drawing/2014/main" val="2522592458"/>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2507247851"/>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1651032392"/>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1</a:t>
                      </a:r>
                    </a:p>
                  </a:txBody>
                  <a:tcPr marL="28575" marR="28575" marT="19050" marB="19050" anchor="b"/>
                </a:tc>
                <a:extLst>
                  <a:ext uri="{0D108BD9-81ED-4DB2-BD59-A6C34878D82A}">
                    <a16:rowId xmlns:a16="http://schemas.microsoft.com/office/drawing/2014/main" val="756272740"/>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1</a:t>
                      </a:r>
                    </a:p>
                  </a:txBody>
                  <a:tcPr marL="28575" marR="28575" marT="19050" marB="19050" anchor="b"/>
                </a:tc>
                <a:extLst>
                  <a:ext uri="{0D108BD9-81ED-4DB2-BD59-A6C34878D82A}">
                    <a16:rowId xmlns:a16="http://schemas.microsoft.com/office/drawing/2014/main" val="427275568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286855844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1</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3725246094"/>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1</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901453531"/>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1944366631"/>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185820564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0</a:t>
                      </a:r>
                      <a:endParaRPr lang="en-US" sz="3500" b="0" dirty="0">
                        <a:solidFill>
                          <a:schemeClr val="tx1"/>
                        </a:solidFill>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747518073"/>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1</a:t>
                      </a:r>
                    </a:p>
                  </a:txBody>
                  <a:tcPr marL="28575" marR="28575" marT="19050" marB="19050" anchor="b"/>
                </a:tc>
                <a:extLst>
                  <a:ext uri="{0D108BD9-81ED-4DB2-BD59-A6C34878D82A}">
                    <a16:rowId xmlns:a16="http://schemas.microsoft.com/office/drawing/2014/main" val="3020890241"/>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4133256539"/>
                  </a:ext>
                </a:extLst>
              </a:tr>
            </a:tbl>
          </a:graphicData>
        </a:graphic>
      </p:graphicFrame>
      <p:graphicFrame>
        <p:nvGraphicFramePr>
          <p:cNvPr id="21" name="Table 20">
            <a:extLst>
              <a:ext uri="{FF2B5EF4-FFF2-40B4-BE49-F238E27FC236}">
                <a16:creationId xmlns:a16="http://schemas.microsoft.com/office/drawing/2014/main" id="{E08BA2C8-93F3-E958-CDD4-27D2ACC01E3F}"/>
              </a:ext>
            </a:extLst>
          </p:cNvPr>
          <p:cNvGraphicFramePr>
            <a:graphicFrameLocks noGrp="1"/>
          </p:cNvGraphicFramePr>
          <p:nvPr>
            <p:extLst>
              <p:ext uri="{D42A27DB-BD31-4B8C-83A1-F6EECF244321}">
                <p14:modId xmlns:p14="http://schemas.microsoft.com/office/powerpoint/2010/main" val="1537339235"/>
              </p:ext>
            </p:extLst>
          </p:nvPr>
        </p:nvGraphicFramePr>
        <p:xfrm>
          <a:off x="24783396" y="9545745"/>
          <a:ext cx="4162098" cy="74828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4056232027"/>
                    </a:ext>
                  </a:extLst>
                </a:gridCol>
              </a:tblGrid>
              <a:tr h="370840">
                <a:tc>
                  <a:txBody>
                    <a:bodyPr/>
                    <a:lstStyle/>
                    <a:p>
                      <a:pPr marL="0" marR="0" lvl="0" indent="0" algn="ctr" defTabSz="1545240" rtl="0" eaLnBrk="1" fontAlgn="auto" latinLnBrk="0" hangingPunct="1">
                        <a:lnSpc>
                          <a:spcPct val="100000"/>
                        </a:lnSpc>
                        <a:spcBef>
                          <a:spcPts val="0"/>
                        </a:spcBef>
                        <a:spcAft>
                          <a:spcPts val="0"/>
                        </a:spcAft>
                        <a:buClrTx/>
                        <a:buSzTx/>
                        <a:buFontTx/>
                        <a:buNone/>
                        <a:tabLst/>
                        <a:defRPr/>
                      </a:pPr>
                      <a:r>
                        <a:rPr lang="en-US" sz="3500" b="0" i="0" dirty="0">
                          <a:solidFill>
                            <a:schemeClr val="bg1"/>
                          </a:solidFill>
                          <a:effectLst/>
                          <a:latin typeface="Times New Roman" panose="02020603050405020304" pitchFamily="18" charset="0"/>
                          <a:cs typeface="Times New Roman" panose="02020603050405020304" pitchFamily="18" charset="0"/>
                        </a:rPr>
                        <a:t>Target sports?</a:t>
                      </a:r>
                      <a:endParaRPr lang="en-US" sz="3500" b="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2592458"/>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2507247851"/>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1651032392"/>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756272740"/>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427275568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286855844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0</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3725246094"/>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kern="1200" dirty="0">
                          <a:solidFill>
                            <a:schemeClr val="dk1"/>
                          </a:solidFill>
                          <a:effectLst/>
                          <a:latin typeface="Times New Roman" panose="02020603050405020304" pitchFamily="18" charset="0"/>
                          <a:ea typeface="+mn-ea"/>
                          <a:cs typeface="Times New Roman" panose="02020603050405020304" pitchFamily="18" charset="0"/>
                        </a:rPr>
                        <a:t>0</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901453531"/>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1944366631"/>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1</a:t>
                      </a:r>
                    </a:p>
                  </a:txBody>
                  <a:tcPr marL="28575" marR="28575" marT="19050" marB="19050" anchor="b"/>
                </a:tc>
                <a:extLst>
                  <a:ext uri="{0D108BD9-81ED-4DB2-BD59-A6C34878D82A}">
                    <a16:rowId xmlns:a16="http://schemas.microsoft.com/office/drawing/2014/main" val="185820564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i="0" dirty="0">
                          <a:solidFill>
                            <a:schemeClr val="tx1"/>
                          </a:solidFill>
                          <a:effectLst/>
                          <a:latin typeface="Times New Roman" panose="02020603050405020304" pitchFamily="18" charset="0"/>
                          <a:cs typeface="Times New Roman" panose="02020603050405020304" pitchFamily="18" charset="0"/>
                        </a:rPr>
                        <a:t>1</a:t>
                      </a:r>
                      <a:endParaRPr lang="en-US" sz="3500" b="0" dirty="0">
                        <a:solidFill>
                          <a:schemeClr val="tx1"/>
                        </a:solidFill>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747518073"/>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3020890241"/>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4133256539"/>
                  </a:ext>
                </a:extLst>
              </a:tr>
            </a:tbl>
          </a:graphicData>
        </a:graphic>
      </p:graphicFrame>
    </p:spTree>
    <p:extLst>
      <p:ext uri="{BB962C8B-B14F-4D97-AF65-F5344CB8AC3E}">
        <p14:creationId xmlns:p14="http://schemas.microsoft.com/office/powerpoint/2010/main" val="23583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8214D-A7B2-7C9E-263E-866AA43D75D4}"/>
              </a:ext>
            </a:extLst>
          </p:cNvPr>
          <p:cNvSpPr txBox="1"/>
          <p:nvPr/>
        </p:nvSpPr>
        <p:spPr>
          <a:xfrm>
            <a:off x="8079601" y="6844295"/>
            <a:ext cx="4284617" cy="1045671"/>
          </a:xfrm>
          <a:prstGeom prst="rect">
            <a:avLst/>
          </a:prstGeom>
          <a:noFill/>
        </p:spPr>
        <p:txBody>
          <a:bodyPr wrap="square" rtlCol="0">
            <a:spAutoFit/>
          </a:bodyPr>
          <a:lstStyle/>
          <a:p>
            <a:pPr algn="ctr"/>
            <a:r>
              <a:rPr lang="en-US" dirty="0"/>
              <a:t>……</a:t>
            </a:r>
          </a:p>
        </p:txBody>
      </p:sp>
      <p:sp>
        <p:nvSpPr>
          <p:cNvPr id="2" name="Rounded Rectangle 1">
            <a:extLst>
              <a:ext uri="{FF2B5EF4-FFF2-40B4-BE49-F238E27FC236}">
                <a16:creationId xmlns:a16="http://schemas.microsoft.com/office/drawing/2014/main" id="{3609C12F-789D-252D-4075-7DB0C98E68AC}"/>
              </a:ext>
            </a:extLst>
          </p:cNvPr>
          <p:cNvSpPr/>
          <p:nvPr/>
        </p:nvSpPr>
        <p:spPr>
          <a:xfrm>
            <a:off x="3526742" y="3250341"/>
            <a:ext cx="2112579" cy="126124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i="0" dirty="0">
                <a:solidFill>
                  <a:schemeClr val="tx1"/>
                </a:solidFill>
                <a:effectLst/>
                <a:latin typeface="Times New Roman" panose="02020603050405020304" pitchFamily="18" charset="0"/>
                <a:cs typeface="Times New Roman" panose="02020603050405020304" pitchFamily="18" charset="0"/>
              </a:rPr>
              <a:t>A Name</a:t>
            </a:r>
            <a:endParaRPr lang="en-US" sz="3500" b="1" dirty="0">
              <a:solidFill>
                <a:schemeClr val="tx1"/>
              </a:solidFill>
              <a:latin typeface="Times New Roman" panose="02020603050405020304" pitchFamily="18" charset="0"/>
              <a:cs typeface="Times New Roman" panose="02020603050405020304" pitchFamily="18" charset="0"/>
            </a:endParaRPr>
          </a:p>
        </p:txBody>
      </p:sp>
      <p:sp>
        <p:nvSpPr>
          <p:cNvPr id="3" name="Striped Right Arrow 2">
            <a:extLst>
              <a:ext uri="{FF2B5EF4-FFF2-40B4-BE49-F238E27FC236}">
                <a16:creationId xmlns:a16="http://schemas.microsoft.com/office/drawing/2014/main" id="{CB94D758-9387-B49C-75B9-BA3F57EE158F}"/>
              </a:ext>
            </a:extLst>
          </p:cNvPr>
          <p:cNvSpPr/>
          <p:nvPr/>
        </p:nvSpPr>
        <p:spPr>
          <a:xfrm>
            <a:off x="5967022" y="3363325"/>
            <a:ext cx="2112579" cy="103527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Table 3">
            <a:extLst>
              <a:ext uri="{FF2B5EF4-FFF2-40B4-BE49-F238E27FC236}">
                <a16:creationId xmlns:a16="http://schemas.microsoft.com/office/drawing/2014/main" id="{1BC955C3-522E-9B33-B68B-D2FF4002A7AC}"/>
              </a:ext>
            </a:extLst>
          </p:cNvPr>
          <p:cNvGraphicFramePr>
            <a:graphicFrameLocks noGrp="1"/>
          </p:cNvGraphicFramePr>
          <p:nvPr>
            <p:extLst>
              <p:ext uri="{D42A27DB-BD31-4B8C-83A1-F6EECF244321}">
                <p14:modId xmlns:p14="http://schemas.microsoft.com/office/powerpoint/2010/main" val="1585664071"/>
              </p:ext>
            </p:extLst>
          </p:nvPr>
        </p:nvGraphicFramePr>
        <p:xfrm>
          <a:off x="8305272" y="1800179"/>
          <a:ext cx="4162098" cy="51968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Attribute</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Born After 1950?</a:t>
                      </a:r>
                    </a:p>
                  </a:txBody>
                  <a:tcPr marL="28575" marR="28575" marT="19050" marB="19050" anchor="b"/>
                </a:tc>
                <a:extLst>
                  <a:ext uri="{0D108BD9-81ED-4DB2-BD59-A6C34878D82A}">
                    <a16:rowId xmlns:a16="http://schemas.microsoft.com/office/drawing/2014/main" val="67609034"/>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Female?</a:t>
                      </a:r>
                    </a:p>
                  </a:txBody>
                  <a:tcPr marL="28575" marR="28575" marT="19050" marB="19050" anchor="b"/>
                </a:tc>
                <a:extLst>
                  <a:ext uri="{0D108BD9-81ED-4DB2-BD59-A6C34878D82A}">
                    <a16:rowId xmlns:a16="http://schemas.microsoft.com/office/drawing/2014/main" val="2161036430"/>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American?</a:t>
                      </a:r>
                    </a:p>
                  </a:txBody>
                  <a:tcPr marL="28575" marR="28575" marT="19050" marB="19050" anchor="b"/>
                </a:tc>
                <a:extLst>
                  <a:ext uri="{0D108BD9-81ED-4DB2-BD59-A6C34878D82A}">
                    <a16:rowId xmlns:a16="http://schemas.microsoft.com/office/drawing/2014/main" val="3685375526"/>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Dead?</a:t>
                      </a:r>
                    </a:p>
                  </a:txBody>
                  <a:tcPr marL="28575" marR="28575" marT="19050" marB="19050" anchor="b"/>
                </a:tc>
                <a:extLst>
                  <a:ext uri="{0D108BD9-81ED-4DB2-BD59-A6C34878D82A}">
                    <a16:rowId xmlns:a16="http://schemas.microsoft.com/office/drawing/2014/main" val="422978651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Singer?</a:t>
                      </a:r>
                    </a:p>
                  </a:txBody>
                  <a:tcPr marL="28575" marR="28575" marT="19050" marB="19050" anchor="b"/>
                </a:tc>
                <a:extLst>
                  <a:ext uri="{0D108BD9-81ED-4DB2-BD59-A6C34878D82A}">
                    <a16:rowId xmlns:a16="http://schemas.microsoft.com/office/drawing/2014/main" val="2187356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Arts and Humanities?</a:t>
                      </a:r>
                    </a:p>
                  </a:txBody>
                  <a:tcPr marL="28575" marR="28575" marT="19050" marB="19050" anchor="b"/>
                </a:tc>
                <a:extLst>
                  <a:ext uri="{0D108BD9-81ED-4DB2-BD59-A6C34878D82A}">
                    <a16:rowId xmlns:a16="http://schemas.microsoft.com/office/drawing/2014/main" val="166838560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Music?</a:t>
                      </a:r>
                    </a:p>
                  </a:txBody>
                  <a:tcPr marL="28575" marR="28575" marT="19050" marB="19050" anchor="b"/>
                </a:tc>
                <a:extLst>
                  <a:ext uri="{0D108BD9-81ED-4DB2-BD59-A6C34878D82A}">
                    <a16:rowId xmlns:a16="http://schemas.microsoft.com/office/drawing/2014/main" val="64192143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Fine Arts?</a:t>
                      </a:r>
                    </a:p>
                  </a:txBody>
                  <a:tcPr marL="28575" marR="28575" marT="19050" marB="19050" anchor="b"/>
                </a:tc>
                <a:extLst>
                  <a:ext uri="{0D108BD9-81ED-4DB2-BD59-A6C34878D82A}">
                    <a16:rowId xmlns:a16="http://schemas.microsoft.com/office/drawing/2014/main" val="3205183329"/>
                  </a:ext>
                </a:extLst>
              </a:tr>
            </a:tbl>
          </a:graphicData>
        </a:graphic>
      </p:graphicFrame>
      <p:graphicFrame>
        <p:nvGraphicFramePr>
          <p:cNvPr id="6" name="Table 5">
            <a:extLst>
              <a:ext uri="{FF2B5EF4-FFF2-40B4-BE49-F238E27FC236}">
                <a16:creationId xmlns:a16="http://schemas.microsoft.com/office/drawing/2014/main" id="{C9C6DBF1-915A-1416-5C6D-E7B3B3A6E8A4}"/>
              </a:ext>
            </a:extLst>
          </p:cNvPr>
          <p:cNvGraphicFramePr>
            <a:graphicFrameLocks noGrp="1"/>
          </p:cNvGraphicFramePr>
          <p:nvPr>
            <p:extLst>
              <p:ext uri="{D42A27DB-BD31-4B8C-83A1-F6EECF244321}">
                <p14:modId xmlns:p14="http://schemas.microsoft.com/office/powerpoint/2010/main" val="958862899"/>
              </p:ext>
            </p:extLst>
          </p:nvPr>
        </p:nvGraphicFramePr>
        <p:xfrm>
          <a:off x="12364218" y="1800179"/>
          <a:ext cx="2112579" cy="5196840"/>
        </p:xfrm>
        <a:graphic>
          <a:graphicData uri="http://schemas.openxmlformats.org/drawingml/2006/table">
            <a:tbl>
              <a:tblPr firstRow="1" bandRow="1">
                <a:tableStyleId>{5C22544A-7EE6-4342-B048-85BDC9FD1C3A}</a:tableStyleId>
              </a:tblPr>
              <a:tblGrid>
                <a:gridCol w="2112579">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CMI</a:t>
                      </a:r>
                    </a:p>
                  </a:txBody>
                  <a:tcPr/>
                </a:tc>
                <a:extLst>
                  <a:ext uri="{0D108BD9-81ED-4DB2-BD59-A6C34878D82A}">
                    <a16:rowId xmlns:a16="http://schemas.microsoft.com/office/drawing/2014/main" val="3917968545"/>
                  </a:ext>
                </a:extLst>
              </a:tr>
              <a:tr h="370840">
                <a:tc>
                  <a:txBody>
                    <a:bodyPr/>
                    <a:lstStyle/>
                    <a:p>
                      <a:pPr algn="ctr" rtl="0" fontAlgn="b"/>
                      <a:r>
                        <a:rPr lang="en-US" sz="3500" dirty="0">
                          <a:latin typeface="Times New Roman" panose="02020603050405020304" pitchFamily="18" charset="0"/>
                          <a:cs typeface="Times New Roman" panose="02020603050405020304" pitchFamily="18" charset="0"/>
                        </a:rPr>
                        <a:t>0.99</a:t>
                      </a:r>
                    </a:p>
                  </a:txBody>
                  <a:tcPr marL="28575" marR="28575" marT="19050" marB="19050" anchor="b"/>
                </a:tc>
                <a:extLst>
                  <a:ext uri="{0D108BD9-81ED-4DB2-BD59-A6C34878D82A}">
                    <a16:rowId xmlns:a16="http://schemas.microsoft.com/office/drawing/2014/main" val="67609034"/>
                  </a:ext>
                </a:extLst>
              </a:tr>
              <a:tr h="370840">
                <a:tc>
                  <a:txBody>
                    <a:bodyPr/>
                    <a:lstStyle/>
                    <a:p>
                      <a:pPr algn="ctr" rtl="0" fontAlgn="b"/>
                      <a:r>
                        <a:rPr lang="en-US" sz="3500" dirty="0">
                          <a:latin typeface="Times New Roman" panose="02020603050405020304" pitchFamily="18" charset="0"/>
                          <a:cs typeface="Times New Roman" panose="02020603050405020304" pitchFamily="18" charset="0"/>
                        </a:rPr>
                        <a:t>0.99</a:t>
                      </a:r>
                    </a:p>
                  </a:txBody>
                  <a:tcPr marL="28575" marR="28575" marT="19050" marB="19050" anchor="b"/>
                </a:tc>
                <a:extLst>
                  <a:ext uri="{0D108BD9-81ED-4DB2-BD59-A6C34878D82A}">
                    <a16:rowId xmlns:a16="http://schemas.microsoft.com/office/drawing/2014/main" val="2161036430"/>
                  </a:ext>
                </a:extLst>
              </a:tr>
              <a:tr h="370840">
                <a:tc>
                  <a:txBody>
                    <a:bodyPr/>
                    <a:lstStyle/>
                    <a:p>
                      <a:pPr algn="ctr" rtl="0" fontAlgn="b"/>
                      <a:r>
                        <a:rPr lang="en-US" sz="3500" dirty="0">
                          <a:latin typeface="Times New Roman" panose="02020603050405020304" pitchFamily="18" charset="0"/>
                          <a:cs typeface="Times New Roman" panose="02020603050405020304" pitchFamily="18" charset="0"/>
                        </a:rPr>
                        <a:t>0.99</a:t>
                      </a:r>
                    </a:p>
                  </a:txBody>
                  <a:tcPr marL="28575" marR="28575" marT="19050" marB="19050" anchor="b"/>
                </a:tc>
                <a:extLst>
                  <a:ext uri="{0D108BD9-81ED-4DB2-BD59-A6C34878D82A}">
                    <a16:rowId xmlns:a16="http://schemas.microsoft.com/office/drawing/2014/main" val="3685375526"/>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0.25</a:t>
                      </a:r>
                    </a:p>
                  </a:txBody>
                  <a:tcPr marL="28575" marR="28575" marT="19050" marB="19050" anchor="b"/>
                </a:tc>
                <a:extLst>
                  <a:ext uri="{0D108BD9-81ED-4DB2-BD59-A6C34878D82A}">
                    <a16:rowId xmlns:a16="http://schemas.microsoft.com/office/drawing/2014/main" val="422978651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0.56</a:t>
                      </a:r>
                    </a:p>
                  </a:txBody>
                  <a:tcPr marL="28575" marR="28575" marT="19050" marB="19050" anchor="b"/>
                </a:tc>
                <a:extLst>
                  <a:ext uri="{0D108BD9-81ED-4DB2-BD59-A6C34878D82A}">
                    <a16:rowId xmlns:a16="http://schemas.microsoft.com/office/drawing/2014/main" val="2187356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0.47</a:t>
                      </a:r>
                    </a:p>
                  </a:txBody>
                  <a:tcPr marL="28575" marR="28575" marT="19050" marB="19050" anchor="b"/>
                </a:tc>
                <a:extLst>
                  <a:ext uri="{0D108BD9-81ED-4DB2-BD59-A6C34878D82A}">
                    <a16:rowId xmlns:a16="http://schemas.microsoft.com/office/drawing/2014/main" val="166838560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0.12</a:t>
                      </a:r>
                    </a:p>
                  </a:txBody>
                  <a:tcPr marL="28575" marR="28575" marT="19050" marB="19050" anchor="b"/>
                </a:tc>
                <a:extLst>
                  <a:ext uri="{0D108BD9-81ED-4DB2-BD59-A6C34878D82A}">
                    <a16:rowId xmlns:a16="http://schemas.microsoft.com/office/drawing/2014/main" val="64192143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0.05</a:t>
                      </a:r>
                    </a:p>
                  </a:txBody>
                  <a:tcPr marL="28575" marR="28575" marT="19050" marB="19050" anchor="b"/>
                </a:tc>
                <a:extLst>
                  <a:ext uri="{0D108BD9-81ED-4DB2-BD59-A6C34878D82A}">
                    <a16:rowId xmlns:a16="http://schemas.microsoft.com/office/drawing/2014/main" val="3205183329"/>
                  </a:ext>
                </a:extLst>
              </a:tr>
            </a:tbl>
          </a:graphicData>
        </a:graphic>
      </p:graphicFrame>
      <p:sp>
        <p:nvSpPr>
          <p:cNvPr id="7" name="TextBox 6">
            <a:extLst>
              <a:ext uri="{FF2B5EF4-FFF2-40B4-BE49-F238E27FC236}">
                <a16:creationId xmlns:a16="http://schemas.microsoft.com/office/drawing/2014/main" id="{916ACFC5-DC9A-9E98-8FC3-D4B67315021F}"/>
              </a:ext>
            </a:extLst>
          </p:cNvPr>
          <p:cNvSpPr txBox="1"/>
          <p:nvPr/>
        </p:nvSpPr>
        <p:spPr>
          <a:xfrm>
            <a:off x="11226623" y="6844295"/>
            <a:ext cx="4284617" cy="1045671"/>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2B3A5570-0A01-229E-4710-B69DF0188903}"/>
              </a:ext>
            </a:extLst>
          </p:cNvPr>
          <p:cNvSpPr txBox="1"/>
          <p:nvPr/>
        </p:nvSpPr>
        <p:spPr>
          <a:xfrm>
            <a:off x="8737023" y="2429692"/>
            <a:ext cx="3298596" cy="590770"/>
          </a:xfrm>
          <a:prstGeom prst="rect">
            <a:avLst/>
          </a:prstGeom>
          <a:noFill/>
          <a:ln w="127000">
            <a:solidFill>
              <a:srgbClr val="FF0000"/>
            </a:solidFill>
          </a:ln>
        </p:spPr>
        <p:txBody>
          <a:bodyPr wrap="square" rtlCol="0">
            <a:spAutoFit/>
          </a:bodyPr>
          <a:lstStyle/>
          <a:p>
            <a:endParaRPr lang="en-US" dirty="0"/>
          </a:p>
        </p:txBody>
      </p:sp>
      <p:sp>
        <p:nvSpPr>
          <p:cNvPr id="10" name="Striped Right Arrow 9">
            <a:extLst>
              <a:ext uri="{FF2B5EF4-FFF2-40B4-BE49-F238E27FC236}">
                <a16:creationId xmlns:a16="http://schemas.microsoft.com/office/drawing/2014/main" id="{00DAC54D-D9C7-A80E-4F0A-2A9EED224A93}"/>
              </a:ext>
            </a:extLst>
          </p:cNvPr>
          <p:cNvSpPr/>
          <p:nvPr/>
        </p:nvSpPr>
        <p:spPr>
          <a:xfrm>
            <a:off x="14715986" y="3476309"/>
            <a:ext cx="3819757" cy="103527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1" name="Table 10">
            <a:extLst>
              <a:ext uri="{FF2B5EF4-FFF2-40B4-BE49-F238E27FC236}">
                <a16:creationId xmlns:a16="http://schemas.microsoft.com/office/drawing/2014/main" id="{494D4192-D34A-C40F-274A-1DF5BC6C26A3}"/>
              </a:ext>
            </a:extLst>
          </p:cNvPr>
          <p:cNvGraphicFramePr>
            <a:graphicFrameLocks noGrp="1"/>
          </p:cNvGraphicFramePr>
          <p:nvPr>
            <p:extLst>
              <p:ext uri="{D42A27DB-BD31-4B8C-83A1-F6EECF244321}">
                <p14:modId xmlns:p14="http://schemas.microsoft.com/office/powerpoint/2010/main" val="1597189026"/>
              </p:ext>
            </p:extLst>
          </p:nvPr>
        </p:nvGraphicFramePr>
        <p:xfrm>
          <a:off x="18774932" y="2652171"/>
          <a:ext cx="4162098" cy="11963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Born After 1950?</a:t>
                      </a:r>
                    </a:p>
                  </a:txBody>
                  <a:tcPr marL="28575" marR="28575" marT="19050" marB="19050" anchor="b"/>
                </a:tc>
                <a:extLst>
                  <a:ext uri="{0D108BD9-81ED-4DB2-BD59-A6C34878D82A}">
                    <a16:rowId xmlns:a16="http://schemas.microsoft.com/office/drawing/2014/main" val="67609034"/>
                  </a:ext>
                </a:extLst>
              </a:tr>
            </a:tbl>
          </a:graphicData>
        </a:graphic>
      </p:graphicFrame>
      <p:graphicFrame>
        <p:nvGraphicFramePr>
          <p:cNvPr id="12" name="Table 11">
            <a:extLst>
              <a:ext uri="{FF2B5EF4-FFF2-40B4-BE49-F238E27FC236}">
                <a16:creationId xmlns:a16="http://schemas.microsoft.com/office/drawing/2014/main" id="{E4058A28-30E4-A94E-9552-101CED2C0A4B}"/>
              </a:ext>
            </a:extLst>
          </p:cNvPr>
          <p:cNvGraphicFramePr>
            <a:graphicFrameLocks noGrp="1"/>
          </p:cNvGraphicFramePr>
          <p:nvPr>
            <p:extLst>
              <p:ext uri="{D42A27DB-BD31-4B8C-83A1-F6EECF244321}">
                <p14:modId xmlns:p14="http://schemas.microsoft.com/office/powerpoint/2010/main" val="4099561740"/>
              </p:ext>
            </p:extLst>
          </p:nvPr>
        </p:nvGraphicFramePr>
        <p:xfrm>
          <a:off x="18787544" y="4459899"/>
          <a:ext cx="4162098" cy="11963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A1</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Yes</a:t>
                      </a:r>
                    </a:p>
                  </a:txBody>
                  <a:tcPr marL="28575" marR="28575" marT="19050" marB="19050" anchor="b"/>
                </a:tc>
                <a:extLst>
                  <a:ext uri="{0D108BD9-81ED-4DB2-BD59-A6C34878D82A}">
                    <a16:rowId xmlns:a16="http://schemas.microsoft.com/office/drawing/2014/main" val="67609034"/>
                  </a:ext>
                </a:extLst>
              </a:tr>
            </a:tbl>
          </a:graphicData>
        </a:graphic>
      </p:graphicFrame>
      <p:sp>
        <p:nvSpPr>
          <p:cNvPr id="13" name="Striped Right Arrow 12">
            <a:extLst>
              <a:ext uri="{FF2B5EF4-FFF2-40B4-BE49-F238E27FC236}">
                <a16:creationId xmlns:a16="http://schemas.microsoft.com/office/drawing/2014/main" id="{361F92AC-D682-39C2-14B2-49E3D821C892}"/>
              </a:ext>
            </a:extLst>
          </p:cNvPr>
          <p:cNvSpPr/>
          <p:nvPr/>
        </p:nvSpPr>
        <p:spPr>
          <a:xfrm rot="20804296">
            <a:off x="7227157" y="10777909"/>
            <a:ext cx="2595339" cy="103527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4" name="Table 13">
            <a:extLst>
              <a:ext uri="{FF2B5EF4-FFF2-40B4-BE49-F238E27FC236}">
                <a16:creationId xmlns:a16="http://schemas.microsoft.com/office/drawing/2014/main" id="{7BC54B63-0A78-3BD3-6FA2-51F780FEF9D0}"/>
              </a:ext>
            </a:extLst>
          </p:cNvPr>
          <p:cNvGraphicFramePr>
            <a:graphicFrameLocks noGrp="1"/>
          </p:cNvGraphicFramePr>
          <p:nvPr>
            <p:extLst>
              <p:ext uri="{D42A27DB-BD31-4B8C-83A1-F6EECF244321}">
                <p14:modId xmlns:p14="http://schemas.microsoft.com/office/powerpoint/2010/main" val="2188323974"/>
              </p:ext>
            </p:extLst>
          </p:nvPr>
        </p:nvGraphicFramePr>
        <p:xfrm>
          <a:off x="9954570" y="9597190"/>
          <a:ext cx="4162098" cy="11963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H1</a:t>
                      </a:r>
                      <a:r>
                        <a:rPr lang="en-US" sz="3500" b="0" dirty="0">
                          <a:effectLst/>
                          <a:latin typeface="Times New Roman" panose="02020603050405020304" pitchFamily="18" charset="0"/>
                          <a:cs typeface="Times New Roman" panose="02020603050405020304" pitchFamily="18" charset="0"/>
                          <a:sym typeface="Wingdings" pitchFamily="2" charset="2"/>
                        </a:rPr>
                        <a:t>:(Q1,A1)</a:t>
                      </a:r>
                      <a:endParaRPr lang="en-US" sz="3500" b="0" dirty="0">
                        <a:effectLst/>
                        <a:latin typeface="Times New Roman" panose="02020603050405020304" pitchFamily="18"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67609034"/>
                  </a:ext>
                </a:extLst>
              </a:tr>
            </a:tbl>
          </a:graphicData>
        </a:graphic>
      </p:graphicFrame>
      <p:sp>
        <p:nvSpPr>
          <p:cNvPr id="15" name="Striped Right Arrow 14">
            <a:extLst>
              <a:ext uri="{FF2B5EF4-FFF2-40B4-BE49-F238E27FC236}">
                <a16:creationId xmlns:a16="http://schemas.microsoft.com/office/drawing/2014/main" id="{12C6CBCC-6674-376C-140F-1E74D7F52A78}"/>
              </a:ext>
            </a:extLst>
          </p:cNvPr>
          <p:cNvSpPr/>
          <p:nvPr/>
        </p:nvSpPr>
        <p:spPr>
          <a:xfrm rot="1745716">
            <a:off x="7119573" y="12468081"/>
            <a:ext cx="2679877" cy="103527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2CF17E97-B518-686F-7BC3-89A2CE472987}"/>
              </a:ext>
            </a:extLst>
          </p:cNvPr>
          <p:cNvSpPr/>
          <p:nvPr/>
        </p:nvSpPr>
        <p:spPr>
          <a:xfrm>
            <a:off x="14777240" y="2429691"/>
            <a:ext cx="3342290" cy="933633"/>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cap="none" spc="0" dirty="0">
                <a:ln w="22225">
                  <a:solidFill>
                    <a:schemeClr val="accent2"/>
                  </a:solidFill>
                  <a:prstDash val="solid"/>
                </a:ln>
                <a:solidFill>
                  <a:srgbClr val="FF0000"/>
                </a:solidFill>
                <a:effectLst/>
                <a:latin typeface="Times New Roman" panose="02020603050405020304" pitchFamily="18" charset="0"/>
                <a:cs typeface="Times New Roman" panose="02020603050405020304" pitchFamily="18" charset="0"/>
              </a:rPr>
              <a:t>Best Question</a:t>
            </a:r>
          </a:p>
        </p:txBody>
      </p:sp>
      <p:graphicFrame>
        <p:nvGraphicFramePr>
          <p:cNvPr id="21" name="Table 20">
            <a:extLst>
              <a:ext uri="{FF2B5EF4-FFF2-40B4-BE49-F238E27FC236}">
                <a16:creationId xmlns:a16="http://schemas.microsoft.com/office/drawing/2014/main" id="{1028F8E7-6A82-14DA-9290-6D706E569218}"/>
              </a:ext>
            </a:extLst>
          </p:cNvPr>
          <p:cNvGraphicFramePr>
            <a:graphicFrameLocks noGrp="1"/>
          </p:cNvGraphicFramePr>
          <p:nvPr>
            <p:extLst>
              <p:ext uri="{D42A27DB-BD31-4B8C-83A1-F6EECF244321}">
                <p14:modId xmlns:p14="http://schemas.microsoft.com/office/powerpoint/2010/main" val="3947907145"/>
              </p:ext>
            </p:extLst>
          </p:nvPr>
        </p:nvGraphicFramePr>
        <p:xfrm>
          <a:off x="2581942" y="10067519"/>
          <a:ext cx="4162098" cy="11963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Born After 1950?</a:t>
                      </a:r>
                    </a:p>
                  </a:txBody>
                  <a:tcPr marL="28575" marR="28575" marT="19050" marB="19050" anchor="b"/>
                </a:tc>
                <a:extLst>
                  <a:ext uri="{0D108BD9-81ED-4DB2-BD59-A6C34878D82A}">
                    <a16:rowId xmlns:a16="http://schemas.microsoft.com/office/drawing/2014/main" val="67609034"/>
                  </a:ext>
                </a:extLst>
              </a:tr>
            </a:tbl>
          </a:graphicData>
        </a:graphic>
      </p:graphicFrame>
      <p:graphicFrame>
        <p:nvGraphicFramePr>
          <p:cNvPr id="22" name="Table 21">
            <a:extLst>
              <a:ext uri="{FF2B5EF4-FFF2-40B4-BE49-F238E27FC236}">
                <a16:creationId xmlns:a16="http://schemas.microsoft.com/office/drawing/2014/main" id="{D00568D5-1582-35D9-18D3-677E8A3DF3D5}"/>
              </a:ext>
            </a:extLst>
          </p:cNvPr>
          <p:cNvGraphicFramePr>
            <a:graphicFrameLocks noGrp="1"/>
          </p:cNvGraphicFramePr>
          <p:nvPr>
            <p:extLst>
              <p:ext uri="{D42A27DB-BD31-4B8C-83A1-F6EECF244321}">
                <p14:modId xmlns:p14="http://schemas.microsoft.com/office/powerpoint/2010/main" val="2423656056"/>
              </p:ext>
            </p:extLst>
          </p:nvPr>
        </p:nvGraphicFramePr>
        <p:xfrm>
          <a:off x="2594554" y="11875247"/>
          <a:ext cx="4162098" cy="11963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A1</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Yes</a:t>
                      </a:r>
                    </a:p>
                  </a:txBody>
                  <a:tcPr marL="28575" marR="28575" marT="19050" marB="19050" anchor="b"/>
                </a:tc>
                <a:extLst>
                  <a:ext uri="{0D108BD9-81ED-4DB2-BD59-A6C34878D82A}">
                    <a16:rowId xmlns:a16="http://schemas.microsoft.com/office/drawing/2014/main" val="67609034"/>
                  </a:ext>
                </a:extLst>
              </a:tr>
            </a:tbl>
          </a:graphicData>
        </a:graphic>
      </p:graphicFrame>
      <p:sp>
        <p:nvSpPr>
          <p:cNvPr id="24" name="Rounded Rectangle 23">
            <a:extLst>
              <a:ext uri="{FF2B5EF4-FFF2-40B4-BE49-F238E27FC236}">
                <a16:creationId xmlns:a16="http://schemas.microsoft.com/office/drawing/2014/main" id="{1C7B5B54-C538-E70E-91FB-3C263EA8B41D}"/>
              </a:ext>
            </a:extLst>
          </p:cNvPr>
          <p:cNvSpPr/>
          <p:nvPr/>
        </p:nvSpPr>
        <p:spPr>
          <a:xfrm rot="20761256">
            <a:off x="7040398" y="9953115"/>
            <a:ext cx="2112579" cy="776011"/>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i="0" dirty="0">
                <a:solidFill>
                  <a:schemeClr val="tx1"/>
                </a:solidFill>
                <a:effectLst/>
                <a:latin typeface="Times New Roman" panose="02020603050405020304" pitchFamily="18" charset="0"/>
                <a:cs typeface="Times New Roman" panose="02020603050405020304" pitchFamily="18" charset="0"/>
              </a:rPr>
              <a:t>History</a:t>
            </a:r>
            <a:endParaRPr lang="en-US" sz="3500" b="1" dirty="0">
              <a:solidFill>
                <a:schemeClr val="tx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6CC5B5FA-E04F-8019-903D-0E92A667D1FD}"/>
              </a:ext>
            </a:extLst>
          </p:cNvPr>
          <p:cNvSpPr txBox="1"/>
          <p:nvPr/>
        </p:nvSpPr>
        <p:spPr>
          <a:xfrm>
            <a:off x="9730159" y="15443100"/>
            <a:ext cx="4284617" cy="1045671"/>
          </a:xfrm>
          <a:prstGeom prst="rect">
            <a:avLst/>
          </a:prstGeom>
          <a:noFill/>
        </p:spPr>
        <p:txBody>
          <a:bodyPr wrap="square" rtlCol="0">
            <a:spAutoFit/>
          </a:bodyPr>
          <a:lstStyle/>
          <a:p>
            <a:pPr algn="ctr"/>
            <a:r>
              <a:rPr lang="en-US" dirty="0"/>
              <a:t>……</a:t>
            </a:r>
          </a:p>
        </p:txBody>
      </p:sp>
      <p:graphicFrame>
        <p:nvGraphicFramePr>
          <p:cNvPr id="26" name="Table 25">
            <a:extLst>
              <a:ext uri="{FF2B5EF4-FFF2-40B4-BE49-F238E27FC236}">
                <a16:creationId xmlns:a16="http://schemas.microsoft.com/office/drawing/2014/main" id="{872A08C0-6DEA-BA01-0F0E-FCBF2484ED61}"/>
              </a:ext>
            </a:extLst>
          </p:cNvPr>
          <p:cNvGraphicFramePr>
            <a:graphicFrameLocks noGrp="1"/>
          </p:cNvGraphicFramePr>
          <p:nvPr>
            <p:extLst>
              <p:ext uri="{D42A27DB-BD31-4B8C-83A1-F6EECF244321}">
                <p14:modId xmlns:p14="http://schemas.microsoft.com/office/powerpoint/2010/main" val="845675810"/>
              </p:ext>
            </p:extLst>
          </p:nvPr>
        </p:nvGraphicFramePr>
        <p:xfrm>
          <a:off x="9852678" y="11067063"/>
          <a:ext cx="4162098" cy="4625340"/>
        </p:xfrm>
        <a:graphic>
          <a:graphicData uri="http://schemas.openxmlformats.org/drawingml/2006/table">
            <a:tbl>
              <a:tblPr firstRow="1" bandRow="1">
                <a:tableStyleId>{5C22544A-7EE6-4342-B048-85BDC9FD1C3A}</a:tableStyleId>
              </a:tblPr>
              <a:tblGrid>
                <a:gridCol w="4162098">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Attribute</a:t>
                      </a:r>
                    </a:p>
                  </a:txBody>
                  <a:tcPr/>
                </a:tc>
                <a:extLst>
                  <a:ext uri="{0D108BD9-81ED-4DB2-BD59-A6C34878D82A}">
                    <a16:rowId xmlns:a16="http://schemas.microsoft.com/office/drawing/2014/main" val="3917968545"/>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Female?</a:t>
                      </a:r>
                    </a:p>
                  </a:txBody>
                  <a:tcPr marL="28575" marR="28575" marT="19050" marB="19050" anchor="b"/>
                </a:tc>
                <a:extLst>
                  <a:ext uri="{0D108BD9-81ED-4DB2-BD59-A6C34878D82A}">
                    <a16:rowId xmlns:a16="http://schemas.microsoft.com/office/drawing/2014/main" val="2161036430"/>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American?</a:t>
                      </a:r>
                    </a:p>
                  </a:txBody>
                  <a:tcPr marL="28575" marR="28575" marT="19050" marB="19050" anchor="b"/>
                </a:tc>
                <a:extLst>
                  <a:ext uri="{0D108BD9-81ED-4DB2-BD59-A6C34878D82A}">
                    <a16:rowId xmlns:a16="http://schemas.microsoft.com/office/drawing/2014/main" val="3685375526"/>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Dead?</a:t>
                      </a:r>
                    </a:p>
                  </a:txBody>
                  <a:tcPr marL="28575" marR="28575" marT="19050" marB="19050" anchor="b"/>
                </a:tc>
                <a:extLst>
                  <a:ext uri="{0D108BD9-81ED-4DB2-BD59-A6C34878D82A}">
                    <a16:rowId xmlns:a16="http://schemas.microsoft.com/office/drawing/2014/main" val="422978651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Singer?</a:t>
                      </a:r>
                    </a:p>
                  </a:txBody>
                  <a:tcPr marL="28575" marR="28575" marT="19050" marB="19050" anchor="b"/>
                </a:tc>
                <a:extLst>
                  <a:ext uri="{0D108BD9-81ED-4DB2-BD59-A6C34878D82A}">
                    <a16:rowId xmlns:a16="http://schemas.microsoft.com/office/drawing/2014/main" val="2187356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Arts and Humanities?</a:t>
                      </a:r>
                    </a:p>
                  </a:txBody>
                  <a:tcPr marL="28575" marR="28575" marT="19050" marB="19050" anchor="b"/>
                </a:tc>
                <a:extLst>
                  <a:ext uri="{0D108BD9-81ED-4DB2-BD59-A6C34878D82A}">
                    <a16:rowId xmlns:a16="http://schemas.microsoft.com/office/drawing/2014/main" val="166838560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Music?</a:t>
                      </a:r>
                    </a:p>
                  </a:txBody>
                  <a:tcPr marL="28575" marR="28575" marT="19050" marB="19050" anchor="b"/>
                </a:tc>
                <a:extLst>
                  <a:ext uri="{0D108BD9-81ED-4DB2-BD59-A6C34878D82A}">
                    <a16:rowId xmlns:a16="http://schemas.microsoft.com/office/drawing/2014/main" val="64192143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Fine Arts?</a:t>
                      </a:r>
                    </a:p>
                  </a:txBody>
                  <a:tcPr marL="28575" marR="28575" marT="19050" marB="19050" anchor="b"/>
                </a:tc>
                <a:extLst>
                  <a:ext uri="{0D108BD9-81ED-4DB2-BD59-A6C34878D82A}">
                    <a16:rowId xmlns:a16="http://schemas.microsoft.com/office/drawing/2014/main" val="3205183329"/>
                  </a:ext>
                </a:extLst>
              </a:tr>
            </a:tbl>
          </a:graphicData>
        </a:graphic>
      </p:graphicFrame>
      <p:graphicFrame>
        <p:nvGraphicFramePr>
          <p:cNvPr id="27" name="Table 26">
            <a:extLst>
              <a:ext uri="{FF2B5EF4-FFF2-40B4-BE49-F238E27FC236}">
                <a16:creationId xmlns:a16="http://schemas.microsoft.com/office/drawing/2014/main" id="{06AF2A7B-8A76-F0D6-21F7-14E43257EDE9}"/>
              </a:ext>
            </a:extLst>
          </p:cNvPr>
          <p:cNvGraphicFramePr>
            <a:graphicFrameLocks noGrp="1"/>
          </p:cNvGraphicFramePr>
          <p:nvPr>
            <p:extLst>
              <p:ext uri="{D42A27DB-BD31-4B8C-83A1-F6EECF244321}">
                <p14:modId xmlns:p14="http://schemas.microsoft.com/office/powerpoint/2010/main" val="1881069209"/>
              </p:ext>
            </p:extLst>
          </p:nvPr>
        </p:nvGraphicFramePr>
        <p:xfrm>
          <a:off x="13911624" y="11067063"/>
          <a:ext cx="2112579" cy="4625340"/>
        </p:xfrm>
        <a:graphic>
          <a:graphicData uri="http://schemas.openxmlformats.org/drawingml/2006/table">
            <a:tbl>
              <a:tblPr firstRow="1" bandRow="1">
                <a:tableStyleId>{5C22544A-7EE6-4342-B048-85BDC9FD1C3A}</a:tableStyleId>
              </a:tblPr>
              <a:tblGrid>
                <a:gridCol w="2112579">
                  <a:extLst>
                    <a:ext uri="{9D8B030D-6E8A-4147-A177-3AD203B41FA5}">
                      <a16:colId xmlns:a16="http://schemas.microsoft.com/office/drawing/2014/main" val="3121109170"/>
                    </a:ext>
                  </a:extLst>
                </a:gridCol>
              </a:tblGrid>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CMI</a:t>
                      </a:r>
                    </a:p>
                  </a:txBody>
                  <a:tcPr/>
                </a:tc>
                <a:extLst>
                  <a:ext uri="{0D108BD9-81ED-4DB2-BD59-A6C34878D82A}">
                    <a16:rowId xmlns:a16="http://schemas.microsoft.com/office/drawing/2014/main" val="3917968545"/>
                  </a:ext>
                </a:extLst>
              </a:tr>
              <a:tr h="370840">
                <a:tc>
                  <a:txBody>
                    <a:bodyPr/>
                    <a:lstStyle/>
                    <a:p>
                      <a:pPr algn="ctr" rtl="0" fontAlgn="b"/>
                      <a:r>
                        <a:rPr lang="en-US" sz="3500" dirty="0">
                          <a:latin typeface="Times New Roman" panose="02020603050405020304" pitchFamily="18" charset="0"/>
                          <a:cs typeface="Times New Roman" panose="02020603050405020304" pitchFamily="18" charset="0"/>
                        </a:rPr>
                        <a:t>0.56</a:t>
                      </a:r>
                    </a:p>
                  </a:txBody>
                  <a:tcPr marL="28575" marR="28575" marT="19050" marB="19050" anchor="b"/>
                </a:tc>
                <a:extLst>
                  <a:ext uri="{0D108BD9-81ED-4DB2-BD59-A6C34878D82A}">
                    <a16:rowId xmlns:a16="http://schemas.microsoft.com/office/drawing/2014/main" val="2161036430"/>
                  </a:ext>
                </a:extLst>
              </a:tr>
              <a:tr h="370840">
                <a:tc>
                  <a:txBody>
                    <a:bodyPr/>
                    <a:lstStyle/>
                    <a:p>
                      <a:pPr algn="ctr" rtl="0" fontAlgn="b"/>
                      <a:r>
                        <a:rPr lang="en-US" sz="3500" dirty="0">
                          <a:latin typeface="Times New Roman" panose="02020603050405020304" pitchFamily="18" charset="0"/>
                          <a:cs typeface="Times New Roman" panose="02020603050405020304" pitchFamily="18" charset="0"/>
                        </a:rPr>
                        <a:t>0.99</a:t>
                      </a:r>
                    </a:p>
                  </a:txBody>
                  <a:tcPr marL="28575" marR="28575" marT="19050" marB="19050" anchor="b"/>
                </a:tc>
                <a:extLst>
                  <a:ext uri="{0D108BD9-81ED-4DB2-BD59-A6C34878D82A}">
                    <a16:rowId xmlns:a16="http://schemas.microsoft.com/office/drawing/2014/main" val="3685375526"/>
                  </a:ext>
                </a:extLst>
              </a:tr>
              <a:tr h="370840">
                <a:tc>
                  <a:txBody>
                    <a:bodyPr/>
                    <a:lstStyle/>
                    <a:p>
                      <a:pPr algn="ctr" rtl="0" fontAlgn="b"/>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4229786510"/>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0.13</a:t>
                      </a:r>
                    </a:p>
                  </a:txBody>
                  <a:tcPr marL="28575" marR="28575" marT="19050" marB="19050" anchor="b"/>
                </a:tc>
                <a:extLst>
                  <a:ext uri="{0D108BD9-81ED-4DB2-BD59-A6C34878D82A}">
                    <a16:rowId xmlns:a16="http://schemas.microsoft.com/office/drawing/2014/main" val="21873568"/>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0.30</a:t>
                      </a:r>
                    </a:p>
                  </a:txBody>
                  <a:tcPr marL="28575" marR="28575" marT="19050" marB="19050" anchor="b"/>
                </a:tc>
                <a:extLst>
                  <a:ext uri="{0D108BD9-81ED-4DB2-BD59-A6C34878D82A}">
                    <a16:rowId xmlns:a16="http://schemas.microsoft.com/office/drawing/2014/main" val="1668385605"/>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641921439"/>
                  </a:ext>
                </a:extLst>
              </a:tr>
              <a:tr h="370840">
                <a:tc>
                  <a:txBody>
                    <a:bodyPr/>
                    <a:lstStyle/>
                    <a:p>
                      <a:pPr marL="0" marR="0" lvl="0" indent="0" algn="ctr" defTabSz="1545240" rtl="0" eaLnBrk="1" fontAlgn="b" latinLnBrk="0" hangingPunct="1">
                        <a:lnSpc>
                          <a:spcPct val="100000"/>
                        </a:lnSpc>
                        <a:spcBef>
                          <a:spcPts val="0"/>
                        </a:spcBef>
                        <a:spcAft>
                          <a:spcPts val="0"/>
                        </a:spcAft>
                        <a:buClrTx/>
                        <a:buSzTx/>
                        <a:buFontTx/>
                        <a:buNone/>
                        <a:tabLst/>
                        <a:defRPr/>
                      </a:pPr>
                      <a:r>
                        <a:rPr lang="en-US" sz="3500" b="0" dirty="0">
                          <a:effectLst/>
                          <a:latin typeface="Times New Roman" panose="02020603050405020304" pitchFamily="18" charset="0"/>
                          <a:cs typeface="Times New Roman" panose="02020603050405020304" pitchFamily="18" charset="0"/>
                        </a:rPr>
                        <a:t>0</a:t>
                      </a:r>
                    </a:p>
                  </a:txBody>
                  <a:tcPr marL="28575" marR="28575" marT="19050" marB="19050" anchor="b"/>
                </a:tc>
                <a:extLst>
                  <a:ext uri="{0D108BD9-81ED-4DB2-BD59-A6C34878D82A}">
                    <a16:rowId xmlns:a16="http://schemas.microsoft.com/office/drawing/2014/main" val="3205183329"/>
                  </a:ext>
                </a:extLst>
              </a:tr>
            </a:tbl>
          </a:graphicData>
        </a:graphic>
      </p:graphicFrame>
      <p:sp>
        <p:nvSpPr>
          <p:cNvPr id="28" name="TextBox 27">
            <a:extLst>
              <a:ext uri="{FF2B5EF4-FFF2-40B4-BE49-F238E27FC236}">
                <a16:creationId xmlns:a16="http://schemas.microsoft.com/office/drawing/2014/main" id="{9766336D-706B-86AE-1193-76FF3FF262B5}"/>
              </a:ext>
            </a:extLst>
          </p:cNvPr>
          <p:cNvSpPr txBox="1"/>
          <p:nvPr/>
        </p:nvSpPr>
        <p:spPr>
          <a:xfrm>
            <a:off x="10308581" y="12224340"/>
            <a:ext cx="3298596" cy="590770"/>
          </a:xfrm>
          <a:prstGeom prst="rect">
            <a:avLst/>
          </a:prstGeom>
          <a:noFill/>
          <a:ln w="127000">
            <a:solidFill>
              <a:srgbClr val="FF0000"/>
            </a:solidFill>
          </a:ln>
        </p:spPr>
        <p:txBody>
          <a:bodyPr wrap="square" rtlCol="0">
            <a:spAutoFit/>
          </a:bodyPr>
          <a:lstStyle/>
          <a:p>
            <a:endParaRPr lang="en-US" dirty="0"/>
          </a:p>
        </p:txBody>
      </p:sp>
      <p:sp>
        <p:nvSpPr>
          <p:cNvPr id="29" name="TextBox 28">
            <a:extLst>
              <a:ext uri="{FF2B5EF4-FFF2-40B4-BE49-F238E27FC236}">
                <a16:creationId xmlns:a16="http://schemas.microsoft.com/office/drawing/2014/main" id="{52CA5460-7331-8F1C-8CBD-ACBE35681A92}"/>
              </a:ext>
            </a:extLst>
          </p:cNvPr>
          <p:cNvSpPr txBox="1"/>
          <p:nvPr/>
        </p:nvSpPr>
        <p:spPr>
          <a:xfrm>
            <a:off x="12877181" y="15437891"/>
            <a:ext cx="4284617" cy="1045671"/>
          </a:xfrm>
          <a:prstGeom prst="rect">
            <a:avLst/>
          </a:prstGeom>
          <a:noFill/>
        </p:spPr>
        <p:txBody>
          <a:bodyPr wrap="square" rtlCol="0">
            <a:spAutoFit/>
          </a:bodyPr>
          <a:lstStyle/>
          <a:p>
            <a:pPr algn="ctr"/>
            <a:r>
              <a:rPr lang="en-US" dirty="0"/>
              <a:t>……</a:t>
            </a:r>
          </a:p>
        </p:txBody>
      </p:sp>
      <p:sp>
        <p:nvSpPr>
          <p:cNvPr id="30" name="Striped Right Arrow 29">
            <a:extLst>
              <a:ext uri="{FF2B5EF4-FFF2-40B4-BE49-F238E27FC236}">
                <a16:creationId xmlns:a16="http://schemas.microsoft.com/office/drawing/2014/main" id="{5ABDFEC5-6C8C-E817-07CB-59A55E8D7312}"/>
              </a:ext>
            </a:extLst>
          </p:cNvPr>
          <p:cNvSpPr/>
          <p:nvPr/>
        </p:nvSpPr>
        <p:spPr>
          <a:xfrm>
            <a:off x="16662353" y="11484451"/>
            <a:ext cx="2112579" cy="103527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2C18110-DFDB-CA49-1D59-6FA2C1A1AEE8}"/>
              </a:ext>
            </a:extLst>
          </p:cNvPr>
          <p:cNvSpPr txBox="1"/>
          <p:nvPr/>
        </p:nvSpPr>
        <p:spPr>
          <a:xfrm>
            <a:off x="15469856" y="12104427"/>
            <a:ext cx="4284617" cy="1045671"/>
          </a:xfrm>
          <a:prstGeom prst="rect">
            <a:avLst/>
          </a:prstGeom>
          <a:noFill/>
        </p:spPr>
        <p:txBody>
          <a:bodyPr wrap="square" rtlCol="0">
            <a:spAutoFit/>
          </a:bodyPr>
          <a:lstStyle/>
          <a:p>
            <a:pPr algn="ctr"/>
            <a:r>
              <a:rPr lang="en-US" dirty="0"/>
              <a:t>……</a:t>
            </a:r>
          </a:p>
        </p:txBody>
      </p:sp>
      <p:sp>
        <p:nvSpPr>
          <p:cNvPr id="32" name="Rounded Rectangle 31">
            <a:extLst>
              <a:ext uri="{FF2B5EF4-FFF2-40B4-BE49-F238E27FC236}">
                <a16:creationId xmlns:a16="http://schemas.microsoft.com/office/drawing/2014/main" id="{473FE929-072E-0F43-8BDF-22955471E10B}"/>
              </a:ext>
            </a:extLst>
          </p:cNvPr>
          <p:cNvSpPr/>
          <p:nvPr/>
        </p:nvSpPr>
        <p:spPr>
          <a:xfrm>
            <a:off x="19187954" y="11244625"/>
            <a:ext cx="4743200" cy="1905473"/>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dirty="0">
                <a:solidFill>
                  <a:schemeClr val="tx1"/>
                </a:solidFill>
                <a:latin typeface="Times New Roman" panose="02020603050405020304" pitchFamily="18" charset="0"/>
                <a:cs typeface="Times New Roman" panose="02020603050405020304" pitchFamily="18" charset="0"/>
              </a:rPr>
              <a:t>One Name </a:t>
            </a:r>
          </a:p>
          <a:p>
            <a:pPr algn="ctr"/>
            <a:r>
              <a:rPr lang="en-US" sz="3500" b="1" dirty="0">
                <a:solidFill>
                  <a:schemeClr val="tx1"/>
                </a:solidFill>
                <a:latin typeface="Times New Roman" panose="02020603050405020304" pitchFamily="18" charset="0"/>
                <a:cs typeface="Times New Roman" panose="02020603050405020304" pitchFamily="18" charset="0"/>
              </a:rPr>
              <a:t>Or</a:t>
            </a:r>
          </a:p>
          <a:p>
            <a:pPr algn="ctr"/>
            <a:r>
              <a:rPr lang="en-US" sz="3500" b="1" dirty="0">
                <a:solidFill>
                  <a:schemeClr val="tx1"/>
                </a:solidFill>
                <a:latin typeface="Times New Roman" panose="02020603050405020304" pitchFamily="18" charset="0"/>
                <a:cs typeface="Times New Roman" panose="02020603050405020304" pitchFamily="18" charset="0"/>
              </a:rPr>
              <a:t>No more Information</a:t>
            </a:r>
          </a:p>
        </p:txBody>
      </p:sp>
      <p:sp>
        <p:nvSpPr>
          <p:cNvPr id="33" name="Rounded Rectangle 32">
            <a:extLst>
              <a:ext uri="{FF2B5EF4-FFF2-40B4-BE49-F238E27FC236}">
                <a16:creationId xmlns:a16="http://schemas.microsoft.com/office/drawing/2014/main" id="{CBAA13B5-FD33-E561-DE4C-3500BF4685D8}"/>
              </a:ext>
            </a:extLst>
          </p:cNvPr>
          <p:cNvSpPr/>
          <p:nvPr/>
        </p:nvSpPr>
        <p:spPr>
          <a:xfrm>
            <a:off x="15915628" y="10551211"/>
            <a:ext cx="3606027" cy="1261242"/>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i="0" dirty="0">
                <a:solidFill>
                  <a:schemeClr val="tx1"/>
                </a:solidFill>
                <a:effectLst/>
                <a:latin typeface="Times New Roman" panose="02020603050405020304" pitchFamily="18" charset="0"/>
                <a:cs typeface="Times New Roman" panose="02020603050405020304" pitchFamily="18" charset="0"/>
              </a:rPr>
              <a:t>Continue Until</a:t>
            </a:r>
            <a:endParaRPr lang="en-US" sz="3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15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paper with writing on it&#10;&#10;Description automatically generated">
            <a:extLst>
              <a:ext uri="{FF2B5EF4-FFF2-40B4-BE49-F238E27FC236}">
                <a16:creationId xmlns:a16="http://schemas.microsoft.com/office/drawing/2014/main" id="{936135E4-7309-53DB-8B57-F39A74204509}"/>
              </a:ext>
            </a:extLst>
          </p:cNvPr>
          <p:cNvPicPr>
            <a:picLocks noChangeAspect="1"/>
          </p:cNvPicPr>
          <p:nvPr/>
        </p:nvPicPr>
        <p:blipFill>
          <a:blip r:embed="rId2"/>
          <a:stretch>
            <a:fillRect/>
          </a:stretch>
        </p:blipFill>
        <p:spPr>
          <a:xfrm>
            <a:off x="2561332" y="1229814"/>
            <a:ext cx="15594644" cy="6607900"/>
          </a:xfrm>
          <a:prstGeom prst="rect">
            <a:avLst/>
          </a:prstGeom>
        </p:spPr>
      </p:pic>
      <p:pic>
        <p:nvPicPr>
          <p:cNvPr id="3" name="Picture 2">
            <a:extLst>
              <a:ext uri="{FF2B5EF4-FFF2-40B4-BE49-F238E27FC236}">
                <a16:creationId xmlns:a16="http://schemas.microsoft.com/office/drawing/2014/main" id="{6B2A1981-07A2-EDF0-AA72-0C264733FECA}"/>
              </a:ext>
            </a:extLst>
          </p:cNvPr>
          <p:cNvPicPr>
            <a:picLocks noChangeAspect="1"/>
          </p:cNvPicPr>
          <p:nvPr/>
        </p:nvPicPr>
        <p:blipFill>
          <a:blip r:embed="rId3"/>
          <a:stretch>
            <a:fillRect/>
          </a:stretch>
        </p:blipFill>
        <p:spPr>
          <a:xfrm>
            <a:off x="2153111" y="8467044"/>
            <a:ext cx="20410483" cy="6973253"/>
          </a:xfrm>
          <a:prstGeom prst="rect">
            <a:avLst/>
          </a:prstGeom>
        </p:spPr>
      </p:pic>
      <p:pic>
        <p:nvPicPr>
          <p:cNvPr id="4" name="Picture 3" descr="A white grid with black text&#10;&#10;Description automatically generated">
            <a:extLst>
              <a:ext uri="{FF2B5EF4-FFF2-40B4-BE49-F238E27FC236}">
                <a16:creationId xmlns:a16="http://schemas.microsoft.com/office/drawing/2014/main" id="{63C9B521-BF5D-0DA0-1DF4-05989E345C49}"/>
              </a:ext>
            </a:extLst>
          </p:cNvPr>
          <p:cNvPicPr>
            <a:picLocks noChangeAspect="1"/>
          </p:cNvPicPr>
          <p:nvPr/>
        </p:nvPicPr>
        <p:blipFill>
          <a:blip r:embed="rId4"/>
          <a:stretch>
            <a:fillRect/>
          </a:stretch>
        </p:blipFill>
        <p:spPr>
          <a:xfrm>
            <a:off x="21676167" y="4302206"/>
            <a:ext cx="9672560" cy="1941840"/>
          </a:xfrm>
          <a:prstGeom prst="rect">
            <a:avLst/>
          </a:prstGeom>
        </p:spPr>
      </p:pic>
    </p:spTree>
    <p:extLst>
      <p:ext uri="{BB962C8B-B14F-4D97-AF65-F5344CB8AC3E}">
        <p14:creationId xmlns:p14="http://schemas.microsoft.com/office/powerpoint/2010/main" val="371235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8CE61AF9-F091-CE4B-BAE0-77C46F92C98F}" vid="{F96601E1-8709-F848-825D-2FD9D06E58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12193</TotalTime>
  <Words>1124</Words>
  <Application>Microsoft Macintosh PowerPoint</Application>
  <PresentationFormat>Custom</PresentationFormat>
  <Paragraphs>226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Jialin Guo</dc:creator>
  <cp:lastModifiedBy>Jialin Guo</cp:lastModifiedBy>
  <cp:revision>41</cp:revision>
  <dcterms:created xsi:type="dcterms:W3CDTF">2023-11-13T03:53:38Z</dcterms:created>
  <dcterms:modified xsi:type="dcterms:W3CDTF">2023-12-01T07:25:42Z</dcterms:modified>
</cp:coreProperties>
</file>