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9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1" r:id="rId14"/>
    <p:sldId id="257" r:id="rId15"/>
    <p:sldId id="286" r:id="rId16"/>
    <p:sldId id="275" r:id="rId17"/>
    <p:sldId id="258" r:id="rId18"/>
  </p:sldIdLst>
  <p:sldSz cx="12192000" cy="6858000"/>
  <p:notesSz cx="7104063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1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00"/>
    <a:srgbClr val="455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3629" autoAdjust="0"/>
  </p:normalViewPr>
  <p:slideViewPr>
    <p:cSldViewPr snapToGrid="0" showGuides="1">
      <p:cViewPr varScale="1">
        <p:scale>
          <a:sx n="81" d="100"/>
          <a:sy n="81" d="100"/>
        </p:scale>
        <p:origin x="706" y="48"/>
      </p:cViewPr>
      <p:guideLst>
        <p:guide orient="horz" pos="2291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812" y="48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4A947-AE20-4BC8-9C77-92960D6AB8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60391-D702-45B3-9AAF-2857763398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F115-862E-47C9-B969-C35E12A5B9A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8AADC-4BE5-4E1B-8F94-CED6392F5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F1B8D-8E2A-4C4A-8A73-4F5F47746A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33AE-F26C-43B9-A024-8DEC2AF8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47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https://gitee.com/zsq519/configure_global_switch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69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8AD774-0FA2-418E-BA3A-0143485B55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2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1524000" y="1327355"/>
            <a:ext cx="9144000" cy="3136337"/>
          </a:xfrm>
          <a:ln/>
        </p:spPr>
        <p:txBody>
          <a:bodyPr vert="horz" lIns="91440" tIns="45720" rIns="91440" bIns="45720" anchor="b"/>
          <a:lstStyle/>
          <a:p>
            <a:pPr defTabSz="914400">
              <a:buNone/>
            </a:pPr>
            <a:r>
              <a:rPr lang="zh-CN" altLang="en-US" sz="5400" b="1" kern="1200" dirty="0">
                <a:latin typeface="+mj-lt"/>
                <a:ea typeface="微软雅黑" panose="020B0503020204020204" pitchFamily="34" charset="-122"/>
                <a:cs typeface="+mj-cs"/>
              </a:rPr>
              <a:t>安卓实战</a:t>
            </a:r>
            <a:r>
              <a:rPr lang="en-US" altLang="zh-CN" sz="5400" b="1" kern="1200" dirty="0">
                <a:latin typeface="+mj-lt"/>
                <a:ea typeface="微软雅黑" panose="020B0503020204020204" pitchFamily="34" charset="-122"/>
                <a:cs typeface="+mj-cs"/>
              </a:rPr>
              <a:t>—</a:t>
            </a:r>
            <a:r>
              <a:rPr lang="zh-CN" altLang="en-US" sz="5400" b="1" kern="1200" dirty="0">
                <a:latin typeface="+mj-lt"/>
                <a:ea typeface="微软雅黑" panose="020B0503020204020204" pitchFamily="34" charset="-122"/>
                <a:cs typeface="+mj-cs"/>
              </a:rPr>
              <a:t>生产与测试环境的灵活切换</a:t>
            </a:r>
            <a:br>
              <a:rPr lang="en-US" altLang="zh-CN" sz="5400" b="1" kern="1200" dirty="0">
                <a:latin typeface="+mj-lt"/>
                <a:ea typeface="微软雅黑" panose="020B0503020204020204" pitchFamily="34" charset="-122"/>
                <a:cs typeface="+mj-cs"/>
              </a:rPr>
            </a:br>
            <a:endParaRPr lang="zh-CN" altLang="en-US" sz="5400" b="1" kern="1200" dirty="0"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1592826" y="4388618"/>
            <a:ext cx="9144000" cy="1655762"/>
          </a:xfrm>
          <a:ln/>
        </p:spPr>
        <p:txBody>
          <a:bodyPr vert="horz" lIns="91440" tIns="45720" rIns="91440" bIns="45720" anchor="t"/>
          <a:lstStyle/>
          <a:p>
            <a:pPr defTabSz="914400"/>
            <a:r>
              <a:rPr lang="zh-CN" altLang="en-US" sz="2000" b="1" kern="1200" dirty="0">
                <a:latin typeface="+mn-lt"/>
                <a:ea typeface="微软雅黑" panose="020B0503020204020204" pitchFamily="34" charset="-122"/>
                <a:cs typeface="+mn-cs"/>
              </a:rPr>
              <a:t>讲师：张绍强</a:t>
            </a:r>
            <a:endParaRPr lang="en-US" altLang="zh-CN" sz="2000" b="1" kern="1200" dirty="0"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914400"/>
            <a:r>
              <a:rPr lang="zh-CN" altLang="en-US" sz="2000" b="1" dirty="0">
                <a:ea typeface="微软雅黑" panose="020B0503020204020204" pitchFamily="34" charset="-122"/>
              </a:rPr>
              <a:t>南二部</a:t>
            </a:r>
            <a:r>
              <a:rPr lang="en-US" altLang="zh-CN" sz="2000" b="1" dirty="0"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ea typeface="微软雅黑" panose="020B0503020204020204" pitchFamily="34" charset="-122"/>
              </a:rPr>
              <a:t>富滇银行项目组</a:t>
            </a:r>
            <a:endParaRPr lang="zh-CN" altLang="en-US" sz="2000" b="1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57E4-3EF9-4046-850A-02D29BB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中添加编译选项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978F1-A599-478D-88BA-BC9DDB91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自带的编译类型有</a:t>
            </a:r>
            <a:r>
              <a:rPr lang="en-US" altLang="zh-CN" dirty="0"/>
              <a:t>release</a:t>
            </a:r>
            <a:r>
              <a:rPr lang="zh-CN" altLang="en-US" dirty="0"/>
              <a:t>和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6B6EE-95D6-45D3-A33E-9290C0A2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8" y="2568575"/>
            <a:ext cx="81819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4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57E4-3EF9-4046-850A-02D29BB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为项目配置一个签名信息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978F1-A599-478D-88BA-BC9DDB91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签名文件自行创建，这里不再演示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B7EEDA-290F-4839-BFC6-86D2FDDF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8" y="2481513"/>
            <a:ext cx="7909874" cy="39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57E4-3EF9-4046-850A-02D29BB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978F1-A599-478D-88BA-BC9DDB91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BuildConfig.BUILD_TYPE</a:t>
            </a:r>
            <a:r>
              <a:rPr lang="en-US" altLang="zh-CN" dirty="0"/>
              <a:t> </a:t>
            </a:r>
            <a:r>
              <a:rPr lang="zh-CN" altLang="en-US" dirty="0"/>
              <a:t>引用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引用方法和法一类似，很简单</a:t>
            </a:r>
            <a:r>
              <a:rPr lang="en-US" altLang="zh-CN"/>
              <a:t>~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C4AE5-5DAF-44B0-B353-BBEF6679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269" y="1580913"/>
            <a:ext cx="44767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>
          <a:xfrm>
            <a:off x="916858" y="130763"/>
            <a:ext cx="10515600" cy="662782"/>
          </a:xfrm>
          <a:ln/>
        </p:spPr>
        <p:txBody>
          <a:bodyPr vert="horz" lIns="91440" tIns="45720" rIns="91440" bIns="45720" anchor="ctr"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Gradle—groovy—java</a:t>
            </a:r>
            <a:r>
              <a:rPr lang="zh-CN" altLang="en-US" sz="3200" b="1" dirty="0">
                <a:ea typeface="微软雅黑" panose="020B0503020204020204" pitchFamily="34" charset="-122"/>
              </a:rPr>
              <a:t>的拓展</a:t>
            </a: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1227776" y="1039809"/>
            <a:ext cx="9420225" cy="1369095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ea typeface="微软雅黑" panose="020B0503020204020204" pitchFamily="34" charset="-122"/>
              </a:rPr>
              <a:t>Groovy</a:t>
            </a:r>
            <a:r>
              <a:rPr lang="zh-CN" altLang="en-US" sz="2200" dirty="0">
                <a:ea typeface="微软雅黑" panose="020B0503020204020204" pitchFamily="34" charset="-122"/>
              </a:rPr>
              <a:t>是</a:t>
            </a:r>
            <a:r>
              <a:rPr lang="en-US" altLang="zh-CN" sz="2200" dirty="0" err="1">
                <a:ea typeface="微软雅黑" panose="020B0503020204020204" pitchFamily="34" charset="-122"/>
              </a:rPr>
              <a:t>gradle</a:t>
            </a:r>
            <a:r>
              <a:rPr lang="zh-CN" altLang="en-US" sz="2200" dirty="0">
                <a:ea typeface="微软雅黑" panose="020B0503020204020204" pitchFamily="34" charset="-122"/>
              </a:rPr>
              <a:t>专用的</a:t>
            </a:r>
            <a:r>
              <a:rPr lang="en-US" altLang="zh-CN" sz="2200" dirty="0">
                <a:ea typeface="微软雅黑" panose="020B0503020204020204" pitchFamily="34" charset="-122"/>
              </a:rPr>
              <a:t>DSL</a:t>
            </a:r>
            <a:r>
              <a:rPr lang="zh-CN" altLang="en-US" sz="2200" dirty="0">
                <a:ea typeface="微软雅黑" panose="020B0503020204020204" pitchFamily="34" charset="-122"/>
              </a:rPr>
              <a:t>（领域专用语言），而</a:t>
            </a:r>
            <a:r>
              <a:rPr lang="en-US" altLang="zh-CN" sz="2200" dirty="0">
                <a:ea typeface="微软雅黑" panose="020B0503020204020204" pitchFamily="34" charset="-122"/>
              </a:rPr>
              <a:t>groovy</a:t>
            </a:r>
            <a:r>
              <a:rPr lang="zh-CN" altLang="en-US" sz="2200" dirty="0">
                <a:ea typeface="微软雅黑" panose="020B0503020204020204" pitchFamily="34" charset="-122"/>
              </a:rPr>
              <a:t>也是可以编译为</a:t>
            </a:r>
            <a:r>
              <a:rPr lang="en-US" altLang="zh-CN" sz="2200" dirty="0" err="1">
                <a:ea typeface="微软雅黑" panose="020B0503020204020204" pitchFamily="34" charset="-122"/>
              </a:rPr>
              <a:t>jvm</a:t>
            </a:r>
            <a:r>
              <a:rPr lang="zh-CN" altLang="en-US" sz="2200" dirty="0">
                <a:ea typeface="微软雅黑" panose="020B0503020204020204" pitchFamily="34" charset="-122"/>
              </a:rPr>
              <a:t>字节码的类</a:t>
            </a:r>
            <a:r>
              <a:rPr lang="en-US" altLang="zh-CN" sz="2200" dirty="0"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ea typeface="微软雅黑" panose="020B0503020204020204" pitchFamily="34" charset="-122"/>
              </a:rPr>
              <a:t>语言，并且比</a:t>
            </a:r>
            <a:r>
              <a:rPr lang="en-US" altLang="zh-CN" sz="2200" dirty="0"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ea typeface="微软雅黑" panose="020B0503020204020204" pitchFamily="34" charset="-122"/>
              </a:rPr>
              <a:t>更灵活，同时完全兼容</a:t>
            </a:r>
            <a:r>
              <a:rPr lang="en-US" altLang="zh-CN" sz="2200" dirty="0"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ea typeface="微软雅黑" panose="020B0503020204020204" pitchFamily="34" charset="-122"/>
              </a:rPr>
              <a:t>。</a:t>
            </a:r>
            <a:endParaRPr lang="en-US" altLang="zh-CN" sz="2200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DD37F5-E03D-4D3E-94DF-EAABD9A52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99" y="2282300"/>
            <a:ext cx="8022787" cy="40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1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054509" y="129153"/>
            <a:ext cx="10515600" cy="745920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1054509" y="1253331"/>
            <a:ext cx="10515600" cy="4016759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微软雅黑" panose="020B0503020204020204" pitchFamily="34" charset="-122"/>
              </a:rPr>
              <a:t>法一，主要步骤分为以下三步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ea typeface="微软雅黑" panose="020B0503020204020204" pitchFamily="34" charset="-122"/>
              </a:rPr>
              <a:t>在</a:t>
            </a:r>
            <a:r>
              <a:rPr lang="en-US" altLang="zh-CN" sz="1800" dirty="0" err="1">
                <a:ea typeface="微软雅黑" panose="020B0503020204020204" pitchFamily="34" charset="-122"/>
              </a:rPr>
              <a:t>gradle.property</a:t>
            </a:r>
            <a:r>
              <a:rPr lang="zh-CN" altLang="en-US" sz="1800" dirty="0">
                <a:ea typeface="微软雅黑" panose="020B0503020204020204" pitchFamily="34" charset="-122"/>
              </a:rPr>
              <a:t>中添加开关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ea typeface="微软雅黑" panose="020B0503020204020204" pitchFamily="34" charset="-122"/>
              </a:rPr>
              <a:t>module</a:t>
            </a:r>
            <a:r>
              <a:rPr lang="zh-CN" altLang="en-US" sz="1800" dirty="0">
                <a:ea typeface="微软雅黑" panose="020B0503020204020204" pitchFamily="34" charset="-122"/>
              </a:rPr>
              <a:t>的</a:t>
            </a:r>
            <a:r>
              <a:rPr lang="en-US" altLang="zh-CN" sz="1800" dirty="0" err="1">
                <a:ea typeface="微软雅黑" panose="020B0503020204020204" pitchFamily="34" charset="-122"/>
              </a:rPr>
              <a:t>gradle</a:t>
            </a:r>
            <a:r>
              <a:rPr lang="zh-CN" altLang="en-US" sz="1800" dirty="0">
                <a:ea typeface="微软雅黑" panose="020B0503020204020204" pitchFamily="34" charset="-122"/>
              </a:rPr>
              <a:t>文件中通过</a:t>
            </a:r>
            <a:r>
              <a:rPr lang="en-US" altLang="zh-CN" sz="1800" dirty="0" err="1">
                <a:ea typeface="微软雅黑" panose="020B0503020204020204" pitchFamily="34" charset="-122"/>
              </a:rPr>
              <a:t>buildConfigField</a:t>
            </a:r>
            <a:r>
              <a:rPr lang="zh-CN" altLang="en-US" sz="1800" dirty="0">
                <a:ea typeface="微软雅黑" panose="020B0503020204020204" pitchFamily="34" charset="-122"/>
              </a:rPr>
              <a:t>函数绑定开关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ea typeface="微软雅黑" panose="020B0503020204020204" pitchFamily="34" charset="-122"/>
              </a:rPr>
              <a:t>在需要使用的地方通过</a:t>
            </a:r>
            <a:r>
              <a:rPr lang="en-US" altLang="zh-CN" sz="1800" dirty="0" err="1">
                <a:ea typeface="微软雅黑" panose="020B0503020204020204" pitchFamily="34" charset="-122"/>
              </a:rPr>
              <a:t>BuildConfig.isRelease</a:t>
            </a:r>
            <a:r>
              <a:rPr lang="zh-CN" altLang="en-US" sz="1800" dirty="0">
                <a:ea typeface="微软雅黑" panose="020B0503020204020204" pitchFamily="34" charset="-122"/>
              </a:rPr>
              <a:t>引用并使用开关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法二，主要步骤分为以下三步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ea typeface="微软雅黑" panose="020B0503020204020204" pitchFamily="34" charset="-122"/>
              </a:rPr>
              <a:t>module</a:t>
            </a:r>
            <a:r>
              <a:rPr lang="zh-CN" altLang="en-US" sz="1800" dirty="0">
                <a:ea typeface="微软雅黑" panose="020B0503020204020204" pitchFamily="34" charset="-122"/>
              </a:rPr>
              <a:t>的</a:t>
            </a:r>
            <a:r>
              <a:rPr lang="en-US" altLang="zh-CN" sz="1800" dirty="0" err="1">
                <a:ea typeface="微软雅黑" panose="020B0503020204020204" pitchFamily="34" charset="-122"/>
              </a:rPr>
              <a:t>gradle</a:t>
            </a:r>
            <a:r>
              <a:rPr lang="zh-CN" altLang="en-US" sz="1800" dirty="0">
                <a:ea typeface="微软雅黑" panose="020B0503020204020204" pitchFamily="34" charset="-122"/>
              </a:rPr>
              <a:t>文件中添加</a:t>
            </a:r>
            <a:r>
              <a:rPr lang="en-US" altLang="zh-CN" sz="1800" dirty="0">
                <a:ea typeface="微软雅黑" panose="020B0503020204020204" pitchFamily="34" charset="-122"/>
              </a:rPr>
              <a:t>build</a:t>
            </a:r>
            <a:r>
              <a:rPr lang="zh-CN" altLang="en-US" sz="1800" dirty="0">
                <a:ea typeface="微软雅黑" panose="020B0503020204020204" pitchFamily="34" charset="-122"/>
              </a:rPr>
              <a:t>选项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ea typeface="微软雅黑" panose="020B0503020204020204" pitchFamily="34" charset="-122"/>
              </a:rPr>
              <a:t>在为项目的所有版本配置一个默认的签名方式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ea typeface="微软雅黑" panose="020B0503020204020204" pitchFamily="34" charset="-122"/>
              </a:rPr>
              <a:t>在需要使用的地方通过</a:t>
            </a:r>
            <a:r>
              <a:rPr lang="en-US" altLang="zh-CN" sz="1800" dirty="0" err="1">
                <a:ea typeface="微软雅黑" panose="020B0503020204020204" pitchFamily="34" charset="-122"/>
              </a:rPr>
              <a:t>BuildConfig</a:t>
            </a:r>
            <a:r>
              <a:rPr lang="en-US" altLang="zh-CN" sz="1800" dirty="0">
                <a:ea typeface="微软雅黑" panose="020B0503020204020204" pitchFamily="34" charset="-122"/>
              </a:rPr>
              <a:t>. BUILD_TYPE </a:t>
            </a:r>
            <a:r>
              <a:rPr lang="zh-CN" altLang="en-US" sz="1800" dirty="0">
                <a:ea typeface="微软雅黑" panose="020B0503020204020204" pitchFamily="34" charset="-122"/>
              </a:rPr>
              <a:t>引用并使用开关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法一配置稍复杂，但功能更丰富；法二配置简单，运用场景相对单一</a:t>
            </a:r>
            <a:endParaRPr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18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1054509" y="129153"/>
            <a:ext cx="10515600" cy="745920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一些相关的参考链接</a:t>
            </a:r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1054509" y="1253331"/>
            <a:ext cx="10515600" cy="4016759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android studio </a:t>
            </a:r>
            <a:r>
              <a:rPr lang="zh-CN" altLang="en-US" sz="2000" dirty="0">
                <a:ea typeface="微软雅黑" panose="020B0503020204020204" pitchFamily="34" charset="-122"/>
              </a:rPr>
              <a:t>中使用</a:t>
            </a:r>
            <a:r>
              <a:rPr lang="en-US" altLang="zh-CN" sz="2000" dirty="0" err="1">
                <a:ea typeface="微软雅黑" panose="020B0503020204020204" pitchFamily="34" charset="-122"/>
              </a:rPr>
              <a:t>gradle.properties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https://blog.csdn.net/guominyou/article/details/80648236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ea typeface="微软雅黑" panose="020B0503020204020204" pitchFamily="34" charset="-122"/>
              </a:rPr>
              <a:t>Build Variants</a:t>
            </a:r>
            <a:r>
              <a:rPr lang="zh-CN" altLang="en-US" sz="2000" dirty="0">
                <a:ea typeface="微软雅黑" panose="020B0503020204020204" pitchFamily="34" charset="-122"/>
              </a:rPr>
              <a:t>控制应用的多配置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https://www.aliyun.com/jiaocheng/48387.html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Gradle</a:t>
            </a:r>
            <a:r>
              <a:rPr lang="zh-CN" altLang="en-US" sz="2000" dirty="0">
                <a:ea typeface="微软雅黑" panose="020B0503020204020204" pitchFamily="34" charset="-122"/>
              </a:rPr>
              <a:t>从入门到实战 </a:t>
            </a:r>
            <a:r>
              <a:rPr lang="en-US" altLang="zh-CN" sz="2000" dirty="0">
                <a:ea typeface="微软雅黑" panose="020B0503020204020204" pitchFamily="34" charset="-122"/>
              </a:rPr>
              <a:t>- Groovy</a:t>
            </a:r>
            <a:r>
              <a:rPr lang="zh-CN" altLang="en-US" sz="2000" dirty="0">
                <a:ea typeface="微软雅黑" panose="020B0503020204020204" pitchFamily="34" charset="-122"/>
              </a:rPr>
              <a:t>基础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https://blog.csdn.net/singwhatiwanna/article/details/76084580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本课程项目代码及</a:t>
            </a:r>
            <a:r>
              <a:rPr lang="en-US" altLang="zh-CN" sz="1800" dirty="0"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ea typeface="微软雅黑" panose="020B0503020204020204" pitchFamily="34" charset="-122"/>
              </a:rPr>
              <a:t>地址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https://github.com/sally519/SwitchDemo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0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5"/>
          <p:cNvSpPr>
            <a:spLocks noGrp="1"/>
          </p:cNvSpPr>
          <p:nvPr>
            <p:ph type="title"/>
          </p:nvPr>
        </p:nvSpPr>
        <p:spPr>
          <a:xfrm>
            <a:off x="838200" y="243273"/>
            <a:ext cx="10515600" cy="543027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课程信息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54495"/>
              </p:ext>
            </p:extLst>
          </p:nvPr>
        </p:nvGraphicFramePr>
        <p:xfrm>
          <a:off x="2032000" y="1144588"/>
          <a:ext cx="8960465" cy="519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安卓实战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测试与生产的一键切换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4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课程开发人</a:t>
                      </a:r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张绍强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部富滇银行项目组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4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  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4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目标学员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4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课程编码</a:t>
                      </a:r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V1.0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课程发布</a:t>
                      </a:r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754563" y="3546475"/>
            <a:ext cx="772001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455A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期待与您合作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20474" y="4162425"/>
            <a:ext cx="1938352" cy="325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800"/>
              </a:spcBef>
              <a:defRPr/>
            </a:pPr>
            <a:r>
              <a:rPr lang="zh-CN" altLang="en-US" sz="1335" b="1" noProof="1">
                <a:solidFill>
                  <a:srgbClr val="455A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lt"/>
              </a:rPr>
              <a:t>电话：</a:t>
            </a:r>
            <a:r>
              <a:rPr lang="en-US" altLang="zh-CN" sz="1335" b="1" noProof="1">
                <a:solidFill>
                  <a:srgbClr val="455A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lt"/>
              </a:rPr>
              <a:t>010-62918855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>
          <a:xfrm>
            <a:off x="1064342" y="186813"/>
            <a:ext cx="5031658" cy="688258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本课程主要目标</a:t>
            </a: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1064342" y="1275019"/>
            <a:ext cx="8177981" cy="3405136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通过学习本节课程，您可以：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在复杂的后台环境中一键切换；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根据需要一键选择是否需要打印后台内容；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避免在环境的切换中有所遗漏，产生不必要的</a:t>
            </a:r>
            <a:r>
              <a:rPr lang="en-US" altLang="zh-CN" dirty="0"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学习和认识</a:t>
            </a:r>
            <a:r>
              <a:rPr lang="en-US" altLang="zh-CN" dirty="0" err="1">
                <a:ea typeface="微软雅黑" panose="020B0503020204020204" pitchFamily="34" charset="-122"/>
              </a:rPr>
              <a:t>gradle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ea typeface="微软雅黑" panose="020B0503020204020204" pitchFamily="34" charset="-122"/>
              </a:rPr>
              <a:t>DSL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956187" y="167188"/>
            <a:ext cx="10515600" cy="599727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移动开发，面临复杂的环境切换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275" y="1936494"/>
            <a:ext cx="5375234" cy="4351338"/>
          </a:xfrm>
        </p:spPr>
        <p:txBody>
          <a:bodyPr>
            <a:normAutofit/>
          </a:bodyPr>
          <a:lstStyle/>
          <a:p>
            <a:pPr fontAlgn="auto">
              <a:lnSpc>
                <a:spcPct val="13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在项目开发工程中，我们通常都会有测试、预发、生产等后台环境。开发时需要根据不同环境选择不同的域名调用接口。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fontAlgn="auto">
              <a:lnSpc>
                <a:spcPct val="13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或者是选择性的打印一些后台返回的内容，再或者展示一些隐藏功能。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5989F0-D6FE-42F9-8148-F271135EC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10" y="2063023"/>
            <a:ext cx="4956216" cy="22457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EAB565-F525-4C93-A82B-4951B8DB0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10" y="4751260"/>
            <a:ext cx="4956216" cy="1107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>
          <a:xfrm>
            <a:off x="838200" y="168481"/>
            <a:ext cx="10515600" cy="745920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在面对复杂的后台环境时我们通常的做法</a:t>
            </a: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1263861" y="1685283"/>
            <a:ext cx="3290014" cy="4825475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注释</a:t>
            </a:r>
            <a:r>
              <a:rPr lang="en-US" altLang="zh-CN" sz="2400" dirty="0"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ea typeface="微软雅黑" panose="020B0503020204020204" pitchFamily="34" charset="-122"/>
              </a:rPr>
              <a:t>解注释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一堆 </a:t>
            </a:r>
            <a:r>
              <a:rPr lang="en-US" altLang="zh-CN" sz="2400" dirty="0">
                <a:ea typeface="微软雅黑" panose="020B0503020204020204" pitchFamily="34" charset="-122"/>
              </a:rPr>
              <a:t>TODO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E49702-89B0-4A0D-91FB-F607C639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50" y="1245365"/>
            <a:ext cx="8249734" cy="21469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24916B-0F1D-4A8B-BC94-46996B2A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49" y="4001253"/>
            <a:ext cx="8249735" cy="21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>
          <a:xfrm>
            <a:off x="936523" y="89822"/>
            <a:ext cx="10515600" cy="854075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我们能不能这样？</a:t>
            </a: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838200" y="1253331"/>
            <a:ext cx="9819968" cy="2532088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通过一个变量来配置环境切换，我们将解决如下问题：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ea typeface="微软雅黑" panose="020B0503020204020204" pitchFamily="34" charset="-122"/>
              </a:rPr>
              <a:t>简化切换时的繁琐步骤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ea typeface="微软雅黑" panose="020B0503020204020204" pitchFamily="34" charset="-122"/>
              </a:rPr>
              <a:t>防止修改时产生遗漏，不必要的信息带入到生产环境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ea typeface="微软雅黑" panose="020B0503020204020204" pitchFamily="34" charset="-122"/>
              </a:rPr>
              <a:t>减少代码量，开发起来更加舒适整洁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US" altLang="zh-CN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endParaRPr lang="en-US" altLang="zh-CN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E1A638-F56C-46FA-B287-4F1726E9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3" y="3839497"/>
            <a:ext cx="10188669" cy="23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716423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答案当然时可以的，法一</a:t>
            </a: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739878" y="1058709"/>
            <a:ext cx="9420225" cy="848749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首先在</a:t>
            </a:r>
            <a:r>
              <a:rPr lang="en-US" altLang="zh-CN" dirty="0" err="1">
                <a:ea typeface="微软雅黑" panose="020B0503020204020204" pitchFamily="34" charset="-122"/>
              </a:rPr>
              <a:t>gradle.properties</a:t>
            </a:r>
            <a:r>
              <a:rPr lang="zh-CN" altLang="en-US" dirty="0">
                <a:ea typeface="微软雅黑" panose="020B0503020204020204" pitchFamily="34" charset="-122"/>
              </a:rPr>
              <a:t>中配置一个控制生产模式的开关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45CB47-8376-4CA5-A380-56C9DF46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45" y="1907458"/>
            <a:ext cx="9008763" cy="47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>
          <a:xfrm>
            <a:off x="1025013" y="201341"/>
            <a:ext cx="6290187" cy="490281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读取开关变量</a:t>
            </a: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1095155" y="1010312"/>
            <a:ext cx="9420225" cy="720165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其次，要在项目的</a:t>
            </a:r>
            <a:r>
              <a:rPr lang="en-US" altLang="zh-CN" sz="2400" dirty="0" err="1">
                <a:ea typeface="微软雅黑" panose="020B0503020204020204" pitchFamily="34" charset="-122"/>
              </a:rPr>
              <a:t>gradle</a:t>
            </a:r>
            <a:r>
              <a:rPr lang="zh-CN" altLang="en-US" sz="2400" dirty="0">
                <a:ea typeface="微软雅黑" panose="020B0503020204020204" pitchFamily="34" charset="-122"/>
              </a:rPr>
              <a:t>文件中读取我们之前设置的开关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98EE3-F3DA-49C0-BC6F-556C765D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55" y="1877576"/>
            <a:ext cx="10001689" cy="437573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6ED2F1-7D3F-47CD-8BC7-97F291F1C5F8}"/>
              </a:ext>
            </a:extLst>
          </p:cNvPr>
          <p:cNvCxnSpPr/>
          <p:nvPr/>
        </p:nvCxnSpPr>
        <p:spPr>
          <a:xfrm flipH="1" flipV="1">
            <a:off x="5910606" y="3761295"/>
            <a:ext cx="377072" cy="603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7C66E7-7223-4318-8FBB-6CFA90A492B8}"/>
              </a:ext>
            </a:extLst>
          </p:cNvPr>
          <p:cNvCxnSpPr/>
          <p:nvPr/>
        </p:nvCxnSpPr>
        <p:spPr>
          <a:xfrm flipV="1">
            <a:off x="7126664" y="3789575"/>
            <a:ext cx="0" cy="5279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B7474F-45F3-4A88-B016-C6261FDAB2C5}"/>
              </a:ext>
            </a:extLst>
          </p:cNvPr>
          <p:cNvCxnSpPr/>
          <p:nvPr/>
        </p:nvCxnSpPr>
        <p:spPr>
          <a:xfrm flipV="1">
            <a:off x="8286161" y="3761295"/>
            <a:ext cx="216816" cy="603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82E532B-4866-4D21-8EE2-4955C2F46AEE}"/>
              </a:ext>
            </a:extLst>
          </p:cNvPr>
          <p:cNvSpPr txBox="1"/>
          <p:nvPr/>
        </p:nvSpPr>
        <p:spPr>
          <a:xfrm>
            <a:off x="5459200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变量类型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3BD93E-EB94-4259-ACF3-BCC9EA582FEE}"/>
              </a:ext>
            </a:extLst>
          </p:cNvPr>
          <p:cNvSpPr txBox="1"/>
          <p:nvPr/>
        </p:nvSpPr>
        <p:spPr>
          <a:xfrm>
            <a:off x="6675258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变量名称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11D0A6-423F-43DF-96AC-1B529ACF2A96}"/>
              </a:ext>
            </a:extLst>
          </p:cNvPr>
          <p:cNvSpPr txBox="1"/>
          <p:nvPr/>
        </p:nvSpPr>
        <p:spPr>
          <a:xfrm>
            <a:off x="8051571" y="34289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变量地址</a:t>
            </a:r>
          </a:p>
        </p:txBody>
      </p:sp>
    </p:spTree>
    <p:extLst>
      <p:ext uri="{BB962C8B-B14F-4D97-AF65-F5344CB8AC3E}">
        <p14:creationId xmlns:p14="http://schemas.microsoft.com/office/powerpoint/2010/main" val="22718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>
          <a:xfrm>
            <a:off x="1054509" y="271520"/>
            <a:ext cx="10515600" cy="500114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 b="1" dirty="0">
                <a:ea typeface="微软雅黑" panose="020B0503020204020204" pitchFamily="34" charset="-122"/>
              </a:rPr>
              <a:t>使用开关</a:t>
            </a:r>
          </a:p>
        </p:txBody>
      </p:sp>
      <p:sp>
        <p:nvSpPr>
          <p:cNvPr id="7171" name="内容占位符 6"/>
          <p:cNvSpPr>
            <a:spLocks noGrp="1"/>
          </p:cNvSpPr>
          <p:nvPr>
            <p:ph idx="1"/>
          </p:nvPr>
        </p:nvSpPr>
        <p:spPr>
          <a:xfrm>
            <a:off x="1153387" y="970982"/>
            <a:ext cx="10055387" cy="1319934"/>
          </a:xfrm>
          <a:ln/>
        </p:spPr>
        <p:txBody>
          <a:bodyPr vert="horz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接下来我们就可以随心所欲的使用我们的开关了（注意：每次修改</a:t>
            </a:r>
            <a:r>
              <a:rPr lang="en-US" altLang="zh-CN" sz="2400" dirty="0" err="1">
                <a:ea typeface="微软雅黑" panose="020B0503020204020204" pitchFamily="34" charset="-122"/>
              </a:rPr>
              <a:t>gradle.property</a:t>
            </a:r>
            <a:r>
              <a:rPr lang="zh-CN" altLang="en-US" sz="2400" dirty="0">
                <a:ea typeface="微软雅黑" panose="020B0503020204020204" pitchFamily="34" charset="-122"/>
              </a:rPr>
              <a:t>中的开关后需要先同步一下）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B80A9D-7212-4B46-B937-3ADC5ED7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50" y="2290916"/>
            <a:ext cx="5307923" cy="3596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DFA26F-AD6F-4E20-91CA-E1EADB17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81" y="2290916"/>
            <a:ext cx="4743329" cy="41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57E4-3EF9-4046-850A-02D29BB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 Variant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978F1-A599-478D-88BA-BC9DDB91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除了手动添加开关外，还可以利用</a:t>
            </a:r>
            <a:r>
              <a:rPr lang="en-US" altLang="zh-CN" dirty="0"/>
              <a:t>AS</a:t>
            </a:r>
            <a:r>
              <a:rPr lang="zh-CN" altLang="en-US" dirty="0"/>
              <a:t>自带的工具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8D5CD3-00ED-4B64-A43E-7E8ED2FC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36" y="2701131"/>
            <a:ext cx="7048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669</Words>
  <Application>Microsoft Office PowerPoint</Application>
  <PresentationFormat>宽屏</PresentationFormat>
  <Paragraphs>84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Office 主题</vt:lpstr>
      <vt:lpstr>安卓实战—生产与测试环境的灵活切换 </vt:lpstr>
      <vt:lpstr>本课程主要目标</vt:lpstr>
      <vt:lpstr>移动开发，面临复杂的环境切换</vt:lpstr>
      <vt:lpstr>在面对复杂的后台环境时我们通常的做法</vt:lpstr>
      <vt:lpstr>我们能不能这样？</vt:lpstr>
      <vt:lpstr>答案当然时可以的，法一</vt:lpstr>
      <vt:lpstr>读取开关变量</vt:lpstr>
      <vt:lpstr>使用开关</vt:lpstr>
      <vt:lpstr>法二 — 利用AS的Build Variant</vt:lpstr>
      <vt:lpstr>首先在module的gradle中添加编译选项</vt:lpstr>
      <vt:lpstr>为项目配置一个签名信息</vt:lpstr>
      <vt:lpstr>配置完成</vt:lpstr>
      <vt:lpstr>Gradle—groovy—java的拓展</vt:lpstr>
      <vt:lpstr>课程总结</vt:lpstr>
      <vt:lpstr>一些相关的参考链接</vt:lpstr>
      <vt:lpstr>课程信息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zsq519@yeah.net</cp:lastModifiedBy>
  <cp:revision>49</cp:revision>
  <dcterms:created xsi:type="dcterms:W3CDTF">2018-07-05T02:44:08Z</dcterms:created>
  <dcterms:modified xsi:type="dcterms:W3CDTF">2019-01-09T08:00:51Z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