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27042e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27042e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27042e8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27042e8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27042e8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27042e8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27042e8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27042e8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27042e8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27042e8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27042e8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27042e8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27042e8a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27042e8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umps.wikimedia.org/other/pageview_complete/readme.html" TargetMode="External"/><Relationship Id="rId4" Type="http://schemas.openxmlformats.org/officeDocument/2006/relationships/hyperlink" Target="https://pypi.org/project/pageviewapi/" TargetMode="External"/><Relationship Id="rId5" Type="http://schemas.openxmlformats.org/officeDocument/2006/relationships/hyperlink" Target="https://dumps.wikimedia.org/enwiki/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cnn.com/2021/01/01/entertainment/mf-doom-obit/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Springboard Capstone 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look into Wikipedia (Also the place where the catchy phrase goes if I had one)</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4294967295" type="ctrTitle"/>
          </p:nvPr>
        </p:nvSpPr>
        <p:spPr>
          <a:xfrm>
            <a:off x="2387900" y="2281950"/>
            <a:ext cx="6331500" cy="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rPr>
              <a:t>Introduction</a:t>
            </a:r>
            <a:endParaRPr sz="4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5"/>
          <p:cNvSpPr txBox="1"/>
          <p:nvPr>
            <p:ph idx="4294967295" type="ctrTitle"/>
          </p:nvPr>
        </p:nvSpPr>
        <p:spPr>
          <a:xfrm>
            <a:off x="2428375" y="1634600"/>
            <a:ext cx="6331500" cy="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rPr>
              <a:t>Exploratory Data Analysis</a:t>
            </a:r>
            <a:endParaRPr sz="4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the data</a:t>
            </a:r>
            <a:endParaRPr/>
          </a:p>
        </p:txBody>
      </p:sp>
      <p:sp>
        <p:nvSpPr>
          <p:cNvPr id="89" name="Google Shape;89;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to analysis, data was retrieved from Wikipedia’s pageview dataset </a:t>
            </a:r>
            <a:r>
              <a:rPr lang="en" u="sng">
                <a:solidFill>
                  <a:schemeClr val="hlink"/>
                </a:solidFill>
                <a:hlinkClick r:id="rId3"/>
              </a:rPr>
              <a:t>dumps</a:t>
            </a:r>
            <a:r>
              <a:rPr lang="en"/>
              <a:t>. Wikipedia maintains these datasets on a daily basis and we can programmatically download these in bulk using the script in the “src” folder.</a:t>
            </a:r>
            <a:endParaRPr/>
          </a:p>
          <a:p>
            <a:pPr indent="0" lvl="0" marL="0" rtl="0" algn="l">
              <a:spcBef>
                <a:spcPts val="1600"/>
              </a:spcBef>
              <a:spcAft>
                <a:spcPts val="1600"/>
              </a:spcAft>
              <a:buNone/>
            </a:pPr>
            <a:r>
              <a:rPr lang="en"/>
              <a:t>For incremental updates, we can utilize one of Wikipedia’s featured Python API client </a:t>
            </a:r>
            <a:r>
              <a:rPr lang="en" u="sng">
                <a:solidFill>
                  <a:schemeClr val="hlink"/>
                </a:solidFill>
                <a:hlinkClick r:id="rId4"/>
              </a:rPr>
              <a:t>pageviewsapi</a:t>
            </a:r>
            <a:r>
              <a:rPr lang="en"/>
              <a:t>. We can make api calls based on titles that can be found in the all titles data </a:t>
            </a:r>
            <a:r>
              <a:rPr lang="en" u="sng">
                <a:solidFill>
                  <a:schemeClr val="hlink"/>
                </a:solidFill>
                <a:hlinkClick r:id="rId5"/>
              </a:rPr>
              <a:t>dump</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the data</a:t>
            </a:r>
            <a:endParaRPr/>
          </a:p>
        </p:txBody>
      </p:sp>
      <p:sp>
        <p:nvSpPr>
          <p:cNvPr id="95" name="Google Shape;95;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analysis, we looked at Wikipedia’s pageview dataset for 2021-01-01. I was only interested in </a:t>
            </a:r>
            <a:r>
              <a:rPr lang="en"/>
              <a:t>articles</a:t>
            </a:r>
            <a:r>
              <a:rPr lang="en"/>
              <a:t> from English Wikipedia, so the wikicode needed to be filtered and null values in page_id needed to be removed. The hourly_total column was also unusable at its current state.</a:t>
            </a:r>
            <a:endParaRPr/>
          </a:p>
        </p:txBody>
      </p:sp>
      <p:pic>
        <p:nvPicPr>
          <p:cNvPr id="96" name="Google Shape;96;p17"/>
          <p:cNvPicPr preferRelativeResize="0"/>
          <p:nvPr/>
        </p:nvPicPr>
        <p:blipFill>
          <a:blip r:embed="rId3">
            <a:alphaModFix/>
          </a:blip>
          <a:stretch>
            <a:fillRect/>
          </a:stretch>
        </p:blipFill>
        <p:spPr>
          <a:xfrm>
            <a:off x="2400250" y="3512577"/>
            <a:ext cx="6684026" cy="114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the data</a:t>
            </a:r>
            <a:endParaRPr/>
          </a:p>
        </p:txBody>
      </p:sp>
      <p:sp>
        <p:nvSpPr>
          <p:cNvPr id="102" name="Google Shape;102;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dataset was transformed to two dataframes to be loaded as separate tables in the downstream database. The schema is shown in the next slide. In the final product, PySpark should load data from Azure Data Lake and store it in a MySQL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2312950" y="185738"/>
            <a:ext cx="5819775" cy="4772025"/>
          </a:xfrm>
          <a:prstGeom prst="rect">
            <a:avLst/>
          </a:prstGeom>
          <a:noFill/>
          <a:ln>
            <a:noFill/>
          </a:ln>
        </p:spPr>
      </p:pic>
      <p:sp>
        <p:nvSpPr>
          <p:cNvPr id="108" name="Google Shape;108;p19"/>
          <p:cNvSpPr txBox="1"/>
          <p:nvPr>
            <p:ph idx="4294967295" type="ctrTitle"/>
          </p:nvPr>
        </p:nvSpPr>
        <p:spPr>
          <a:xfrm>
            <a:off x="340625" y="185750"/>
            <a:ext cx="6331500" cy="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5"/>
                </a:solidFill>
              </a:rPr>
              <a:t>ERD</a:t>
            </a:r>
            <a:endParaRPr sz="40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3241513" y="1551900"/>
            <a:ext cx="4061225" cy="2252050"/>
          </a:xfrm>
          <a:prstGeom prst="rect">
            <a:avLst/>
          </a:prstGeom>
          <a:noFill/>
          <a:ln>
            <a:noFill/>
          </a:ln>
        </p:spPr>
      </p:pic>
      <p:sp>
        <p:nvSpPr>
          <p:cNvPr id="114" name="Google Shape;114;p20"/>
          <p:cNvSpPr txBox="1"/>
          <p:nvPr/>
        </p:nvSpPr>
        <p:spPr>
          <a:xfrm>
            <a:off x="1795100" y="499925"/>
            <a:ext cx="13770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Although masked rapper MF Doom died in Oct 2020, his spike in Wikipedia page views may have been due to a </a:t>
            </a:r>
            <a:r>
              <a:rPr lang="en" sz="900" u="sng">
                <a:solidFill>
                  <a:schemeClr val="hlink"/>
                </a:solidFill>
                <a:latin typeface="Lato"/>
                <a:ea typeface="Lato"/>
                <a:cs typeface="Lato"/>
                <a:sym typeface="Lato"/>
                <a:hlinkClick r:id="rId4"/>
              </a:rPr>
              <a:t>CNN article</a:t>
            </a:r>
            <a:r>
              <a:rPr lang="en" sz="900">
                <a:latin typeface="Lato"/>
                <a:ea typeface="Lato"/>
                <a:cs typeface="Lato"/>
                <a:sym typeface="Lato"/>
              </a:rPr>
              <a:t> posted on 2021-01-01.</a:t>
            </a:r>
            <a:endParaRPr sz="1000">
              <a:latin typeface="Lato"/>
              <a:ea typeface="Lato"/>
              <a:cs typeface="Lato"/>
              <a:sym typeface="Lato"/>
            </a:endParaRPr>
          </a:p>
        </p:txBody>
      </p:sp>
      <p:sp>
        <p:nvSpPr>
          <p:cNvPr id="115" name="Google Shape;115;p20"/>
          <p:cNvSpPr txBox="1"/>
          <p:nvPr>
            <p:ph idx="4294967295" type="title"/>
          </p:nvPr>
        </p:nvSpPr>
        <p:spPr>
          <a:xfrm>
            <a:off x="183025" y="82325"/>
            <a:ext cx="1257300" cy="24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Look Into the Data</a:t>
            </a:r>
            <a:endParaRPr/>
          </a:p>
        </p:txBody>
      </p:sp>
      <p:sp>
        <p:nvSpPr>
          <p:cNvPr id="116" name="Google Shape;116;p20"/>
          <p:cNvSpPr txBox="1"/>
          <p:nvPr/>
        </p:nvSpPr>
        <p:spPr>
          <a:xfrm>
            <a:off x="1795100" y="2599575"/>
            <a:ext cx="137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Poem and song to bid farewell to the previous year.</a:t>
            </a:r>
            <a:endParaRPr sz="1000">
              <a:latin typeface="Lato"/>
              <a:ea typeface="Lato"/>
              <a:cs typeface="Lato"/>
              <a:sym typeface="Lato"/>
            </a:endParaRPr>
          </a:p>
        </p:txBody>
      </p:sp>
      <p:sp>
        <p:nvSpPr>
          <p:cNvPr id="117" name="Google Shape;117;p20"/>
          <p:cNvSpPr txBox="1"/>
          <p:nvPr/>
        </p:nvSpPr>
        <p:spPr>
          <a:xfrm>
            <a:off x="1795100" y="1740025"/>
            <a:ext cx="137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Popular Netflix series that released late Dec 2020.</a:t>
            </a:r>
            <a:endParaRPr sz="1000">
              <a:latin typeface="Lato"/>
              <a:ea typeface="Lato"/>
              <a:cs typeface="Lato"/>
              <a:sym typeface="Lato"/>
            </a:endParaRPr>
          </a:p>
        </p:txBody>
      </p:sp>
      <p:sp>
        <p:nvSpPr>
          <p:cNvPr id="118" name="Google Shape;118;p20"/>
          <p:cNvSpPr txBox="1"/>
          <p:nvPr/>
        </p:nvSpPr>
        <p:spPr>
          <a:xfrm>
            <a:off x="1547213" y="42145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1</a:t>
            </a:r>
            <a:endParaRPr b="1" sz="2600">
              <a:solidFill>
                <a:schemeClr val="dk1"/>
              </a:solidFill>
              <a:latin typeface="Lato"/>
              <a:ea typeface="Lato"/>
              <a:cs typeface="Lato"/>
              <a:sym typeface="Lato"/>
            </a:endParaRPr>
          </a:p>
        </p:txBody>
      </p:sp>
      <p:sp>
        <p:nvSpPr>
          <p:cNvPr id="119" name="Google Shape;119;p20"/>
          <p:cNvSpPr txBox="1"/>
          <p:nvPr/>
        </p:nvSpPr>
        <p:spPr>
          <a:xfrm>
            <a:off x="1547200" y="252535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3</a:t>
            </a:r>
            <a:endParaRPr b="1" sz="2600">
              <a:solidFill>
                <a:schemeClr val="dk1"/>
              </a:solidFill>
              <a:latin typeface="Lato"/>
              <a:ea typeface="Lato"/>
              <a:cs typeface="Lato"/>
              <a:sym typeface="Lato"/>
            </a:endParaRPr>
          </a:p>
        </p:txBody>
      </p:sp>
      <p:sp>
        <p:nvSpPr>
          <p:cNvPr id="120" name="Google Shape;120;p20"/>
          <p:cNvSpPr txBox="1"/>
          <p:nvPr/>
        </p:nvSpPr>
        <p:spPr>
          <a:xfrm>
            <a:off x="1547200" y="1654325"/>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2</a:t>
            </a:r>
            <a:endParaRPr b="1" sz="2600">
              <a:solidFill>
                <a:schemeClr val="dk1"/>
              </a:solidFill>
              <a:latin typeface="Lato"/>
              <a:ea typeface="Lato"/>
              <a:cs typeface="Lato"/>
              <a:sym typeface="Lato"/>
            </a:endParaRPr>
          </a:p>
        </p:txBody>
      </p:sp>
      <p:sp>
        <p:nvSpPr>
          <p:cNvPr id="121" name="Google Shape;121;p20"/>
          <p:cNvSpPr txBox="1"/>
          <p:nvPr/>
        </p:nvSpPr>
        <p:spPr>
          <a:xfrm>
            <a:off x="1795100" y="3443175"/>
            <a:ext cx="137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New Year’s Day on 1/1!</a:t>
            </a:r>
            <a:endParaRPr sz="1000">
              <a:latin typeface="Lato"/>
              <a:ea typeface="Lato"/>
              <a:cs typeface="Lato"/>
              <a:sym typeface="Lato"/>
            </a:endParaRPr>
          </a:p>
        </p:txBody>
      </p:sp>
      <p:sp>
        <p:nvSpPr>
          <p:cNvPr id="122" name="Google Shape;122;p20"/>
          <p:cNvSpPr txBox="1"/>
          <p:nvPr/>
        </p:nvSpPr>
        <p:spPr>
          <a:xfrm>
            <a:off x="1547200" y="329275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4</a:t>
            </a:r>
            <a:endParaRPr b="1" sz="2600">
              <a:solidFill>
                <a:schemeClr val="dk1"/>
              </a:solidFill>
              <a:latin typeface="Lato"/>
              <a:ea typeface="Lato"/>
              <a:cs typeface="Lato"/>
              <a:sym typeface="Lato"/>
            </a:endParaRPr>
          </a:p>
        </p:txBody>
      </p:sp>
      <p:sp>
        <p:nvSpPr>
          <p:cNvPr id="123" name="Google Shape;123;p20"/>
          <p:cNvSpPr txBox="1"/>
          <p:nvPr/>
        </p:nvSpPr>
        <p:spPr>
          <a:xfrm>
            <a:off x="1795125" y="4053425"/>
            <a:ext cx="137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Lauper had a poorly received NYE performance.</a:t>
            </a:r>
            <a:endParaRPr sz="1000">
              <a:latin typeface="Lato"/>
              <a:ea typeface="Lato"/>
              <a:cs typeface="Lato"/>
              <a:sym typeface="Lato"/>
            </a:endParaRPr>
          </a:p>
        </p:txBody>
      </p:sp>
      <p:sp>
        <p:nvSpPr>
          <p:cNvPr id="124" name="Google Shape;124;p20"/>
          <p:cNvSpPr txBox="1"/>
          <p:nvPr/>
        </p:nvSpPr>
        <p:spPr>
          <a:xfrm>
            <a:off x="1547225" y="397920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5</a:t>
            </a:r>
            <a:endParaRPr b="1" sz="2600">
              <a:solidFill>
                <a:schemeClr val="dk1"/>
              </a:solidFill>
              <a:latin typeface="Lato"/>
              <a:ea typeface="Lato"/>
              <a:cs typeface="Lato"/>
              <a:sym typeface="Lato"/>
            </a:endParaRPr>
          </a:p>
        </p:txBody>
      </p:sp>
      <p:sp>
        <p:nvSpPr>
          <p:cNvPr id="125" name="Google Shape;125;p20"/>
          <p:cNvSpPr txBox="1"/>
          <p:nvPr/>
        </p:nvSpPr>
        <p:spPr>
          <a:xfrm>
            <a:off x="7620050" y="574150"/>
            <a:ext cx="137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Talk show host rang in the New Year with Anderson Cooper.</a:t>
            </a:r>
            <a:endParaRPr sz="1000">
              <a:latin typeface="Lato"/>
              <a:ea typeface="Lato"/>
              <a:cs typeface="Lato"/>
              <a:sym typeface="Lato"/>
            </a:endParaRPr>
          </a:p>
        </p:txBody>
      </p:sp>
      <p:sp>
        <p:nvSpPr>
          <p:cNvPr id="126" name="Google Shape;126;p20"/>
          <p:cNvSpPr txBox="1"/>
          <p:nvPr/>
        </p:nvSpPr>
        <p:spPr>
          <a:xfrm>
            <a:off x="7372150" y="499925"/>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6</a:t>
            </a:r>
            <a:endParaRPr b="1" sz="2600">
              <a:solidFill>
                <a:schemeClr val="dk1"/>
              </a:solidFill>
              <a:latin typeface="Lato"/>
              <a:ea typeface="Lato"/>
              <a:cs typeface="Lato"/>
              <a:sym typeface="Lato"/>
            </a:endParaRPr>
          </a:p>
        </p:txBody>
      </p:sp>
      <p:sp>
        <p:nvSpPr>
          <p:cNvPr id="127" name="Google Shape;127;p20"/>
          <p:cNvSpPr txBox="1"/>
          <p:nvPr/>
        </p:nvSpPr>
        <p:spPr>
          <a:xfrm>
            <a:off x="7633625" y="1490275"/>
            <a:ext cx="137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R&amp;B group that performed on NYE.</a:t>
            </a:r>
            <a:endParaRPr sz="1000">
              <a:latin typeface="Lato"/>
              <a:ea typeface="Lato"/>
              <a:cs typeface="Lato"/>
              <a:sym typeface="Lato"/>
            </a:endParaRPr>
          </a:p>
        </p:txBody>
      </p:sp>
      <p:sp>
        <p:nvSpPr>
          <p:cNvPr id="128" name="Google Shape;128;p20"/>
          <p:cNvSpPr txBox="1"/>
          <p:nvPr/>
        </p:nvSpPr>
        <p:spPr>
          <a:xfrm>
            <a:off x="7385725" y="141605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7</a:t>
            </a:r>
            <a:endParaRPr b="1" sz="2600">
              <a:solidFill>
                <a:schemeClr val="dk1"/>
              </a:solidFill>
              <a:latin typeface="Lato"/>
              <a:ea typeface="Lato"/>
              <a:cs typeface="Lato"/>
              <a:sym typeface="Lato"/>
            </a:endParaRPr>
          </a:p>
        </p:txBody>
      </p:sp>
      <p:sp>
        <p:nvSpPr>
          <p:cNvPr id="129" name="Google Shape;129;p20"/>
          <p:cNvSpPr txBox="1"/>
          <p:nvPr/>
        </p:nvSpPr>
        <p:spPr>
          <a:xfrm>
            <a:off x="7620050" y="2402950"/>
            <a:ext cx="137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Performed on BBC for NYE.</a:t>
            </a:r>
            <a:endParaRPr sz="1000">
              <a:latin typeface="Lato"/>
              <a:ea typeface="Lato"/>
              <a:cs typeface="Lato"/>
              <a:sym typeface="Lato"/>
            </a:endParaRPr>
          </a:p>
        </p:txBody>
      </p:sp>
      <p:sp>
        <p:nvSpPr>
          <p:cNvPr id="130" name="Google Shape;130;p20"/>
          <p:cNvSpPr txBox="1"/>
          <p:nvPr/>
        </p:nvSpPr>
        <p:spPr>
          <a:xfrm>
            <a:off x="7372150" y="2328725"/>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8</a:t>
            </a:r>
            <a:endParaRPr b="1" sz="2600">
              <a:solidFill>
                <a:schemeClr val="dk1"/>
              </a:solidFill>
              <a:latin typeface="Lato"/>
              <a:ea typeface="Lato"/>
              <a:cs typeface="Lato"/>
              <a:sym typeface="Lato"/>
            </a:endParaRPr>
          </a:p>
        </p:txBody>
      </p:sp>
      <p:sp>
        <p:nvSpPr>
          <p:cNvPr id="131" name="Google Shape;131;p20"/>
          <p:cNvSpPr txBox="1"/>
          <p:nvPr/>
        </p:nvSpPr>
        <p:spPr>
          <a:xfrm>
            <a:off x="7620050" y="3214575"/>
            <a:ext cx="137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Movie released late Dec 2020.</a:t>
            </a:r>
            <a:endParaRPr sz="1000">
              <a:latin typeface="Lato"/>
              <a:ea typeface="Lato"/>
              <a:cs typeface="Lato"/>
              <a:sym typeface="Lato"/>
            </a:endParaRPr>
          </a:p>
        </p:txBody>
      </p:sp>
      <p:sp>
        <p:nvSpPr>
          <p:cNvPr id="132" name="Google Shape;132;p20"/>
          <p:cNvSpPr txBox="1"/>
          <p:nvPr/>
        </p:nvSpPr>
        <p:spPr>
          <a:xfrm>
            <a:off x="7372150" y="3140350"/>
            <a:ext cx="1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Lato"/>
                <a:ea typeface="Lato"/>
                <a:cs typeface="Lato"/>
                <a:sym typeface="Lato"/>
              </a:rPr>
              <a:t>9</a:t>
            </a:r>
            <a:endParaRPr b="1" sz="2600">
              <a:solidFill>
                <a:schemeClr val="dk1"/>
              </a:solidFill>
              <a:latin typeface="Lato"/>
              <a:ea typeface="Lato"/>
              <a:cs typeface="Lato"/>
              <a:sym typeface="Lato"/>
            </a:endParaRPr>
          </a:p>
        </p:txBody>
      </p:sp>
      <p:sp>
        <p:nvSpPr>
          <p:cNvPr id="133" name="Google Shape;133;p20"/>
          <p:cNvSpPr txBox="1"/>
          <p:nvPr/>
        </p:nvSpPr>
        <p:spPr>
          <a:xfrm>
            <a:off x="7620050" y="4079350"/>
            <a:ext cx="137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CNN anchor that had a NYE show with Andy Cohen.</a:t>
            </a:r>
            <a:endParaRPr sz="1000">
              <a:latin typeface="Lato"/>
              <a:ea typeface="Lato"/>
              <a:cs typeface="Lato"/>
              <a:sym typeface="Lato"/>
            </a:endParaRPr>
          </a:p>
        </p:txBody>
      </p:sp>
      <p:sp>
        <p:nvSpPr>
          <p:cNvPr id="134" name="Google Shape;134;p20"/>
          <p:cNvSpPr txBox="1"/>
          <p:nvPr/>
        </p:nvSpPr>
        <p:spPr>
          <a:xfrm>
            <a:off x="7025900" y="4005125"/>
            <a:ext cx="715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dk1"/>
                </a:solidFill>
                <a:latin typeface="Lato"/>
                <a:ea typeface="Lato"/>
                <a:cs typeface="Lato"/>
                <a:sym typeface="Lato"/>
              </a:rPr>
              <a:t>10</a:t>
            </a:r>
            <a:endParaRPr b="1" sz="26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