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9700538" cy="39600188"/>
  <p:notesSz cx="6858000" cy="9144000"/>
  <p:defaultTextStyle>
    <a:defPPr>
      <a:defRPr lang="ko-KR"/>
    </a:defPPr>
    <a:lvl1pPr algn="l" defTabSz="3957638" rtl="0" eaLnBrk="0" fontAlgn="base" hangingPunct="0">
      <a:spcBef>
        <a:spcPct val="0"/>
      </a:spcBef>
      <a:spcAft>
        <a:spcPct val="0"/>
      </a:spcAft>
      <a:defRPr kumimoji="1" sz="7700" kern="1200">
        <a:solidFill>
          <a:schemeClr val="tx1"/>
        </a:solidFill>
        <a:latin typeface="굴림" panose="020B0600000101010101" pitchFamily="50" charset="-127"/>
        <a:ea typeface="굴림" panose="020B0600000101010101" pitchFamily="50" charset="-127"/>
        <a:cs typeface="+mn-cs"/>
      </a:defRPr>
    </a:lvl1pPr>
    <a:lvl2pPr marL="1976438" indent="-1363663" algn="l" defTabSz="3957638" rtl="0" eaLnBrk="0" fontAlgn="base" hangingPunct="0">
      <a:spcBef>
        <a:spcPct val="0"/>
      </a:spcBef>
      <a:spcAft>
        <a:spcPct val="0"/>
      </a:spcAft>
      <a:defRPr kumimoji="1" sz="7700" kern="1200">
        <a:solidFill>
          <a:schemeClr val="tx1"/>
        </a:solidFill>
        <a:latin typeface="굴림" panose="020B0600000101010101" pitchFamily="50" charset="-127"/>
        <a:ea typeface="굴림" panose="020B0600000101010101" pitchFamily="50" charset="-127"/>
        <a:cs typeface="+mn-cs"/>
      </a:defRPr>
    </a:lvl2pPr>
    <a:lvl3pPr marL="3957638" indent="-2730500" algn="l" defTabSz="3957638" rtl="0" eaLnBrk="0" fontAlgn="base" hangingPunct="0">
      <a:spcBef>
        <a:spcPct val="0"/>
      </a:spcBef>
      <a:spcAft>
        <a:spcPct val="0"/>
      </a:spcAft>
      <a:defRPr kumimoji="1" sz="7700" kern="1200">
        <a:solidFill>
          <a:schemeClr val="tx1"/>
        </a:solidFill>
        <a:latin typeface="굴림" panose="020B0600000101010101" pitchFamily="50" charset="-127"/>
        <a:ea typeface="굴림" panose="020B0600000101010101" pitchFamily="50" charset="-127"/>
        <a:cs typeface="+mn-cs"/>
      </a:defRPr>
    </a:lvl3pPr>
    <a:lvl4pPr marL="5937250" indent="-4097338" algn="l" defTabSz="3957638" rtl="0" eaLnBrk="0" fontAlgn="base" hangingPunct="0">
      <a:spcBef>
        <a:spcPct val="0"/>
      </a:spcBef>
      <a:spcAft>
        <a:spcPct val="0"/>
      </a:spcAft>
      <a:defRPr kumimoji="1" sz="7700" kern="1200">
        <a:solidFill>
          <a:schemeClr val="tx1"/>
        </a:solidFill>
        <a:latin typeface="굴림" panose="020B0600000101010101" pitchFamily="50" charset="-127"/>
        <a:ea typeface="굴림" panose="020B0600000101010101" pitchFamily="50" charset="-127"/>
        <a:cs typeface="+mn-cs"/>
      </a:defRPr>
    </a:lvl4pPr>
    <a:lvl5pPr marL="7916863" indent="-5464175" algn="l" defTabSz="3957638" rtl="0" eaLnBrk="0" fontAlgn="base" hangingPunct="0">
      <a:spcBef>
        <a:spcPct val="0"/>
      </a:spcBef>
      <a:spcAft>
        <a:spcPct val="0"/>
      </a:spcAft>
      <a:defRPr kumimoji="1" sz="7700"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sz="7700"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sz="7700"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sz="7700"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sz="7700"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12473" userDrawn="1">
          <p15:clr>
            <a:srgbClr val="A4A3A4"/>
          </p15:clr>
        </p15:guide>
        <p15:guide id="2" pos="9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298"/>
    <a:srgbClr val="A2B6DF"/>
    <a:srgbClr val="005BEA"/>
    <a:srgbClr val="00C6FB"/>
    <a:srgbClr val="46AEF7"/>
    <a:srgbClr val="D7C9B1"/>
    <a:srgbClr val="EBE5D9"/>
    <a:srgbClr val="7C001A"/>
    <a:srgbClr val="7A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autoAdjust="0"/>
    <p:restoredTop sz="96346" autoAdjust="0"/>
  </p:normalViewPr>
  <p:slideViewPr>
    <p:cSldViewPr>
      <p:cViewPr>
        <p:scale>
          <a:sx n="26" d="100"/>
          <a:sy n="26" d="100"/>
        </p:scale>
        <p:origin x="1578" y="-2673"/>
      </p:cViewPr>
      <p:guideLst>
        <p:guide orient="horz" pos="12473"/>
        <p:guide pos="935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952323"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952323" eaLnBrk="1" fontAlgn="auto" latinLnBrk="1" hangingPunct="1">
              <a:spcBef>
                <a:spcPts val="0"/>
              </a:spcBef>
              <a:spcAft>
                <a:spcPts val="0"/>
              </a:spcAft>
              <a:defRPr kumimoji="0" sz="1200">
                <a:latin typeface="+mn-lt"/>
                <a:ea typeface="+mn-ea"/>
              </a:defRPr>
            </a:lvl1pPr>
          </a:lstStyle>
          <a:p>
            <a:pPr>
              <a:defRPr/>
            </a:pPr>
            <a:fld id="{924E6F29-7B26-40AA-B398-C550DD1CE046}" type="datetimeFigureOut">
              <a:rPr lang="ko-KR" altLang="en-US"/>
              <a:pPr>
                <a:defRPr/>
              </a:pPr>
              <a:t>2025-06-16</a:t>
            </a:fld>
            <a:endParaRPr lang="ko-KR" altLang="en-US"/>
          </a:p>
        </p:txBody>
      </p:sp>
      <p:sp>
        <p:nvSpPr>
          <p:cNvPr id="4" name="슬라이드 이미지 개체 틀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952323"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3958153" eaLnBrk="1" latinLnBrk="1" hangingPunct="1">
              <a:defRPr kumimoji="0" sz="1200">
                <a:latin typeface="맑은 고딕" panose="020B0503020000020004" pitchFamily="50" charset="-127"/>
                <a:ea typeface="맑은 고딕" panose="020B0503020000020004" pitchFamily="50" charset="-127"/>
              </a:defRPr>
            </a:lvl1pPr>
          </a:lstStyle>
          <a:p>
            <a:pPr>
              <a:defRPr/>
            </a:pPr>
            <a:fld id="{145CA555-0A3E-402F-B560-03A5910A318E}" type="slidenum">
              <a:rPr lang="ko-KR" altLang="en-US"/>
              <a:pPr>
                <a:defRPr/>
              </a:pPr>
              <a:t>‹#›</a:t>
            </a:fld>
            <a:endParaRPr lang="ko-KR" altLang="en-US"/>
          </a:p>
        </p:txBody>
      </p:sp>
    </p:spTree>
    <p:extLst>
      <p:ext uri="{BB962C8B-B14F-4D97-AF65-F5344CB8AC3E}">
        <p14:creationId xmlns:p14="http://schemas.microsoft.com/office/powerpoint/2010/main" val="709885860"/>
      </p:ext>
    </p:extLst>
  </p:cSld>
  <p:clrMap bg1="lt1" tx1="dk1" bg2="lt2" tx2="dk2" accent1="accent1" accent2="accent2" accent3="accent3" accent4="accent4" accent5="accent5" accent6="accent6" hlink="hlink" folHlink="folHlink"/>
  <p:notesStyle>
    <a:lvl1pPr algn="l" defTabSz="3957638" rtl="0" eaLnBrk="0" fontAlgn="base" latinLnBrk="1" hangingPunct="0">
      <a:spcBef>
        <a:spcPct val="30000"/>
      </a:spcBef>
      <a:spcAft>
        <a:spcPct val="0"/>
      </a:spcAft>
      <a:defRPr sz="5200" kern="1200">
        <a:solidFill>
          <a:schemeClr val="tx1"/>
        </a:solidFill>
        <a:latin typeface="+mn-lt"/>
        <a:ea typeface="+mn-ea"/>
        <a:cs typeface="+mn-cs"/>
      </a:defRPr>
    </a:lvl1pPr>
    <a:lvl2pPr marL="1976438" algn="l" defTabSz="3957638" rtl="0" eaLnBrk="0" fontAlgn="base" latinLnBrk="1" hangingPunct="0">
      <a:spcBef>
        <a:spcPct val="30000"/>
      </a:spcBef>
      <a:spcAft>
        <a:spcPct val="0"/>
      </a:spcAft>
      <a:defRPr sz="5200" kern="1200">
        <a:solidFill>
          <a:schemeClr val="tx1"/>
        </a:solidFill>
        <a:latin typeface="+mn-lt"/>
        <a:ea typeface="+mn-ea"/>
        <a:cs typeface="+mn-cs"/>
      </a:defRPr>
    </a:lvl2pPr>
    <a:lvl3pPr marL="3957638" algn="l" defTabSz="3957638" rtl="0" eaLnBrk="0" fontAlgn="base" latinLnBrk="1" hangingPunct="0">
      <a:spcBef>
        <a:spcPct val="30000"/>
      </a:spcBef>
      <a:spcAft>
        <a:spcPct val="0"/>
      </a:spcAft>
      <a:defRPr sz="5200" kern="1200">
        <a:solidFill>
          <a:schemeClr val="tx1"/>
        </a:solidFill>
        <a:latin typeface="+mn-lt"/>
        <a:ea typeface="+mn-ea"/>
        <a:cs typeface="+mn-cs"/>
      </a:defRPr>
    </a:lvl3pPr>
    <a:lvl4pPr marL="5937250" algn="l" defTabSz="3957638" rtl="0" eaLnBrk="0" fontAlgn="base" latinLnBrk="1" hangingPunct="0">
      <a:spcBef>
        <a:spcPct val="30000"/>
      </a:spcBef>
      <a:spcAft>
        <a:spcPct val="0"/>
      </a:spcAft>
      <a:defRPr sz="5200" kern="1200">
        <a:solidFill>
          <a:schemeClr val="tx1"/>
        </a:solidFill>
        <a:latin typeface="+mn-lt"/>
        <a:ea typeface="+mn-ea"/>
        <a:cs typeface="+mn-cs"/>
      </a:defRPr>
    </a:lvl4pPr>
    <a:lvl5pPr marL="7916863" algn="l" defTabSz="3957638" rtl="0" eaLnBrk="0" fontAlgn="base" latinLnBrk="1" hangingPunct="0">
      <a:spcBef>
        <a:spcPct val="30000"/>
      </a:spcBef>
      <a:spcAft>
        <a:spcPct val="0"/>
      </a:spcAft>
      <a:defRPr sz="5200" kern="1200">
        <a:solidFill>
          <a:schemeClr val="tx1"/>
        </a:solidFill>
        <a:latin typeface="+mn-lt"/>
        <a:ea typeface="+mn-ea"/>
        <a:cs typeface="+mn-cs"/>
      </a:defRPr>
    </a:lvl5pPr>
    <a:lvl6pPr marL="9899276" algn="l" defTabSz="3959709" rtl="0" eaLnBrk="1" latinLnBrk="1" hangingPunct="1">
      <a:defRPr sz="5231" kern="1200">
        <a:solidFill>
          <a:schemeClr val="tx1"/>
        </a:solidFill>
        <a:latin typeface="+mn-lt"/>
        <a:ea typeface="+mn-ea"/>
        <a:cs typeface="+mn-cs"/>
      </a:defRPr>
    </a:lvl6pPr>
    <a:lvl7pPr marL="11879131" algn="l" defTabSz="3959709" rtl="0" eaLnBrk="1" latinLnBrk="1" hangingPunct="1">
      <a:defRPr sz="5231" kern="1200">
        <a:solidFill>
          <a:schemeClr val="tx1"/>
        </a:solidFill>
        <a:latin typeface="+mn-lt"/>
        <a:ea typeface="+mn-ea"/>
        <a:cs typeface="+mn-cs"/>
      </a:defRPr>
    </a:lvl7pPr>
    <a:lvl8pPr marL="13858986" algn="l" defTabSz="3959709" rtl="0" eaLnBrk="1" latinLnBrk="1" hangingPunct="1">
      <a:defRPr sz="5231" kern="1200">
        <a:solidFill>
          <a:schemeClr val="tx1"/>
        </a:solidFill>
        <a:latin typeface="+mn-lt"/>
        <a:ea typeface="+mn-ea"/>
        <a:cs typeface="+mn-cs"/>
      </a:defRPr>
    </a:lvl8pPr>
    <a:lvl9pPr marL="15838842" algn="l" defTabSz="3959709" rtl="0" eaLnBrk="1" latinLnBrk="1" hangingPunct="1">
      <a:defRPr sz="523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이미지 개체 틀 1"/>
          <p:cNvSpPr>
            <a:spLocks noGrp="1" noRot="1" noChangeAspect="1" noTextEdit="1"/>
          </p:cNvSpPr>
          <p:nvPr>
            <p:ph type="sldImg"/>
          </p:nvPr>
        </p:nvSpPr>
        <p:spPr bwMode="auto">
          <a:xfrm>
            <a:off x="2143125" y="685800"/>
            <a:ext cx="257175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3958153">
              <a:defRPr/>
            </a:pPr>
            <a:endParaRPr lang="ko-KR" altLang="en-US" sz="5231" dirty="0"/>
          </a:p>
        </p:txBody>
      </p:sp>
      <p:sp>
        <p:nvSpPr>
          <p:cNvPr id="410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52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30000"/>
              </a:spcBef>
              <a:defRPr sz="52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30000"/>
              </a:spcBef>
              <a:defRPr sz="52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30000"/>
              </a:spcBef>
              <a:defRPr sz="52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30000"/>
              </a:spcBef>
              <a:defRPr sz="5200">
                <a:solidFill>
                  <a:schemeClr val="tx1"/>
                </a:solidFill>
                <a:latin typeface="맑은 고딕" panose="020B0503020000020004" pitchFamily="50" charset="-127"/>
                <a:ea typeface="맑은 고딕" panose="020B0503020000020004" pitchFamily="50" charset="-127"/>
              </a:defRPr>
            </a:lvl5pPr>
            <a:lvl6pPr marL="2514600" indent="-228600" defTabSz="3957638" eaLnBrk="0" fontAlgn="base" hangingPunct="0">
              <a:spcBef>
                <a:spcPct val="30000"/>
              </a:spcBef>
              <a:spcAft>
                <a:spcPct val="0"/>
              </a:spcAft>
              <a:defRPr sz="5200">
                <a:solidFill>
                  <a:schemeClr val="tx1"/>
                </a:solidFill>
                <a:latin typeface="맑은 고딕" panose="020B0503020000020004" pitchFamily="50" charset="-127"/>
                <a:ea typeface="맑은 고딕" panose="020B0503020000020004" pitchFamily="50" charset="-127"/>
              </a:defRPr>
            </a:lvl6pPr>
            <a:lvl7pPr marL="2971800" indent="-228600" defTabSz="3957638" eaLnBrk="0" fontAlgn="base" hangingPunct="0">
              <a:spcBef>
                <a:spcPct val="30000"/>
              </a:spcBef>
              <a:spcAft>
                <a:spcPct val="0"/>
              </a:spcAft>
              <a:defRPr sz="5200">
                <a:solidFill>
                  <a:schemeClr val="tx1"/>
                </a:solidFill>
                <a:latin typeface="맑은 고딕" panose="020B0503020000020004" pitchFamily="50" charset="-127"/>
                <a:ea typeface="맑은 고딕" panose="020B0503020000020004" pitchFamily="50" charset="-127"/>
              </a:defRPr>
            </a:lvl7pPr>
            <a:lvl8pPr marL="3429000" indent="-228600" defTabSz="3957638" eaLnBrk="0" fontAlgn="base" hangingPunct="0">
              <a:spcBef>
                <a:spcPct val="30000"/>
              </a:spcBef>
              <a:spcAft>
                <a:spcPct val="0"/>
              </a:spcAft>
              <a:defRPr sz="5200">
                <a:solidFill>
                  <a:schemeClr val="tx1"/>
                </a:solidFill>
                <a:latin typeface="맑은 고딕" panose="020B0503020000020004" pitchFamily="50" charset="-127"/>
                <a:ea typeface="맑은 고딕" panose="020B0503020000020004" pitchFamily="50" charset="-127"/>
              </a:defRPr>
            </a:lvl8pPr>
            <a:lvl9pPr marL="3886200" indent="-228600" defTabSz="3957638" eaLnBrk="0" fontAlgn="base" hangingPunct="0">
              <a:spcBef>
                <a:spcPct val="30000"/>
              </a:spcBef>
              <a:spcAft>
                <a:spcPct val="0"/>
              </a:spcAft>
              <a:defRPr sz="5200">
                <a:solidFill>
                  <a:schemeClr val="tx1"/>
                </a:solidFill>
                <a:latin typeface="맑은 고딕" panose="020B0503020000020004" pitchFamily="50" charset="-127"/>
                <a:ea typeface="맑은 고딕" panose="020B0503020000020004" pitchFamily="50" charset="-127"/>
              </a:defRPr>
            </a:lvl9pPr>
          </a:lstStyle>
          <a:p>
            <a:pPr defTabSz="3957638">
              <a:spcBef>
                <a:spcPct val="0"/>
              </a:spcBef>
            </a:pPr>
            <a:fld id="{5614B5A0-2EE9-46A6-AC6F-AF7B72CB8558}" type="slidenum">
              <a:rPr lang="ko-KR" altLang="en-US" sz="1200" smtClean="0"/>
              <a:pPr defTabSz="3957638">
                <a:spcBef>
                  <a:spcPct val="0"/>
                </a:spcBef>
              </a:pPr>
              <a:t>1</a:t>
            </a:fld>
            <a:endParaRPr lang="ko-KR" altLang="en-US" sz="1200"/>
          </a:p>
        </p:txBody>
      </p:sp>
    </p:spTree>
    <p:extLst>
      <p:ext uri="{BB962C8B-B14F-4D97-AF65-F5344CB8AC3E}">
        <p14:creationId xmlns:p14="http://schemas.microsoft.com/office/powerpoint/2010/main" val="3605728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27545" y="12301737"/>
            <a:ext cx="25245457" cy="8488373"/>
          </a:xfrm>
        </p:spPr>
        <p:txBody>
          <a:bodyPr/>
          <a:lstStyle/>
          <a:p>
            <a:r>
              <a:rPr lang="ko-KR" altLang="en-US"/>
              <a:t>마스터 제목 스타일 편집</a:t>
            </a:r>
          </a:p>
        </p:txBody>
      </p:sp>
      <p:sp>
        <p:nvSpPr>
          <p:cNvPr id="3" name="부제목 2"/>
          <p:cNvSpPr>
            <a:spLocks noGrp="1"/>
          </p:cNvSpPr>
          <p:nvPr>
            <p:ph type="subTitle" idx="1"/>
          </p:nvPr>
        </p:nvSpPr>
        <p:spPr>
          <a:xfrm>
            <a:off x="4455085" y="22440106"/>
            <a:ext cx="20790377" cy="10120048"/>
          </a:xfrm>
        </p:spPr>
        <p:txBody>
          <a:bodyPr/>
          <a:lstStyle>
            <a:lvl1pPr marL="0" indent="0" algn="ctr">
              <a:buNone/>
              <a:defRPr>
                <a:solidFill>
                  <a:schemeClr val="tx1">
                    <a:tint val="75000"/>
                  </a:schemeClr>
                </a:solidFill>
              </a:defRPr>
            </a:lvl1pPr>
            <a:lvl2pPr marL="1930331" indent="0" algn="ctr">
              <a:buNone/>
              <a:defRPr>
                <a:solidFill>
                  <a:schemeClr val="tx1">
                    <a:tint val="75000"/>
                  </a:schemeClr>
                </a:solidFill>
              </a:defRPr>
            </a:lvl2pPr>
            <a:lvl3pPr marL="3860660" indent="0" algn="ctr">
              <a:buNone/>
              <a:defRPr>
                <a:solidFill>
                  <a:schemeClr val="tx1">
                    <a:tint val="75000"/>
                  </a:schemeClr>
                </a:solidFill>
              </a:defRPr>
            </a:lvl3pPr>
            <a:lvl4pPr marL="5790991" indent="0" algn="ctr">
              <a:buNone/>
              <a:defRPr>
                <a:solidFill>
                  <a:schemeClr val="tx1">
                    <a:tint val="75000"/>
                  </a:schemeClr>
                </a:solidFill>
              </a:defRPr>
            </a:lvl4pPr>
            <a:lvl5pPr marL="7721321" indent="0" algn="ctr">
              <a:buNone/>
              <a:defRPr>
                <a:solidFill>
                  <a:schemeClr val="tx1">
                    <a:tint val="75000"/>
                  </a:schemeClr>
                </a:solidFill>
              </a:defRPr>
            </a:lvl5pPr>
            <a:lvl6pPr marL="9651653" indent="0" algn="ctr">
              <a:buNone/>
              <a:defRPr>
                <a:solidFill>
                  <a:schemeClr val="tx1">
                    <a:tint val="75000"/>
                  </a:schemeClr>
                </a:solidFill>
              </a:defRPr>
            </a:lvl6pPr>
            <a:lvl7pPr marL="11581981" indent="0" algn="ctr">
              <a:buNone/>
              <a:defRPr>
                <a:solidFill>
                  <a:schemeClr val="tx1">
                    <a:tint val="75000"/>
                  </a:schemeClr>
                </a:solidFill>
              </a:defRPr>
            </a:lvl7pPr>
            <a:lvl8pPr marL="13512312" indent="0" algn="ctr">
              <a:buNone/>
              <a:defRPr>
                <a:solidFill>
                  <a:schemeClr val="tx1">
                    <a:tint val="75000"/>
                  </a:schemeClr>
                </a:solidFill>
              </a:defRPr>
            </a:lvl8pPr>
            <a:lvl9pPr marL="15442641"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AD9E8F0E-D180-4122-BEA1-4B7D2446DA6A}" type="datetimeFigureOut">
              <a:rPr lang="ko-KR" altLang="en-US"/>
              <a:pPr>
                <a:defRPr/>
              </a:pPr>
              <a:t>2025-06-16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D083E79C-E822-4B42-8830-FBC1B3C3D704}" type="slidenum">
              <a:rPr lang="ko-KR" altLang="en-US"/>
              <a:pPr>
                <a:defRPr/>
              </a:pPr>
              <a:t>‹#›</a:t>
            </a:fld>
            <a:endParaRPr lang="ko-KR" altLang="en-US"/>
          </a:p>
        </p:txBody>
      </p:sp>
    </p:spTree>
    <p:extLst>
      <p:ext uri="{BB962C8B-B14F-4D97-AF65-F5344CB8AC3E}">
        <p14:creationId xmlns:p14="http://schemas.microsoft.com/office/powerpoint/2010/main" val="140836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EA1E83A5-EBFE-48AB-B752-30085913074C}" type="datetimeFigureOut">
              <a:rPr lang="ko-KR" altLang="en-US"/>
              <a:pPr>
                <a:defRPr/>
              </a:pPr>
              <a:t>2025-06-16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F99742D4-262F-453D-88AC-906F7BA5B197}" type="slidenum">
              <a:rPr lang="ko-KR" altLang="en-US"/>
              <a:pPr>
                <a:defRPr/>
              </a:pPr>
              <a:t>‹#›</a:t>
            </a:fld>
            <a:endParaRPr lang="ko-KR" altLang="en-US"/>
          </a:p>
        </p:txBody>
      </p:sp>
    </p:spTree>
    <p:extLst>
      <p:ext uri="{BB962C8B-B14F-4D97-AF65-F5344CB8AC3E}">
        <p14:creationId xmlns:p14="http://schemas.microsoft.com/office/powerpoint/2010/main" val="34159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6149665" y="2117515"/>
            <a:ext cx="5011968" cy="45045214"/>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113773" y="2117515"/>
            <a:ext cx="14540890" cy="45045214"/>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7755F0CC-CA5A-4EE8-B8A9-B550808317AC}" type="datetimeFigureOut">
              <a:rPr lang="ko-KR" altLang="en-US"/>
              <a:pPr>
                <a:defRPr/>
              </a:pPr>
              <a:t>2025-06-16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0D8BE562-0585-4535-85FF-1314E0941278}" type="slidenum">
              <a:rPr lang="ko-KR" altLang="en-US"/>
              <a:pPr>
                <a:defRPr/>
              </a:pPr>
              <a:t>‹#›</a:t>
            </a:fld>
            <a:endParaRPr lang="ko-KR" altLang="en-US"/>
          </a:p>
        </p:txBody>
      </p:sp>
    </p:spTree>
    <p:extLst>
      <p:ext uri="{BB962C8B-B14F-4D97-AF65-F5344CB8AC3E}">
        <p14:creationId xmlns:p14="http://schemas.microsoft.com/office/powerpoint/2010/main" val="245047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41717312-1692-4B2D-9813-F58F3DB1D443}" type="datetimeFigureOut">
              <a:rPr lang="ko-KR" altLang="en-US"/>
              <a:pPr>
                <a:defRPr/>
              </a:pPr>
              <a:t>2025-06-16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36999D8B-C59F-4EE4-8520-6F632A3A276A}" type="slidenum">
              <a:rPr lang="ko-KR" altLang="en-US"/>
              <a:pPr>
                <a:defRPr/>
              </a:pPr>
              <a:t>‹#›</a:t>
            </a:fld>
            <a:endParaRPr lang="ko-KR" altLang="en-US"/>
          </a:p>
        </p:txBody>
      </p:sp>
    </p:spTree>
    <p:extLst>
      <p:ext uri="{BB962C8B-B14F-4D97-AF65-F5344CB8AC3E}">
        <p14:creationId xmlns:p14="http://schemas.microsoft.com/office/powerpoint/2010/main" val="295429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46144" y="25446794"/>
            <a:ext cx="25245457" cy="7865037"/>
          </a:xfrm>
        </p:spPr>
        <p:txBody>
          <a:bodyPr anchor="t"/>
          <a:lstStyle>
            <a:lvl1pPr algn="l">
              <a:defRPr sz="16870" b="1" cap="all"/>
            </a:lvl1pPr>
          </a:lstStyle>
          <a:p>
            <a:r>
              <a:rPr lang="ko-KR" altLang="en-US"/>
              <a:t>마스터 제목 스타일 편집</a:t>
            </a:r>
          </a:p>
        </p:txBody>
      </p:sp>
      <p:sp>
        <p:nvSpPr>
          <p:cNvPr id="3" name="텍스트 개체 틀 2"/>
          <p:cNvSpPr>
            <a:spLocks noGrp="1"/>
          </p:cNvSpPr>
          <p:nvPr>
            <p:ph type="body" idx="1"/>
          </p:nvPr>
        </p:nvSpPr>
        <p:spPr>
          <a:xfrm>
            <a:off x="2346144" y="16784259"/>
            <a:ext cx="25245457" cy="8662537"/>
          </a:xfrm>
        </p:spPr>
        <p:txBody>
          <a:bodyPr anchor="b"/>
          <a:lstStyle>
            <a:lvl1pPr marL="0" indent="0">
              <a:buNone/>
              <a:defRPr sz="8499">
                <a:solidFill>
                  <a:schemeClr val="tx1">
                    <a:tint val="75000"/>
                  </a:schemeClr>
                </a:solidFill>
              </a:defRPr>
            </a:lvl1pPr>
            <a:lvl2pPr marL="1930331" indent="0">
              <a:buNone/>
              <a:defRPr sz="7585">
                <a:solidFill>
                  <a:schemeClr val="tx1">
                    <a:tint val="75000"/>
                  </a:schemeClr>
                </a:solidFill>
              </a:defRPr>
            </a:lvl2pPr>
            <a:lvl3pPr marL="3860660" indent="0">
              <a:buNone/>
              <a:defRPr sz="6801">
                <a:solidFill>
                  <a:schemeClr val="tx1">
                    <a:tint val="75000"/>
                  </a:schemeClr>
                </a:solidFill>
              </a:defRPr>
            </a:lvl3pPr>
            <a:lvl4pPr marL="5790991" indent="0">
              <a:buNone/>
              <a:defRPr sz="5883">
                <a:solidFill>
                  <a:schemeClr val="tx1">
                    <a:tint val="75000"/>
                  </a:schemeClr>
                </a:solidFill>
              </a:defRPr>
            </a:lvl4pPr>
            <a:lvl5pPr marL="7721321" indent="0">
              <a:buNone/>
              <a:defRPr sz="5883">
                <a:solidFill>
                  <a:schemeClr val="tx1">
                    <a:tint val="75000"/>
                  </a:schemeClr>
                </a:solidFill>
              </a:defRPr>
            </a:lvl5pPr>
            <a:lvl6pPr marL="9651653" indent="0">
              <a:buNone/>
              <a:defRPr sz="5883">
                <a:solidFill>
                  <a:schemeClr val="tx1">
                    <a:tint val="75000"/>
                  </a:schemeClr>
                </a:solidFill>
              </a:defRPr>
            </a:lvl6pPr>
            <a:lvl7pPr marL="11581981" indent="0">
              <a:buNone/>
              <a:defRPr sz="5883">
                <a:solidFill>
                  <a:schemeClr val="tx1">
                    <a:tint val="75000"/>
                  </a:schemeClr>
                </a:solidFill>
              </a:defRPr>
            </a:lvl7pPr>
            <a:lvl8pPr marL="13512312" indent="0">
              <a:buNone/>
              <a:defRPr sz="5883">
                <a:solidFill>
                  <a:schemeClr val="tx1">
                    <a:tint val="75000"/>
                  </a:schemeClr>
                </a:solidFill>
              </a:defRPr>
            </a:lvl8pPr>
            <a:lvl9pPr marL="15442641" indent="0">
              <a:buNone/>
              <a:defRPr sz="5883">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D3FFB3BB-F49F-4F1B-8688-1152A28CB0F9}" type="datetimeFigureOut">
              <a:rPr lang="ko-KR" altLang="en-US"/>
              <a:pPr>
                <a:defRPr/>
              </a:pPr>
              <a:t>2025-06-16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527DDEE1-C6EC-43AD-869C-3F20C9E65EBB}" type="slidenum">
              <a:rPr lang="ko-KR" altLang="en-US"/>
              <a:pPr>
                <a:defRPr/>
              </a:pPr>
              <a:t>‹#›</a:t>
            </a:fld>
            <a:endParaRPr lang="ko-KR" altLang="en-US"/>
          </a:p>
        </p:txBody>
      </p:sp>
    </p:spTree>
    <p:extLst>
      <p:ext uri="{BB962C8B-B14F-4D97-AF65-F5344CB8AC3E}">
        <p14:creationId xmlns:p14="http://schemas.microsoft.com/office/powerpoint/2010/main" val="379505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113771" y="12320060"/>
            <a:ext cx="9776428" cy="34842670"/>
          </a:xfrm>
        </p:spPr>
        <p:txBody>
          <a:bodyPr/>
          <a:lstStyle>
            <a:lvl1pPr>
              <a:defRPr sz="11770"/>
            </a:lvl1pPr>
            <a:lvl2pPr>
              <a:defRPr sz="10070"/>
            </a:lvl2pPr>
            <a:lvl3pPr>
              <a:defRPr sz="8499"/>
            </a:lvl3pPr>
            <a:lvl4pPr>
              <a:defRPr sz="7585"/>
            </a:lvl4pPr>
            <a:lvl5pPr>
              <a:defRPr sz="7585"/>
            </a:lvl5pPr>
            <a:lvl6pPr>
              <a:defRPr sz="7585"/>
            </a:lvl6pPr>
            <a:lvl7pPr>
              <a:defRPr sz="7585"/>
            </a:lvl7pPr>
            <a:lvl8pPr>
              <a:defRPr sz="7585"/>
            </a:lvl8pPr>
            <a:lvl9pPr>
              <a:defRPr sz="758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1385208" y="12320060"/>
            <a:ext cx="9776428" cy="34842670"/>
          </a:xfrm>
        </p:spPr>
        <p:txBody>
          <a:bodyPr/>
          <a:lstStyle>
            <a:lvl1pPr>
              <a:defRPr sz="11770"/>
            </a:lvl1pPr>
            <a:lvl2pPr>
              <a:defRPr sz="10070"/>
            </a:lvl2pPr>
            <a:lvl3pPr>
              <a:defRPr sz="8499"/>
            </a:lvl3pPr>
            <a:lvl4pPr>
              <a:defRPr sz="7585"/>
            </a:lvl4pPr>
            <a:lvl5pPr>
              <a:defRPr sz="7585"/>
            </a:lvl5pPr>
            <a:lvl6pPr>
              <a:defRPr sz="7585"/>
            </a:lvl6pPr>
            <a:lvl7pPr>
              <a:defRPr sz="7585"/>
            </a:lvl7pPr>
            <a:lvl8pPr>
              <a:defRPr sz="7585"/>
            </a:lvl8pPr>
            <a:lvl9pPr>
              <a:defRPr sz="758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BF2911FB-FAB6-47E1-9BC3-C6398123FBFB}" type="datetimeFigureOut">
              <a:rPr lang="ko-KR" altLang="en-US"/>
              <a:pPr>
                <a:defRPr/>
              </a:pPr>
              <a:t>2025-06-16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D95A5AB2-757C-4412-A60D-E960EDE29158}" type="slidenum">
              <a:rPr lang="ko-KR" altLang="en-US"/>
              <a:pPr>
                <a:defRPr/>
              </a:pPr>
              <a:t>‹#›</a:t>
            </a:fld>
            <a:endParaRPr lang="ko-KR" altLang="en-US"/>
          </a:p>
        </p:txBody>
      </p:sp>
    </p:spTree>
    <p:extLst>
      <p:ext uri="{BB962C8B-B14F-4D97-AF65-F5344CB8AC3E}">
        <p14:creationId xmlns:p14="http://schemas.microsoft.com/office/powerpoint/2010/main" val="68006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485027" y="1585847"/>
            <a:ext cx="26730484" cy="6600032"/>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485030" y="8864216"/>
            <a:ext cx="13122896" cy="3694181"/>
          </a:xfrm>
        </p:spPr>
        <p:txBody>
          <a:bodyPr anchor="b"/>
          <a:lstStyle>
            <a:lvl1pPr marL="0" indent="0">
              <a:buNone/>
              <a:defRPr sz="10070" b="1"/>
            </a:lvl1pPr>
            <a:lvl2pPr marL="1930331" indent="0">
              <a:buNone/>
              <a:defRPr sz="8499" b="1"/>
            </a:lvl2pPr>
            <a:lvl3pPr marL="3860660" indent="0">
              <a:buNone/>
              <a:defRPr sz="7585" b="1"/>
            </a:lvl3pPr>
            <a:lvl4pPr marL="5790991" indent="0">
              <a:buNone/>
              <a:defRPr sz="6801" b="1"/>
            </a:lvl4pPr>
            <a:lvl5pPr marL="7721321" indent="0">
              <a:buNone/>
              <a:defRPr sz="6801" b="1"/>
            </a:lvl5pPr>
            <a:lvl6pPr marL="9651653" indent="0">
              <a:buNone/>
              <a:defRPr sz="6801" b="1"/>
            </a:lvl6pPr>
            <a:lvl7pPr marL="11581981" indent="0">
              <a:buNone/>
              <a:defRPr sz="6801" b="1"/>
            </a:lvl7pPr>
            <a:lvl8pPr marL="13512312" indent="0">
              <a:buNone/>
              <a:defRPr sz="6801" b="1"/>
            </a:lvl8pPr>
            <a:lvl9pPr marL="15442641" indent="0">
              <a:buNone/>
              <a:defRPr sz="6801" b="1"/>
            </a:lvl9pPr>
          </a:lstStyle>
          <a:p>
            <a:pPr lvl="0"/>
            <a:r>
              <a:rPr lang="ko-KR" altLang="en-US"/>
              <a:t>마스터 텍스트 스타일을 편집합니다</a:t>
            </a:r>
          </a:p>
        </p:txBody>
      </p:sp>
      <p:sp>
        <p:nvSpPr>
          <p:cNvPr id="4" name="내용 개체 틀 3"/>
          <p:cNvSpPr>
            <a:spLocks noGrp="1"/>
          </p:cNvSpPr>
          <p:nvPr>
            <p:ph sz="half" idx="2"/>
          </p:nvPr>
        </p:nvSpPr>
        <p:spPr>
          <a:xfrm>
            <a:off x="1485030" y="12558392"/>
            <a:ext cx="13122896" cy="22815944"/>
          </a:xfrm>
        </p:spPr>
        <p:txBody>
          <a:bodyPr/>
          <a:lstStyle>
            <a:lvl1pPr>
              <a:defRPr sz="10070"/>
            </a:lvl1pPr>
            <a:lvl2pPr>
              <a:defRPr sz="8499"/>
            </a:lvl2pPr>
            <a:lvl3pPr>
              <a:defRPr sz="7585"/>
            </a:lvl3pPr>
            <a:lvl4pPr>
              <a:defRPr sz="6801"/>
            </a:lvl4pPr>
            <a:lvl5pPr>
              <a:defRPr sz="6801"/>
            </a:lvl5pPr>
            <a:lvl6pPr>
              <a:defRPr sz="6801"/>
            </a:lvl6pPr>
            <a:lvl7pPr>
              <a:defRPr sz="6801"/>
            </a:lvl7pPr>
            <a:lvl8pPr>
              <a:defRPr sz="6801"/>
            </a:lvl8pPr>
            <a:lvl9pPr>
              <a:defRPr sz="680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5087467" y="8864216"/>
            <a:ext cx="13128049" cy="3694181"/>
          </a:xfrm>
        </p:spPr>
        <p:txBody>
          <a:bodyPr anchor="b"/>
          <a:lstStyle>
            <a:lvl1pPr marL="0" indent="0">
              <a:buNone/>
              <a:defRPr sz="10070" b="1"/>
            </a:lvl1pPr>
            <a:lvl2pPr marL="1930331" indent="0">
              <a:buNone/>
              <a:defRPr sz="8499" b="1"/>
            </a:lvl2pPr>
            <a:lvl3pPr marL="3860660" indent="0">
              <a:buNone/>
              <a:defRPr sz="7585" b="1"/>
            </a:lvl3pPr>
            <a:lvl4pPr marL="5790991" indent="0">
              <a:buNone/>
              <a:defRPr sz="6801" b="1"/>
            </a:lvl4pPr>
            <a:lvl5pPr marL="7721321" indent="0">
              <a:buNone/>
              <a:defRPr sz="6801" b="1"/>
            </a:lvl5pPr>
            <a:lvl6pPr marL="9651653" indent="0">
              <a:buNone/>
              <a:defRPr sz="6801" b="1"/>
            </a:lvl6pPr>
            <a:lvl7pPr marL="11581981" indent="0">
              <a:buNone/>
              <a:defRPr sz="6801" b="1"/>
            </a:lvl7pPr>
            <a:lvl8pPr marL="13512312" indent="0">
              <a:buNone/>
              <a:defRPr sz="6801" b="1"/>
            </a:lvl8pPr>
            <a:lvl9pPr marL="15442641" indent="0">
              <a:buNone/>
              <a:defRPr sz="6801" b="1"/>
            </a:lvl9pPr>
          </a:lstStyle>
          <a:p>
            <a:pPr lvl="0"/>
            <a:r>
              <a:rPr lang="ko-KR" altLang="en-US"/>
              <a:t>마스터 텍스트 스타일을 편집합니다</a:t>
            </a:r>
          </a:p>
        </p:txBody>
      </p:sp>
      <p:sp>
        <p:nvSpPr>
          <p:cNvPr id="6" name="내용 개체 틀 5"/>
          <p:cNvSpPr>
            <a:spLocks noGrp="1"/>
          </p:cNvSpPr>
          <p:nvPr>
            <p:ph sz="quarter" idx="4"/>
          </p:nvPr>
        </p:nvSpPr>
        <p:spPr>
          <a:xfrm>
            <a:off x="15087467" y="12558392"/>
            <a:ext cx="13128049" cy="22815944"/>
          </a:xfrm>
        </p:spPr>
        <p:txBody>
          <a:bodyPr/>
          <a:lstStyle>
            <a:lvl1pPr>
              <a:defRPr sz="10070"/>
            </a:lvl1pPr>
            <a:lvl2pPr>
              <a:defRPr sz="8499"/>
            </a:lvl2pPr>
            <a:lvl3pPr>
              <a:defRPr sz="7585"/>
            </a:lvl3pPr>
            <a:lvl4pPr>
              <a:defRPr sz="6801"/>
            </a:lvl4pPr>
            <a:lvl5pPr>
              <a:defRPr sz="6801"/>
            </a:lvl5pPr>
            <a:lvl6pPr>
              <a:defRPr sz="6801"/>
            </a:lvl6pPr>
            <a:lvl7pPr>
              <a:defRPr sz="6801"/>
            </a:lvl7pPr>
            <a:lvl8pPr>
              <a:defRPr sz="6801"/>
            </a:lvl8pPr>
            <a:lvl9pPr>
              <a:defRPr sz="680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BD15A29B-F3F5-49A6-A363-C9DC9CEE13D0}" type="datetimeFigureOut">
              <a:rPr lang="ko-KR" altLang="en-US"/>
              <a:pPr>
                <a:defRPr/>
              </a:pPr>
              <a:t>2025-06-16</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69028AF9-F2C7-4788-A8D8-172C2D09D58C}" type="slidenum">
              <a:rPr lang="ko-KR" altLang="en-US"/>
              <a:pPr>
                <a:defRPr/>
              </a:pPr>
              <a:t>‹#›</a:t>
            </a:fld>
            <a:endParaRPr lang="ko-KR" altLang="en-US"/>
          </a:p>
        </p:txBody>
      </p:sp>
    </p:spTree>
    <p:extLst>
      <p:ext uri="{BB962C8B-B14F-4D97-AF65-F5344CB8AC3E}">
        <p14:creationId xmlns:p14="http://schemas.microsoft.com/office/powerpoint/2010/main" val="246031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2FDEEF6D-85C4-4965-BC93-B3C2AC6F2D2D}" type="datetimeFigureOut">
              <a:rPr lang="ko-KR" altLang="en-US"/>
              <a:pPr>
                <a:defRPr/>
              </a:pPr>
              <a:t>2025-06-16</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9A5E8213-26FB-4C0B-A851-E9B19E29867F}" type="slidenum">
              <a:rPr lang="ko-KR" altLang="en-US"/>
              <a:pPr>
                <a:defRPr/>
              </a:pPr>
              <a:t>‹#›</a:t>
            </a:fld>
            <a:endParaRPr lang="ko-KR" altLang="en-US"/>
          </a:p>
        </p:txBody>
      </p:sp>
    </p:spTree>
    <p:extLst>
      <p:ext uri="{BB962C8B-B14F-4D97-AF65-F5344CB8AC3E}">
        <p14:creationId xmlns:p14="http://schemas.microsoft.com/office/powerpoint/2010/main" val="372777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89DD92CD-C146-4AB0-847B-4FD1BF741DA4}" type="datetimeFigureOut">
              <a:rPr lang="ko-KR" altLang="en-US"/>
              <a:pPr>
                <a:defRPr/>
              </a:pPr>
              <a:t>2025-06-16</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1B58B79D-9C5D-4049-A94D-7589BFA8BCDA}" type="slidenum">
              <a:rPr lang="ko-KR" altLang="en-US"/>
              <a:pPr>
                <a:defRPr/>
              </a:pPr>
              <a:t>‹#›</a:t>
            </a:fld>
            <a:endParaRPr lang="ko-KR" altLang="en-US"/>
          </a:p>
        </p:txBody>
      </p:sp>
    </p:spTree>
    <p:extLst>
      <p:ext uri="{BB962C8B-B14F-4D97-AF65-F5344CB8AC3E}">
        <p14:creationId xmlns:p14="http://schemas.microsoft.com/office/powerpoint/2010/main" val="208411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485030" y="1576675"/>
            <a:ext cx="9771274" cy="6710032"/>
          </a:xfrm>
        </p:spPr>
        <p:txBody>
          <a:bodyPr anchor="b"/>
          <a:lstStyle>
            <a:lvl1pPr algn="l">
              <a:defRPr sz="8499" b="1"/>
            </a:lvl1pPr>
          </a:lstStyle>
          <a:p>
            <a:r>
              <a:rPr lang="ko-KR" altLang="en-US"/>
              <a:t>마스터 제목 스타일 편집</a:t>
            </a:r>
          </a:p>
        </p:txBody>
      </p:sp>
      <p:sp>
        <p:nvSpPr>
          <p:cNvPr id="3" name="내용 개체 틀 2"/>
          <p:cNvSpPr>
            <a:spLocks noGrp="1"/>
          </p:cNvSpPr>
          <p:nvPr>
            <p:ph idx="1"/>
          </p:nvPr>
        </p:nvSpPr>
        <p:spPr>
          <a:xfrm>
            <a:off x="11612086" y="1576679"/>
            <a:ext cx="16603428" cy="33797665"/>
          </a:xfrm>
        </p:spPr>
        <p:txBody>
          <a:bodyPr/>
          <a:lstStyle>
            <a:lvl1pPr>
              <a:defRPr sz="13468"/>
            </a:lvl1pPr>
            <a:lvl2pPr>
              <a:defRPr sz="11770"/>
            </a:lvl2pPr>
            <a:lvl3pPr>
              <a:defRPr sz="10070"/>
            </a:lvl3pPr>
            <a:lvl4pPr>
              <a:defRPr sz="8499"/>
            </a:lvl4pPr>
            <a:lvl5pPr>
              <a:defRPr sz="8499"/>
            </a:lvl5pPr>
            <a:lvl6pPr>
              <a:defRPr sz="8499"/>
            </a:lvl6pPr>
            <a:lvl7pPr>
              <a:defRPr sz="8499"/>
            </a:lvl7pPr>
            <a:lvl8pPr>
              <a:defRPr sz="8499"/>
            </a:lvl8pPr>
            <a:lvl9pPr>
              <a:defRPr sz="8499"/>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485030" y="8286711"/>
            <a:ext cx="9771274" cy="27087633"/>
          </a:xfrm>
        </p:spPr>
        <p:txBody>
          <a:bodyPr/>
          <a:lstStyle>
            <a:lvl1pPr marL="0" indent="0">
              <a:buNone/>
              <a:defRPr sz="5883"/>
            </a:lvl1pPr>
            <a:lvl2pPr marL="1930331" indent="0">
              <a:buNone/>
              <a:defRPr sz="5100"/>
            </a:lvl2pPr>
            <a:lvl3pPr marL="3860660" indent="0">
              <a:buNone/>
              <a:defRPr sz="4185"/>
            </a:lvl3pPr>
            <a:lvl4pPr marL="5790991" indent="0">
              <a:buNone/>
              <a:defRPr sz="3791"/>
            </a:lvl4pPr>
            <a:lvl5pPr marL="7721321" indent="0">
              <a:buNone/>
              <a:defRPr sz="3791"/>
            </a:lvl5pPr>
            <a:lvl6pPr marL="9651653" indent="0">
              <a:buNone/>
              <a:defRPr sz="3791"/>
            </a:lvl6pPr>
            <a:lvl7pPr marL="11581981" indent="0">
              <a:buNone/>
              <a:defRPr sz="3791"/>
            </a:lvl7pPr>
            <a:lvl8pPr marL="13512312" indent="0">
              <a:buNone/>
              <a:defRPr sz="3791"/>
            </a:lvl8pPr>
            <a:lvl9pPr marL="15442641" indent="0">
              <a:buNone/>
              <a:defRPr sz="3791"/>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F038EE67-982A-4CEC-9F9A-660DFA585370}" type="datetimeFigureOut">
              <a:rPr lang="ko-KR" altLang="en-US"/>
              <a:pPr>
                <a:defRPr/>
              </a:pPr>
              <a:t>2025-06-16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9B73C17C-0928-4C81-829E-FFF04555620F}" type="slidenum">
              <a:rPr lang="ko-KR" altLang="en-US"/>
              <a:pPr>
                <a:defRPr/>
              </a:pPr>
              <a:t>‹#›</a:t>
            </a:fld>
            <a:endParaRPr lang="ko-KR" altLang="en-US"/>
          </a:p>
        </p:txBody>
      </p:sp>
    </p:spTree>
    <p:extLst>
      <p:ext uri="{BB962C8B-B14F-4D97-AF65-F5344CB8AC3E}">
        <p14:creationId xmlns:p14="http://schemas.microsoft.com/office/powerpoint/2010/main" val="369147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21516" y="27720133"/>
            <a:ext cx="17820323" cy="3272520"/>
          </a:xfrm>
        </p:spPr>
        <p:txBody>
          <a:bodyPr anchor="b"/>
          <a:lstStyle>
            <a:lvl1pPr algn="l">
              <a:defRPr sz="8499" b="1"/>
            </a:lvl1pPr>
          </a:lstStyle>
          <a:p>
            <a:r>
              <a:rPr lang="ko-KR" altLang="en-US"/>
              <a:t>마스터 제목 스타일 편집</a:t>
            </a:r>
          </a:p>
        </p:txBody>
      </p:sp>
      <p:sp>
        <p:nvSpPr>
          <p:cNvPr id="3" name="그림 개체 틀 2"/>
          <p:cNvSpPr>
            <a:spLocks noGrp="1"/>
          </p:cNvSpPr>
          <p:nvPr>
            <p:ph type="pic" idx="1"/>
          </p:nvPr>
        </p:nvSpPr>
        <p:spPr>
          <a:xfrm>
            <a:off x="5821516" y="3538351"/>
            <a:ext cx="17820323" cy="23760113"/>
          </a:xfrm>
        </p:spPr>
        <p:txBody>
          <a:bodyPr rtlCol="0">
            <a:normAutofit/>
          </a:bodyPr>
          <a:lstStyle>
            <a:lvl1pPr marL="0" indent="0">
              <a:buNone/>
              <a:defRPr sz="13468"/>
            </a:lvl1pPr>
            <a:lvl2pPr marL="1930331" indent="0">
              <a:buNone/>
              <a:defRPr sz="11770"/>
            </a:lvl2pPr>
            <a:lvl3pPr marL="3860660" indent="0">
              <a:buNone/>
              <a:defRPr sz="10070"/>
            </a:lvl3pPr>
            <a:lvl4pPr marL="5790991" indent="0">
              <a:buNone/>
              <a:defRPr sz="8499"/>
            </a:lvl4pPr>
            <a:lvl5pPr marL="7721321" indent="0">
              <a:buNone/>
              <a:defRPr sz="8499"/>
            </a:lvl5pPr>
            <a:lvl6pPr marL="9651653" indent="0">
              <a:buNone/>
              <a:defRPr sz="8499"/>
            </a:lvl6pPr>
            <a:lvl7pPr marL="11581981" indent="0">
              <a:buNone/>
              <a:defRPr sz="8499"/>
            </a:lvl7pPr>
            <a:lvl8pPr marL="13512312" indent="0">
              <a:buNone/>
              <a:defRPr sz="8499"/>
            </a:lvl8pPr>
            <a:lvl9pPr marL="15442641" indent="0">
              <a:buNone/>
              <a:defRPr sz="8499"/>
            </a:lvl9pPr>
          </a:lstStyle>
          <a:p>
            <a:pPr lvl="0"/>
            <a:endParaRPr lang="ko-KR" altLang="en-US" noProof="0"/>
          </a:p>
        </p:txBody>
      </p:sp>
      <p:sp>
        <p:nvSpPr>
          <p:cNvPr id="4" name="텍스트 개체 틀 3"/>
          <p:cNvSpPr>
            <a:spLocks noGrp="1"/>
          </p:cNvSpPr>
          <p:nvPr>
            <p:ph type="body" sz="half" idx="2"/>
          </p:nvPr>
        </p:nvSpPr>
        <p:spPr>
          <a:xfrm>
            <a:off x="5821516" y="30992657"/>
            <a:ext cx="17820323" cy="4647517"/>
          </a:xfrm>
        </p:spPr>
        <p:txBody>
          <a:bodyPr/>
          <a:lstStyle>
            <a:lvl1pPr marL="0" indent="0">
              <a:buNone/>
              <a:defRPr sz="5883"/>
            </a:lvl1pPr>
            <a:lvl2pPr marL="1930331" indent="0">
              <a:buNone/>
              <a:defRPr sz="5100"/>
            </a:lvl2pPr>
            <a:lvl3pPr marL="3860660" indent="0">
              <a:buNone/>
              <a:defRPr sz="4185"/>
            </a:lvl3pPr>
            <a:lvl4pPr marL="5790991" indent="0">
              <a:buNone/>
              <a:defRPr sz="3791"/>
            </a:lvl4pPr>
            <a:lvl5pPr marL="7721321" indent="0">
              <a:buNone/>
              <a:defRPr sz="3791"/>
            </a:lvl5pPr>
            <a:lvl6pPr marL="9651653" indent="0">
              <a:buNone/>
              <a:defRPr sz="3791"/>
            </a:lvl6pPr>
            <a:lvl7pPr marL="11581981" indent="0">
              <a:buNone/>
              <a:defRPr sz="3791"/>
            </a:lvl7pPr>
            <a:lvl8pPr marL="13512312" indent="0">
              <a:buNone/>
              <a:defRPr sz="3791"/>
            </a:lvl8pPr>
            <a:lvl9pPr marL="15442641" indent="0">
              <a:buNone/>
              <a:defRPr sz="3791"/>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1B65BD5C-BF36-45C9-B87F-685D66CA1455}" type="datetimeFigureOut">
              <a:rPr lang="ko-KR" altLang="en-US"/>
              <a:pPr>
                <a:defRPr/>
              </a:pPr>
              <a:t>2025-06-16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68E698B9-3743-4AD8-A736-6EFE9D4AC60A}" type="slidenum">
              <a:rPr lang="ko-KR" altLang="en-US"/>
              <a:pPr>
                <a:defRPr/>
              </a:pPr>
              <a:t>‹#›</a:t>
            </a:fld>
            <a:endParaRPr lang="ko-KR" altLang="en-US"/>
          </a:p>
        </p:txBody>
      </p:sp>
    </p:spTree>
    <p:extLst>
      <p:ext uri="{BB962C8B-B14F-4D97-AF65-F5344CB8AC3E}">
        <p14:creationId xmlns:p14="http://schemas.microsoft.com/office/powerpoint/2010/main" val="146217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1485901" y="1585913"/>
            <a:ext cx="26728738" cy="660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1485901" y="9240841"/>
            <a:ext cx="26728738" cy="2613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485900" y="36704591"/>
            <a:ext cx="6929438" cy="2106612"/>
          </a:xfrm>
          <a:prstGeom prst="rect">
            <a:avLst/>
          </a:prstGeom>
        </p:spPr>
        <p:txBody>
          <a:bodyPr vert="horz" lIns="295232" tIns="147616" rIns="295232" bIns="147616" rtlCol="0" anchor="ctr"/>
          <a:lstStyle>
            <a:lvl1pPr algn="l" defTabSz="3860660" eaLnBrk="1" fontAlgn="auto" latinLnBrk="1" hangingPunct="1">
              <a:spcBef>
                <a:spcPts val="0"/>
              </a:spcBef>
              <a:spcAft>
                <a:spcPts val="0"/>
              </a:spcAft>
              <a:defRPr kumimoji="0" sz="5100">
                <a:solidFill>
                  <a:schemeClr val="tx1">
                    <a:tint val="75000"/>
                  </a:schemeClr>
                </a:solidFill>
                <a:latin typeface="+mn-lt"/>
                <a:ea typeface="+mn-ea"/>
              </a:defRPr>
            </a:lvl1pPr>
          </a:lstStyle>
          <a:p>
            <a:pPr>
              <a:defRPr/>
            </a:pPr>
            <a:fld id="{7E606CC2-7F0E-47D6-B1BD-807517029332}" type="datetimeFigureOut">
              <a:rPr lang="ko-KR" altLang="en-US"/>
              <a:pPr>
                <a:defRPr/>
              </a:pPr>
              <a:t>2025-06-16</a:t>
            </a:fld>
            <a:endParaRPr lang="ko-KR" altLang="en-US"/>
          </a:p>
        </p:txBody>
      </p:sp>
      <p:sp>
        <p:nvSpPr>
          <p:cNvPr id="5" name="바닥글 개체 틀 4"/>
          <p:cNvSpPr>
            <a:spLocks noGrp="1"/>
          </p:cNvSpPr>
          <p:nvPr>
            <p:ph type="ftr" sz="quarter" idx="3"/>
          </p:nvPr>
        </p:nvSpPr>
        <p:spPr>
          <a:xfrm>
            <a:off x="10147301" y="36704591"/>
            <a:ext cx="9405938" cy="2106612"/>
          </a:xfrm>
          <a:prstGeom prst="rect">
            <a:avLst/>
          </a:prstGeom>
        </p:spPr>
        <p:txBody>
          <a:bodyPr vert="horz" lIns="295232" tIns="147616" rIns="295232" bIns="147616" rtlCol="0" anchor="ctr"/>
          <a:lstStyle>
            <a:lvl1pPr algn="ctr" defTabSz="3860660" eaLnBrk="1" fontAlgn="auto" latinLnBrk="1" hangingPunct="1">
              <a:spcBef>
                <a:spcPts val="0"/>
              </a:spcBef>
              <a:spcAft>
                <a:spcPts val="0"/>
              </a:spcAft>
              <a:defRPr kumimoji="0" sz="51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21285200" y="36704591"/>
            <a:ext cx="6929438" cy="2106612"/>
          </a:xfrm>
          <a:prstGeom prst="rect">
            <a:avLst/>
          </a:prstGeom>
        </p:spPr>
        <p:txBody>
          <a:bodyPr vert="horz" wrap="square" lIns="295232" tIns="147616" rIns="295232" bIns="147616" numCol="1" anchor="ctr" anchorCtr="0" compatLnSpc="1">
            <a:prstTxWarp prst="textNoShape">
              <a:avLst/>
            </a:prstTxWarp>
          </a:bodyPr>
          <a:lstStyle>
            <a:lvl1pPr algn="r" defTabSz="3957756" eaLnBrk="1" latinLnBrk="1" hangingPunct="1">
              <a:defRPr kumimoji="0" sz="5100">
                <a:solidFill>
                  <a:srgbClr val="898989"/>
                </a:solidFill>
                <a:latin typeface="맑은 고딕" panose="020B0503020000020004" pitchFamily="50" charset="-127"/>
                <a:ea typeface="맑은 고딕" panose="020B0503020000020004" pitchFamily="50" charset="-127"/>
              </a:defRPr>
            </a:lvl1pPr>
          </a:lstStyle>
          <a:p>
            <a:pPr>
              <a:defRPr/>
            </a:pPr>
            <a:fld id="{81629558-FA67-474A-B2C5-F44FACC2E788}"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58826" rtl="0" eaLnBrk="0" fontAlgn="base" latinLnBrk="1" hangingPunct="0">
        <a:spcBef>
          <a:spcPct val="0"/>
        </a:spcBef>
        <a:spcAft>
          <a:spcPct val="0"/>
        </a:spcAft>
        <a:defRPr sz="18498" kern="1200">
          <a:solidFill>
            <a:schemeClr val="tx1"/>
          </a:solidFill>
          <a:latin typeface="+mj-lt"/>
          <a:ea typeface="+mj-ea"/>
          <a:cs typeface="+mj-cs"/>
        </a:defRPr>
      </a:lvl1pPr>
      <a:lvl2pPr algn="ctr" defTabSz="3858826" rtl="0" eaLnBrk="0" fontAlgn="base" latinLnBrk="1" hangingPunct="0">
        <a:spcBef>
          <a:spcPct val="0"/>
        </a:spcBef>
        <a:spcAft>
          <a:spcPct val="0"/>
        </a:spcAft>
        <a:defRPr sz="18498">
          <a:solidFill>
            <a:schemeClr val="tx1"/>
          </a:solidFill>
          <a:latin typeface="맑은 고딕" pitchFamily="50" charset="-127"/>
          <a:ea typeface="맑은 고딕" pitchFamily="50" charset="-127"/>
        </a:defRPr>
      </a:lvl2pPr>
      <a:lvl3pPr algn="ctr" defTabSz="3858826" rtl="0" eaLnBrk="0" fontAlgn="base" latinLnBrk="1" hangingPunct="0">
        <a:spcBef>
          <a:spcPct val="0"/>
        </a:spcBef>
        <a:spcAft>
          <a:spcPct val="0"/>
        </a:spcAft>
        <a:defRPr sz="18498">
          <a:solidFill>
            <a:schemeClr val="tx1"/>
          </a:solidFill>
          <a:latin typeface="맑은 고딕" pitchFamily="50" charset="-127"/>
          <a:ea typeface="맑은 고딕" pitchFamily="50" charset="-127"/>
        </a:defRPr>
      </a:lvl3pPr>
      <a:lvl4pPr algn="ctr" defTabSz="3858826" rtl="0" eaLnBrk="0" fontAlgn="base" latinLnBrk="1" hangingPunct="0">
        <a:spcBef>
          <a:spcPct val="0"/>
        </a:spcBef>
        <a:spcAft>
          <a:spcPct val="0"/>
        </a:spcAft>
        <a:defRPr sz="18498">
          <a:solidFill>
            <a:schemeClr val="tx1"/>
          </a:solidFill>
          <a:latin typeface="맑은 고딕" pitchFamily="50" charset="-127"/>
          <a:ea typeface="맑은 고딕" pitchFamily="50" charset="-127"/>
        </a:defRPr>
      </a:lvl4pPr>
      <a:lvl5pPr algn="ctr" defTabSz="3858826" rtl="0" eaLnBrk="0" fontAlgn="base" latinLnBrk="1" hangingPunct="0">
        <a:spcBef>
          <a:spcPct val="0"/>
        </a:spcBef>
        <a:spcAft>
          <a:spcPct val="0"/>
        </a:spcAft>
        <a:defRPr sz="18498">
          <a:solidFill>
            <a:schemeClr val="tx1"/>
          </a:solidFill>
          <a:latin typeface="맑은 고딕" pitchFamily="50" charset="-127"/>
          <a:ea typeface="맑은 고딕" pitchFamily="50" charset="-127"/>
        </a:defRPr>
      </a:lvl5pPr>
      <a:lvl6pPr marL="597867" algn="ctr" defTabSz="3859142" rtl="0" fontAlgn="base" latinLnBrk="1">
        <a:spcBef>
          <a:spcPct val="0"/>
        </a:spcBef>
        <a:spcAft>
          <a:spcPct val="0"/>
        </a:spcAft>
        <a:defRPr sz="18569">
          <a:solidFill>
            <a:schemeClr val="tx1"/>
          </a:solidFill>
          <a:latin typeface="맑은 고딕" pitchFamily="50" charset="-127"/>
          <a:ea typeface="맑은 고딕" pitchFamily="50" charset="-127"/>
        </a:defRPr>
      </a:lvl6pPr>
      <a:lvl7pPr marL="1195732" algn="ctr" defTabSz="3859142" rtl="0" fontAlgn="base" latinLnBrk="1">
        <a:spcBef>
          <a:spcPct val="0"/>
        </a:spcBef>
        <a:spcAft>
          <a:spcPct val="0"/>
        </a:spcAft>
        <a:defRPr sz="18569">
          <a:solidFill>
            <a:schemeClr val="tx1"/>
          </a:solidFill>
          <a:latin typeface="맑은 고딕" pitchFamily="50" charset="-127"/>
          <a:ea typeface="맑은 고딕" pitchFamily="50" charset="-127"/>
        </a:defRPr>
      </a:lvl7pPr>
      <a:lvl8pPr marL="1793598" algn="ctr" defTabSz="3859142" rtl="0" fontAlgn="base" latinLnBrk="1">
        <a:spcBef>
          <a:spcPct val="0"/>
        </a:spcBef>
        <a:spcAft>
          <a:spcPct val="0"/>
        </a:spcAft>
        <a:defRPr sz="18569">
          <a:solidFill>
            <a:schemeClr val="tx1"/>
          </a:solidFill>
          <a:latin typeface="맑은 고딕" pitchFamily="50" charset="-127"/>
          <a:ea typeface="맑은 고딕" pitchFamily="50" charset="-127"/>
        </a:defRPr>
      </a:lvl8pPr>
      <a:lvl9pPr marL="2391465" algn="ctr" defTabSz="3859142" rtl="0" fontAlgn="base" latinLnBrk="1">
        <a:spcBef>
          <a:spcPct val="0"/>
        </a:spcBef>
        <a:spcAft>
          <a:spcPct val="0"/>
        </a:spcAft>
        <a:defRPr sz="18569">
          <a:solidFill>
            <a:schemeClr val="tx1"/>
          </a:solidFill>
          <a:latin typeface="맑은 고딕" pitchFamily="50" charset="-127"/>
          <a:ea typeface="맑은 고딕" pitchFamily="50" charset="-127"/>
        </a:defRPr>
      </a:lvl9pPr>
    </p:titleStyle>
    <p:bodyStyle>
      <a:lvl1pPr marL="1446067" indent="-1446067" algn="l" defTabSz="3858826" rtl="0" eaLnBrk="0" fontAlgn="base" latinLnBrk="1" hangingPunct="0">
        <a:spcBef>
          <a:spcPct val="20000"/>
        </a:spcBef>
        <a:spcAft>
          <a:spcPct val="0"/>
        </a:spcAft>
        <a:buFont typeface="Arial" panose="020B0604020202020204" pitchFamily="34" charset="0"/>
        <a:buChar char="•"/>
        <a:defRPr sz="13398" kern="1200">
          <a:solidFill>
            <a:schemeClr val="tx1"/>
          </a:solidFill>
          <a:latin typeface="+mn-lt"/>
          <a:ea typeface="+mn-ea"/>
          <a:cs typeface="+mn-cs"/>
        </a:defRPr>
      </a:lvl1pPr>
      <a:lvl2pPr marL="3136585" indent="-1204792" algn="l" defTabSz="3858826" rtl="0" eaLnBrk="0" fontAlgn="base" latinLnBrk="1" hangingPunct="0">
        <a:spcBef>
          <a:spcPct val="20000"/>
        </a:spcBef>
        <a:spcAft>
          <a:spcPct val="0"/>
        </a:spcAft>
        <a:buFont typeface="Arial" panose="020B0604020202020204" pitchFamily="34" charset="0"/>
        <a:buChar char="–"/>
        <a:defRPr sz="11700" kern="1200">
          <a:solidFill>
            <a:schemeClr val="tx1"/>
          </a:solidFill>
          <a:latin typeface="+mn-lt"/>
          <a:ea typeface="+mn-ea"/>
          <a:cs typeface="+mn-cs"/>
        </a:defRPr>
      </a:lvl2pPr>
      <a:lvl3pPr marL="4823929" indent="-961929" algn="l" defTabSz="3858826" rtl="0" eaLnBrk="0" fontAlgn="base" latinLnBrk="1" hangingPunct="0">
        <a:spcBef>
          <a:spcPct val="20000"/>
        </a:spcBef>
        <a:spcAft>
          <a:spcPct val="0"/>
        </a:spcAft>
        <a:buFont typeface="Arial" panose="020B0604020202020204" pitchFamily="34" charset="0"/>
        <a:buChar char="•"/>
        <a:defRPr sz="10000" kern="1200">
          <a:solidFill>
            <a:schemeClr val="tx1"/>
          </a:solidFill>
          <a:latin typeface="+mn-lt"/>
          <a:ea typeface="+mn-ea"/>
          <a:cs typeface="+mn-cs"/>
        </a:defRPr>
      </a:lvl3pPr>
      <a:lvl4pPr marL="6754134" indent="-961929" algn="l" defTabSz="3858826" rtl="0" eaLnBrk="0" fontAlgn="base" latinLnBrk="1" hangingPunct="0">
        <a:spcBef>
          <a:spcPct val="20000"/>
        </a:spcBef>
        <a:spcAft>
          <a:spcPct val="0"/>
        </a:spcAft>
        <a:buFont typeface="Arial" panose="020B0604020202020204" pitchFamily="34" charset="0"/>
        <a:buChar char="–"/>
        <a:defRPr sz="8498" kern="1200">
          <a:solidFill>
            <a:schemeClr val="tx1"/>
          </a:solidFill>
          <a:latin typeface="+mn-lt"/>
          <a:ea typeface="+mn-ea"/>
          <a:cs typeface="+mn-cs"/>
        </a:defRPr>
      </a:lvl4pPr>
      <a:lvl5pPr marL="8684342" indent="-961929" algn="l" defTabSz="3858826" rtl="0" eaLnBrk="0" fontAlgn="base" latinLnBrk="1" hangingPunct="0">
        <a:spcBef>
          <a:spcPct val="20000"/>
        </a:spcBef>
        <a:spcAft>
          <a:spcPct val="0"/>
        </a:spcAft>
        <a:buFont typeface="Arial" panose="020B0604020202020204" pitchFamily="34" charset="0"/>
        <a:buChar char="»"/>
        <a:defRPr sz="8498" kern="1200">
          <a:solidFill>
            <a:schemeClr val="tx1"/>
          </a:solidFill>
          <a:latin typeface="+mn-lt"/>
          <a:ea typeface="+mn-ea"/>
          <a:cs typeface="+mn-cs"/>
        </a:defRPr>
      </a:lvl5pPr>
      <a:lvl6pPr marL="10616818" indent="-965165" algn="l" defTabSz="3860660" rtl="0" eaLnBrk="1" latinLnBrk="1" hangingPunct="1">
        <a:spcBef>
          <a:spcPct val="20000"/>
        </a:spcBef>
        <a:buFont typeface="Arial" pitchFamily="34" charset="0"/>
        <a:buChar char="•"/>
        <a:defRPr sz="8499" kern="1200">
          <a:solidFill>
            <a:schemeClr val="tx1"/>
          </a:solidFill>
          <a:latin typeface="+mn-lt"/>
          <a:ea typeface="+mn-ea"/>
          <a:cs typeface="+mn-cs"/>
        </a:defRPr>
      </a:lvl6pPr>
      <a:lvl7pPr marL="12547148" indent="-965165" algn="l" defTabSz="3860660" rtl="0" eaLnBrk="1" latinLnBrk="1" hangingPunct="1">
        <a:spcBef>
          <a:spcPct val="20000"/>
        </a:spcBef>
        <a:buFont typeface="Arial" pitchFamily="34" charset="0"/>
        <a:buChar char="•"/>
        <a:defRPr sz="8499" kern="1200">
          <a:solidFill>
            <a:schemeClr val="tx1"/>
          </a:solidFill>
          <a:latin typeface="+mn-lt"/>
          <a:ea typeface="+mn-ea"/>
          <a:cs typeface="+mn-cs"/>
        </a:defRPr>
      </a:lvl7pPr>
      <a:lvl8pPr marL="14477477" indent="-965165" algn="l" defTabSz="3860660" rtl="0" eaLnBrk="1" latinLnBrk="1" hangingPunct="1">
        <a:spcBef>
          <a:spcPct val="20000"/>
        </a:spcBef>
        <a:buFont typeface="Arial" pitchFamily="34" charset="0"/>
        <a:buChar char="•"/>
        <a:defRPr sz="8499" kern="1200">
          <a:solidFill>
            <a:schemeClr val="tx1"/>
          </a:solidFill>
          <a:latin typeface="+mn-lt"/>
          <a:ea typeface="+mn-ea"/>
          <a:cs typeface="+mn-cs"/>
        </a:defRPr>
      </a:lvl8pPr>
      <a:lvl9pPr marL="16407808" indent="-965165" algn="l" defTabSz="3860660" rtl="0" eaLnBrk="1" latinLnBrk="1" hangingPunct="1">
        <a:spcBef>
          <a:spcPct val="20000"/>
        </a:spcBef>
        <a:buFont typeface="Arial" pitchFamily="34" charset="0"/>
        <a:buChar char="•"/>
        <a:defRPr sz="8499" kern="1200">
          <a:solidFill>
            <a:schemeClr val="tx1"/>
          </a:solidFill>
          <a:latin typeface="+mn-lt"/>
          <a:ea typeface="+mn-ea"/>
          <a:cs typeface="+mn-cs"/>
        </a:defRPr>
      </a:lvl9pPr>
    </p:bodyStyle>
    <p:otherStyle>
      <a:defPPr>
        <a:defRPr lang="ko-KR"/>
      </a:defPPr>
      <a:lvl1pPr marL="0" algn="l" defTabSz="3860660" rtl="0" eaLnBrk="1" latinLnBrk="1" hangingPunct="1">
        <a:defRPr sz="7585" kern="1200">
          <a:solidFill>
            <a:schemeClr val="tx1"/>
          </a:solidFill>
          <a:latin typeface="+mn-lt"/>
          <a:ea typeface="+mn-ea"/>
          <a:cs typeface="+mn-cs"/>
        </a:defRPr>
      </a:lvl1pPr>
      <a:lvl2pPr marL="1930331" algn="l" defTabSz="3860660" rtl="0" eaLnBrk="1" latinLnBrk="1" hangingPunct="1">
        <a:defRPr sz="7585" kern="1200">
          <a:solidFill>
            <a:schemeClr val="tx1"/>
          </a:solidFill>
          <a:latin typeface="+mn-lt"/>
          <a:ea typeface="+mn-ea"/>
          <a:cs typeface="+mn-cs"/>
        </a:defRPr>
      </a:lvl2pPr>
      <a:lvl3pPr marL="3860660" algn="l" defTabSz="3860660" rtl="0" eaLnBrk="1" latinLnBrk="1" hangingPunct="1">
        <a:defRPr sz="7585" kern="1200">
          <a:solidFill>
            <a:schemeClr val="tx1"/>
          </a:solidFill>
          <a:latin typeface="+mn-lt"/>
          <a:ea typeface="+mn-ea"/>
          <a:cs typeface="+mn-cs"/>
        </a:defRPr>
      </a:lvl3pPr>
      <a:lvl4pPr marL="5790991" algn="l" defTabSz="3860660" rtl="0" eaLnBrk="1" latinLnBrk="1" hangingPunct="1">
        <a:defRPr sz="7585" kern="1200">
          <a:solidFill>
            <a:schemeClr val="tx1"/>
          </a:solidFill>
          <a:latin typeface="+mn-lt"/>
          <a:ea typeface="+mn-ea"/>
          <a:cs typeface="+mn-cs"/>
        </a:defRPr>
      </a:lvl4pPr>
      <a:lvl5pPr marL="7721321" algn="l" defTabSz="3860660" rtl="0" eaLnBrk="1" latinLnBrk="1" hangingPunct="1">
        <a:defRPr sz="7585" kern="1200">
          <a:solidFill>
            <a:schemeClr val="tx1"/>
          </a:solidFill>
          <a:latin typeface="+mn-lt"/>
          <a:ea typeface="+mn-ea"/>
          <a:cs typeface="+mn-cs"/>
        </a:defRPr>
      </a:lvl5pPr>
      <a:lvl6pPr marL="9651653" algn="l" defTabSz="3860660" rtl="0" eaLnBrk="1" latinLnBrk="1" hangingPunct="1">
        <a:defRPr sz="7585" kern="1200">
          <a:solidFill>
            <a:schemeClr val="tx1"/>
          </a:solidFill>
          <a:latin typeface="+mn-lt"/>
          <a:ea typeface="+mn-ea"/>
          <a:cs typeface="+mn-cs"/>
        </a:defRPr>
      </a:lvl6pPr>
      <a:lvl7pPr marL="11581981" algn="l" defTabSz="3860660" rtl="0" eaLnBrk="1" latinLnBrk="1" hangingPunct="1">
        <a:defRPr sz="7585" kern="1200">
          <a:solidFill>
            <a:schemeClr val="tx1"/>
          </a:solidFill>
          <a:latin typeface="+mn-lt"/>
          <a:ea typeface="+mn-ea"/>
          <a:cs typeface="+mn-cs"/>
        </a:defRPr>
      </a:lvl7pPr>
      <a:lvl8pPr marL="13512312" algn="l" defTabSz="3860660" rtl="0" eaLnBrk="1" latinLnBrk="1" hangingPunct="1">
        <a:defRPr sz="7585" kern="1200">
          <a:solidFill>
            <a:schemeClr val="tx1"/>
          </a:solidFill>
          <a:latin typeface="+mn-lt"/>
          <a:ea typeface="+mn-ea"/>
          <a:cs typeface="+mn-cs"/>
        </a:defRPr>
      </a:lvl8pPr>
      <a:lvl9pPr marL="15442641" algn="l" defTabSz="3860660" rtl="0" eaLnBrk="1" latinLnBrk="1" hangingPunct="1">
        <a:defRPr sz="75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60000"/>
                <a:lumOff val="40000"/>
              </a:schemeClr>
            </a:gs>
            <a:gs pos="89000">
              <a:schemeClr val="bg1"/>
            </a:gs>
            <a:gs pos="100000">
              <a:schemeClr val="accent1">
                <a:lumMod val="40000"/>
                <a:lumOff val="60000"/>
              </a:schemeClr>
            </a:gs>
          </a:gsLst>
          <a:lin ang="16200000" scaled="1"/>
        </a:gradFill>
        <a:effectLst/>
      </p:bgPr>
    </p:bg>
    <p:spTree>
      <p:nvGrpSpPr>
        <p:cNvPr id="1" name=""/>
        <p:cNvGrpSpPr/>
        <p:nvPr/>
      </p:nvGrpSpPr>
      <p:grpSpPr>
        <a:xfrm>
          <a:off x="0" y="0"/>
          <a:ext cx="0" cy="0"/>
          <a:chOff x="0" y="0"/>
          <a:chExt cx="0" cy="0"/>
        </a:xfrm>
      </p:grpSpPr>
      <p:sp>
        <p:nvSpPr>
          <p:cNvPr id="29" name="직사각형 28">
            <a:extLst>
              <a:ext uri="{FF2B5EF4-FFF2-40B4-BE49-F238E27FC236}">
                <a16:creationId xmlns:a16="http://schemas.microsoft.com/office/drawing/2014/main" id="{C13B84BD-C07D-EBDE-DDB3-41F1F3689ACE}"/>
              </a:ext>
            </a:extLst>
          </p:cNvPr>
          <p:cNvSpPr/>
          <p:nvPr/>
        </p:nvSpPr>
        <p:spPr>
          <a:xfrm>
            <a:off x="381688" y="18941513"/>
            <a:ext cx="14128510" cy="203007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30" name="직사각형 29">
            <a:extLst>
              <a:ext uri="{FF2B5EF4-FFF2-40B4-BE49-F238E27FC236}">
                <a16:creationId xmlns:a16="http://schemas.microsoft.com/office/drawing/2014/main" id="{F6BF2245-E673-4EF9-E808-D883FD15F27B}"/>
              </a:ext>
            </a:extLst>
          </p:cNvPr>
          <p:cNvSpPr/>
          <p:nvPr/>
        </p:nvSpPr>
        <p:spPr>
          <a:xfrm>
            <a:off x="595391" y="19368046"/>
            <a:ext cx="13702611" cy="19512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defTabSz="3957756" eaLnBrk="1" latinLnBrk="1" hangingPunct="1">
              <a:lnSpc>
                <a:spcPct val="114000"/>
              </a:lnSpc>
              <a:defRPr/>
            </a:pPr>
            <a:endParaRPr lang="ko-KR" altLang="en-US" sz="2000" dirty="0">
              <a:solidFill>
                <a:schemeClr val="tx1"/>
              </a:solidFill>
              <a:latin typeface="나눔스퀘어 Bold" panose="020B0600000101010101" pitchFamily="50" charset="-127"/>
              <a:ea typeface="나눔스퀘어 Bold" panose="020B0600000101010101" pitchFamily="50" charset="-127"/>
            </a:endParaRPr>
          </a:p>
        </p:txBody>
      </p:sp>
      <p:sp>
        <p:nvSpPr>
          <p:cNvPr id="24" name="직사각형 23">
            <a:extLst>
              <a:ext uri="{FF2B5EF4-FFF2-40B4-BE49-F238E27FC236}">
                <a16:creationId xmlns:a16="http://schemas.microsoft.com/office/drawing/2014/main" id="{76C7B80C-C7D3-6694-01C1-9945CD2E1D6A}"/>
              </a:ext>
            </a:extLst>
          </p:cNvPr>
          <p:cNvSpPr/>
          <p:nvPr/>
        </p:nvSpPr>
        <p:spPr>
          <a:xfrm>
            <a:off x="14920103" y="9298972"/>
            <a:ext cx="14364895" cy="241485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26" name="직사각형 25">
            <a:extLst>
              <a:ext uri="{FF2B5EF4-FFF2-40B4-BE49-F238E27FC236}">
                <a16:creationId xmlns:a16="http://schemas.microsoft.com/office/drawing/2014/main" id="{5FEC467E-58FE-792A-7B3C-F88DA0F4B8AA}"/>
              </a:ext>
            </a:extLst>
          </p:cNvPr>
          <p:cNvSpPr/>
          <p:nvPr/>
        </p:nvSpPr>
        <p:spPr>
          <a:xfrm>
            <a:off x="15126618" y="9996464"/>
            <a:ext cx="13978530" cy="23053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defTabSz="3957756" eaLnBrk="1" latinLnBrk="1" hangingPunct="1">
              <a:lnSpc>
                <a:spcPct val="114000"/>
              </a:lnSpc>
              <a:defRPr/>
            </a:pPr>
            <a:endParaRPr lang="ko-KR" altLang="en-US" sz="2000" dirty="0">
              <a:solidFill>
                <a:schemeClr val="tx1"/>
              </a:solidFill>
              <a:latin typeface="나눔스퀘어 Bold" panose="020B0600000101010101" pitchFamily="50" charset="-127"/>
              <a:ea typeface="나눔스퀘어 Bold" panose="020B0600000101010101" pitchFamily="50" charset="-127"/>
            </a:endParaRPr>
          </a:p>
        </p:txBody>
      </p:sp>
      <p:sp>
        <p:nvSpPr>
          <p:cNvPr id="3075" name="TextBox 3"/>
          <p:cNvSpPr txBox="1">
            <a:spLocks noChangeArrowheads="1"/>
          </p:cNvSpPr>
          <p:nvPr/>
        </p:nvSpPr>
        <p:spPr bwMode="auto">
          <a:xfrm>
            <a:off x="1558927" y="833291"/>
            <a:ext cx="26852563" cy="95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latinLnBrk="1"/>
            <a:r>
              <a:rPr lang="en-US" altLang="ko-KR" sz="5400" kern="0" dirty="0">
                <a:solidFill>
                  <a:srgbClr val="000000"/>
                </a:solidFill>
                <a:latin typeface="나눔스퀘어 Bold" panose="020B0600000101010101" pitchFamily="50" charset="-127"/>
                <a:ea typeface="나눔스퀘어 Bold" panose="020B0600000101010101" pitchFamily="50" charset="-127"/>
              </a:rPr>
              <a:t>Germany </a:t>
            </a:r>
            <a:r>
              <a:rPr lang="ko-KR" altLang="en-US" sz="5400" kern="0" dirty="0">
                <a:solidFill>
                  <a:srgbClr val="000000"/>
                </a:solidFill>
                <a:latin typeface="나눔스퀘어 Bold" panose="020B0600000101010101" pitchFamily="50" charset="-127"/>
                <a:ea typeface="나눔스퀘어 Bold" panose="020B0600000101010101" pitchFamily="50" charset="-127"/>
              </a:rPr>
              <a:t>중고차의 판매 가격 예측을 위한 </a:t>
            </a:r>
            <a:r>
              <a:rPr lang="ko-KR" altLang="en-US" sz="5400" kern="0" dirty="0" err="1">
                <a:solidFill>
                  <a:srgbClr val="000000"/>
                </a:solidFill>
                <a:latin typeface="나눔스퀘어 Bold" panose="020B0600000101010101" pitchFamily="50" charset="-127"/>
                <a:ea typeface="나눔스퀘어 Bold" panose="020B0600000101010101" pitchFamily="50" charset="-127"/>
              </a:rPr>
              <a:t>머신러닝</a:t>
            </a:r>
            <a:r>
              <a:rPr lang="ko-KR" altLang="en-US" sz="5400" kern="0" dirty="0">
                <a:solidFill>
                  <a:srgbClr val="000000"/>
                </a:solidFill>
                <a:latin typeface="나눔스퀘어 Bold" panose="020B0600000101010101" pitchFamily="50" charset="-127"/>
                <a:ea typeface="나눔스퀘어 Bold" panose="020B0600000101010101" pitchFamily="50" charset="-127"/>
              </a:rPr>
              <a:t> 기반 모델 개발</a:t>
            </a:r>
          </a:p>
        </p:txBody>
      </p:sp>
      <p:sp>
        <p:nvSpPr>
          <p:cNvPr id="6" name="직사각형 5"/>
          <p:cNvSpPr/>
          <p:nvPr/>
        </p:nvSpPr>
        <p:spPr>
          <a:xfrm>
            <a:off x="1042542" y="1852234"/>
            <a:ext cx="28197000" cy="707886"/>
          </a:xfrm>
          <a:prstGeom prst="rect">
            <a:avLst/>
          </a:prstGeom>
        </p:spPr>
        <p:txBody>
          <a:bodyPr wrap="square">
            <a:spAutoFit/>
          </a:bodyPr>
          <a:lstStyle/>
          <a:p>
            <a:pPr algn="ctr" defTabSz="3957756" eaLnBrk="1" hangingPunct="1">
              <a:spcBef>
                <a:spcPts val="0"/>
              </a:spcBef>
              <a:spcAft>
                <a:spcPts val="0"/>
              </a:spcAft>
              <a:defRPr/>
            </a:pPr>
            <a:r>
              <a:rPr lang="en-US" altLang="ko-KR" sz="4000" kern="0" dirty="0">
                <a:solidFill>
                  <a:srgbClr val="000000"/>
                </a:solidFill>
                <a:latin typeface="나눔스퀘어 Bold" panose="020B0600000101010101" pitchFamily="50" charset="-127"/>
                <a:ea typeface="나눔스퀘어 Bold" panose="020B0600000101010101" pitchFamily="50" charset="-127"/>
              </a:rPr>
              <a:t>Development</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of</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a</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Machine</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Learning-Based</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Prediction</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Model</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For</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Used</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Car</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Listing</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Prices</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in</a:t>
            </a:r>
            <a:r>
              <a:rPr lang="ko-KR" altLang="en-US" sz="4000" kern="0" dirty="0">
                <a:solidFill>
                  <a:srgbClr val="000000"/>
                </a:solidFill>
                <a:latin typeface="나눔스퀘어 Bold" panose="020B0600000101010101" pitchFamily="50" charset="-127"/>
                <a:ea typeface="나눔스퀘어 Bold" panose="020B0600000101010101" pitchFamily="50" charset="-127"/>
              </a:rPr>
              <a:t> </a:t>
            </a:r>
            <a:r>
              <a:rPr lang="en-US" altLang="ko-KR" sz="4000" kern="0" dirty="0">
                <a:solidFill>
                  <a:srgbClr val="000000"/>
                </a:solidFill>
                <a:latin typeface="나눔스퀘어 Bold" panose="020B0600000101010101" pitchFamily="50" charset="-127"/>
                <a:ea typeface="나눔스퀘어 Bold" panose="020B0600000101010101" pitchFamily="50" charset="-127"/>
              </a:rPr>
              <a:t>Germany</a:t>
            </a:r>
          </a:p>
        </p:txBody>
      </p:sp>
      <p:sp>
        <p:nvSpPr>
          <p:cNvPr id="7" name="직사각형 6"/>
          <p:cNvSpPr/>
          <p:nvPr/>
        </p:nvSpPr>
        <p:spPr>
          <a:xfrm>
            <a:off x="5307150" y="2570013"/>
            <a:ext cx="19225905" cy="1631216"/>
          </a:xfrm>
          <a:prstGeom prst="rect">
            <a:avLst/>
          </a:prstGeom>
        </p:spPr>
        <p:txBody>
          <a:bodyPr wrap="square" anchor="ctr">
            <a:spAutoFit/>
          </a:bodyPr>
          <a:lstStyle/>
          <a:p>
            <a:pPr algn="ctr">
              <a:spcBef>
                <a:spcPts val="760"/>
              </a:spcBef>
            </a:pP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김지수</a:t>
            </a:r>
            <a:r>
              <a:rPr lang="en-US" altLang="ko-KR" sz="3200" baseline="30000" dirty="0">
                <a:solidFill>
                  <a:srgbClr val="000000"/>
                </a:solidFill>
                <a:ea typeface="한양신명조"/>
                <a:cs typeface="굴림" panose="020B0600000101010101" pitchFamily="50" charset="-127"/>
              </a:rPr>
              <a:t>1</a:t>
            </a:r>
            <a:r>
              <a:rPr lang="en-US" altLang="ko-KR" sz="3200" dirty="0">
                <a:solidFill>
                  <a:srgbClr val="000000"/>
                </a:solidFill>
                <a:ea typeface="한양신명조"/>
                <a:cs typeface="굴림" panose="020B0600000101010101" pitchFamily="50" charset="-127"/>
              </a:rPr>
              <a:t>, </a:t>
            </a:r>
            <a:r>
              <a:rPr lang="ko-KR"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김</a:t>
            </a: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태윤</a:t>
            </a:r>
            <a:r>
              <a:rPr lang="en-US" altLang="ko-KR" sz="3200" baseline="30000" dirty="0">
                <a:solidFill>
                  <a:srgbClr val="000000"/>
                </a:solidFill>
                <a:ea typeface="한양신명조"/>
                <a:cs typeface="굴림" panose="020B0600000101010101" pitchFamily="50" charset="-127"/>
              </a:rPr>
              <a:t>2</a:t>
            </a:r>
            <a:r>
              <a:rPr lang="en-US"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 </a:t>
            </a:r>
            <a:r>
              <a:rPr lang="ko-KR" altLang="en-US" sz="3200" dirty="0" err="1">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양진주</a:t>
            </a:r>
            <a:r>
              <a:rPr lang="en-US" altLang="ko-KR" sz="3200" baseline="30000" dirty="0">
                <a:solidFill>
                  <a:srgbClr val="000000"/>
                </a:solidFill>
                <a:ea typeface="한양신명조"/>
                <a:cs typeface="굴림" panose="020B0600000101010101" pitchFamily="50" charset="-127"/>
              </a:rPr>
              <a:t>1</a:t>
            </a:r>
            <a:r>
              <a:rPr lang="en-US" altLang="ko-KR" sz="3200" dirty="0">
                <a:solidFill>
                  <a:srgbClr val="000000"/>
                </a:solidFill>
                <a:ea typeface="한양신명조"/>
                <a:cs typeface="굴림" panose="020B0600000101010101" pitchFamily="50" charset="-127"/>
              </a:rPr>
              <a:t>, </a:t>
            </a:r>
            <a:r>
              <a:rPr lang="ko-KR"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김</a:t>
            </a: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성현</a:t>
            </a:r>
            <a:r>
              <a:rPr lang="en-US" altLang="ko-KR" sz="3200" baseline="30000" dirty="0">
                <a:solidFill>
                  <a:srgbClr val="000000"/>
                </a:solidFill>
                <a:ea typeface="한양신명조"/>
                <a:cs typeface="굴림" panose="020B0600000101010101" pitchFamily="50" charset="-127"/>
              </a:rPr>
              <a:t>1</a:t>
            </a:r>
            <a:r>
              <a:rPr lang="en-US" altLang="ko-KR" sz="3200" dirty="0">
                <a:solidFill>
                  <a:srgbClr val="000000"/>
                </a:solidFill>
                <a:ea typeface="한양신명조"/>
                <a:cs typeface="굴림" panose="020B0600000101010101" pitchFamily="50" charset="-127"/>
              </a:rPr>
              <a:t>, </a:t>
            </a:r>
            <a:r>
              <a:rPr lang="ko-KR" altLang="en-US" sz="3200" dirty="0" err="1">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이준범</a:t>
            </a:r>
            <a:r>
              <a:rPr lang="en-US" altLang="ko-KR" sz="3200" baseline="30000" dirty="0">
                <a:solidFill>
                  <a:srgbClr val="000000"/>
                </a:solidFill>
                <a:ea typeface="한양신명조"/>
                <a:cs typeface="굴림" panose="020B0600000101010101" pitchFamily="50" charset="-127"/>
              </a:rPr>
              <a:t>3</a:t>
            </a:r>
            <a:r>
              <a:rPr lang="en-US" altLang="ko-KR" sz="3200" dirty="0">
                <a:solidFill>
                  <a:srgbClr val="000000"/>
                </a:solidFill>
                <a:ea typeface="한양신명조"/>
                <a:cs typeface="굴림" panose="020B0600000101010101" pitchFamily="50" charset="-127"/>
              </a:rPr>
              <a:t>, </a:t>
            </a:r>
            <a:r>
              <a:rPr lang="ko-KR" altLang="ko-KR" sz="3200" dirty="0" err="1">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조석헌</a:t>
            </a:r>
            <a:r>
              <a:rPr lang="en-US" altLang="ko-KR" sz="3200" dirty="0">
                <a:solidFill>
                  <a:srgbClr val="000000"/>
                </a:solidFill>
                <a:ea typeface="한양신명조"/>
                <a:cs typeface="굴림" panose="020B0600000101010101" pitchFamily="50" charset="-127"/>
              </a:rPr>
              <a:t>*</a:t>
            </a:r>
            <a:endParaRPr lang="ko-KR" altLang="ko-KR" sz="3200" dirty="0">
              <a:cs typeface="굴림" panose="020B0600000101010101" pitchFamily="50" charset="-127"/>
            </a:endParaRPr>
          </a:p>
          <a:p>
            <a:pPr algn="ctr">
              <a:spcAft>
                <a:spcPts val="760"/>
              </a:spcAft>
            </a:pPr>
            <a:r>
              <a:rPr lang="en-US" altLang="ko-KR" sz="3200" baseline="30000" dirty="0">
                <a:solidFill>
                  <a:srgbClr val="000000"/>
                </a:solidFill>
                <a:latin typeface="한양신명조"/>
                <a:ea typeface="한양신명조"/>
                <a:cs typeface="굴림" panose="020B0600000101010101" pitchFamily="50" charset="-127"/>
              </a:rPr>
              <a:t>1</a:t>
            </a: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숙명여자</a:t>
            </a:r>
            <a:r>
              <a:rPr lang="ko-KR"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대학교</a:t>
            </a:r>
            <a:r>
              <a:rPr lang="en-US" altLang="ko-KR" sz="3200" dirty="0">
                <a:solidFill>
                  <a:srgbClr val="000000"/>
                </a:solidFill>
                <a:ea typeface="한양신명조"/>
                <a:cs typeface="굴림" panose="020B0600000101010101" pitchFamily="50" charset="-127"/>
              </a:rPr>
              <a:t>, </a:t>
            </a:r>
            <a:r>
              <a:rPr lang="en-US" altLang="ko-KR" sz="3200" baseline="30000" dirty="0">
                <a:solidFill>
                  <a:srgbClr val="000000"/>
                </a:solidFill>
                <a:ea typeface="한양신명조"/>
                <a:cs typeface="굴림" panose="020B0600000101010101" pitchFamily="50" charset="-127"/>
              </a:rPr>
              <a:t>2</a:t>
            </a: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금오공과</a:t>
            </a:r>
            <a:r>
              <a:rPr lang="ko-KR"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대학교</a:t>
            </a:r>
            <a:r>
              <a:rPr lang="en-US" altLang="ko-KR" sz="3200" dirty="0">
                <a:solidFill>
                  <a:srgbClr val="000000"/>
                </a:solidFill>
                <a:ea typeface="한양신명조"/>
                <a:cs typeface="굴림" panose="020B0600000101010101" pitchFamily="50" charset="-127"/>
              </a:rPr>
              <a:t>, </a:t>
            </a:r>
            <a:r>
              <a:rPr lang="en-US" altLang="ko-KR" sz="3200" baseline="30000" dirty="0">
                <a:solidFill>
                  <a:srgbClr val="000000"/>
                </a:solidFill>
                <a:ea typeface="한양신명조"/>
                <a:cs typeface="굴림" panose="020B0600000101010101" pitchFamily="50" charset="-127"/>
              </a:rPr>
              <a:t>3</a:t>
            </a:r>
            <a:r>
              <a:rPr lang="ko-KR" altLang="en-US"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광주과학기술원</a:t>
            </a:r>
            <a:r>
              <a:rPr lang="en-US" altLang="ko-KR" sz="3200" dirty="0">
                <a:solidFill>
                  <a:srgbClr val="000000"/>
                </a:solidFill>
                <a:ea typeface="한양신명조"/>
                <a:cs typeface="굴림" panose="020B0600000101010101" pitchFamily="50" charset="-127"/>
              </a:rPr>
              <a:t>, *</a:t>
            </a:r>
            <a:r>
              <a:rPr lang="en-US" altLang="ko-KR" sz="3200" dirty="0">
                <a:solidFill>
                  <a:srgbClr val="000000"/>
                </a:solidFill>
                <a:latin typeface="나눔스퀘어 Bold" panose="020B0600000101010101" pitchFamily="50" charset="-127"/>
                <a:ea typeface="나눔스퀘어 Bold" panose="020B0600000101010101" pitchFamily="50" charset="-127"/>
                <a:cs typeface="굴림" panose="020B0600000101010101" pitchFamily="50" charset="-127"/>
              </a:rPr>
              <a:t>University of California, San Diego (UCSD)</a:t>
            </a:r>
            <a:endParaRPr lang="ko-KR" altLang="ko-KR" sz="3200" dirty="0">
              <a:latin typeface="나눔스퀘어 Bold" panose="020B0600000101010101" pitchFamily="50" charset="-127"/>
              <a:ea typeface="나눔스퀘어 Bold" panose="020B0600000101010101" pitchFamily="50" charset="-127"/>
              <a:cs typeface="굴림" panose="020B0600000101010101" pitchFamily="50" charset="-127"/>
            </a:endParaRPr>
          </a:p>
          <a:p>
            <a:pPr algn="ctr" defTabSz="3957756" eaLnBrk="1" hangingPunct="1">
              <a:spcBef>
                <a:spcPts val="0"/>
              </a:spcBef>
              <a:spcAft>
                <a:spcPts val="0"/>
              </a:spcAft>
              <a:defRPr/>
            </a:pPr>
            <a:endParaRPr lang="en-US" altLang="ko-KR" sz="4400" b="1" kern="0" baseline="30000" dirty="0">
              <a:solidFill>
                <a:srgbClr val="000000"/>
              </a:solidFill>
              <a:uFill>
                <a:solidFill>
                  <a:srgbClr val="000000"/>
                </a:solidFill>
              </a:uFill>
              <a:latin typeface="나눔스퀘어 Bold" panose="020B0600000101010101" pitchFamily="50" charset="-127"/>
              <a:ea typeface="나눔스퀘어 Bold" panose="020B0600000101010101" pitchFamily="50" charset="-127"/>
            </a:endParaRPr>
          </a:p>
        </p:txBody>
      </p:sp>
      <p:sp>
        <p:nvSpPr>
          <p:cNvPr id="17" name="직사각형 16"/>
          <p:cNvSpPr/>
          <p:nvPr/>
        </p:nvSpPr>
        <p:spPr>
          <a:xfrm>
            <a:off x="303089" y="4603362"/>
            <a:ext cx="28981909" cy="425151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latinLnBrk="1">
              <a:spcBef>
                <a:spcPts val="0"/>
              </a:spcBef>
              <a:spcAft>
                <a:spcPts val="0"/>
              </a:spcAft>
            </a:pPr>
            <a:endParaRPr lang="ko-KR" altLang="en-US" sz="2798" dirty="0">
              <a:solidFill>
                <a:schemeClr val="tx1"/>
              </a:solidFill>
              <a:latin typeface="나눔스퀘어 Bold" panose="020B0600000101010101" pitchFamily="50" charset="-127"/>
              <a:ea typeface="나눔스퀘어 Bold" panose="020B0600000101010101" pitchFamily="50" charset="-127"/>
            </a:endParaRPr>
          </a:p>
        </p:txBody>
      </p:sp>
      <p:sp>
        <p:nvSpPr>
          <p:cNvPr id="18" name="직사각형 17"/>
          <p:cNvSpPr/>
          <p:nvPr/>
        </p:nvSpPr>
        <p:spPr>
          <a:xfrm>
            <a:off x="303086" y="3836630"/>
            <a:ext cx="28981910" cy="841784"/>
          </a:xfrm>
          <a:prstGeom prst="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33346"/>
            <a:r>
              <a:rPr lang="en-US" altLang="ko-KR" sz="3600" b="1" dirty="0">
                <a:latin typeface="나눔스퀘어 Bold" panose="020B0600000101010101" pitchFamily="50" charset="-127"/>
                <a:ea typeface="나눔스퀘어 Bold" panose="020B0600000101010101" pitchFamily="50" charset="-127"/>
              </a:rPr>
              <a:t>Abstract</a:t>
            </a:r>
            <a:endParaRPr lang="ko-KR" altLang="en-US" sz="3600" b="1" dirty="0">
              <a:latin typeface="나눔스퀘어 Bold" panose="020B0600000101010101" pitchFamily="50" charset="-127"/>
              <a:ea typeface="나눔스퀘어 Bold" panose="020B0600000101010101" pitchFamily="50" charset="-127"/>
            </a:endParaRPr>
          </a:p>
        </p:txBody>
      </p:sp>
      <p:sp>
        <p:nvSpPr>
          <p:cNvPr id="3" name="직사각형 2">
            <a:extLst>
              <a:ext uri="{FF2B5EF4-FFF2-40B4-BE49-F238E27FC236}">
                <a16:creationId xmlns:a16="http://schemas.microsoft.com/office/drawing/2014/main" id="{5F924F10-2EF5-4F36-825A-553CFC13E2AD}"/>
              </a:ext>
            </a:extLst>
          </p:cNvPr>
          <p:cNvSpPr/>
          <p:nvPr/>
        </p:nvSpPr>
        <p:spPr>
          <a:xfrm>
            <a:off x="339592" y="4848266"/>
            <a:ext cx="28899950" cy="3862596"/>
          </a:xfrm>
          <a:prstGeom prst="rect">
            <a:avLst/>
          </a:prstGeom>
        </p:spPr>
        <p:txBody>
          <a:bodyPr wrap="square">
            <a:spAutoFit/>
          </a:bodyPr>
          <a:lstStyle/>
          <a:p>
            <a:pPr algn="just" latinLnBrk="1">
              <a:spcBef>
                <a:spcPts val="0"/>
              </a:spcBef>
              <a:spcAft>
                <a:spcPts val="0"/>
              </a:spcAft>
            </a:pPr>
            <a:r>
              <a:rPr lang="en-US" altLang="ko-KR" sz="3500" dirty="0">
                <a:latin typeface="Calibri Light" panose="020F0302020204030204" pitchFamily="34" charset="0"/>
                <a:ea typeface="Calibri Light" panose="020F0302020204030204" pitchFamily="34" charset="0"/>
                <a:cs typeface="Calibri Light" panose="020F0302020204030204" pitchFamily="34" charset="0"/>
              </a:rPr>
              <a:t>    In recent years, the demand for used cars has grown significantly due to the rising costs of new vehicles. Accurately predicting fair listing prices for used cars can help alleviate information asymmetry between buyers and sellers, reducing the risk of financial losses during transactions. This study proposes a machine learning-based approach to predict the final listing price of used cars on online platforms. Two regression models—Multiple Linear Regression (MLR) and Random Forest Regression (RFR)—were trained on a dataset collected from German online car marketplaces. To evaluate the impact of encoding strategies on model performance, we applied both one-hot encoding and target encoding to the categorical variables in the dataset. The MLR based model performed better with one-hot encoding, while the RFR-based model achieved higher accuracy when trained with target-encoded data. These results suggest that, target encoding better captures the relationship between categorical variables and price, and RFR is well-suited for modeling the nonlinear characteristics of used car data. </a:t>
            </a:r>
            <a:endParaRPr lang="ko-KR" altLang="en-US" sz="3500" dirty="0">
              <a:latin typeface="Calibri Light" panose="020F0302020204030204" pitchFamily="34" charset="0"/>
              <a:ea typeface="나눔스퀘어 Bold" panose="020B0600000101010101" pitchFamily="50" charset="-127"/>
              <a:cs typeface="Calibri Light" panose="020F0302020204030204" pitchFamily="34" charset="0"/>
            </a:endParaRPr>
          </a:p>
        </p:txBody>
      </p:sp>
      <p:sp>
        <p:nvSpPr>
          <p:cNvPr id="61" name="직사각형 60"/>
          <p:cNvSpPr/>
          <p:nvPr/>
        </p:nvSpPr>
        <p:spPr>
          <a:xfrm>
            <a:off x="383711" y="9466860"/>
            <a:ext cx="14126487" cy="87400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74" name="직사각형 73"/>
          <p:cNvSpPr/>
          <p:nvPr/>
        </p:nvSpPr>
        <p:spPr>
          <a:xfrm>
            <a:off x="595391" y="10138244"/>
            <a:ext cx="13702611" cy="7745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defTabSz="3957756" eaLnBrk="1" latinLnBrk="1" hangingPunct="1">
              <a:lnSpc>
                <a:spcPct val="114000"/>
              </a:lnSpc>
              <a:defRPr/>
            </a:pPr>
            <a:endParaRPr lang="ko-KR" altLang="en-US" sz="2000" dirty="0">
              <a:solidFill>
                <a:schemeClr val="tx1"/>
              </a:solidFill>
              <a:latin typeface="나눔스퀘어 Bold" panose="020B0600000101010101" pitchFamily="50" charset="-127"/>
              <a:ea typeface="나눔스퀘어 Bold" panose="020B0600000101010101" pitchFamily="50" charset="-127"/>
            </a:endParaRPr>
          </a:p>
        </p:txBody>
      </p:sp>
      <p:sp>
        <p:nvSpPr>
          <p:cNvPr id="25" name="Rectangle 2">
            <a:extLst>
              <a:ext uri="{FF2B5EF4-FFF2-40B4-BE49-F238E27FC236}">
                <a16:creationId xmlns:a16="http://schemas.microsoft.com/office/drawing/2014/main" id="{F7B5FE88-590F-4F7B-9E4E-E9AD8C31C446}"/>
              </a:ext>
            </a:extLst>
          </p:cNvPr>
          <p:cNvSpPr>
            <a:spLocks noChangeArrowheads="1"/>
          </p:cNvSpPr>
          <p:nvPr/>
        </p:nvSpPr>
        <p:spPr bwMode="auto">
          <a:xfrm>
            <a:off x="0" y="-409971"/>
            <a:ext cx="184731" cy="127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sz="7698">
              <a:latin typeface="나눔스퀘어 Bold" panose="020B0600000101010101" pitchFamily="50" charset="-127"/>
              <a:ea typeface="나눔스퀘어 Bold" panose="020B0600000101010101" pitchFamily="50" charset="-127"/>
            </a:endParaRPr>
          </a:p>
        </p:txBody>
      </p:sp>
      <p:sp>
        <p:nvSpPr>
          <p:cNvPr id="39" name="Rectangle 4">
            <a:extLst>
              <a:ext uri="{FF2B5EF4-FFF2-40B4-BE49-F238E27FC236}">
                <a16:creationId xmlns:a16="http://schemas.microsoft.com/office/drawing/2014/main" id="{FF5790AE-9FAA-456F-9C25-565A5865C883}"/>
              </a:ext>
            </a:extLst>
          </p:cNvPr>
          <p:cNvSpPr>
            <a:spLocks noChangeArrowheads="1"/>
          </p:cNvSpPr>
          <p:nvPr/>
        </p:nvSpPr>
        <p:spPr bwMode="auto">
          <a:xfrm>
            <a:off x="0" y="-409971"/>
            <a:ext cx="184731" cy="127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sz="7698">
              <a:latin typeface="나눔스퀘어 Bold" panose="020B0600000101010101" pitchFamily="50" charset="-127"/>
              <a:ea typeface="나눔스퀘어 Bold" panose="020B0600000101010101" pitchFamily="50" charset="-127"/>
            </a:endParaRPr>
          </a:p>
        </p:txBody>
      </p:sp>
      <p:sp>
        <p:nvSpPr>
          <p:cNvPr id="36" name="한쪽 모서리가 잘린 사각형 18">
            <a:extLst>
              <a:ext uri="{FF2B5EF4-FFF2-40B4-BE49-F238E27FC236}">
                <a16:creationId xmlns:a16="http://schemas.microsoft.com/office/drawing/2014/main" id="{A0CA8018-588A-EB26-C98A-10F9ADCAA677}"/>
              </a:ext>
            </a:extLst>
          </p:cNvPr>
          <p:cNvSpPr/>
          <p:nvPr/>
        </p:nvSpPr>
        <p:spPr>
          <a:xfrm>
            <a:off x="14920103" y="33769646"/>
            <a:ext cx="10332368" cy="824122"/>
          </a:xfrm>
          <a:prstGeom prst="snip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9" name="한쪽 모서리가 잘린 사각형 18">
            <a:extLst>
              <a:ext uri="{FF2B5EF4-FFF2-40B4-BE49-F238E27FC236}">
                <a16:creationId xmlns:a16="http://schemas.microsoft.com/office/drawing/2014/main" id="{45654C22-CBB0-A7B9-94DE-6028ABF86510}"/>
              </a:ext>
            </a:extLst>
          </p:cNvPr>
          <p:cNvSpPr/>
          <p:nvPr/>
        </p:nvSpPr>
        <p:spPr>
          <a:xfrm>
            <a:off x="383708" y="9142910"/>
            <a:ext cx="10360630" cy="824122"/>
          </a:xfrm>
          <a:prstGeom prst="snip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11" name="직사각형 10">
            <a:extLst>
              <a:ext uri="{FF2B5EF4-FFF2-40B4-BE49-F238E27FC236}">
                <a16:creationId xmlns:a16="http://schemas.microsoft.com/office/drawing/2014/main" id="{74497364-F6FF-4BFE-27A3-5D67DF18F4E1}"/>
              </a:ext>
            </a:extLst>
          </p:cNvPr>
          <p:cNvSpPr/>
          <p:nvPr/>
        </p:nvSpPr>
        <p:spPr>
          <a:xfrm>
            <a:off x="595390" y="9298972"/>
            <a:ext cx="8660592" cy="666449"/>
          </a:xfrm>
          <a:prstGeom prst="rect">
            <a:avLst/>
          </a:prstGeom>
        </p:spPr>
        <p:txBody>
          <a:bodyPr wrap="square">
            <a:spAutoFit/>
          </a:bodyPr>
          <a:lstStyle/>
          <a:p>
            <a:r>
              <a:rPr lang="ko-KR" altLang="en-US" sz="3600" b="1" dirty="0">
                <a:solidFill>
                  <a:schemeClr val="bg1"/>
                </a:solidFill>
                <a:latin typeface="나눔스퀘어 Bold" panose="020B0600000101010101" pitchFamily="50" charset="-127"/>
                <a:ea typeface="나눔스퀘어 Bold" panose="020B0600000101010101" pitchFamily="50" charset="-127"/>
              </a:rPr>
              <a:t>서 론</a:t>
            </a:r>
          </a:p>
        </p:txBody>
      </p:sp>
      <p:sp>
        <p:nvSpPr>
          <p:cNvPr id="27" name="직사각형 26">
            <a:extLst>
              <a:ext uri="{FF2B5EF4-FFF2-40B4-BE49-F238E27FC236}">
                <a16:creationId xmlns:a16="http://schemas.microsoft.com/office/drawing/2014/main" id="{D8748AA8-3951-7876-8159-33A52F5BE9C1}"/>
              </a:ext>
            </a:extLst>
          </p:cNvPr>
          <p:cNvSpPr/>
          <p:nvPr/>
        </p:nvSpPr>
        <p:spPr>
          <a:xfrm>
            <a:off x="14920103" y="34064149"/>
            <a:ext cx="14319441" cy="51781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33346"/>
            <a:endParaRPr lang="ko-KR" altLang="en-US" sz="3600" b="1" dirty="0">
              <a:latin typeface="나눔스퀘어 Bold" panose="020B0600000101010101" pitchFamily="50" charset="-127"/>
              <a:ea typeface="나눔스퀘어 Bold" panose="020B0600000101010101" pitchFamily="50" charset="-127"/>
            </a:endParaRPr>
          </a:p>
        </p:txBody>
      </p:sp>
      <p:sp>
        <p:nvSpPr>
          <p:cNvPr id="28" name="직사각형 27">
            <a:extLst>
              <a:ext uri="{FF2B5EF4-FFF2-40B4-BE49-F238E27FC236}">
                <a16:creationId xmlns:a16="http://schemas.microsoft.com/office/drawing/2014/main" id="{54BE7E59-955F-268A-22DB-ECBA9F89C0FC}"/>
              </a:ext>
            </a:extLst>
          </p:cNvPr>
          <p:cNvSpPr/>
          <p:nvPr/>
        </p:nvSpPr>
        <p:spPr>
          <a:xfrm>
            <a:off x="15126618" y="34581977"/>
            <a:ext cx="13978530" cy="4298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defTabSz="3957756" eaLnBrk="1" latinLnBrk="1" hangingPunct="1">
              <a:lnSpc>
                <a:spcPct val="114000"/>
              </a:lnSpc>
              <a:defRPr/>
            </a:pPr>
            <a:endParaRPr lang="ko-KR" altLang="en-US" sz="2000" dirty="0">
              <a:solidFill>
                <a:schemeClr val="tx1"/>
              </a:solidFill>
              <a:latin typeface="나눔스퀘어 Bold" panose="020B0600000101010101" pitchFamily="50" charset="-127"/>
              <a:ea typeface="나눔스퀘어 Bold" panose="020B0600000101010101" pitchFamily="50" charset="-127"/>
            </a:endParaRPr>
          </a:p>
        </p:txBody>
      </p:sp>
      <p:sp>
        <p:nvSpPr>
          <p:cNvPr id="23" name="TextBox 22"/>
          <p:cNvSpPr txBox="1"/>
          <p:nvPr/>
        </p:nvSpPr>
        <p:spPr>
          <a:xfrm>
            <a:off x="15138303" y="33855480"/>
            <a:ext cx="4341423" cy="666449"/>
          </a:xfrm>
          <a:prstGeom prst="rect">
            <a:avLst/>
          </a:prstGeom>
          <a:noFill/>
        </p:spPr>
        <p:txBody>
          <a:bodyPr wrap="square" rtlCol="0">
            <a:spAutoFit/>
          </a:bodyPr>
          <a:lstStyle/>
          <a:p>
            <a:r>
              <a:rPr lang="ko-KR" altLang="en-US" sz="3600" b="1" dirty="0">
                <a:solidFill>
                  <a:schemeClr val="bg1"/>
                </a:solidFill>
                <a:latin typeface="나눔스퀘어 Bold" panose="020B0600000101010101" pitchFamily="50" charset="-127"/>
                <a:ea typeface="나눔스퀘어 Bold" panose="020B0600000101010101" pitchFamily="50" charset="-127"/>
              </a:rPr>
              <a:t>결 론</a:t>
            </a:r>
          </a:p>
        </p:txBody>
      </p:sp>
      <p:grpSp>
        <p:nvGrpSpPr>
          <p:cNvPr id="38" name="그룹 37">
            <a:extLst>
              <a:ext uri="{FF2B5EF4-FFF2-40B4-BE49-F238E27FC236}">
                <a16:creationId xmlns:a16="http://schemas.microsoft.com/office/drawing/2014/main" id="{02C59AC5-F6D1-1462-C332-96B5D1EB6C1D}"/>
              </a:ext>
            </a:extLst>
          </p:cNvPr>
          <p:cNvGrpSpPr/>
          <p:nvPr/>
        </p:nvGrpSpPr>
        <p:grpSpPr>
          <a:xfrm>
            <a:off x="15138303" y="10223030"/>
            <a:ext cx="13879775" cy="3644377"/>
            <a:chOff x="938317" y="5424888"/>
            <a:chExt cx="9246733" cy="3644377"/>
          </a:xfrm>
        </p:grpSpPr>
        <p:sp>
          <p:nvSpPr>
            <p:cNvPr id="40" name="TextBox 39">
              <a:extLst>
                <a:ext uri="{FF2B5EF4-FFF2-40B4-BE49-F238E27FC236}">
                  <a16:creationId xmlns:a16="http://schemas.microsoft.com/office/drawing/2014/main" id="{FF58B115-B208-EDFC-0DD5-0EC64D6B0703}"/>
                </a:ext>
              </a:extLst>
            </p:cNvPr>
            <p:cNvSpPr txBox="1"/>
            <p:nvPr/>
          </p:nvSpPr>
          <p:spPr>
            <a:xfrm>
              <a:off x="939511" y="5424888"/>
              <a:ext cx="2573320" cy="768856"/>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2-3. </a:t>
              </a:r>
              <a:r>
                <a:rPr lang="ko-KR" altLang="en-US" sz="3200" b="1" dirty="0">
                  <a:latin typeface="나눔스퀘어 Bold" pitchFamily="50" charset="-127"/>
                  <a:ea typeface="나눔스퀘어 Bold" pitchFamily="50" charset="-127"/>
                </a:rPr>
                <a:t>예측 데이터셋</a:t>
              </a:r>
            </a:p>
          </p:txBody>
        </p:sp>
        <p:sp>
          <p:nvSpPr>
            <p:cNvPr id="42" name="TextBox 41">
              <a:extLst>
                <a:ext uri="{FF2B5EF4-FFF2-40B4-BE49-F238E27FC236}">
                  <a16:creationId xmlns:a16="http://schemas.microsoft.com/office/drawing/2014/main" id="{51DD4704-6613-D8B8-1DC4-1DACF3178E6F}"/>
                </a:ext>
              </a:extLst>
            </p:cNvPr>
            <p:cNvSpPr txBox="1"/>
            <p:nvPr/>
          </p:nvSpPr>
          <p:spPr>
            <a:xfrm>
              <a:off x="938317" y="6129175"/>
              <a:ext cx="9246733" cy="2940090"/>
            </a:xfrm>
            <a:prstGeom prst="rect">
              <a:avLst/>
            </a:prstGeom>
            <a:noFill/>
          </p:spPr>
          <p:txBody>
            <a:bodyPr wrap="square" lIns="258558" tIns="129281" rIns="258558" bIns="129281" rtlCol="0">
              <a:spAutoFit/>
            </a:bodyPr>
            <a:lstStyle/>
            <a:p>
              <a:pPr>
                <a:lnSpc>
                  <a:spcPct val="150000"/>
                </a:lnSpc>
              </a:pP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총</a:t>
              </a:r>
              <a:r>
                <a:rPr lang="en-US" altLang="ko-KR" sz="2998" dirty="0">
                  <a:latin typeface="나눔스퀘어 Bold" pitchFamily="50" charset="-127"/>
                  <a:ea typeface="나눔스퀘어 Bold" pitchFamily="50" charset="-127"/>
                </a:rPr>
                <a:t> 80,946</a:t>
              </a:r>
              <a:r>
                <a:rPr lang="ko-KR" altLang="en-US" sz="2998" dirty="0">
                  <a:latin typeface="나눔스퀘어 Bold" pitchFamily="50" charset="-127"/>
                  <a:ea typeface="나눔스퀘어 Bold" pitchFamily="50" charset="-127"/>
                </a:rPr>
                <a:t>개의 데이터 샘플 수를 바탕으로 중고차 등록 가격 예측 진행</a:t>
              </a:r>
              <a:endParaRPr lang="en-US" altLang="ko-KR" sz="2998" dirty="0">
                <a:latin typeface="나눔스퀘어 Bold" pitchFamily="50" charset="-127"/>
                <a:ea typeface="나눔스퀘어 Bold" pitchFamily="50" charset="-127"/>
              </a:endParaRPr>
            </a:p>
            <a:p>
              <a:pPr>
                <a:lnSpc>
                  <a:spcPct val="150000"/>
                </a:lnSpc>
              </a:pP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총 </a:t>
              </a:r>
              <a:r>
                <a:rPr lang="en-US" altLang="ko-KR" sz="2998" dirty="0">
                  <a:latin typeface="나눔스퀘어 Bold" pitchFamily="50" charset="-127"/>
                  <a:ea typeface="나눔스퀘어 Bold" pitchFamily="50" charset="-127"/>
                </a:rPr>
                <a:t>21</a:t>
              </a:r>
              <a:r>
                <a:rPr lang="ko-KR" altLang="en-US" sz="2998" dirty="0">
                  <a:latin typeface="나눔스퀘어 Bold" pitchFamily="50" charset="-127"/>
                  <a:ea typeface="나눔스퀘어 Bold" pitchFamily="50" charset="-127"/>
                </a:rPr>
                <a:t>개 변수 중 다음 주요 변수 </a:t>
              </a:r>
              <a:r>
                <a:rPr lang="en-US" altLang="ko-KR" sz="2998" dirty="0">
                  <a:latin typeface="나눔스퀘어 Bold" pitchFamily="50" charset="-127"/>
                  <a:ea typeface="나눔스퀘어 Bold" pitchFamily="50" charset="-127"/>
                </a:rPr>
                <a:t>10</a:t>
              </a:r>
              <a:r>
                <a:rPr lang="ko-KR" altLang="en-US" sz="2998" dirty="0">
                  <a:latin typeface="나눔스퀘어 Bold" pitchFamily="50" charset="-127"/>
                  <a:ea typeface="나눔스퀘어 Bold" pitchFamily="50" charset="-127"/>
                </a:rPr>
                <a:t>개를 선별하여 분석 진행</a:t>
              </a:r>
              <a:endParaRPr lang="en-US" altLang="ko-KR" sz="2998"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① </a:t>
              </a:r>
              <a:r>
                <a:rPr lang="en-US" altLang="ko-KR" sz="2998" dirty="0">
                  <a:latin typeface="나눔스퀘어 Bold" pitchFamily="50" charset="-127"/>
                  <a:ea typeface="나눔스퀘어 Bold" pitchFamily="50" charset="-127"/>
                </a:rPr>
                <a:t>9</a:t>
              </a:r>
              <a:r>
                <a:rPr lang="ko-KR" altLang="en-US" sz="2998" dirty="0">
                  <a:latin typeface="나눔스퀘어 Bold" pitchFamily="50" charset="-127"/>
                  <a:ea typeface="나눔스퀘어 Bold" pitchFamily="50" charset="-127"/>
                </a:rPr>
                <a:t>개의 독립변수</a:t>
              </a:r>
              <a:r>
                <a:rPr lang="en-US" altLang="ko-KR" sz="2998" dirty="0">
                  <a:latin typeface="나눔스퀘어 Bold" pitchFamily="50" charset="-127"/>
                  <a:ea typeface="나눔스퀘어 Bold" pitchFamily="50" charset="-127"/>
                </a:rPr>
                <a:t>(Dependent Variable) : </a:t>
              </a:r>
              <a:r>
                <a:rPr lang="en-US" altLang="ko-KR" sz="2998" dirty="0" err="1">
                  <a:latin typeface="나눔스퀘어 Bold" pitchFamily="50" charset="-127"/>
                  <a:ea typeface="나눔스퀘어 Bold" pitchFamily="50" charset="-127"/>
                </a:rPr>
                <a:t>Car_brand</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Car_model</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Car_age</a:t>
              </a:r>
              <a:r>
                <a:rPr lang="en-US" altLang="ko-KR" sz="2998" dirty="0">
                  <a:latin typeface="나눔스퀘어 Bold" pitchFamily="50" charset="-127"/>
                  <a:ea typeface="나눔스퀘어 Bold" pitchFamily="50" charset="-127"/>
                </a:rPr>
                <a:t>, …</a:t>
              </a:r>
            </a:p>
            <a:p>
              <a:pPr>
                <a:lnSpc>
                  <a:spcPct val="150000"/>
                </a:lnSpc>
              </a:pPr>
              <a:r>
                <a:rPr lang="ko-KR" altLang="en-US" sz="2998" dirty="0">
                  <a:latin typeface="나눔스퀘어 Bold" pitchFamily="50" charset="-127"/>
                  <a:ea typeface="나눔스퀘어 Bold" pitchFamily="50" charset="-127"/>
                </a:rPr>
                <a:t>② </a:t>
              </a:r>
              <a:r>
                <a:rPr lang="en-US" altLang="ko-KR" sz="2998" dirty="0">
                  <a:latin typeface="나눔스퀘어 Bold" pitchFamily="50" charset="-127"/>
                  <a:ea typeface="나눔스퀘어 Bold" pitchFamily="50" charset="-127"/>
                </a:rPr>
                <a:t>1</a:t>
              </a:r>
              <a:r>
                <a:rPr lang="ko-KR" altLang="en-US" sz="2998" dirty="0">
                  <a:latin typeface="나눔스퀘어 Bold" pitchFamily="50" charset="-127"/>
                  <a:ea typeface="나눔스퀘어 Bold" pitchFamily="50" charset="-127"/>
                </a:rPr>
                <a:t>개의 종속변수</a:t>
              </a:r>
              <a:r>
                <a:rPr lang="en-US" altLang="ko-KR" sz="2998" dirty="0">
                  <a:latin typeface="나눔스퀘어 Bold" pitchFamily="50" charset="-127"/>
                  <a:ea typeface="나눔스퀘어 Bold" pitchFamily="50" charset="-127"/>
                </a:rPr>
                <a:t>(Independent Variable) : </a:t>
              </a:r>
              <a:r>
                <a:rPr lang="en-US" altLang="ko-KR" sz="2998" dirty="0" err="1">
                  <a:latin typeface="나눔스퀘어 Bold" pitchFamily="50" charset="-127"/>
                  <a:ea typeface="나눔스퀘어 Bold" pitchFamily="50" charset="-127"/>
                </a:rPr>
                <a:t>Listing_Price</a:t>
              </a:r>
              <a:endParaRPr lang="en-US" altLang="ko-KR" sz="2998" dirty="0">
                <a:latin typeface="나눔스퀘어 Bold" pitchFamily="50" charset="-127"/>
                <a:ea typeface="나눔스퀘어 Bold" pitchFamily="50" charset="-127"/>
              </a:endParaRPr>
            </a:p>
          </p:txBody>
        </p:sp>
      </p:grpSp>
      <p:grpSp>
        <p:nvGrpSpPr>
          <p:cNvPr id="51" name="그룹 50">
            <a:extLst>
              <a:ext uri="{FF2B5EF4-FFF2-40B4-BE49-F238E27FC236}">
                <a16:creationId xmlns:a16="http://schemas.microsoft.com/office/drawing/2014/main" id="{617A4594-C5FF-6F4E-C323-18EDBED50BE7}"/>
              </a:ext>
            </a:extLst>
          </p:cNvPr>
          <p:cNvGrpSpPr/>
          <p:nvPr/>
        </p:nvGrpSpPr>
        <p:grpSpPr>
          <a:xfrm>
            <a:off x="515161" y="10314610"/>
            <a:ext cx="13831055" cy="3662463"/>
            <a:chOff x="881325" y="5625956"/>
            <a:chExt cx="9214276" cy="3662462"/>
          </a:xfrm>
        </p:grpSpPr>
        <p:sp>
          <p:nvSpPr>
            <p:cNvPr id="52" name="TextBox 51">
              <a:extLst>
                <a:ext uri="{FF2B5EF4-FFF2-40B4-BE49-F238E27FC236}">
                  <a16:creationId xmlns:a16="http://schemas.microsoft.com/office/drawing/2014/main" id="{EC0905BA-A706-9CEA-0289-09149576CA60}"/>
                </a:ext>
              </a:extLst>
            </p:cNvPr>
            <p:cNvSpPr txBox="1"/>
            <p:nvPr/>
          </p:nvSpPr>
          <p:spPr>
            <a:xfrm>
              <a:off x="939511" y="5625956"/>
              <a:ext cx="2316749" cy="768856"/>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1-1. </a:t>
              </a:r>
              <a:r>
                <a:rPr lang="ko-KR" altLang="en-US" sz="3200" b="1" dirty="0">
                  <a:latin typeface="나눔스퀘어 Bold" pitchFamily="50" charset="-127"/>
                  <a:ea typeface="나눔스퀘어 Bold" pitchFamily="50" charset="-127"/>
                </a:rPr>
                <a:t>연구 필요성</a:t>
              </a:r>
            </a:p>
          </p:txBody>
        </p:sp>
        <p:sp>
          <p:nvSpPr>
            <p:cNvPr id="54" name="TextBox 53">
              <a:extLst>
                <a:ext uri="{FF2B5EF4-FFF2-40B4-BE49-F238E27FC236}">
                  <a16:creationId xmlns:a16="http://schemas.microsoft.com/office/drawing/2014/main" id="{807043D5-8282-A1C1-F43C-6EAD0F50D3A0}"/>
                </a:ext>
              </a:extLst>
            </p:cNvPr>
            <p:cNvSpPr txBox="1"/>
            <p:nvPr/>
          </p:nvSpPr>
          <p:spPr>
            <a:xfrm>
              <a:off x="881325" y="6348329"/>
              <a:ext cx="9214276" cy="2940089"/>
            </a:xfrm>
            <a:prstGeom prst="rect">
              <a:avLst/>
            </a:prstGeom>
            <a:noFill/>
          </p:spPr>
          <p:txBody>
            <a:bodyPr wrap="square" lIns="258558" tIns="129281" rIns="258558" bIns="129281" rtlCol="0">
              <a:spAutoFit/>
            </a:bodyPr>
            <a:lstStyle/>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중고차 매매 시 구매자와 판매자 간의 정보 불균형으로 인하여 구매자 뿐만 아니라 판매자도 피해를 볼 수 있는 상황이 존재 </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특히 최근에는 인터넷의 발달로 오프라인 외에 온라인 중고차 거래도 활발히 이루어지고 있음</a:t>
              </a:r>
              <a:endParaRPr lang="en-US" altLang="ko-KR" sz="2998" dirty="0">
                <a:latin typeface="나눔스퀘어 Bold" pitchFamily="50" charset="-127"/>
                <a:ea typeface="나눔스퀘어 Bold" pitchFamily="50" charset="-127"/>
              </a:endParaRPr>
            </a:p>
          </p:txBody>
        </p:sp>
      </p:grpSp>
      <p:sp>
        <p:nvSpPr>
          <p:cNvPr id="60" name="TextBox 59">
            <a:extLst>
              <a:ext uri="{FF2B5EF4-FFF2-40B4-BE49-F238E27FC236}">
                <a16:creationId xmlns:a16="http://schemas.microsoft.com/office/drawing/2014/main" id="{F09D013D-4BDA-584F-78A9-63D6EFD92A55}"/>
              </a:ext>
            </a:extLst>
          </p:cNvPr>
          <p:cNvSpPr txBox="1"/>
          <p:nvPr/>
        </p:nvSpPr>
        <p:spPr>
          <a:xfrm>
            <a:off x="602499" y="14062686"/>
            <a:ext cx="3092423" cy="768856"/>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1-2. </a:t>
            </a:r>
            <a:r>
              <a:rPr lang="ko-KR" altLang="en-US" sz="3200" b="1" dirty="0">
                <a:latin typeface="나눔스퀘어 Bold" pitchFamily="50" charset="-127"/>
                <a:ea typeface="나눔스퀘어 Bold" pitchFamily="50" charset="-127"/>
              </a:rPr>
              <a:t>연구 목적</a:t>
            </a:r>
          </a:p>
        </p:txBody>
      </p:sp>
      <p:cxnSp>
        <p:nvCxnSpPr>
          <p:cNvPr id="62" name="직선 연결선 61">
            <a:extLst>
              <a:ext uri="{FF2B5EF4-FFF2-40B4-BE49-F238E27FC236}">
                <a16:creationId xmlns:a16="http://schemas.microsoft.com/office/drawing/2014/main" id="{522FBE5D-7163-8FDD-5E6F-E44598117E97}"/>
              </a:ext>
            </a:extLst>
          </p:cNvPr>
          <p:cNvCxnSpPr>
            <a:cxnSpLocks/>
          </p:cNvCxnSpPr>
          <p:nvPr/>
        </p:nvCxnSpPr>
        <p:spPr>
          <a:xfrm flipV="1">
            <a:off x="743917" y="14826590"/>
            <a:ext cx="13339390" cy="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E9F0DAE-0E9D-D19F-5C47-BF6A30198EB7}"/>
              </a:ext>
            </a:extLst>
          </p:cNvPr>
          <p:cNvSpPr txBox="1"/>
          <p:nvPr/>
        </p:nvSpPr>
        <p:spPr>
          <a:xfrm>
            <a:off x="515161" y="14831542"/>
            <a:ext cx="13831055" cy="2940090"/>
          </a:xfrm>
          <a:prstGeom prst="rect">
            <a:avLst/>
          </a:prstGeom>
          <a:noFill/>
        </p:spPr>
        <p:txBody>
          <a:bodyPr wrap="square" lIns="258558" tIns="129281" rIns="258558" bIns="129281" rtlCol="0">
            <a:spAutoFit/>
          </a:bodyPr>
          <a:lstStyle/>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온라인 중고차량 판매자가 선호하는 차량 판매 등록 가격 예측 모델 개발</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중고차 가격 변동에 영향을 미치는 다양한 요인 분석</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err="1">
                <a:latin typeface="나눔스퀘어 Bold" pitchFamily="50" charset="-127"/>
                <a:ea typeface="나눔스퀘어 Bold" pitchFamily="50" charset="-127"/>
              </a:rPr>
              <a:t>머신러닝</a:t>
            </a:r>
            <a:r>
              <a:rPr lang="ko-KR" altLang="en-US" sz="2998" dirty="0">
                <a:latin typeface="나눔스퀘어 Bold" pitchFamily="50" charset="-127"/>
                <a:ea typeface="나눔스퀘어 Bold" pitchFamily="50" charset="-127"/>
              </a:rPr>
              <a:t> 알고리즘 및 범주형 변수에 적용한 인코딩 방식을 비교하여 최적의 중고차 가격 예측 모델 도출</a:t>
            </a:r>
            <a:endParaRPr lang="en-US" altLang="ko-KR" sz="2998" dirty="0">
              <a:latin typeface="나눔스퀘어 Bold" pitchFamily="50" charset="-127"/>
              <a:ea typeface="나눔스퀘어 Bold" pitchFamily="50" charset="-127"/>
            </a:endParaRPr>
          </a:p>
        </p:txBody>
      </p:sp>
      <p:cxnSp>
        <p:nvCxnSpPr>
          <p:cNvPr id="16" name="직선 연결선 15">
            <a:extLst>
              <a:ext uri="{FF2B5EF4-FFF2-40B4-BE49-F238E27FC236}">
                <a16:creationId xmlns:a16="http://schemas.microsoft.com/office/drawing/2014/main" id="{092DA045-6E7B-018C-5F07-D4A95F0970CA}"/>
              </a:ext>
            </a:extLst>
          </p:cNvPr>
          <p:cNvCxnSpPr>
            <a:cxnSpLocks/>
          </p:cNvCxnSpPr>
          <p:nvPr/>
        </p:nvCxnSpPr>
        <p:spPr>
          <a:xfrm flipV="1">
            <a:off x="743917" y="11011542"/>
            <a:ext cx="13339390" cy="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F8E4DDF7-35B6-10F4-4686-A77A3F735EFB}"/>
              </a:ext>
            </a:extLst>
          </p:cNvPr>
          <p:cNvCxnSpPr>
            <a:cxnSpLocks/>
          </p:cNvCxnSpPr>
          <p:nvPr/>
        </p:nvCxnSpPr>
        <p:spPr>
          <a:xfrm flipV="1">
            <a:off x="743917" y="20160134"/>
            <a:ext cx="13339390" cy="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3205B384-3096-E8F5-F493-1681C358F939}"/>
              </a:ext>
            </a:extLst>
          </p:cNvPr>
          <p:cNvCxnSpPr>
            <a:cxnSpLocks/>
          </p:cNvCxnSpPr>
          <p:nvPr/>
        </p:nvCxnSpPr>
        <p:spPr>
          <a:xfrm flipV="1">
            <a:off x="776248" y="22881346"/>
            <a:ext cx="13339390" cy="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8339567-96F8-ADC1-FFE4-D1978A0C2684}"/>
              </a:ext>
            </a:extLst>
          </p:cNvPr>
          <p:cNvSpPr txBox="1"/>
          <p:nvPr/>
        </p:nvSpPr>
        <p:spPr>
          <a:xfrm>
            <a:off x="568352" y="19440054"/>
            <a:ext cx="3862673" cy="768856"/>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2-1. </a:t>
            </a:r>
            <a:r>
              <a:rPr lang="ko-KR" altLang="en-US" sz="3200" b="1" dirty="0">
                <a:latin typeface="나눔스퀘어 Bold" pitchFamily="50" charset="-127"/>
                <a:ea typeface="나눔스퀘어 Bold" pitchFamily="50" charset="-127"/>
              </a:rPr>
              <a:t>원본 데이터셋</a:t>
            </a:r>
          </a:p>
        </p:txBody>
      </p:sp>
      <p:sp>
        <p:nvSpPr>
          <p:cNvPr id="67" name="TextBox 66">
            <a:extLst>
              <a:ext uri="{FF2B5EF4-FFF2-40B4-BE49-F238E27FC236}">
                <a16:creationId xmlns:a16="http://schemas.microsoft.com/office/drawing/2014/main" id="{B70951AF-58E5-D1DB-7C2A-D4D20AAE70E4}"/>
              </a:ext>
            </a:extLst>
          </p:cNvPr>
          <p:cNvSpPr txBox="1"/>
          <p:nvPr/>
        </p:nvSpPr>
        <p:spPr>
          <a:xfrm>
            <a:off x="602501" y="20165087"/>
            <a:ext cx="13702611" cy="1555993"/>
          </a:xfrm>
          <a:prstGeom prst="rect">
            <a:avLst/>
          </a:prstGeom>
          <a:noFill/>
        </p:spPr>
        <p:txBody>
          <a:bodyPr wrap="square" lIns="258558" tIns="129281" rIns="258558" bIns="129281" rtlCol="0">
            <a:spAutoFit/>
          </a:bodyPr>
          <a:lstStyle/>
          <a:p>
            <a:pPr marL="457155" indent="-457155">
              <a:lnSpc>
                <a:spcPct val="150000"/>
              </a:lnSpc>
              <a:buFont typeface="Arial" panose="020B0604020202020204" pitchFamily="34" charset="0"/>
              <a:buChar char="•"/>
            </a:pPr>
            <a:r>
              <a:rPr lang="en-US" altLang="ko-KR" sz="2998" dirty="0">
                <a:latin typeface="나눔스퀘어 Bold" pitchFamily="50" charset="-127"/>
                <a:ea typeface="나눔스퀘어 Bold" pitchFamily="50" charset="-127"/>
              </a:rPr>
              <a:t>2016.03 – 2016.04 (1</a:t>
            </a:r>
            <a:r>
              <a:rPr lang="ko-KR" altLang="en-US" sz="2998" dirty="0">
                <a:latin typeface="나눔스퀘어 Bold" pitchFamily="50" charset="-127"/>
                <a:ea typeface="나눔스퀘어 Bold" pitchFamily="50" charset="-127"/>
              </a:rPr>
              <a:t>달</a:t>
            </a:r>
            <a:r>
              <a:rPr lang="en-US" altLang="ko-KR" sz="2998" dirty="0">
                <a:latin typeface="나눔스퀘어 Bold" pitchFamily="50" charset="-127"/>
                <a:ea typeface="나눔스퀘어 Bold" pitchFamily="50" charset="-127"/>
              </a:rPr>
              <a:t>):</a:t>
            </a:r>
            <a:r>
              <a:rPr lang="ko-KR" altLang="en-US" sz="2998" dirty="0">
                <a:latin typeface="나눔스퀘어 Bold" pitchFamily="50" charset="-127"/>
                <a:ea typeface="나눔스퀘어 Bold" pitchFamily="50" charset="-127"/>
              </a:rPr>
              <a:t> 독일 중고차 거래사이트 </a:t>
            </a:r>
            <a:r>
              <a:rPr lang="ko-KR" altLang="en-US" sz="2998" dirty="0" err="1">
                <a:latin typeface="나눔스퀘어 Bold" pitchFamily="50" charset="-127"/>
                <a:ea typeface="나눔스퀘어 Bold" pitchFamily="50" charset="-127"/>
              </a:rPr>
              <a:t>크롤링</a:t>
            </a:r>
            <a:r>
              <a:rPr lang="ko-KR" altLang="en-US" sz="2998" dirty="0">
                <a:latin typeface="나눔스퀘어 Bold" pitchFamily="50" charset="-127"/>
                <a:ea typeface="나눔스퀘어 Bold" pitchFamily="50" charset="-127"/>
              </a:rPr>
              <a:t> 데이터 사용</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중고차 가격을 결정하는 차량의 다양한 요소 및 특징들을 담고 있음</a:t>
            </a:r>
            <a:endParaRPr lang="en-US" altLang="ko-KR" sz="2998" dirty="0">
              <a:latin typeface="나눔스퀘어 Bold" pitchFamily="50" charset="-127"/>
              <a:ea typeface="나눔스퀘어 Bold" pitchFamily="50" charset="-127"/>
            </a:endParaRPr>
          </a:p>
        </p:txBody>
      </p:sp>
      <p:grpSp>
        <p:nvGrpSpPr>
          <p:cNvPr id="72" name="그룹 71">
            <a:extLst>
              <a:ext uri="{FF2B5EF4-FFF2-40B4-BE49-F238E27FC236}">
                <a16:creationId xmlns:a16="http://schemas.microsoft.com/office/drawing/2014/main" id="{C0B514F1-E6AF-83D4-8DDB-0AD90185305D}"/>
              </a:ext>
            </a:extLst>
          </p:cNvPr>
          <p:cNvGrpSpPr/>
          <p:nvPr/>
        </p:nvGrpSpPr>
        <p:grpSpPr>
          <a:xfrm>
            <a:off x="623666" y="22104350"/>
            <a:ext cx="13722546" cy="16806897"/>
            <a:chOff x="1052560" y="5743346"/>
            <a:chExt cx="9141988" cy="16940690"/>
          </a:xfrm>
        </p:grpSpPr>
        <p:sp>
          <p:nvSpPr>
            <p:cNvPr id="73" name="TextBox 72">
              <a:extLst>
                <a:ext uri="{FF2B5EF4-FFF2-40B4-BE49-F238E27FC236}">
                  <a16:creationId xmlns:a16="http://schemas.microsoft.com/office/drawing/2014/main" id="{9E6732DD-F3AB-8734-3F55-7EFC251268BD}"/>
                </a:ext>
              </a:extLst>
            </p:cNvPr>
            <p:cNvSpPr txBox="1"/>
            <p:nvPr/>
          </p:nvSpPr>
          <p:spPr>
            <a:xfrm>
              <a:off x="1052560" y="5743346"/>
              <a:ext cx="2573321" cy="774977"/>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2-2. </a:t>
              </a:r>
              <a:r>
                <a:rPr lang="ko-KR" altLang="en-US" sz="3200" b="1" dirty="0">
                  <a:latin typeface="나눔스퀘어 Bold" pitchFamily="50" charset="-127"/>
                  <a:ea typeface="나눔스퀘어 Bold" pitchFamily="50" charset="-127"/>
                </a:rPr>
                <a:t>데이터 </a:t>
              </a:r>
              <a:r>
                <a:rPr lang="ko-KR" altLang="en-US" sz="3200" b="1" dirty="0" err="1">
                  <a:latin typeface="나눔스퀘어 Bold" pitchFamily="50" charset="-127"/>
                  <a:ea typeface="나눔스퀘어 Bold" pitchFamily="50" charset="-127"/>
                </a:rPr>
                <a:t>전처리</a:t>
              </a:r>
              <a:endParaRPr lang="ko-KR" altLang="en-US" sz="3200" b="1" dirty="0">
                <a:latin typeface="나눔스퀘어 Bold" pitchFamily="50" charset="-127"/>
                <a:ea typeface="나눔스퀘어 Bold" pitchFamily="50" charset="-127"/>
              </a:endParaRP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454CC0B7-717C-E3D9-9C25-7612A99AAB1A}"/>
                    </a:ext>
                  </a:extLst>
                </p:cNvPr>
                <p:cNvSpPr txBox="1"/>
                <p:nvPr/>
              </p:nvSpPr>
              <p:spPr>
                <a:xfrm>
                  <a:off x="1065841" y="6621737"/>
                  <a:ext cx="9128707" cy="16062299"/>
                </a:xfrm>
                <a:prstGeom prst="rect">
                  <a:avLst/>
                </a:prstGeom>
                <a:noFill/>
              </p:spPr>
              <p:txBody>
                <a:bodyPr wrap="square" lIns="258558" tIns="129281" rIns="258558" bIns="129281" rtlCol="0">
                  <a:spAutoFit/>
                </a:bodyPr>
                <a:lstStyle/>
                <a:p>
                  <a:pPr>
                    <a:lnSpc>
                      <a:spcPct val="150000"/>
                    </a:lnSpc>
                  </a:pPr>
                  <a:r>
                    <a:rPr lang="ko-KR" altLang="en-US" sz="2998" dirty="0">
                      <a:latin typeface="나눔스퀘어 Bold" pitchFamily="50" charset="-127"/>
                      <a:ea typeface="나눔스퀘어 Bold" pitchFamily="50" charset="-127"/>
                    </a:rPr>
                    <a:t>① 분석 복잡성 감소 </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동일한 차량</a:t>
                  </a:r>
                  <a:r>
                    <a:rPr lang="en-US" altLang="ko-KR" sz="2998" dirty="0">
                      <a:latin typeface="나눔스퀘어 Bold" pitchFamily="50" charset="-127"/>
                      <a:ea typeface="나눔스퀘어 Bold" pitchFamily="50" charset="-127"/>
                    </a:rPr>
                    <a:t>(</a:t>
                  </a:r>
                  <a:r>
                    <a:rPr lang="en-US" altLang="ko-KR" sz="2998" dirty="0" err="1">
                      <a:latin typeface="나눔스퀘어 Bold" pitchFamily="50" charset="-127"/>
                      <a:ea typeface="나눔스퀘어 Bold" pitchFamily="50" charset="-127"/>
                    </a:rPr>
                    <a:t>Car_name</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Car_brand</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Car_model</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Car_type</a:t>
                  </a:r>
                  <a:r>
                    <a:rPr lang="en-US" altLang="ko-KR" sz="2998" dirty="0">
                      <a:latin typeface="나눔스퀘어 Bold" pitchFamily="50" charset="-127"/>
                      <a:ea typeface="나눔스퀘어 Bold" pitchFamily="50" charset="-127"/>
                    </a:rPr>
                    <a:t>, Horsepower, </a:t>
                  </a:r>
                  <a:r>
                    <a:rPr lang="en-US" altLang="ko-KR" sz="2998" dirty="0" err="1">
                      <a:latin typeface="나눔스퀘어 Bold" pitchFamily="50" charset="-127"/>
                      <a:ea typeface="나눔스퀘어 Bold" pitchFamily="50" charset="-127"/>
                    </a:rPr>
                    <a:t>Fuel_type</a:t>
                  </a:r>
                  <a:r>
                    <a:rPr lang="en-US" altLang="ko-KR" sz="2998" dirty="0">
                      <a:latin typeface="나눔스퀘어 Bold" pitchFamily="50" charset="-127"/>
                      <a:ea typeface="나눔스퀘어 Bold" pitchFamily="50" charset="-127"/>
                    </a:rPr>
                    <a:t>)</a:t>
                  </a:r>
                  <a:r>
                    <a:rPr lang="ko-KR" altLang="en-US" sz="2998" dirty="0">
                      <a:latin typeface="나눔스퀘어 Bold" pitchFamily="50" charset="-127"/>
                      <a:ea typeface="나눔스퀘어 Bold" pitchFamily="50" charset="-127"/>
                    </a:rPr>
                    <a:t>이 여러 날짜에 중복 수집된 경우</a:t>
                  </a: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가장 최근</a:t>
                  </a:r>
                  <a:r>
                    <a:rPr lang="en-US" altLang="ko-KR" sz="2998" dirty="0">
                      <a:latin typeface="나눔스퀘어 Bold" pitchFamily="50" charset="-127"/>
                      <a:ea typeface="나눔스퀘어 Bold" pitchFamily="50" charset="-127"/>
                    </a:rPr>
                    <a:t>(</a:t>
                  </a:r>
                  <a:r>
                    <a:rPr lang="en-US" altLang="ko-KR" sz="2998" dirty="0" err="1">
                      <a:latin typeface="나눔스퀘어 Bold" pitchFamily="50" charset="-127"/>
                      <a:ea typeface="나눔스퀘어 Bold" pitchFamily="50" charset="-127"/>
                    </a:rPr>
                    <a:t>Date_created</a:t>
                  </a: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데이터를 남기고 이전 항목을 제거</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분석에 불필요한 변수인 </a:t>
                  </a:r>
                  <a:r>
                    <a:rPr lang="en-US" altLang="ko-KR" sz="2998" dirty="0" err="1">
                      <a:latin typeface="나눔스퀘어 Bold" pitchFamily="50" charset="-127"/>
                      <a:ea typeface="나눔스퀘어 Bold" pitchFamily="50" charset="-127"/>
                    </a:rPr>
                    <a:t>Car_name</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Date_Created</a:t>
                  </a:r>
                  <a:r>
                    <a:rPr lang="en-US" altLang="ko-KR" sz="2998" dirty="0">
                      <a:latin typeface="나눔스퀘어 Bold" pitchFamily="50" charset="-127"/>
                      <a:ea typeface="나눔스퀘어 Bold" pitchFamily="50" charset="-127"/>
                    </a:rPr>
                    <a:t>, </a:t>
                  </a:r>
                  <a:r>
                    <a:rPr lang="en-US" altLang="ko-KR" sz="2998" dirty="0" err="1">
                      <a:latin typeface="나눔스퀘어 Bold" pitchFamily="50" charset="-127"/>
                      <a:ea typeface="나눔스퀘어 Bold" pitchFamily="50" charset="-127"/>
                    </a:rPr>
                    <a:t>Lastseen</a:t>
                  </a:r>
                  <a:r>
                    <a:rPr lang="ko-KR" altLang="en-US" sz="2998" dirty="0">
                      <a:latin typeface="나눔스퀘어 Bold" pitchFamily="50" charset="-127"/>
                      <a:ea typeface="나눔스퀘어 Bold" pitchFamily="50" charset="-127"/>
                    </a:rPr>
                    <a:t>을 제거</a:t>
                  </a:r>
                  <a:endParaRPr lang="en-US" altLang="ko-KR" sz="2998" dirty="0">
                    <a:latin typeface="나눔스퀘어 Bold" pitchFamily="50" charset="-127"/>
                    <a:ea typeface="나눔스퀘어 Bold" pitchFamily="50" charset="-127"/>
                  </a:endParaRPr>
                </a:p>
                <a:p>
                  <a:pPr>
                    <a:lnSpc>
                      <a:spcPct val="150000"/>
                    </a:lnSpc>
                  </a:pPr>
                  <a:endParaRPr lang="en-US" altLang="ko-KR" sz="1500"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② 데이터 오류 및 이상치 제거</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판매 가격인 </a:t>
                  </a:r>
                  <a:r>
                    <a:rPr lang="en-US" altLang="ko-KR" sz="2998" dirty="0" err="1">
                      <a:latin typeface="나눔스퀘어 Bold" pitchFamily="50" charset="-127"/>
                      <a:ea typeface="나눔스퀘어 Bold" pitchFamily="50" charset="-127"/>
                    </a:rPr>
                    <a:t>Listing_price</a:t>
                  </a:r>
                  <a:r>
                    <a:rPr lang="ko-KR" altLang="en-US" sz="2998" dirty="0">
                      <a:latin typeface="나눔스퀘어 Bold" pitchFamily="50" charset="-127"/>
                      <a:ea typeface="나눔스퀘어 Bold" pitchFamily="50" charset="-127"/>
                    </a:rPr>
                    <a:t>는 </a:t>
                  </a:r>
                  <a:r>
                    <a:rPr lang="en-US" altLang="ko-KR" sz="2998" dirty="0">
                      <a:latin typeface="나눔스퀘어 Bold" pitchFamily="50" charset="-127"/>
                      <a:ea typeface="나눔스퀘어 Bold" pitchFamily="50" charset="-127"/>
                    </a:rPr>
                    <a:t>500-24,500 EUR</a:t>
                  </a:r>
                  <a:r>
                    <a:rPr lang="ko-KR" altLang="en-US" sz="2998" dirty="0">
                      <a:latin typeface="나눔스퀘어 Bold" pitchFamily="50" charset="-127"/>
                      <a:ea typeface="나눔스퀘어 Bold" pitchFamily="50" charset="-127"/>
                    </a:rPr>
                    <a:t>로 제한하여 </a:t>
                  </a:r>
                  <a:r>
                    <a:rPr lang="ko-KR" altLang="en-US" sz="2998" dirty="0" err="1">
                      <a:latin typeface="나눔스퀘어 Bold" pitchFamily="50" charset="-127"/>
                      <a:ea typeface="나눔스퀘어 Bold" pitchFamily="50" charset="-127"/>
                    </a:rPr>
                    <a:t>극단값</a:t>
                  </a:r>
                  <a:r>
                    <a:rPr lang="ko-KR" altLang="en-US" sz="2998" dirty="0">
                      <a:latin typeface="나눔스퀘어 Bold" pitchFamily="50" charset="-127"/>
                      <a:ea typeface="나눔스퀘어 Bold" pitchFamily="50" charset="-127"/>
                    </a:rPr>
                    <a:t> 제외</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차량 출고 연월이 데이터 수집 시점</a:t>
                  </a:r>
                  <a:r>
                    <a:rPr lang="en-US" altLang="ko-KR" sz="2998" dirty="0">
                      <a:latin typeface="나눔스퀘어 Bold" pitchFamily="50" charset="-127"/>
                      <a:ea typeface="나눔스퀘어 Bold" pitchFamily="50" charset="-127"/>
                    </a:rPr>
                    <a:t>(2016.03-04)</a:t>
                  </a:r>
                  <a:r>
                    <a:rPr lang="ko-KR" altLang="en-US" sz="2998" dirty="0">
                      <a:latin typeface="나눔스퀘어 Bold" pitchFamily="50" charset="-127"/>
                      <a:ea typeface="나눔스퀘어 Bold" pitchFamily="50" charset="-127"/>
                    </a:rPr>
                    <a:t>보다 이전인 경우만 유지</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마력인 </a:t>
                  </a:r>
                  <a:r>
                    <a:rPr lang="en-US" altLang="ko-KR" sz="2998" dirty="0">
                      <a:latin typeface="나눔스퀘어 Bold" pitchFamily="50" charset="-127"/>
                      <a:ea typeface="나눔스퀘어 Bold" pitchFamily="50" charset="-127"/>
                    </a:rPr>
                    <a:t>Horsepower</a:t>
                  </a:r>
                  <a:r>
                    <a:rPr lang="ko-KR" altLang="en-US" sz="2998" dirty="0">
                      <a:latin typeface="나눔스퀘어 Bold" pitchFamily="50" charset="-127"/>
                      <a:ea typeface="나눔스퀘어 Bold" pitchFamily="50" charset="-127"/>
                    </a:rPr>
                    <a:t>는 비정상적인 이상치를 제거하고 </a:t>
                  </a:r>
                  <a:r>
                    <a:rPr lang="en-US" altLang="ko-KR" sz="2998" dirty="0">
                      <a:latin typeface="나눔스퀘어 Bold" pitchFamily="50" charset="-127"/>
                      <a:ea typeface="나눔스퀘어 Bold" pitchFamily="50" charset="-127"/>
                    </a:rPr>
                    <a:t>30-800 PS </a:t>
                  </a:r>
                  <a:r>
                    <a:rPr lang="ko-KR" altLang="en-US" sz="2998" dirty="0">
                      <a:latin typeface="나눔스퀘어 Bold" pitchFamily="50" charset="-127"/>
                      <a:ea typeface="나눔스퀘어 Bold" pitchFamily="50" charset="-127"/>
                    </a:rPr>
                    <a:t>범위로 제한하였고</a:t>
                  </a:r>
                  <a:r>
                    <a:rPr lang="en-US" altLang="ko-KR" sz="2998" dirty="0">
                      <a:latin typeface="나눔스퀘어 Bold" pitchFamily="50" charset="-127"/>
                      <a:ea typeface="나눔스퀘어 Bold" pitchFamily="50" charset="-127"/>
                    </a:rPr>
                    <a:t>, ‘Reihe’(</a:t>
                  </a:r>
                  <a:r>
                    <a:rPr lang="ko-KR" altLang="en-US" sz="2998" dirty="0">
                      <a:latin typeface="나눔스퀘어 Bold" pitchFamily="50" charset="-127"/>
                      <a:ea typeface="나눔스퀘어 Bold" pitchFamily="50" charset="-127"/>
                    </a:rPr>
                    <a:t>기타</a:t>
                  </a:r>
                  <a:r>
                    <a:rPr lang="en-US" altLang="ko-KR" sz="2998" dirty="0">
                      <a:latin typeface="나눔스퀘어 Bold" pitchFamily="50" charset="-127"/>
                      <a:ea typeface="나눔스퀘어 Bold" pitchFamily="50" charset="-127"/>
                    </a:rPr>
                    <a:t>)</a:t>
                  </a:r>
                  <a:r>
                    <a:rPr lang="ko-KR" altLang="en-US" sz="2998" dirty="0">
                      <a:latin typeface="나눔스퀘어 Bold" pitchFamily="50" charset="-127"/>
                      <a:ea typeface="나눔스퀘어 Bold" pitchFamily="50" charset="-127"/>
                    </a:rPr>
                    <a:t>처럼 값을 특정할 수 없는 샘플도 제거</a:t>
                  </a:r>
                  <a:endParaRPr lang="en-US" altLang="ko-KR" sz="2998" dirty="0">
                    <a:latin typeface="나눔스퀘어 Bold" pitchFamily="50" charset="-127"/>
                    <a:ea typeface="나눔스퀘어 Bold" pitchFamily="50" charset="-127"/>
                  </a:endParaRPr>
                </a:p>
                <a:p>
                  <a:pPr>
                    <a:lnSpc>
                      <a:spcPct val="150000"/>
                    </a:lnSpc>
                  </a:pPr>
                  <a:endParaRPr lang="en-US" altLang="ko-KR" sz="1500"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③ 파생 변수 생성</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차량 출고 시점과 수집 시점 간 차이로부터 나이를 계산하여 </a:t>
                  </a:r>
                  <a:r>
                    <a:rPr lang="en-US" altLang="ko-KR" sz="2998" dirty="0">
                      <a:latin typeface="나눔스퀘어 Bold" pitchFamily="50" charset="-127"/>
                      <a:ea typeface="나눔스퀘어 Bold" pitchFamily="50" charset="-127"/>
                    </a:rPr>
                    <a:t>‘</a:t>
                  </a:r>
                  <a:r>
                    <a:rPr lang="en-US" altLang="ko-KR" sz="2998" dirty="0" err="1">
                      <a:latin typeface="나눔스퀘어 Bold" pitchFamily="50" charset="-127"/>
                      <a:ea typeface="나눔스퀘어 Bold" pitchFamily="50" charset="-127"/>
                    </a:rPr>
                    <a:t>Car_age</a:t>
                  </a:r>
                  <a:r>
                    <a:rPr lang="en-US" altLang="ko-KR" sz="2998" dirty="0">
                      <a:latin typeface="나눔스퀘어 Bold" pitchFamily="50" charset="-127"/>
                      <a:ea typeface="나눔스퀘어 Bold" pitchFamily="50" charset="-127"/>
                    </a:rPr>
                    <a:t>’</a:t>
                  </a:r>
                  <a:r>
                    <a:rPr lang="ko-KR" altLang="en-US" sz="2998" dirty="0">
                      <a:latin typeface="나눔스퀘어 Bold" pitchFamily="50" charset="-127"/>
                      <a:ea typeface="나눔스퀘어 Bold" pitchFamily="50" charset="-127"/>
                    </a:rPr>
                    <a:t>를</a:t>
                  </a: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예측 변수로 새롭게 추가</a:t>
                  </a:r>
                  <a:endParaRPr lang="en-US" altLang="ko-KR" sz="2998" dirty="0">
                    <a:latin typeface="나눔스퀘어 Bold" pitchFamily="50" charset="-127"/>
                    <a:ea typeface="나눔스퀘어 Bold" pitchFamily="50" charset="-127"/>
                  </a:endParaRPr>
                </a:p>
                <a:p>
                  <a:pPr>
                    <a:lnSpc>
                      <a:spcPct val="150000"/>
                    </a:lnSpc>
                  </a:pPr>
                  <a:endParaRPr lang="en-US" altLang="ko-KR" sz="1500"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④ 범주형 변수 처리</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en-US" altLang="ko-KR" sz="2998" dirty="0">
                      <a:latin typeface="나눔스퀘어 Bold" pitchFamily="50" charset="-127"/>
                      <a:ea typeface="나눔스퀘어 Bold" pitchFamily="50" charset="-127"/>
                    </a:rPr>
                    <a:t>One-Hot Encoding: </a:t>
                  </a:r>
                  <a:r>
                    <a:rPr lang="ko-KR" altLang="en-US" sz="2998" dirty="0">
                      <a:latin typeface="나눔스퀘어 Bold" pitchFamily="50" charset="-127"/>
                      <a:ea typeface="나눔스퀘어 Bold" pitchFamily="50" charset="-127"/>
                    </a:rPr>
                    <a:t>선형 모델</a:t>
                  </a:r>
                  <a:r>
                    <a:rPr lang="en-US" altLang="ko-KR" sz="2998" dirty="0">
                      <a:latin typeface="나눔스퀘어 Bold" pitchFamily="50" charset="-127"/>
                      <a:ea typeface="나눔스퀘어 Bold" pitchFamily="50" charset="-127"/>
                    </a:rPr>
                    <a:t>(MLR)</a:t>
                  </a:r>
                  <a:r>
                    <a:rPr lang="ko-KR" altLang="en-US" sz="2998" dirty="0">
                      <a:latin typeface="나눔스퀘어 Bold" pitchFamily="50" charset="-127"/>
                      <a:ea typeface="나눔스퀘어 Bold" pitchFamily="50" charset="-127"/>
                    </a:rPr>
                    <a:t>에 적용</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en-US" altLang="ko-KR" sz="2998" dirty="0">
                      <a:latin typeface="나눔스퀘어 Bold" pitchFamily="50" charset="-127"/>
                      <a:ea typeface="나눔스퀘어 Bold" pitchFamily="50" charset="-127"/>
                    </a:rPr>
                    <a:t>Target-Encoding:</a:t>
                  </a:r>
                  <a:r>
                    <a:rPr lang="ko-KR" altLang="en-US" sz="2998" dirty="0">
                      <a:latin typeface="나눔스퀘어 Bold" pitchFamily="50" charset="-127"/>
                      <a:ea typeface="나눔스퀘어 Bold" pitchFamily="50" charset="-127"/>
                    </a:rPr>
                    <a:t> 비선형 모델</a:t>
                  </a:r>
                  <a:r>
                    <a:rPr lang="en-US" altLang="ko-KR" sz="2998" dirty="0">
                      <a:latin typeface="나눔스퀘어 Bold" pitchFamily="50" charset="-127"/>
                      <a:ea typeface="나눔스퀘어 Bold" pitchFamily="50" charset="-127"/>
                    </a:rPr>
                    <a:t>(RFR)</a:t>
                  </a:r>
                  <a:r>
                    <a:rPr lang="ko-KR" altLang="en-US" sz="2998" dirty="0">
                      <a:latin typeface="나눔스퀘어 Bold" pitchFamily="50" charset="-127"/>
                      <a:ea typeface="나눔스퀘어 Bold" pitchFamily="50" charset="-127"/>
                    </a:rPr>
                    <a:t>에 적용</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14:m>
                    <m:oMath xmlns:m="http://schemas.openxmlformats.org/officeDocument/2006/math">
                      <m:sSub>
                        <m:sSubPr>
                          <m:ctrlPr>
                            <a:rPr lang="ko-KR" altLang="ko-KR" sz="3000" i="1"/>
                          </m:ctrlPr>
                        </m:sSubPr>
                        <m:e>
                          <m:r>
                            <a:rPr lang="en-US" altLang="ko-KR" sz="3000" i="1"/>
                            <m:t>𝟙</m:t>
                          </m:r>
                        </m:e>
                        <m:sub>
                          <m:r>
                            <m:rPr>
                              <m:lit/>
                            </m:rPr>
                            <a:rPr lang="en-US" altLang="ko-KR" sz="3000" i="1"/>
                            <m:t>{</m:t>
                          </m:r>
                          <m:sSub>
                            <m:sSubPr>
                              <m:ctrlPr>
                                <a:rPr lang="ko-KR" altLang="ko-KR" sz="3000" i="1"/>
                              </m:ctrlPr>
                            </m:sSubPr>
                            <m:e>
                              <m:r>
                                <a:rPr lang="en-US" altLang="ko-KR" sz="3000" i="1"/>
                                <m:t>𝑥</m:t>
                              </m:r>
                            </m:e>
                            <m:sub>
                              <m:r>
                                <a:rPr lang="en-US" altLang="ko-KR" sz="3000" i="1"/>
                                <m:t>𝑗</m:t>
                              </m:r>
                            </m:sub>
                          </m:sSub>
                          <m:r>
                            <a:rPr lang="en-US" altLang="ko-KR" sz="3000" i="1"/>
                            <m:t>∈</m:t>
                          </m:r>
                          <m:r>
                            <a:rPr lang="en-US" altLang="ko-KR" sz="3000" i="1"/>
                            <m:t>𝑘</m:t>
                          </m:r>
                          <m:r>
                            <m:rPr>
                              <m:lit/>
                            </m:rPr>
                            <a:rPr lang="en-US" altLang="ko-KR" sz="3000" i="1"/>
                            <m:t>}</m:t>
                          </m:r>
                        </m:sub>
                      </m:sSub>
                      <m:r>
                        <a:rPr lang="en-US" altLang="ko-KR" sz="3000" b="0" i="0" smtClean="0">
                          <a:latin typeface="Cambria Math" panose="02040503050406030204" pitchFamily="18" charset="0"/>
                        </a:rPr>
                        <m:t>:</m:t>
                      </m:r>
                    </m:oMath>
                  </a14:m>
                  <a:r>
                    <a:rPr lang="ko-KR" altLang="ko-KR" sz="3000" dirty="0">
                      <a:ea typeface="나눔스퀘어 Bold" panose="020B0600000101010101"/>
                    </a:rPr>
                    <a:t> 범주형 변수의 </a:t>
                  </a:r>
                  <a14:m>
                    <m:oMath xmlns:m="http://schemas.openxmlformats.org/officeDocument/2006/math">
                      <m:r>
                        <a:rPr lang="en-US" altLang="ko-KR" sz="3000" i="1"/>
                        <m:t>𝑗</m:t>
                      </m:r>
                    </m:oMath>
                  </a14:m>
                  <a:r>
                    <a:rPr lang="ko-KR" altLang="ko-KR" sz="3000" dirty="0">
                      <a:ea typeface="나눔스퀘어 Bold" panose="020B0600000101010101"/>
                    </a:rPr>
                    <a:t>번째 샘플 </a:t>
                  </a:r>
                  <a14:m>
                    <m:oMath xmlns:m="http://schemas.openxmlformats.org/officeDocument/2006/math">
                      <m:sSub>
                        <m:sSubPr>
                          <m:ctrlPr>
                            <a:rPr lang="ko-KR" altLang="ko-KR" sz="3000" i="1"/>
                          </m:ctrlPr>
                        </m:sSubPr>
                        <m:e>
                          <m:r>
                            <a:rPr lang="en-US" altLang="ko-KR" sz="3000" i="1"/>
                            <m:t>𝑥</m:t>
                          </m:r>
                        </m:e>
                        <m:sub>
                          <m:r>
                            <a:rPr lang="en-US" altLang="ko-KR" sz="3000" i="1"/>
                            <m:t>𝑗</m:t>
                          </m:r>
                        </m:sub>
                      </m:sSub>
                    </m:oMath>
                  </a14:m>
                  <a:r>
                    <a:rPr lang="ko-KR" altLang="ko-KR" sz="3000" dirty="0">
                      <a:ea typeface="나눔스퀘어 Bold" panose="020B0600000101010101"/>
                    </a:rPr>
                    <a:t>가 범주 </a:t>
                  </a:r>
                  <a14:m>
                    <m:oMath xmlns:m="http://schemas.openxmlformats.org/officeDocument/2006/math">
                      <m:r>
                        <a:rPr lang="en-US" altLang="ko-KR" sz="3000" i="1"/>
                        <m:t>𝑘</m:t>
                      </m:r>
                    </m:oMath>
                  </a14:m>
                  <a:r>
                    <a:rPr lang="ko-KR" altLang="ko-KR" sz="3000" dirty="0">
                      <a:ea typeface="나눔스퀘어 Bold" panose="020B0600000101010101"/>
                    </a:rPr>
                    <a:t>에 속할 경</a:t>
                  </a:r>
                  <a:r>
                    <a:rPr lang="ko-KR" altLang="en-US" sz="3000" dirty="0">
                      <a:ea typeface="나눔스퀘어 Bold" panose="020B0600000101010101"/>
                    </a:rPr>
                    <a:t>우</a:t>
                  </a:r>
                  <a:r>
                    <a:rPr lang="en-US" altLang="ko-KR" sz="3000" dirty="0">
                      <a:ea typeface="나눔스퀘어 Bold" panose="020B0600000101010101"/>
                    </a:rPr>
                    <a:t>  1, </a:t>
                  </a:r>
                  <a:r>
                    <a:rPr lang="ko-KR" altLang="en-US" sz="3000" dirty="0">
                      <a:ea typeface="나눔스퀘어 Bold" panose="020B0600000101010101"/>
                    </a:rPr>
                    <a:t>아니면 </a:t>
                  </a:r>
                  <a:r>
                    <a:rPr lang="en-US" altLang="ko-KR" sz="3000" dirty="0">
                      <a:ea typeface="나눔스퀘어 Bold" panose="020B0600000101010101"/>
                    </a:rPr>
                    <a:t>0 </a:t>
                  </a:r>
                </a:p>
                <a:p>
                  <a:pPr marL="457155" indent="-457155">
                    <a:lnSpc>
                      <a:spcPct val="150000"/>
                    </a:lnSpc>
                    <a:buFont typeface="Arial" panose="020B0604020202020204" pitchFamily="34" charset="0"/>
                    <a:buChar char="•"/>
                  </a:pPr>
                  <a14:m>
                    <m:oMath xmlns:m="http://schemas.openxmlformats.org/officeDocument/2006/math">
                      <m:sSub>
                        <m:sSubPr>
                          <m:ctrlPr>
                            <a:rPr lang="ko-KR" altLang="ko-KR" sz="3000" i="1">
                              <a:latin typeface="Cambria Math" panose="02040503050406030204" pitchFamily="18" charset="0"/>
                            </a:rPr>
                          </m:ctrlPr>
                        </m:sSubPr>
                        <m:e>
                          <m:r>
                            <a:rPr lang="en-US" altLang="ko-KR" sz="3000" i="1">
                              <a:latin typeface="Cambria Math" panose="02040503050406030204" pitchFamily="18" charset="0"/>
                            </a:rPr>
                            <m:t>𝑦</m:t>
                          </m:r>
                        </m:e>
                        <m:sub>
                          <m:r>
                            <a:rPr lang="en-US" altLang="ko-KR" sz="3000" i="1">
                              <a:latin typeface="Cambria Math" panose="02040503050406030204" pitchFamily="18" charset="0"/>
                            </a:rPr>
                            <m:t>𝑗</m:t>
                          </m:r>
                        </m:sub>
                      </m:sSub>
                    </m:oMath>
                  </a14:m>
                  <a:r>
                    <a:rPr lang="en-US" altLang="ko-KR" sz="3000" dirty="0">
                      <a:ea typeface="나눔스퀘어 Bold" panose="020B0600000101010101"/>
                    </a:rPr>
                    <a:t>:</a:t>
                  </a:r>
                  <a:r>
                    <a:rPr lang="ko-KR" altLang="ko-KR" sz="3000" dirty="0">
                      <a:ea typeface="나눔스퀘어 Bold" panose="020B0600000101010101"/>
                    </a:rPr>
                    <a:t> </a:t>
                  </a:r>
                  <a14:m>
                    <m:oMath xmlns:m="http://schemas.openxmlformats.org/officeDocument/2006/math">
                      <m:r>
                        <a:rPr lang="en-US" altLang="ko-KR" sz="3000" i="1"/>
                        <m:t>𝑗</m:t>
                      </m:r>
                    </m:oMath>
                  </a14:m>
                  <a:r>
                    <a:rPr lang="ko-KR" altLang="ko-KR" sz="3000" dirty="0">
                      <a:ea typeface="나눔스퀘어 Bold" panose="020B0600000101010101"/>
                    </a:rPr>
                    <a:t>번째 샘플의 실제 가격</a:t>
                  </a:r>
                  <a:r>
                    <a:rPr lang="en-US" altLang="ko-KR" sz="3000" dirty="0">
                      <a:ea typeface="나눔스퀘어 Bold" panose="020B0600000101010101"/>
                    </a:rPr>
                    <a:t> /</a:t>
                  </a:r>
                  <a:r>
                    <a:rPr lang="ko-KR" altLang="ko-KR" sz="3000" dirty="0">
                      <a:ea typeface="나눔스퀘어 Bold" panose="020B0600000101010101"/>
                    </a:rPr>
                    <a:t> </a:t>
                  </a:r>
                  <a14:m>
                    <m:oMath xmlns:m="http://schemas.openxmlformats.org/officeDocument/2006/math">
                      <m:sSub>
                        <m:sSubPr>
                          <m:ctrlPr>
                            <a:rPr lang="ko-KR" altLang="ko-KR" sz="3000" i="1"/>
                          </m:ctrlPr>
                        </m:sSubPr>
                        <m:e>
                          <m:r>
                            <a:rPr lang="en-US" altLang="ko-KR" sz="3000" i="1"/>
                            <m:t>𝑛</m:t>
                          </m:r>
                        </m:e>
                        <m:sub>
                          <m:r>
                            <a:rPr lang="en-US" altLang="ko-KR" sz="3000" i="1"/>
                            <m:t>𝑘</m:t>
                          </m:r>
                        </m:sub>
                      </m:sSub>
                    </m:oMath>
                  </a14:m>
                  <a:r>
                    <a:rPr lang="en-US" altLang="ko-KR" sz="3000" dirty="0">
                      <a:ea typeface="나눔스퀘어 Bold" panose="020B0600000101010101"/>
                    </a:rPr>
                    <a:t>:</a:t>
                  </a:r>
                  <a:r>
                    <a:rPr lang="ko-KR" altLang="ko-KR" sz="3000" dirty="0">
                      <a:ea typeface="나눔스퀘어 Bold" panose="020B0600000101010101"/>
                    </a:rPr>
                    <a:t> 범주 </a:t>
                  </a:r>
                  <a14:m>
                    <m:oMath xmlns:m="http://schemas.openxmlformats.org/officeDocument/2006/math">
                      <m:r>
                        <a:rPr lang="en-US" altLang="ko-KR" sz="3000" i="1"/>
                        <m:t>𝑘</m:t>
                      </m:r>
                    </m:oMath>
                  </a14:m>
                  <a:r>
                    <a:rPr lang="ko-KR" altLang="ko-KR" sz="3000" dirty="0">
                      <a:ea typeface="나눔스퀘어 Bold" panose="020B0600000101010101"/>
                    </a:rPr>
                    <a:t>에 해당하는 샘플들의 수</a:t>
                  </a:r>
                  <a:r>
                    <a:rPr lang="en-US" altLang="ko-KR" sz="3000" dirty="0">
                      <a:ea typeface="나눔스퀘어 Bold" panose="020B0600000101010101"/>
                    </a:rPr>
                    <a:t> </a:t>
                  </a:r>
                  <a:endParaRPr lang="en-US" altLang="ko-KR" sz="3000" dirty="0">
                    <a:latin typeface="나눔스퀘어 Bold" pitchFamily="50" charset="-127"/>
                    <a:ea typeface="나눔스퀘어 Bold" panose="020B0600000101010101"/>
                  </a:endParaRPr>
                </a:p>
                <a:p>
                  <a:pPr marL="457155" indent="-457155">
                    <a:lnSpc>
                      <a:spcPct val="150000"/>
                    </a:lnSpc>
                    <a:buFont typeface="Arial" panose="020B0604020202020204" pitchFamily="34" charset="0"/>
                    <a:buChar char="•"/>
                  </a:pPr>
                  <a:r>
                    <a:rPr lang="en-US" altLang="ko-KR" sz="2998" dirty="0" err="1">
                      <a:latin typeface="나눔스퀘어 Bold" pitchFamily="50" charset="-127"/>
                      <a:ea typeface="나눔스퀘어 Bold" pitchFamily="50" charset="-127"/>
                    </a:rPr>
                    <a:t>Car_brand</a:t>
                  </a:r>
                  <a:r>
                    <a:rPr lang="ko-KR" altLang="en-US" sz="2998" dirty="0">
                      <a:latin typeface="나눔스퀘어 Bold" pitchFamily="50" charset="-127"/>
                      <a:ea typeface="나눔스퀘어 Bold" pitchFamily="50" charset="-127"/>
                    </a:rPr>
                    <a:t>는 전체 중에서 상위 </a:t>
                  </a:r>
                  <a:r>
                    <a:rPr lang="en-US" altLang="ko-KR" sz="2998" dirty="0">
                      <a:latin typeface="나눔스퀘어 Bold" pitchFamily="50" charset="-127"/>
                      <a:ea typeface="나눔스퀘어 Bold" pitchFamily="50" charset="-127"/>
                    </a:rPr>
                    <a:t>5</a:t>
                  </a:r>
                  <a:r>
                    <a:rPr lang="ko-KR" altLang="en-US" sz="2998" dirty="0">
                      <a:latin typeface="나눔스퀘어 Bold" pitchFamily="50" charset="-127"/>
                      <a:ea typeface="나눔스퀘어 Bold" pitchFamily="50" charset="-127"/>
                    </a:rPr>
                    <a:t>개 브랜드</a:t>
                  </a:r>
                  <a:r>
                    <a:rPr lang="en-US" altLang="ko-KR" sz="2998" dirty="0">
                      <a:latin typeface="나눔스퀘어 Bold" pitchFamily="50" charset="-127"/>
                      <a:ea typeface="나눔스퀘어 Bold" pitchFamily="50" charset="-127"/>
                    </a:rPr>
                    <a:t>(Volkswagen, BMW, Audi, Mercedes-Benz, Opel)</a:t>
                  </a:r>
                  <a:r>
                    <a:rPr lang="ko-KR" altLang="en-US" sz="2998" dirty="0">
                      <a:latin typeface="나눔스퀘어 Bold" pitchFamily="50" charset="-127"/>
                      <a:ea typeface="나눔스퀘어 Bold" pitchFamily="50" charset="-127"/>
                    </a:rPr>
                    <a:t>만 유지</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en-US" altLang="ko-KR" sz="2998" dirty="0" err="1">
                      <a:latin typeface="나눔스퀘어 Bold" pitchFamily="50" charset="-127"/>
                      <a:ea typeface="나눔스퀘어 Bold" pitchFamily="50" charset="-127"/>
                    </a:rPr>
                    <a:t>Car_model</a:t>
                  </a:r>
                  <a:r>
                    <a:rPr lang="ko-KR" altLang="en-US" sz="2998" dirty="0">
                      <a:latin typeface="나눔스퀘어 Bold" pitchFamily="50" charset="-127"/>
                      <a:ea typeface="나눔스퀘어 Bold" pitchFamily="50" charset="-127"/>
                    </a:rPr>
                    <a:t>도 </a:t>
                  </a:r>
                  <a:r>
                    <a:rPr lang="en-US" altLang="ko-KR" sz="2998" dirty="0">
                      <a:latin typeface="나눔스퀘어 Bold" pitchFamily="50" charset="-127"/>
                      <a:ea typeface="나눔스퀘어 Bold" pitchFamily="50" charset="-127"/>
                    </a:rPr>
                    <a:t>500</a:t>
                  </a:r>
                  <a:r>
                    <a:rPr lang="ko-KR" altLang="en-US" sz="2998" dirty="0">
                      <a:latin typeface="나눔스퀘어 Bold" pitchFamily="50" charset="-127"/>
                      <a:ea typeface="나눔스퀘어 Bold" pitchFamily="50" charset="-127"/>
                    </a:rPr>
                    <a:t>개 이상의 샘플이 존재하는 모델만 선택</a:t>
                  </a:r>
                  <a:endParaRPr lang="en-US" altLang="ko-KR" sz="2998" dirty="0">
                    <a:latin typeface="나눔스퀘어 Bold" pitchFamily="50" charset="-127"/>
                    <a:ea typeface="나눔스퀘어 Bold" pitchFamily="50" charset="-127"/>
                  </a:endParaRPr>
                </a:p>
              </p:txBody>
            </p:sp>
          </mc:Choice>
          <mc:Fallback>
            <p:sp>
              <p:nvSpPr>
                <p:cNvPr id="76" name="TextBox 75">
                  <a:extLst>
                    <a:ext uri="{FF2B5EF4-FFF2-40B4-BE49-F238E27FC236}">
                      <a16:creationId xmlns:a16="http://schemas.microsoft.com/office/drawing/2014/main" id="{454CC0B7-717C-E3D9-9C25-7612A99AAB1A}"/>
                    </a:ext>
                  </a:extLst>
                </p:cNvPr>
                <p:cNvSpPr txBox="1">
                  <a:spLocks noRot="1" noChangeAspect="1" noMove="1" noResize="1" noEditPoints="1" noAdjustHandles="1" noChangeArrowheads="1" noChangeShapeType="1" noTextEdit="1"/>
                </p:cNvSpPr>
                <p:nvPr/>
              </p:nvSpPr>
              <p:spPr>
                <a:xfrm>
                  <a:off x="1065841" y="6621737"/>
                  <a:ext cx="9128707" cy="16062299"/>
                </a:xfrm>
                <a:prstGeom prst="rect">
                  <a:avLst/>
                </a:prstGeom>
                <a:blipFill>
                  <a:blip r:embed="rId3"/>
                  <a:stretch>
                    <a:fillRect/>
                  </a:stretch>
                </a:blipFill>
              </p:spPr>
              <p:txBody>
                <a:bodyPr/>
                <a:lstStyle/>
                <a:p>
                  <a:r>
                    <a:rPr lang="ko-KR" altLang="en-US">
                      <a:noFill/>
                    </a:rPr>
                    <a:t> </a:t>
                  </a:r>
                </a:p>
              </p:txBody>
            </p:sp>
          </mc:Fallback>
        </mc:AlternateContent>
      </p:grpSp>
      <p:grpSp>
        <p:nvGrpSpPr>
          <p:cNvPr id="2" name="그룹 1">
            <a:extLst>
              <a:ext uri="{FF2B5EF4-FFF2-40B4-BE49-F238E27FC236}">
                <a16:creationId xmlns:a16="http://schemas.microsoft.com/office/drawing/2014/main" id="{6029AEB4-2655-EA14-B7E6-E51E185F9782}"/>
              </a:ext>
            </a:extLst>
          </p:cNvPr>
          <p:cNvGrpSpPr/>
          <p:nvPr/>
        </p:nvGrpSpPr>
        <p:grpSpPr>
          <a:xfrm>
            <a:off x="15021873" y="10943110"/>
            <a:ext cx="14035063" cy="27970133"/>
            <a:chOff x="15020997" y="11303511"/>
            <a:chExt cx="14035063" cy="27970133"/>
          </a:xfrm>
        </p:grpSpPr>
        <p:grpSp>
          <p:nvGrpSpPr>
            <p:cNvPr id="34" name="그룹 33">
              <a:extLst>
                <a:ext uri="{FF2B5EF4-FFF2-40B4-BE49-F238E27FC236}">
                  <a16:creationId xmlns:a16="http://schemas.microsoft.com/office/drawing/2014/main" id="{A4F8CEC7-2E53-D55A-E515-A29B6D983E80}"/>
                </a:ext>
              </a:extLst>
            </p:cNvPr>
            <p:cNvGrpSpPr/>
            <p:nvPr/>
          </p:nvGrpSpPr>
          <p:grpSpPr>
            <a:xfrm>
              <a:off x="15020997" y="11303511"/>
              <a:ext cx="14035063" cy="27970133"/>
              <a:chOff x="843729" y="3306652"/>
              <a:chExt cx="9350187" cy="20267311"/>
            </a:xfrm>
          </p:grpSpPr>
          <p:sp>
            <p:nvSpPr>
              <p:cNvPr id="35" name="TextBox 34">
                <a:extLst>
                  <a:ext uri="{FF2B5EF4-FFF2-40B4-BE49-F238E27FC236}">
                    <a16:creationId xmlns:a16="http://schemas.microsoft.com/office/drawing/2014/main" id="{1AD1A7DA-3536-EFB6-CFED-F1C29D0D21D5}"/>
                  </a:ext>
                </a:extLst>
              </p:cNvPr>
              <p:cNvSpPr txBox="1"/>
              <p:nvPr/>
            </p:nvSpPr>
            <p:spPr>
              <a:xfrm>
                <a:off x="939511" y="8472213"/>
                <a:ext cx="4979454" cy="546012"/>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2-5. </a:t>
                </a:r>
                <a:r>
                  <a:rPr lang="ko-KR" altLang="en-US" sz="3200" b="1" dirty="0">
                    <a:latin typeface="나눔스퀘어 Bold" pitchFamily="50" charset="-127"/>
                    <a:ea typeface="나눔스퀘어 Bold" pitchFamily="50" charset="-127"/>
                  </a:rPr>
                  <a:t>중고차 가격 예측 모델 분석 결과</a:t>
                </a:r>
              </a:p>
            </p:txBody>
          </p:sp>
          <p:cxnSp>
            <p:nvCxnSpPr>
              <p:cNvPr id="37" name="직선 연결선 36">
                <a:extLst>
                  <a:ext uri="{FF2B5EF4-FFF2-40B4-BE49-F238E27FC236}">
                    <a16:creationId xmlns:a16="http://schemas.microsoft.com/office/drawing/2014/main" id="{75B67A74-BB53-60B7-9399-BB367F4F1DEC}"/>
                  </a:ext>
                </a:extLst>
              </p:cNvPr>
              <p:cNvCxnSpPr/>
              <p:nvPr/>
            </p:nvCxnSpPr>
            <p:spPr>
              <a:xfrm>
                <a:off x="1033725" y="9046165"/>
                <a:ext cx="9061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858795EF-3981-3E40-B79E-4D355ED66C80}"/>
                      </a:ext>
                    </a:extLst>
                  </p:cNvPr>
                  <p:cNvSpPr txBox="1"/>
                  <p:nvPr/>
                </p:nvSpPr>
                <p:spPr>
                  <a:xfrm>
                    <a:off x="880668" y="9098342"/>
                    <a:ext cx="9214276" cy="2733525"/>
                  </a:xfrm>
                  <a:prstGeom prst="rect">
                    <a:avLst/>
                  </a:prstGeom>
                  <a:noFill/>
                </p:spPr>
                <p:txBody>
                  <a:bodyPr wrap="square" lIns="258558" tIns="129281" rIns="258558" bIns="129281" rtlCol="0">
                    <a:spAutoFit/>
                  </a:bodyPr>
                  <a:lstStyle/>
                  <a:p>
                    <a:pPr>
                      <a:lnSpc>
                        <a:spcPct val="150000"/>
                      </a:lnSpc>
                    </a:pPr>
                    <a:r>
                      <a:rPr lang="ko-KR" altLang="en-US" sz="2998" dirty="0">
                        <a:latin typeface="나눔스퀘어 Bold" pitchFamily="50" charset="-127"/>
                        <a:ea typeface="나눔스퀘어 Bold" pitchFamily="50" charset="-127"/>
                      </a:rPr>
                      <a:t>① </a:t>
                    </a:r>
                    <a:r>
                      <a:rPr lang="en-US" altLang="ko-KR" sz="2998" dirty="0">
                        <a:latin typeface="나눔스퀘어 Bold" pitchFamily="50" charset="-127"/>
                        <a:ea typeface="나눔스퀘어 Bold" pitchFamily="50" charset="-127"/>
                      </a:rPr>
                      <a:t>MLR + One-hot enc. : </a:t>
                    </a:r>
                    <a14:m>
                      <m:oMath xmlns:m="http://schemas.openxmlformats.org/officeDocument/2006/math">
                        <m:sSup>
                          <m:sSupPr>
                            <m:ctrlPr>
                              <a:rPr lang="ko-KR" altLang="ko-KR" sz="3000" i="1">
                                <a:latin typeface="Cambria Math" panose="02040503050406030204" pitchFamily="18" charset="0"/>
                              </a:rPr>
                            </m:ctrlPr>
                          </m:sSupPr>
                          <m:e>
                            <m:r>
                              <a:rPr lang="en-US" altLang="ko-KR" sz="3000" i="1">
                                <a:latin typeface="Cambria Math" panose="02040503050406030204" pitchFamily="18" charset="0"/>
                              </a:rPr>
                              <m:t>𝑅</m:t>
                            </m:r>
                          </m:e>
                          <m:sup>
                            <m:r>
                              <a:rPr lang="en-US" altLang="ko-KR" sz="3000">
                                <a:latin typeface="Cambria Math" panose="02040503050406030204" pitchFamily="18" charset="0"/>
                              </a:rPr>
                              <m:t>2</m:t>
                            </m:r>
                          </m:sup>
                        </m:sSup>
                      </m:oMath>
                    </a14:m>
                    <a:r>
                      <a:rPr lang="en-US" altLang="ko-KR" sz="2998" dirty="0">
                        <a:latin typeface="나눔스퀘어 Bold" pitchFamily="50" charset="-127"/>
                        <a:ea typeface="나눔스퀘어 Bold" pitchFamily="50" charset="-127"/>
                      </a:rPr>
                      <a:t> = 0.741 / RMSE = 4,214.52</a:t>
                    </a:r>
                    <a:r>
                      <a:rPr lang="ko-KR" altLang="en-US" sz="3200" dirty="0"/>
                      <a:t>€</a:t>
                    </a:r>
                    <a:endParaRPr lang="en-US" altLang="ko-KR" sz="2998"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② </a:t>
                    </a:r>
                    <a:r>
                      <a:rPr lang="en-US" altLang="ko-KR" sz="2998" dirty="0">
                        <a:latin typeface="나눔스퀘어 Bold" pitchFamily="50" charset="-127"/>
                        <a:ea typeface="나눔스퀘어 Bold" pitchFamily="50" charset="-127"/>
                      </a:rPr>
                      <a:t>MLR + Target enc. : </a:t>
                    </a:r>
                    <a14:m>
                      <m:oMath xmlns:m="http://schemas.openxmlformats.org/officeDocument/2006/math">
                        <m:sSup>
                          <m:sSupPr>
                            <m:ctrlPr>
                              <a:rPr lang="ko-KR" altLang="ko-KR" sz="3000" i="1">
                                <a:latin typeface="Cambria Math" panose="02040503050406030204" pitchFamily="18" charset="0"/>
                              </a:rPr>
                            </m:ctrlPr>
                          </m:sSupPr>
                          <m:e>
                            <m:r>
                              <a:rPr lang="en-US" altLang="ko-KR" sz="3000" i="1">
                                <a:latin typeface="Cambria Math" panose="02040503050406030204" pitchFamily="18" charset="0"/>
                              </a:rPr>
                              <m:t>𝑅</m:t>
                            </m:r>
                          </m:e>
                          <m:sup>
                            <m:r>
                              <a:rPr lang="en-US" altLang="ko-KR" sz="3000">
                                <a:latin typeface="Cambria Math" panose="02040503050406030204" pitchFamily="18" charset="0"/>
                              </a:rPr>
                              <m:t>2</m:t>
                            </m:r>
                          </m:sup>
                        </m:sSup>
                      </m:oMath>
                    </a14:m>
                    <a:r>
                      <a:rPr lang="en-US" altLang="ko-KR" sz="2998" dirty="0">
                        <a:latin typeface="나눔스퀘어 Bold" pitchFamily="50" charset="-127"/>
                        <a:ea typeface="나눔스퀘어 Bold" pitchFamily="50" charset="-127"/>
                      </a:rPr>
                      <a:t> = 0.699 / RMSE = 4,546.95</a:t>
                    </a:r>
                    <a:r>
                      <a:rPr lang="ko-KR" altLang="en-US" sz="3200" dirty="0"/>
                      <a:t>€</a:t>
                    </a:r>
                    <a:endParaRPr lang="en-US" altLang="ko-KR" sz="2998" dirty="0">
                      <a:latin typeface="나눔스퀘어 Bold" pitchFamily="50" charset="-127"/>
                      <a:ea typeface="나눔스퀘어 Bold" pitchFamily="50" charset="-127"/>
                    </a:endParaRPr>
                  </a:p>
                  <a:p>
                    <a:pPr>
                      <a:lnSpc>
                        <a:spcPct val="150000"/>
                      </a:lnSpc>
                    </a:pPr>
                    <a:r>
                      <a:rPr lang="ko-KR" altLang="en-US" sz="2998" dirty="0">
                        <a:latin typeface="나눔스퀘어 Bold" pitchFamily="50" charset="-127"/>
                        <a:ea typeface="나눔스퀘어 Bold" pitchFamily="50" charset="-127"/>
                      </a:rPr>
                      <a:t>③ </a:t>
                    </a:r>
                    <a:r>
                      <a:rPr lang="en-US" altLang="ko-KR" sz="2998" dirty="0">
                        <a:latin typeface="나눔스퀘어 Bold" pitchFamily="50" charset="-127"/>
                        <a:ea typeface="나눔스퀘어 Bold" pitchFamily="50" charset="-127"/>
                      </a:rPr>
                      <a:t>RFR + Target enc. : </a:t>
                    </a:r>
                    <a14:m>
                      <m:oMath xmlns:m="http://schemas.openxmlformats.org/officeDocument/2006/math">
                        <m:sSup>
                          <m:sSupPr>
                            <m:ctrlPr>
                              <a:rPr lang="ko-KR" altLang="ko-KR" sz="3000" i="1">
                                <a:latin typeface="Cambria Math" panose="02040503050406030204" pitchFamily="18" charset="0"/>
                              </a:rPr>
                            </m:ctrlPr>
                          </m:sSupPr>
                          <m:e>
                            <m:r>
                              <a:rPr lang="en-US" altLang="ko-KR" sz="3000" i="1">
                                <a:latin typeface="Cambria Math" panose="02040503050406030204" pitchFamily="18" charset="0"/>
                              </a:rPr>
                              <m:t>𝑅</m:t>
                            </m:r>
                          </m:e>
                          <m:sup>
                            <m:r>
                              <a:rPr lang="en-US" altLang="ko-KR" sz="3000">
                                <a:latin typeface="Cambria Math" panose="02040503050406030204" pitchFamily="18" charset="0"/>
                              </a:rPr>
                              <m:t>2</m:t>
                            </m:r>
                          </m:sup>
                        </m:sSup>
                      </m:oMath>
                    </a14:m>
                    <a:r>
                      <a:rPr lang="en-US" altLang="ko-KR" sz="2998" dirty="0">
                        <a:latin typeface="나눔스퀘어 Bold" pitchFamily="50" charset="-127"/>
                        <a:ea typeface="나눔스퀘어 Bold" pitchFamily="50" charset="-127"/>
                      </a:rPr>
                      <a:t> = 0.892 / RMSE = 2,734.41</a:t>
                    </a:r>
                    <a:r>
                      <a:rPr lang="ko-KR" altLang="en-US" sz="3200" dirty="0"/>
                      <a:t>€</a:t>
                    </a:r>
                    <a:endParaRPr lang="en-US" altLang="ko-KR" sz="3200" dirty="0"/>
                  </a:p>
                  <a:p>
                    <a:pPr>
                      <a:lnSpc>
                        <a:spcPct val="150000"/>
                      </a:lnSpc>
                    </a:pPr>
                    <a:r>
                      <a:rPr lang="ko-KR" altLang="en-US" sz="3000" dirty="0">
                        <a:ea typeface="나눔스퀘어 Bold" panose="020B0600000101010101"/>
                      </a:rPr>
                      <a:t>④ </a:t>
                    </a:r>
                    <a:r>
                      <a:rPr lang="en-US" altLang="ko-KR" sz="2998" dirty="0">
                        <a:latin typeface="나눔스퀘어 Bold" pitchFamily="50" charset="-127"/>
                        <a:ea typeface="나눔스퀘어 Bold" pitchFamily="50" charset="-127"/>
                      </a:rPr>
                      <a:t>RFR </a:t>
                    </a:r>
                    <a:r>
                      <a:rPr lang="en-US" altLang="ko-KR" sz="3000" dirty="0">
                        <a:latin typeface="나눔스퀘어 Bold" pitchFamily="50" charset="-127"/>
                        <a:ea typeface="나눔스퀘어 Bold" panose="020B0600000101010101"/>
                      </a:rPr>
                      <a:t>+ encoding X : </a:t>
                    </a:r>
                    <a14:m>
                      <m:oMath xmlns:m="http://schemas.openxmlformats.org/officeDocument/2006/math">
                        <m:sSup>
                          <m:sSupPr>
                            <m:ctrlPr>
                              <a:rPr lang="ko-KR" altLang="ko-KR" sz="3000" i="1">
                                <a:latin typeface="Cambria Math" panose="02040503050406030204" pitchFamily="18" charset="0"/>
                              </a:rPr>
                            </m:ctrlPr>
                          </m:sSupPr>
                          <m:e>
                            <m:r>
                              <a:rPr lang="en-US" altLang="ko-KR" sz="3000" i="1">
                                <a:latin typeface="Cambria Math" panose="02040503050406030204" pitchFamily="18" charset="0"/>
                              </a:rPr>
                              <m:t>𝑅</m:t>
                            </m:r>
                          </m:e>
                          <m:sup>
                            <m:r>
                              <a:rPr lang="en-US" altLang="ko-KR" sz="3000">
                                <a:latin typeface="Cambria Math" panose="02040503050406030204" pitchFamily="18" charset="0"/>
                              </a:rPr>
                              <m:t>2</m:t>
                            </m:r>
                          </m:sup>
                        </m:sSup>
                      </m:oMath>
                    </a14:m>
                    <a:r>
                      <a:rPr lang="en-US" altLang="ko-KR" sz="3000" dirty="0">
                        <a:latin typeface="나눔스퀘어 Bold" pitchFamily="50" charset="-127"/>
                        <a:ea typeface="나눔스퀘어 Bold" panose="020B0600000101010101"/>
                      </a:rPr>
                      <a:t> = 0.867 / RMSE = 3,042.17</a:t>
                    </a:r>
                    <a:r>
                      <a:rPr lang="ko-KR" altLang="en-US" sz="3000" dirty="0">
                        <a:ea typeface="나눔스퀘어 Bold" panose="020B0600000101010101"/>
                      </a:rPr>
                      <a:t>€</a:t>
                    </a:r>
                    <a:endParaRPr lang="en-US" altLang="ko-KR" sz="3000" dirty="0">
                      <a:latin typeface="나눔스퀘어 Bold" pitchFamily="50" charset="-127"/>
                      <a:ea typeface="나눔스퀘어 Bold" panose="020B0600000101010101"/>
                    </a:endParaRPr>
                  </a:p>
                  <a:p>
                    <a:pPr marL="457155" indent="-457155">
                      <a:lnSpc>
                        <a:spcPct val="150000"/>
                      </a:lnSpc>
                      <a:buFont typeface="Arial" panose="020B0604020202020204" pitchFamily="34" charset="0"/>
                      <a:buChar char="•"/>
                    </a:pPr>
                    <a:r>
                      <a:rPr lang="en-US" altLang="ko-KR" sz="2998" dirty="0">
                        <a:latin typeface="나눔스퀘어 Bold" pitchFamily="50" charset="-127"/>
                        <a:ea typeface="나눔스퀘어 Bold" pitchFamily="50" charset="-127"/>
                      </a:rPr>
                      <a:t>Random Forest + Target encoding </a:t>
                    </a:r>
                    <a:r>
                      <a:rPr lang="ko-KR" altLang="en-US" sz="2998" dirty="0">
                        <a:latin typeface="나눔스퀘어 Bold" pitchFamily="50" charset="-127"/>
                        <a:ea typeface="나눔스퀘어 Bold" pitchFamily="50" charset="-127"/>
                      </a:rPr>
                      <a:t>조합이 가장 높은 예측 정확도를 기록</a:t>
                    </a:r>
                  </a:p>
                </p:txBody>
              </p:sp>
            </mc:Choice>
            <mc:Fallback>
              <p:sp>
                <p:nvSpPr>
                  <p:cNvPr id="43" name="TextBox 42">
                    <a:extLst>
                      <a:ext uri="{FF2B5EF4-FFF2-40B4-BE49-F238E27FC236}">
                        <a16:creationId xmlns:a16="http://schemas.microsoft.com/office/drawing/2014/main" id="{858795EF-3981-3E40-B79E-4D355ED66C80}"/>
                      </a:ext>
                    </a:extLst>
                  </p:cNvPr>
                  <p:cNvSpPr txBox="1">
                    <a:spLocks noRot="1" noChangeAspect="1" noMove="1" noResize="1" noEditPoints="1" noAdjustHandles="1" noChangeArrowheads="1" noChangeShapeType="1" noTextEdit="1"/>
                  </p:cNvSpPr>
                  <p:nvPr/>
                </p:nvSpPr>
                <p:spPr>
                  <a:xfrm>
                    <a:off x="880668" y="9098342"/>
                    <a:ext cx="9214276" cy="2733525"/>
                  </a:xfrm>
                  <a:prstGeom prst="rect">
                    <a:avLst/>
                  </a:prstGeom>
                  <a:blipFill>
                    <a:blip r:embed="rId4"/>
                    <a:stretch>
                      <a:fillRect b="-1777"/>
                    </a:stretch>
                  </a:blipFill>
                </p:spPr>
                <p:txBody>
                  <a:bodyPr/>
                  <a:lstStyle/>
                  <a:p>
                    <a:r>
                      <a:rPr lang="ko-KR" altLang="en-US">
                        <a:noFill/>
                      </a:rPr>
                      <a:t> </a:t>
                    </a:r>
                  </a:p>
                </p:txBody>
              </p:sp>
            </mc:Fallback>
          </mc:AlternateContent>
          <p:sp>
            <p:nvSpPr>
              <p:cNvPr id="44" name="TextBox 43">
                <a:extLst>
                  <a:ext uri="{FF2B5EF4-FFF2-40B4-BE49-F238E27FC236}">
                    <a16:creationId xmlns:a16="http://schemas.microsoft.com/office/drawing/2014/main" id="{C23AEA99-393C-04FE-3302-6CBBD62C3211}"/>
                  </a:ext>
                </a:extLst>
              </p:cNvPr>
              <p:cNvSpPr txBox="1"/>
              <p:nvPr/>
            </p:nvSpPr>
            <p:spPr>
              <a:xfrm>
                <a:off x="843729" y="20440633"/>
                <a:ext cx="9350187" cy="3133330"/>
              </a:xfrm>
              <a:prstGeom prst="rect">
                <a:avLst/>
              </a:prstGeom>
              <a:noFill/>
            </p:spPr>
            <p:txBody>
              <a:bodyPr wrap="square" lIns="258558" tIns="129281" rIns="258558" bIns="129281" rtlCol="0">
                <a:spAutoFit/>
              </a:bodyPr>
              <a:lstStyle/>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중고차 가격 예측을 위한 </a:t>
                </a:r>
                <a:r>
                  <a:rPr lang="ko-KR" altLang="en-US" sz="2998" dirty="0" err="1">
                    <a:latin typeface="나눔스퀘어 Bold" pitchFamily="50" charset="-127"/>
                    <a:ea typeface="나눔스퀘어 Bold" pitchFamily="50" charset="-127"/>
                  </a:rPr>
                  <a:t>머신러닝</a:t>
                </a:r>
                <a:r>
                  <a:rPr lang="ko-KR" altLang="en-US" sz="2998" dirty="0">
                    <a:latin typeface="나눔스퀘어 Bold" pitchFamily="50" charset="-127"/>
                    <a:ea typeface="나눔스퀘어 Bold" pitchFamily="50" charset="-127"/>
                  </a:rPr>
                  <a:t> 모델에서 범주형 변수의 인코딩 방식은 핵심 요소 중 하나</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비선형 모델</a:t>
                </a:r>
                <a:r>
                  <a:rPr lang="en-US" altLang="ko-KR" sz="2998" dirty="0">
                    <a:latin typeface="나눔스퀘어 Bold" pitchFamily="50" charset="-127"/>
                    <a:ea typeface="나눔스퀘어 Bold" pitchFamily="50" charset="-127"/>
                  </a:rPr>
                  <a:t>(RFR)</a:t>
                </a:r>
                <a:r>
                  <a:rPr lang="ko-KR" altLang="en-US" sz="2998" dirty="0">
                    <a:latin typeface="나눔스퀘어 Bold" pitchFamily="50" charset="-127"/>
                    <a:ea typeface="나눔스퀘어 Bold" pitchFamily="50" charset="-127"/>
                  </a:rPr>
                  <a:t>은 범주의 평균값을 반영하는 </a:t>
                </a:r>
                <a:r>
                  <a:rPr lang="en-US" altLang="ko-KR" sz="2998" dirty="0">
                    <a:latin typeface="나눔스퀘어 Bold" pitchFamily="50" charset="-127"/>
                    <a:ea typeface="나눔스퀘어 Bold" pitchFamily="50" charset="-127"/>
                  </a:rPr>
                  <a:t>Target Encoding</a:t>
                </a:r>
                <a:r>
                  <a:rPr lang="ko-KR" altLang="en-US" sz="2998" dirty="0">
                    <a:latin typeface="나눔스퀘어 Bold" pitchFamily="50" charset="-127"/>
                    <a:ea typeface="나눔스퀘어 Bold" pitchFamily="50" charset="-127"/>
                  </a:rPr>
                  <a:t>과 높은 성능을 보여준 반면</a:t>
                </a:r>
                <a:r>
                  <a:rPr lang="en-US" altLang="ko-KR" sz="2998" dirty="0">
                    <a:latin typeface="나눔스퀘어 Bold" pitchFamily="50" charset="-127"/>
                    <a:ea typeface="나눔스퀘어 Bold" pitchFamily="50" charset="-127"/>
                  </a:rPr>
                  <a:t>, </a:t>
                </a:r>
                <a:r>
                  <a:rPr lang="ko-KR" altLang="en-US" sz="2998" dirty="0">
                    <a:latin typeface="나눔스퀘어 Bold" pitchFamily="50" charset="-127"/>
                    <a:ea typeface="나눔스퀘어 Bold" pitchFamily="50" charset="-127"/>
                  </a:rPr>
                  <a:t>선형 모델</a:t>
                </a:r>
                <a:r>
                  <a:rPr lang="en-US" altLang="ko-KR" sz="2998" dirty="0">
                    <a:latin typeface="나눔스퀘어 Bold" pitchFamily="50" charset="-127"/>
                    <a:ea typeface="나눔스퀘어 Bold" pitchFamily="50" charset="-127"/>
                  </a:rPr>
                  <a:t>(MLR)</a:t>
                </a:r>
                <a:r>
                  <a:rPr lang="ko-KR" altLang="en-US" sz="2998" dirty="0">
                    <a:latin typeface="나눔스퀘어 Bold" pitchFamily="50" charset="-127"/>
                    <a:ea typeface="나눔스퀘어 Bold" pitchFamily="50" charset="-127"/>
                  </a:rPr>
                  <a:t>은 다차원 표현이 가능한 </a:t>
                </a:r>
                <a:r>
                  <a:rPr lang="en-US" altLang="ko-KR" sz="2998" dirty="0">
                    <a:latin typeface="나눔스퀘어 Bold" pitchFamily="50" charset="-127"/>
                    <a:ea typeface="나눔스퀘어 Bold" pitchFamily="50" charset="-127"/>
                  </a:rPr>
                  <a:t>One-hot encoding </a:t>
                </a:r>
                <a:r>
                  <a:rPr lang="ko-KR" altLang="en-US" sz="2998" dirty="0">
                    <a:latin typeface="나눔스퀘어 Bold" pitchFamily="50" charset="-127"/>
                    <a:ea typeface="나눔스퀘어 Bold" pitchFamily="50" charset="-127"/>
                  </a:rPr>
                  <a:t>방식에 적합</a:t>
                </a:r>
                <a:endParaRPr lang="en-US" altLang="ko-KR" sz="2998" dirty="0">
                  <a:latin typeface="나눔스퀘어 Bold" pitchFamily="50" charset="-127"/>
                  <a:ea typeface="나눔스퀘어 Bold" pitchFamily="50" charset="-127"/>
                </a:endParaRP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향후 연구에서는 가격대별로 </a:t>
                </a:r>
                <a:r>
                  <a:rPr lang="ko-KR" altLang="en-US" sz="2998" dirty="0" err="1">
                    <a:latin typeface="나눔스퀘어 Bold" pitchFamily="50" charset="-127"/>
                    <a:ea typeface="나눔스퀘어 Bold" pitchFamily="50" charset="-127"/>
                  </a:rPr>
                  <a:t>구간화하여</a:t>
                </a:r>
                <a:r>
                  <a:rPr lang="ko-KR" altLang="en-US" sz="2998" dirty="0">
                    <a:latin typeface="나눔스퀘어 Bold" pitchFamily="50" charset="-127"/>
                    <a:ea typeface="나눔스퀘어 Bold" pitchFamily="50" charset="-127"/>
                  </a:rPr>
                  <a:t> 분류 모델 기반의 추가 분석 계획</a:t>
                </a:r>
              </a:p>
            </p:txBody>
          </p:sp>
          <p:cxnSp>
            <p:nvCxnSpPr>
              <p:cNvPr id="47" name="직선 연결선 46">
                <a:extLst>
                  <a:ext uri="{FF2B5EF4-FFF2-40B4-BE49-F238E27FC236}">
                    <a16:creationId xmlns:a16="http://schemas.microsoft.com/office/drawing/2014/main" id="{457A8072-E09D-816E-5E96-340069687A04}"/>
                  </a:ext>
                </a:extLst>
              </p:cNvPr>
              <p:cNvCxnSpPr/>
              <p:nvPr/>
            </p:nvCxnSpPr>
            <p:spPr>
              <a:xfrm>
                <a:off x="1037445" y="6176408"/>
                <a:ext cx="9061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03B4952F-FA23-D041-98A0-EE5D22660775}"/>
                  </a:ext>
                </a:extLst>
              </p:cNvPr>
              <p:cNvCxnSpPr/>
              <p:nvPr/>
            </p:nvCxnSpPr>
            <p:spPr>
              <a:xfrm>
                <a:off x="1033725" y="3306652"/>
                <a:ext cx="9061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7A567908-6CB0-C40C-ED64-A69BB7D7CD19}"/>
                  </a:ext>
                </a:extLst>
              </p:cNvPr>
              <p:cNvCxnSpPr>
                <a:cxnSpLocks/>
              </p:cNvCxnSpPr>
              <p:nvPr/>
            </p:nvCxnSpPr>
            <p:spPr>
              <a:xfrm>
                <a:off x="1065209" y="15881398"/>
                <a:ext cx="9061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그룹 21">
              <a:extLst>
                <a:ext uri="{FF2B5EF4-FFF2-40B4-BE49-F238E27FC236}">
                  <a16:creationId xmlns:a16="http://schemas.microsoft.com/office/drawing/2014/main" id="{77A77E56-D738-94FA-098A-E9E5A05DB50A}"/>
                </a:ext>
              </a:extLst>
            </p:cNvPr>
            <p:cNvGrpSpPr/>
            <p:nvPr/>
          </p:nvGrpSpPr>
          <p:grpSpPr>
            <a:xfrm>
              <a:off x="15076444" y="14423087"/>
              <a:ext cx="13831055" cy="3793192"/>
              <a:chOff x="881325" y="4424504"/>
              <a:chExt cx="9214276" cy="3793192"/>
            </a:xfrm>
          </p:grpSpPr>
          <p:sp>
            <p:nvSpPr>
              <p:cNvPr id="31" name="TextBox 30">
                <a:extLst>
                  <a:ext uri="{FF2B5EF4-FFF2-40B4-BE49-F238E27FC236}">
                    <a16:creationId xmlns:a16="http://schemas.microsoft.com/office/drawing/2014/main" id="{8217602C-8F5A-62E2-7CE0-14921F7302C1}"/>
                  </a:ext>
                </a:extLst>
              </p:cNvPr>
              <p:cNvSpPr txBox="1"/>
              <p:nvPr/>
            </p:nvSpPr>
            <p:spPr>
              <a:xfrm>
                <a:off x="910804" y="4424504"/>
                <a:ext cx="3413508" cy="768856"/>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2-4. </a:t>
                </a:r>
                <a:r>
                  <a:rPr lang="ko-KR" altLang="en-US" sz="3200" b="1" dirty="0">
                    <a:latin typeface="나눔스퀘어 Bold" pitchFamily="50" charset="-127"/>
                    <a:ea typeface="나눔스퀘어 Bold" pitchFamily="50" charset="-127"/>
                  </a:rPr>
                  <a:t>알고리즘 및 성능지표</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20A55013-A1CC-6E94-AF4D-5979252E1EE6}"/>
                      </a:ext>
                    </a:extLst>
                  </p:cNvPr>
                  <p:cNvSpPr txBox="1"/>
                  <p:nvPr/>
                </p:nvSpPr>
                <p:spPr>
                  <a:xfrm>
                    <a:off x="881325" y="5222719"/>
                    <a:ext cx="9214276" cy="2994977"/>
                  </a:xfrm>
                  <a:prstGeom prst="rect">
                    <a:avLst/>
                  </a:prstGeom>
                  <a:noFill/>
                </p:spPr>
                <p:txBody>
                  <a:bodyPr wrap="square" lIns="258558" tIns="129281" rIns="258558" bIns="129281" rtlCol="0">
                    <a:spAutoFit/>
                  </a:bodyPr>
                  <a:lstStyle/>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기계학습 알고리즘</a:t>
                    </a:r>
                    <a:r>
                      <a:rPr lang="en-US" altLang="ko-KR" sz="2998" dirty="0">
                        <a:latin typeface="나눔스퀘어 Bold" pitchFamily="50" charset="-127"/>
                        <a:ea typeface="나눔스퀘어 Bold" pitchFamily="50" charset="-127"/>
                      </a:rPr>
                      <a:t>: Multiple Linear Regression(MLR), Random Forest Regression(RFR)</a:t>
                    </a: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범주형 변수 인코딩 방식</a:t>
                    </a:r>
                    <a:r>
                      <a:rPr lang="en-US" altLang="ko-KR" sz="2998" dirty="0">
                        <a:latin typeface="나눔스퀘어 Bold" pitchFamily="50" charset="-127"/>
                        <a:ea typeface="나눔스퀘어 Bold" pitchFamily="50" charset="-127"/>
                      </a:rPr>
                      <a:t>: One-hot encoding, Target encoding</a:t>
                    </a:r>
                  </a:p>
                  <a:p>
                    <a:pPr marL="457155" indent="-457155">
                      <a:lnSpc>
                        <a:spcPct val="150000"/>
                      </a:lnSpc>
                      <a:buFont typeface="Arial" panose="020B0604020202020204" pitchFamily="34" charset="0"/>
                      <a:buChar char="•"/>
                    </a:pPr>
                    <a:r>
                      <a:rPr lang="ko-KR" altLang="en-US" sz="2998" dirty="0">
                        <a:latin typeface="나눔스퀘어 Bold" pitchFamily="50" charset="-127"/>
                        <a:ea typeface="나눔스퀘어 Bold" pitchFamily="50" charset="-127"/>
                      </a:rPr>
                      <a:t>성능 평가 지표</a:t>
                    </a:r>
                    <a:r>
                      <a:rPr lang="en-US" altLang="ko-KR" sz="2998" dirty="0">
                        <a:latin typeface="나눔스퀘어 Bold" pitchFamily="50" charset="-127"/>
                        <a:ea typeface="나눔스퀘어 Bold" pitchFamily="50" charset="-127"/>
                      </a:rPr>
                      <a:t>: </a:t>
                    </a:r>
                    <a14:m>
                      <m:oMath xmlns:m="http://schemas.openxmlformats.org/officeDocument/2006/math">
                        <m:sSup>
                          <m:sSupPr>
                            <m:ctrlPr>
                              <a:rPr lang="ko-KR" altLang="ko-KR" sz="3000" i="1"/>
                            </m:ctrlPr>
                          </m:sSupPr>
                          <m:e>
                            <m:r>
                              <a:rPr lang="en-US" altLang="ko-KR" sz="3000" i="1"/>
                              <m:t>𝑅</m:t>
                            </m:r>
                          </m:e>
                          <m:sup>
                            <m:r>
                              <a:rPr lang="en-US" altLang="ko-KR" sz="3000"/>
                              <m:t>2</m:t>
                            </m:r>
                          </m:sup>
                        </m:sSup>
                      </m:oMath>
                    </a14:m>
                    <a:r>
                      <a:rPr lang="en-US" altLang="ko-KR" sz="2400" dirty="0">
                        <a:latin typeface="나눔스퀘어 Bold" pitchFamily="50" charset="-127"/>
                        <a:ea typeface="나눔스퀘어 Bold" pitchFamily="50" charset="-127"/>
                      </a:rPr>
                      <a:t> </a:t>
                    </a:r>
                    <a:r>
                      <a:rPr lang="en-US" altLang="ko-KR" sz="2998" dirty="0">
                        <a:latin typeface="나눔스퀘어 Bold" pitchFamily="50" charset="-127"/>
                        <a:ea typeface="나눔스퀘어 Bold" pitchFamily="50" charset="-127"/>
                      </a:rPr>
                      <a:t>(</a:t>
                    </a:r>
                    <a:r>
                      <a:rPr lang="ko-KR" altLang="en-US" sz="2998" dirty="0">
                        <a:latin typeface="나눔스퀘어 Bold" pitchFamily="50" charset="-127"/>
                        <a:ea typeface="나눔스퀘어 Bold" pitchFamily="50" charset="-127"/>
                      </a:rPr>
                      <a:t>결정 계수</a:t>
                    </a:r>
                    <a:r>
                      <a:rPr lang="en-US" altLang="ko-KR" sz="2998" dirty="0">
                        <a:latin typeface="나눔스퀘어 Bold" pitchFamily="50" charset="-127"/>
                        <a:ea typeface="나눔스퀘어 Bold" pitchFamily="50" charset="-127"/>
                      </a:rPr>
                      <a:t>), RMSE(Root Mean Squared Error)</a:t>
                    </a:r>
                    <a:endParaRPr lang="ko-KR" altLang="en-US" sz="2998" dirty="0">
                      <a:latin typeface="나눔스퀘어 Bold" pitchFamily="50" charset="-127"/>
                      <a:ea typeface="나눔스퀘어 Bold" pitchFamily="50" charset="-127"/>
                    </a:endParaRPr>
                  </a:p>
                </p:txBody>
              </p:sp>
            </mc:Choice>
            <mc:Fallback>
              <p:sp>
                <p:nvSpPr>
                  <p:cNvPr id="33" name="TextBox 32">
                    <a:extLst>
                      <a:ext uri="{FF2B5EF4-FFF2-40B4-BE49-F238E27FC236}">
                        <a16:creationId xmlns:a16="http://schemas.microsoft.com/office/drawing/2014/main" id="{20A55013-A1CC-6E94-AF4D-5979252E1EE6}"/>
                      </a:ext>
                    </a:extLst>
                  </p:cNvPr>
                  <p:cNvSpPr txBox="1">
                    <a:spLocks noRot="1" noChangeAspect="1" noMove="1" noResize="1" noEditPoints="1" noAdjustHandles="1" noChangeArrowheads="1" noChangeShapeType="1" noTextEdit="1"/>
                  </p:cNvSpPr>
                  <p:nvPr/>
                </p:nvSpPr>
                <p:spPr>
                  <a:xfrm>
                    <a:off x="881325" y="5222719"/>
                    <a:ext cx="9214276" cy="2994977"/>
                  </a:xfrm>
                  <a:prstGeom prst="rect">
                    <a:avLst/>
                  </a:prstGeom>
                  <a:blipFill>
                    <a:blip r:embed="rId5"/>
                    <a:stretch>
                      <a:fillRect b="-1222"/>
                    </a:stretch>
                  </a:blipFill>
                </p:spPr>
                <p:txBody>
                  <a:bodyPr/>
                  <a:lstStyle/>
                  <a:p>
                    <a:r>
                      <a:rPr lang="ko-KR" altLang="en-US">
                        <a:noFill/>
                      </a:rPr>
                      <a:t> </a:t>
                    </a:r>
                  </a:p>
                </p:txBody>
              </p:sp>
            </mc:Fallback>
          </mc:AlternateContent>
        </p:grpSp>
      </p:grpSp>
      <p:sp>
        <p:nvSpPr>
          <p:cNvPr id="5" name="TextBox 4">
            <a:extLst>
              <a:ext uri="{FF2B5EF4-FFF2-40B4-BE49-F238E27FC236}">
                <a16:creationId xmlns:a16="http://schemas.microsoft.com/office/drawing/2014/main" id="{29E30DB8-610C-19F2-9183-0C368C4F25A5}"/>
              </a:ext>
            </a:extLst>
          </p:cNvPr>
          <p:cNvSpPr txBox="1"/>
          <p:nvPr/>
        </p:nvSpPr>
        <p:spPr>
          <a:xfrm>
            <a:off x="15120693" y="27528182"/>
            <a:ext cx="13804072" cy="753530"/>
          </a:xfrm>
          <a:prstGeom prst="rect">
            <a:avLst/>
          </a:prstGeom>
          <a:noFill/>
        </p:spPr>
        <p:txBody>
          <a:bodyPr wrap="none" lIns="258558" tIns="129281" rIns="258558" bIns="129281" rtlCol="0">
            <a:spAutoFit/>
          </a:bodyPr>
          <a:lstStyle/>
          <a:p>
            <a:r>
              <a:rPr lang="en-US" altLang="ko-KR" sz="3200" b="1" dirty="0">
                <a:latin typeface="나눔스퀘어 Bold" pitchFamily="50" charset="-127"/>
                <a:ea typeface="나눔스퀘어 Bold" pitchFamily="50" charset="-127"/>
              </a:rPr>
              <a:t>2-6. Target</a:t>
            </a:r>
            <a:r>
              <a:rPr lang="ko-KR" altLang="en-US" sz="3200" b="1" dirty="0">
                <a:latin typeface="나눔스퀘어 Bold" pitchFamily="50" charset="-127"/>
                <a:ea typeface="나눔스퀘어 Bold" pitchFamily="50" charset="-127"/>
              </a:rPr>
              <a:t> </a:t>
            </a:r>
            <a:r>
              <a:rPr lang="en-US" altLang="ko-KR" sz="3200" b="1" dirty="0">
                <a:latin typeface="나눔스퀘어 Bold" pitchFamily="50" charset="-127"/>
                <a:ea typeface="나눔스퀘어 Bold" pitchFamily="50" charset="-127"/>
              </a:rPr>
              <a:t>Encoding</a:t>
            </a:r>
            <a:r>
              <a:rPr lang="ko-KR" altLang="en-US" sz="3200" b="1" dirty="0">
                <a:latin typeface="나눔스퀘어 Bold" pitchFamily="50" charset="-127"/>
                <a:ea typeface="나눔스퀘어 Bold" pitchFamily="50" charset="-127"/>
              </a:rPr>
              <a:t> 방식 적용 데이터세트를 학습한 </a:t>
            </a:r>
            <a:r>
              <a:rPr lang="ko-KR" altLang="en-US" sz="3200" b="1" dirty="0" err="1">
                <a:latin typeface="나눔스퀘어 Bold" pitchFamily="50" charset="-127"/>
                <a:ea typeface="나눔스퀘어 Bold" pitchFamily="50" charset="-127"/>
              </a:rPr>
              <a:t>모델별</a:t>
            </a:r>
            <a:r>
              <a:rPr lang="ko-KR" altLang="en-US" sz="3200" b="1" dirty="0">
                <a:latin typeface="나눔스퀘어 Bold" pitchFamily="50" charset="-127"/>
                <a:ea typeface="나눔스퀘어 Bold" pitchFamily="50" charset="-127"/>
              </a:rPr>
              <a:t> 성능 비교</a:t>
            </a:r>
          </a:p>
        </p:txBody>
      </p:sp>
      <p:sp>
        <p:nvSpPr>
          <p:cNvPr id="19" name="한쪽 모서리가 잘린 사각형 18">
            <a:extLst>
              <a:ext uri="{FF2B5EF4-FFF2-40B4-BE49-F238E27FC236}">
                <a16:creationId xmlns:a16="http://schemas.microsoft.com/office/drawing/2014/main" id="{741011D4-2330-7FBE-6BC6-ACF947311BC3}"/>
              </a:ext>
            </a:extLst>
          </p:cNvPr>
          <p:cNvSpPr/>
          <p:nvPr/>
        </p:nvSpPr>
        <p:spPr>
          <a:xfrm>
            <a:off x="383709" y="18543924"/>
            <a:ext cx="10360630" cy="824122"/>
          </a:xfrm>
          <a:prstGeom prst="snip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46"/>
            <a:endParaRPr lang="ko-KR" altLang="en-US" sz="3600" b="1" dirty="0">
              <a:solidFill>
                <a:schemeClr val="bg1"/>
              </a:solidFill>
              <a:latin typeface="나눔스퀘어 Bold" panose="020B0600000101010101" pitchFamily="50" charset="-127"/>
              <a:ea typeface="나눔스퀘어 Bold" panose="020B0600000101010101" pitchFamily="50" charset="-127"/>
            </a:endParaRPr>
          </a:p>
        </p:txBody>
      </p:sp>
      <p:sp>
        <p:nvSpPr>
          <p:cNvPr id="32" name="직사각형 31">
            <a:extLst>
              <a:ext uri="{FF2B5EF4-FFF2-40B4-BE49-F238E27FC236}">
                <a16:creationId xmlns:a16="http://schemas.microsoft.com/office/drawing/2014/main" id="{EBD3D215-60BD-BED3-0181-B5D1F88D85AE}"/>
              </a:ext>
            </a:extLst>
          </p:cNvPr>
          <p:cNvSpPr/>
          <p:nvPr/>
        </p:nvSpPr>
        <p:spPr>
          <a:xfrm>
            <a:off x="595390" y="18641842"/>
            <a:ext cx="8660592" cy="666449"/>
          </a:xfrm>
          <a:prstGeom prst="rect">
            <a:avLst/>
          </a:prstGeom>
        </p:spPr>
        <p:txBody>
          <a:bodyPr wrap="square">
            <a:spAutoFit/>
          </a:bodyPr>
          <a:lstStyle/>
          <a:p>
            <a:r>
              <a:rPr lang="ko-KR" altLang="en-US" sz="3600" b="1" dirty="0">
                <a:solidFill>
                  <a:schemeClr val="bg1"/>
                </a:solidFill>
                <a:latin typeface="나눔스퀘어 Bold" panose="020B0600000101010101" pitchFamily="50" charset="-127"/>
                <a:ea typeface="나눔스퀘어 Bold" panose="020B0600000101010101" pitchFamily="50" charset="-127"/>
              </a:rPr>
              <a:t>본 론</a:t>
            </a:r>
          </a:p>
        </p:txBody>
      </p:sp>
      <p:sp>
        <p:nvSpPr>
          <p:cNvPr id="8" name="TextBox 7">
            <a:extLst>
              <a:ext uri="{FF2B5EF4-FFF2-40B4-BE49-F238E27FC236}">
                <a16:creationId xmlns:a16="http://schemas.microsoft.com/office/drawing/2014/main" id="{4BC882DE-99BE-B045-0AC4-8C9A60DE7772}"/>
              </a:ext>
            </a:extLst>
          </p:cNvPr>
          <p:cNvSpPr txBox="1"/>
          <p:nvPr/>
        </p:nvSpPr>
        <p:spPr>
          <a:xfrm>
            <a:off x="17874605" y="24408606"/>
            <a:ext cx="9047931" cy="630419"/>
          </a:xfrm>
          <a:prstGeom prst="rect">
            <a:avLst/>
          </a:prstGeom>
          <a:noFill/>
        </p:spPr>
        <p:txBody>
          <a:bodyPr wrap="square" lIns="258558" tIns="129281" rIns="258558" bIns="129281" rtlCol="0">
            <a:spAutoFit/>
          </a:bodyPr>
          <a:lstStyle/>
          <a:p>
            <a:r>
              <a:rPr lang="en-US" altLang="ko-KR" sz="2400" b="1" dirty="0">
                <a:latin typeface="나눔스퀘어 Bold" pitchFamily="50" charset="-127"/>
                <a:ea typeface="나눔스퀘어 Bold" pitchFamily="50" charset="-127"/>
              </a:rPr>
              <a:t>&lt;</a:t>
            </a:r>
            <a:r>
              <a:rPr lang="ko-KR" altLang="en-US" sz="2400" b="1" dirty="0">
                <a:latin typeface="나눔스퀘어 Bold" pitchFamily="50" charset="-127"/>
                <a:ea typeface="나눔스퀘어 Bold" pitchFamily="50" charset="-127"/>
              </a:rPr>
              <a:t>인코딩 방식에 따른 </a:t>
            </a:r>
            <a:r>
              <a:rPr lang="en-US" altLang="ko-KR" sz="2400" b="1" dirty="0">
                <a:latin typeface="나눔스퀘어 Bold" pitchFamily="50" charset="-127"/>
                <a:ea typeface="나눔스퀘어 Bold" pitchFamily="50" charset="-127"/>
              </a:rPr>
              <a:t>MLR </a:t>
            </a:r>
            <a:r>
              <a:rPr lang="ko-KR" altLang="en-US" sz="2400" b="1" dirty="0">
                <a:latin typeface="나눔스퀘어 Bold" pitchFamily="50" charset="-127"/>
                <a:ea typeface="나눔스퀘어 Bold" pitchFamily="50" charset="-127"/>
              </a:rPr>
              <a:t>알고리즘 기반 예측 모델 성능</a:t>
            </a:r>
            <a:r>
              <a:rPr lang="en-US" altLang="ko-KR" sz="2400" b="1" dirty="0">
                <a:latin typeface="나눔스퀘어 Bold" pitchFamily="50" charset="-127"/>
                <a:ea typeface="나눔스퀘어 Bold" pitchFamily="50" charset="-127"/>
              </a:rPr>
              <a:t>&gt;</a:t>
            </a:r>
            <a:endParaRPr lang="ko-KR" altLang="en-US" sz="2400" b="1" dirty="0">
              <a:latin typeface="나눔스퀘어 Bold" pitchFamily="50" charset="-127"/>
              <a:ea typeface="나눔스퀘어 Bold" pitchFamily="50" charset="-127"/>
            </a:endParaRPr>
          </a:p>
        </p:txBody>
      </p:sp>
      <p:pic>
        <p:nvPicPr>
          <p:cNvPr id="45" name="그림 44">
            <a:extLst>
              <a:ext uri="{FF2B5EF4-FFF2-40B4-BE49-F238E27FC236}">
                <a16:creationId xmlns:a16="http://schemas.microsoft.com/office/drawing/2014/main" id="{E492F708-A53C-C841-C1C1-D938A4FFB8F6}"/>
              </a:ext>
            </a:extLst>
          </p:cNvPr>
          <p:cNvPicPr>
            <a:picLocks noChangeAspect="1"/>
          </p:cNvPicPr>
          <p:nvPr/>
        </p:nvPicPr>
        <p:blipFill>
          <a:blip r:embed="rId6"/>
          <a:stretch>
            <a:fillRect/>
          </a:stretch>
        </p:blipFill>
        <p:spPr>
          <a:xfrm>
            <a:off x="17309014" y="22896438"/>
            <a:ext cx="9511462" cy="1450900"/>
          </a:xfrm>
          <a:prstGeom prst="rect">
            <a:avLst/>
          </a:prstGeom>
        </p:spPr>
      </p:pic>
      <p:pic>
        <p:nvPicPr>
          <p:cNvPr id="48" name="그림 47">
            <a:extLst>
              <a:ext uri="{FF2B5EF4-FFF2-40B4-BE49-F238E27FC236}">
                <a16:creationId xmlns:a16="http://schemas.microsoft.com/office/drawing/2014/main" id="{C55AD456-9F5E-7EE5-A33E-F008B23A020E}"/>
              </a:ext>
            </a:extLst>
          </p:cNvPr>
          <p:cNvPicPr>
            <a:picLocks noChangeAspect="1"/>
          </p:cNvPicPr>
          <p:nvPr/>
        </p:nvPicPr>
        <p:blipFill>
          <a:blip r:embed="rId7"/>
          <a:stretch>
            <a:fillRect/>
          </a:stretch>
        </p:blipFill>
        <p:spPr>
          <a:xfrm>
            <a:off x="17309014" y="25148787"/>
            <a:ext cx="9511462" cy="1452132"/>
          </a:xfrm>
          <a:prstGeom prst="rect">
            <a:avLst/>
          </a:prstGeom>
        </p:spPr>
      </p:pic>
      <p:sp>
        <p:nvSpPr>
          <p:cNvPr id="53" name="TextBox 52">
            <a:extLst>
              <a:ext uri="{FF2B5EF4-FFF2-40B4-BE49-F238E27FC236}">
                <a16:creationId xmlns:a16="http://schemas.microsoft.com/office/drawing/2014/main" id="{2F884CC9-BADF-2E84-ADF7-FE93BA5ADA30}"/>
              </a:ext>
            </a:extLst>
          </p:cNvPr>
          <p:cNvSpPr txBox="1"/>
          <p:nvPr/>
        </p:nvSpPr>
        <p:spPr>
          <a:xfrm>
            <a:off x="17874605" y="26703737"/>
            <a:ext cx="8751929" cy="630419"/>
          </a:xfrm>
          <a:prstGeom prst="rect">
            <a:avLst/>
          </a:prstGeom>
          <a:noFill/>
        </p:spPr>
        <p:txBody>
          <a:bodyPr wrap="square" lIns="258558" tIns="129281" rIns="258558" bIns="129281" rtlCol="0">
            <a:spAutoFit/>
          </a:bodyPr>
          <a:lstStyle/>
          <a:p>
            <a:r>
              <a:rPr lang="en-US" altLang="ko-KR" sz="2400" b="1" dirty="0">
                <a:latin typeface="나눔스퀘어 Bold" pitchFamily="50" charset="-127"/>
                <a:ea typeface="나눔스퀘어 Bold" pitchFamily="50" charset="-127"/>
              </a:rPr>
              <a:t>&lt;</a:t>
            </a:r>
            <a:r>
              <a:rPr lang="ko-KR" altLang="en-US" sz="2400" b="1" dirty="0">
                <a:latin typeface="나눔스퀘어 Bold" pitchFamily="50" charset="-127"/>
                <a:ea typeface="나눔스퀘어 Bold" pitchFamily="50" charset="-127"/>
              </a:rPr>
              <a:t>인코딩 여부에 따른 </a:t>
            </a:r>
            <a:r>
              <a:rPr lang="en-US" altLang="ko-KR" sz="2400" b="1" dirty="0">
                <a:latin typeface="나눔스퀘어 Bold" pitchFamily="50" charset="-127"/>
                <a:ea typeface="나눔스퀘어 Bold" pitchFamily="50" charset="-127"/>
              </a:rPr>
              <a:t>RFR </a:t>
            </a:r>
            <a:r>
              <a:rPr lang="ko-KR" altLang="en-US" sz="2400" b="1" dirty="0">
                <a:latin typeface="나눔스퀘어 Bold" pitchFamily="50" charset="-127"/>
                <a:ea typeface="나눔스퀘어 Bold" pitchFamily="50" charset="-127"/>
              </a:rPr>
              <a:t>알고리즘 기반 예측 모델 성능</a:t>
            </a:r>
            <a:r>
              <a:rPr lang="en-US" altLang="ko-KR" sz="2400" b="1" dirty="0">
                <a:latin typeface="나눔스퀘어 Bold" pitchFamily="50" charset="-127"/>
                <a:ea typeface="나눔스퀘어 Bold" pitchFamily="50" charset="-127"/>
              </a:rPr>
              <a:t>&gt;</a:t>
            </a:r>
            <a:endParaRPr lang="ko-KR" altLang="en-US" sz="2400" b="1" dirty="0">
              <a:latin typeface="나눔스퀘어 Bold" pitchFamily="50" charset="-127"/>
              <a:ea typeface="나눔스퀘어 Bold" pitchFamily="50" charset="-127"/>
            </a:endParaRPr>
          </a:p>
        </p:txBody>
      </p:sp>
      <p:pic>
        <p:nvPicPr>
          <p:cNvPr id="55" name="그림 54">
            <a:extLst>
              <a:ext uri="{FF2B5EF4-FFF2-40B4-BE49-F238E27FC236}">
                <a16:creationId xmlns:a16="http://schemas.microsoft.com/office/drawing/2014/main" id="{3F3C0469-6065-1A31-5FA6-D08B65628E7A}"/>
              </a:ext>
            </a:extLst>
          </p:cNvPr>
          <p:cNvPicPr>
            <a:picLocks noChangeAspect="1"/>
          </p:cNvPicPr>
          <p:nvPr/>
        </p:nvPicPr>
        <p:blipFill>
          <a:blip r:embed="rId8"/>
          <a:stretch>
            <a:fillRect/>
          </a:stretch>
        </p:blipFill>
        <p:spPr>
          <a:xfrm>
            <a:off x="17874605" y="28591536"/>
            <a:ext cx="7698773" cy="4348693"/>
          </a:xfrm>
          <a:prstGeom prst="rect">
            <a:avLst/>
          </a:prstGeom>
        </p:spPr>
      </p:pic>
      <p:pic>
        <p:nvPicPr>
          <p:cNvPr id="58" name="그림 57">
            <a:extLst>
              <a:ext uri="{FF2B5EF4-FFF2-40B4-BE49-F238E27FC236}">
                <a16:creationId xmlns:a16="http://schemas.microsoft.com/office/drawing/2014/main" id="{47E2BCF1-67DB-969C-6929-D021622D6A08}"/>
              </a:ext>
            </a:extLst>
          </p:cNvPr>
          <p:cNvPicPr>
            <a:picLocks noChangeAspect="1"/>
          </p:cNvPicPr>
          <p:nvPr/>
        </p:nvPicPr>
        <p:blipFill>
          <a:blip r:embed="rId9"/>
          <a:stretch>
            <a:fillRect/>
          </a:stretch>
        </p:blipFill>
        <p:spPr>
          <a:xfrm>
            <a:off x="9151233" y="33409606"/>
            <a:ext cx="4663030" cy="1530864"/>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10953</TotalTime>
  <Words>857</Words>
  <Application>Microsoft Office PowerPoint</Application>
  <PresentationFormat>사용자 지정</PresentationFormat>
  <Paragraphs>61</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굴림</vt:lpstr>
      <vt:lpstr>나눔스퀘어 Bold</vt:lpstr>
      <vt:lpstr>맑은 고딕</vt:lpstr>
      <vt:lpstr>한양신명조</vt:lpstr>
      <vt:lpstr>Arial</vt:lpstr>
      <vt:lpstr>Calibri Light</vt:lpstr>
      <vt:lpstr>Cambria Math</vt:lpstr>
      <vt:lpstr>Office 테마</vt:lpstr>
      <vt:lpstr>PowerPoint 프레젠테이션</vt:lpstr>
    </vt:vector>
  </TitlesOfParts>
  <Company>rail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ShinYounjung</dc:creator>
  <cp:lastModifiedBy>jisoo kim</cp:lastModifiedBy>
  <cp:revision>975</cp:revision>
  <dcterms:created xsi:type="dcterms:W3CDTF">2008-07-21T02:04:49Z</dcterms:created>
  <dcterms:modified xsi:type="dcterms:W3CDTF">2025-06-16T12:42:33Z</dcterms:modified>
</cp:coreProperties>
</file>