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62" r:id="rId8"/>
    <p:sldId id="269" r:id="rId9"/>
    <p:sldId id="268" r:id="rId10"/>
    <p:sldId id="272" r:id="rId11"/>
    <p:sldId id="273" r:id="rId12"/>
    <p:sldId id="259" r:id="rId13"/>
    <p:sldId id="260"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E6CC6D-B4C6-4ACC-B286-54E5A4281AC1}">
          <p14:sldIdLst>
            <p14:sldId id="256"/>
            <p14:sldId id="257"/>
            <p14:sldId id="258"/>
            <p14:sldId id="262"/>
            <p14:sldId id="269"/>
            <p14:sldId id="268"/>
            <p14:sldId id="272"/>
            <p14:sldId id="273"/>
            <p14:sldId id="259"/>
            <p14:sldId id="260"/>
            <p14:sldId id="266"/>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704"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mah Alawiye" userId="933ff112-0deb-4b57-8bff-7b0f7ef11484" providerId="ADAL" clId="{7A862827-C509-4A75-9947-EB8F75E3CE89}"/>
    <pc:docChg chg="undo custSel delSld modSld sldOrd addSection delSection modSection">
      <pc:chgData name="Salamah Alawiye" userId="933ff112-0deb-4b57-8bff-7b0f7ef11484" providerId="ADAL" clId="{7A862827-C509-4A75-9947-EB8F75E3CE89}" dt="2023-03-17T10:41:55.131" v="1512" actId="14100"/>
      <pc:docMkLst>
        <pc:docMk/>
      </pc:docMkLst>
      <pc:sldChg chg="modSp mod">
        <pc:chgData name="Salamah Alawiye" userId="933ff112-0deb-4b57-8bff-7b0f7ef11484" providerId="ADAL" clId="{7A862827-C509-4A75-9947-EB8F75E3CE89}" dt="2023-03-17T10:23:10.639" v="478" actId="14100"/>
        <pc:sldMkLst>
          <pc:docMk/>
          <pc:sldMk cId="3571516367" sldId="258"/>
        </pc:sldMkLst>
        <pc:spChg chg="mod">
          <ac:chgData name="Salamah Alawiye" userId="933ff112-0deb-4b57-8bff-7b0f7ef11484" providerId="ADAL" clId="{7A862827-C509-4A75-9947-EB8F75E3CE89}" dt="2023-03-17T10:23:10.639" v="478" actId="14100"/>
          <ac:spMkLst>
            <pc:docMk/>
            <pc:sldMk cId="3571516367" sldId="258"/>
            <ac:spMk id="3" creationId="{9D5232F9-FD00-464A-9F17-619C91AEF8F3}"/>
          </ac:spMkLst>
        </pc:spChg>
      </pc:sldChg>
      <pc:sldChg chg="delSp modSp mod ord">
        <pc:chgData name="Salamah Alawiye" userId="933ff112-0deb-4b57-8bff-7b0f7ef11484" providerId="ADAL" clId="{7A862827-C509-4A75-9947-EB8F75E3CE89}" dt="2023-03-17T10:28:21.417" v="592" actId="20577"/>
        <pc:sldMkLst>
          <pc:docMk/>
          <pc:sldMk cId="332104327" sldId="259"/>
        </pc:sldMkLst>
        <pc:spChg chg="mod">
          <ac:chgData name="Salamah Alawiye" userId="933ff112-0deb-4b57-8bff-7b0f7ef11484" providerId="ADAL" clId="{7A862827-C509-4A75-9947-EB8F75E3CE89}" dt="2023-03-16T20:33:06.483" v="104" actId="20577"/>
          <ac:spMkLst>
            <pc:docMk/>
            <pc:sldMk cId="332104327" sldId="259"/>
            <ac:spMk id="2" creationId="{FA93DB88-62DD-4C41-977F-D59BEF14EE76}"/>
          </ac:spMkLst>
        </pc:spChg>
        <pc:spChg chg="mod">
          <ac:chgData name="Salamah Alawiye" userId="933ff112-0deb-4b57-8bff-7b0f7ef11484" providerId="ADAL" clId="{7A862827-C509-4A75-9947-EB8F75E3CE89}" dt="2023-03-16T20:29:52.736" v="58" actId="20577"/>
          <ac:spMkLst>
            <pc:docMk/>
            <pc:sldMk cId="332104327" sldId="259"/>
            <ac:spMk id="3" creationId="{AEF37E83-2D8B-42EF-A2C4-5D2BBDB1F05B}"/>
          </ac:spMkLst>
        </pc:spChg>
        <pc:spChg chg="mod">
          <ac:chgData name="Salamah Alawiye" userId="933ff112-0deb-4b57-8bff-7b0f7ef11484" providerId="ADAL" clId="{7A862827-C509-4A75-9947-EB8F75E3CE89}" dt="2023-03-16T20:29:55.412" v="59" actId="20577"/>
          <ac:spMkLst>
            <pc:docMk/>
            <pc:sldMk cId="332104327" sldId="259"/>
            <ac:spMk id="4" creationId="{B0D77839-2CFD-4BC8-85DA-9EE69CCE1B20}"/>
          </ac:spMkLst>
        </pc:spChg>
        <pc:spChg chg="mod">
          <ac:chgData name="Salamah Alawiye" userId="933ff112-0deb-4b57-8bff-7b0f7ef11484" providerId="ADAL" clId="{7A862827-C509-4A75-9947-EB8F75E3CE89}" dt="2023-03-16T20:29:58.009" v="60" actId="20577"/>
          <ac:spMkLst>
            <pc:docMk/>
            <pc:sldMk cId="332104327" sldId="259"/>
            <ac:spMk id="5" creationId="{57E386FF-C90F-4484-A843-D4BA75FFF002}"/>
          </ac:spMkLst>
        </pc:spChg>
        <pc:spChg chg="mod">
          <ac:chgData name="Salamah Alawiye" userId="933ff112-0deb-4b57-8bff-7b0f7ef11484" providerId="ADAL" clId="{7A862827-C509-4A75-9947-EB8F75E3CE89}" dt="2023-03-16T20:30:01.646" v="61" actId="20577"/>
          <ac:spMkLst>
            <pc:docMk/>
            <pc:sldMk cId="332104327" sldId="259"/>
            <ac:spMk id="6" creationId="{F30780D1-5C1B-411C-81ED-7B9970FCBF8A}"/>
          </ac:spMkLst>
        </pc:spChg>
        <pc:spChg chg="mod">
          <ac:chgData name="Salamah Alawiye" userId="933ff112-0deb-4b57-8bff-7b0f7ef11484" providerId="ADAL" clId="{7A862827-C509-4A75-9947-EB8F75E3CE89}" dt="2023-03-16T20:33:37.309" v="112" actId="255"/>
          <ac:spMkLst>
            <pc:docMk/>
            <pc:sldMk cId="332104327" sldId="259"/>
            <ac:spMk id="12" creationId="{FABE7D8B-D1CD-44C0-AD2D-2ABA67684E97}"/>
          </ac:spMkLst>
        </pc:spChg>
        <pc:spChg chg="mod">
          <ac:chgData name="Salamah Alawiye" userId="933ff112-0deb-4b57-8bff-7b0f7ef11484" providerId="ADAL" clId="{7A862827-C509-4A75-9947-EB8F75E3CE89}" dt="2023-03-17T10:27:50.640" v="584" actId="20577"/>
          <ac:spMkLst>
            <pc:docMk/>
            <pc:sldMk cId="332104327" sldId="259"/>
            <ac:spMk id="13" creationId="{8C2F0B15-120C-423F-8EE5-F303B19D5CC5}"/>
          </ac:spMkLst>
        </pc:spChg>
        <pc:spChg chg="mod">
          <ac:chgData name="Salamah Alawiye" userId="933ff112-0deb-4b57-8bff-7b0f7ef11484" providerId="ADAL" clId="{7A862827-C509-4A75-9947-EB8F75E3CE89}" dt="2023-03-17T10:28:21.417" v="592" actId="20577"/>
          <ac:spMkLst>
            <pc:docMk/>
            <pc:sldMk cId="332104327" sldId="259"/>
            <ac:spMk id="14" creationId="{300D2644-F516-41F1-A88D-93673EA209A4}"/>
          </ac:spMkLst>
        </pc:spChg>
        <pc:spChg chg="mod">
          <ac:chgData name="Salamah Alawiye" userId="933ff112-0deb-4b57-8bff-7b0f7ef11484" providerId="ADAL" clId="{7A862827-C509-4A75-9947-EB8F75E3CE89}" dt="2023-03-16T20:33:57.997" v="115" actId="255"/>
          <ac:spMkLst>
            <pc:docMk/>
            <pc:sldMk cId="332104327" sldId="259"/>
            <ac:spMk id="15" creationId="{9405A1F0-98C1-4B11-8D9A-3C009ADC44D0}"/>
          </ac:spMkLst>
        </pc:spChg>
        <pc:spChg chg="mod">
          <ac:chgData name="Salamah Alawiye" userId="933ff112-0deb-4b57-8bff-7b0f7ef11484" providerId="ADAL" clId="{7A862827-C509-4A75-9947-EB8F75E3CE89}" dt="2023-03-16T20:33:14.221" v="110" actId="20577"/>
          <ac:spMkLst>
            <pc:docMk/>
            <pc:sldMk cId="332104327" sldId="259"/>
            <ac:spMk id="16" creationId="{24238BD7-9B10-4E64-B1B4-FDE6DD70AA60}"/>
          </ac:spMkLst>
        </pc:spChg>
        <pc:spChg chg="del">
          <ac:chgData name="Salamah Alawiye" userId="933ff112-0deb-4b57-8bff-7b0f7ef11484" providerId="ADAL" clId="{7A862827-C509-4A75-9947-EB8F75E3CE89}" dt="2023-03-16T20:33:18.997" v="111" actId="478"/>
          <ac:spMkLst>
            <pc:docMk/>
            <pc:sldMk cId="332104327" sldId="259"/>
            <ac:spMk id="17" creationId="{CD3D67B7-A821-49FC-94BE-19EDE9D319A5}"/>
          </ac:spMkLst>
        </pc:spChg>
      </pc:sldChg>
      <pc:sldChg chg="addSp delSp modSp mod">
        <pc:chgData name="Salamah Alawiye" userId="933ff112-0deb-4b57-8bff-7b0f7ef11484" providerId="ADAL" clId="{7A862827-C509-4A75-9947-EB8F75E3CE89}" dt="2023-03-17T10:36:57.433" v="953" actId="123"/>
        <pc:sldMkLst>
          <pc:docMk/>
          <pc:sldMk cId="1663780162" sldId="260"/>
        </pc:sldMkLst>
        <pc:spChg chg="mod">
          <ac:chgData name="Salamah Alawiye" userId="933ff112-0deb-4b57-8bff-7b0f7ef11484" providerId="ADAL" clId="{7A862827-C509-4A75-9947-EB8F75E3CE89}" dt="2023-03-16T20:36:54.289" v="141" actId="20577"/>
          <ac:spMkLst>
            <pc:docMk/>
            <pc:sldMk cId="1663780162" sldId="260"/>
            <ac:spMk id="2" creationId="{09140014-73D5-419B-8867-972BB18D52D4}"/>
          </ac:spMkLst>
        </pc:spChg>
        <pc:spChg chg="del">
          <ac:chgData name="Salamah Alawiye" userId="933ff112-0deb-4b57-8bff-7b0f7ef11484" providerId="ADAL" clId="{7A862827-C509-4A75-9947-EB8F75E3CE89}" dt="2023-03-17T10:29:17.674" v="599" actId="478"/>
          <ac:spMkLst>
            <pc:docMk/>
            <pc:sldMk cId="1663780162" sldId="260"/>
            <ac:spMk id="3" creationId="{A45AD8B9-3719-4696-A80F-16A618C5D134}"/>
          </ac:spMkLst>
        </pc:spChg>
        <pc:spChg chg="mod">
          <ac:chgData name="Salamah Alawiye" userId="933ff112-0deb-4b57-8bff-7b0f7ef11484" providerId="ADAL" clId="{7A862827-C509-4A75-9947-EB8F75E3CE89}" dt="2023-03-17T10:36:57.433" v="953" actId="123"/>
          <ac:spMkLst>
            <pc:docMk/>
            <pc:sldMk cId="1663780162" sldId="260"/>
            <ac:spMk id="4" creationId="{33D8731E-4977-402E-8BFD-895B4D0544CC}"/>
          </ac:spMkLst>
        </pc:spChg>
        <pc:spChg chg="del mod">
          <ac:chgData name="Salamah Alawiye" userId="933ff112-0deb-4b57-8bff-7b0f7ef11484" providerId="ADAL" clId="{7A862827-C509-4A75-9947-EB8F75E3CE89}" dt="2023-03-17T10:36:25.924" v="946" actId="478"/>
          <ac:spMkLst>
            <pc:docMk/>
            <pc:sldMk cId="1663780162" sldId="260"/>
            <ac:spMk id="5" creationId="{91CDEC5F-B8EE-4BC1-843F-13135E6E7AB2}"/>
          </ac:spMkLst>
        </pc:spChg>
        <pc:spChg chg="mod">
          <ac:chgData name="Salamah Alawiye" userId="933ff112-0deb-4b57-8bff-7b0f7ef11484" providerId="ADAL" clId="{7A862827-C509-4A75-9947-EB8F75E3CE89}" dt="2023-03-17T10:36:53.036" v="952" actId="123"/>
          <ac:spMkLst>
            <pc:docMk/>
            <pc:sldMk cId="1663780162" sldId="260"/>
            <ac:spMk id="6" creationId="{50B65871-FA95-449A-B8BC-90486DE532EF}"/>
          </ac:spMkLst>
        </pc:spChg>
        <pc:spChg chg="add del mod">
          <ac:chgData name="Salamah Alawiye" userId="933ff112-0deb-4b57-8bff-7b0f7ef11484" providerId="ADAL" clId="{7A862827-C509-4A75-9947-EB8F75E3CE89}" dt="2023-03-17T10:36:22.714" v="945" actId="478"/>
          <ac:spMkLst>
            <pc:docMk/>
            <pc:sldMk cId="1663780162" sldId="260"/>
            <ac:spMk id="11" creationId="{0B668931-AE62-988D-130D-981C5D0A415F}"/>
          </ac:spMkLst>
        </pc:spChg>
      </pc:sldChg>
      <pc:sldChg chg="del">
        <pc:chgData name="Salamah Alawiye" userId="933ff112-0deb-4b57-8bff-7b0f7ef11484" providerId="ADAL" clId="{7A862827-C509-4A75-9947-EB8F75E3CE89}" dt="2023-03-16T20:34:45.400" v="118" actId="2696"/>
        <pc:sldMkLst>
          <pc:docMk/>
          <pc:sldMk cId="1429429409" sldId="261"/>
        </pc:sldMkLst>
      </pc:sldChg>
      <pc:sldChg chg="addSp delSp modSp mod">
        <pc:chgData name="Salamah Alawiye" userId="933ff112-0deb-4b57-8bff-7b0f7ef11484" providerId="ADAL" clId="{7A862827-C509-4A75-9947-EB8F75E3CE89}" dt="2023-03-16T20:20:38.608" v="15" actId="478"/>
        <pc:sldMkLst>
          <pc:docMk/>
          <pc:sldMk cId="379728094" sldId="262"/>
        </pc:sldMkLst>
        <pc:picChg chg="add del">
          <ac:chgData name="Salamah Alawiye" userId="933ff112-0deb-4b57-8bff-7b0f7ef11484" providerId="ADAL" clId="{7A862827-C509-4A75-9947-EB8F75E3CE89}" dt="2023-03-16T20:20:38.608" v="15" actId="478"/>
          <ac:picMkLst>
            <pc:docMk/>
            <pc:sldMk cId="379728094" sldId="262"/>
            <ac:picMk id="5" creationId="{29D3665B-9162-2512-97CA-91FC5D250C65}"/>
          </ac:picMkLst>
        </pc:picChg>
        <pc:picChg chg="add del">
          <ac:chgData name="Salamah Alawiye" userId="933ff112-0deb-4b57-8bff-7b0f7ef11484" providerId="ADAL" clId="{7A862827-C509-4A75-9947-EB8F75E3CE89}" dt="2023-03-16T20:18:14.691" v="2" actId="22"/>
          <ac:picMkLst>
            <pc:docMk/>
            <pc:sldMk cId="379728094" sldId="262"/>
            <ac:picMk id="10" creationId="{F3E98C22-B2A6-EAAA-DF80-03149E80B4F1}"/>
          </ac:picMkLst>
        </pc:picChg>
        <pc:picChg chg="add del">
          <ac:chgData name="Salamah Alawiye" userId="933ff112-0deb-4b57-8bff-7b0f7ef11484" providerId="ADAL" clId="{7A862827-C509-4A75-9947-EB8F75E3CE89}" dt="2023-03-16T20:18:41.311" v="4" actId="22"/>
          <ac:picMkLst>
            <pc:docMk/>
            <pc:sldMk cId="379728094" sldId="262"/>
            <ac:picMk id="12" creationId="{6D225B86-181F-B99D-1A88-D2E026085AB7}"/>
          </ac:picMkLst>
        </pc:picChg>
        <pc:picChg chg="add del mod">
          <ac:chgData name="Salamah Alawiye" userId="933ff112-0deb-4b57-8bff-7b0f7ef11484" providerId="ADAL" clId="{7A862827-C509-4A75-9947-EB8F75E3CE89}" dt="2023-03-16T20:20:38.142" v="14" actId="22"/>
          <ac:picMkLst>
            <pc:docMk/>
            <pc:sldMk cId="379728094" sldId="262"/>
            <ac:picMk id="14" creationId="{33900B86-1152-03B4-2245-E29F785868E6}"/>
          </ac:picMkLst>
        </pc:picChg>
      </pc:sldChg>
      <pc:sldChg chg="del">
        <pc:chgData name="Salamah Alawiye" userId="933ff112-0deb-4b57-8bff-7b0f7ef11484" providerId="ADAL" clId="{7A862827-C509-4A75-9947-EB8F75E3CE89}" dt="2023-03-17T10:37:08.825" v="954" actId="2696"/>
        <pc:sldMkLst>
          <pc:docMk/>
          <pc:sldMk cId="744379741" sldId="265"/>
        </pc:sldMkLst>
      </pc:sldChg>
      <pc:sldChg chg="modSp mod">
        <pc:chgData name="Salamah Alawiye" userId="933ff112-0deb-4b57-8bff-7b0f7ef11484" providerId="ADAL" clId="{7A862827-C509-4A75-9947-EB8F75E3CE89}" dt="2023-03-17T10:41:55.131" v="1512" actId="14100"/>
        <pc:sldMkLst>
          <pc:docMk/>
          <pc:sldMk cId="1742861620" sldId="266"/>
        </pc:sldMkLst>
        <pc:spChg chg="mod">
          <ac:chgData name="Salamah Alawiye" userId="933ff112-0deb-4b57-8bff-7b0f7ef11484" providerId="ADAL" clId="{7A862827-C509-4A75-9947-EB8F75E3CE89}" dt="2023-03-17T10:38:04.507" v="965" actId="403"/>
          <ac:spMkLst>
            <pc:docMk/>
            <pc:sldMk cId="1742861620" sldId="266"/>
            <ac:spMk id="2" creationId="{4518FC28-E0BD-4387-B8BE-9965D1A57FF1}"/>
          </ac:spMkLst>
        </pc:spChg>
        <pc:spChg chg="mod">
          <ac:chgData name="Salamah Alawiye" userId="933ff112-0deb-4b57-8bff-7b0f7ef11484" providerId="ADAL" clId="{7A862827-C509-4A75-9947-EB8F75E3CE89}" dt="2023-03-17T10:41:55.131" v="1512" actId="14100"/>
          <ac:spMkLst>
            <pc:docMk/>
            <pc:sldMk cId="1742861620" sldId="266"/>
            <ac:spMk id="3" creationId="{FED19BCA-B61F-4EA6-A1FB-CCA3BD8506FB}"/>
          </ac:spMkLst>
        </pc:spChg>
      </pc:sldChg>
      <pc:sldChg chg="modSp mod">
        <pc:chgData name="Salamah Alawiye" userId="933ff112-0deb-4b57-8bff-7b0f7ef11484" providerId="ADAL" clId="{7A862827-C509-4A75-9947-EB8F75E3CE89}" dt="2023-03-17T10:26:54.395" v="572" actId="20577"/>
        <pc:sldMkLst>
          <pc:docMk/>
          <pc:sldMk cId="2303579910" sldId="268"/>
        </pc:sldMkLst>
        <pc:spChg chg="mod">
          <ac:chgData name="Salamah Alawiye" userId="933ff112-0deb-4b57-8bff-7b0f7ef11484" providerId="ADAL" clId="{7A862827-C509-4A75-9947-EB8F75E3CE89}" dt="2023-03-16T20:35:53.227" v="123" actId="20577"/>
          <ac:spMkLst>
            <pc:docMk/>
            <pc:sldMk cId="2303579910" sldId="268"/>
            <ac:spMk id="9" creationId="{A672774E-BCBF-4B44-9E79-28E9153ABA7E}"/>
          </ac:spMkLst>
        </pc:spChg>
        <pc:spChg chg="mod">
          <ac:chgData name="Salamah Alawiye" userId="933ff112-0deb-4b57-8bff-7b0f7ef11484" providerId="ADAL" clId="{7A862827-C509-4A75-9947-EB8F75E3CE89}" dt="2023-03-17T10:25:24.521" v="506" actId="20577"/>
          <ac:spMkLst>
            <pc:docMk/>
            <pc:sldMk cId="2303579910" sldId="268"/>
            <ac:spMk id="12" creationId="{D0459E7F-40D8-BCAA-C631-6D68AF4D2443}"/>
          </ac:spMkLst>
        </pc:spChg>
        <pc:spChg chg="mod">
          <ac:chgData name="Salamah Alawiye" userId="933ff112-0deb-4b57-8bff-7b0f7ef11484" providerId="ADAL" clId="{7A862827-C509-4A75-9947-EB8F75E3CE89}" dt="2023-03-17T10:25:13.322" v="499" actId="20577"/>
          <ac:spMkLst>
            <pc:docMk/>
            <pc:sldMk cId="2303579910" sldId="268"/>
            <ac:spMk id="14" creationId="{B5E54CD5-DE52-282D-ECF4-6CE499ECD218}"/>
          </ac:spMkLst>
        </pc:spChg>
        <pc:spChg chg="mod">
          <ac:chgData name="Salamah Alawiye" userId="933ff112-0deb-4b57-8bff-7b0f7ef11484" providerId="ADAL" clId="{7A862827-C509-4A75-9947-EB8F75E3CE89}" dt="2023-03-17T10:26:54.395" v="572" actId="20577"/>
          <ac:spMkLst>
            <pc:docMk/>
            <pc:sldMk cId="2303579910" sldId="268"/>
            <ac:spMk id="16" creationId="{38986F1E-7B35-55AB-8F1C-90FE5BEB19F8}"/>
          </ac:spMkLst>
        </pc:spChg>
      </pc:sldChg>
      <pc:sldChg chg="addSp modSp mod chgLayout">
        <pc:chgData name="Salamah Alawiye" userId="933ff112-0deb-4b57-8bff-7b0f7ef11484" providerId="ADAL" clId="{7A862827-C509-4A75-9947-EB8F75E3CE89}" dt="2023-03-16T20:24:42.186" v="29" actId="27636"/>
        <pc:sldMkLst>
          <pc:docMk/>
          <pc:sldMk cId="2499682613" sldId="269"/>
        </pc:sldMkLst>
        <pc:spChg chg="mod ord">
          <ac:chgData name="Salamah Alawiye" userId="933ff112-0deb-4b57-8bff-7b0f7ef11484" providerId="ADAL" clId="{7A862827-C509-4A75-9947-EB8F75E3CE89}" dt="2023-03-16T20:24:19.556" v="17" actId="700"/>
          <ac:spMkLst>
            <pc:docMk/>
            <pc:sldMk cId="2499682613" sldId="269"/>
            <ac:spMk id="7" creationId="{E7F1AE66-47AA-4110-86B9-0626D4953989}"/>
          </ac:spMkLst>
        </pc:spChg>
        <pc:spChg chg="mod ord">
          <ac:chgData name="Salamah Alawiye" userId="933ff112-0deb-4b57-8bff-7b0f7ef11484" providerId="ADAL" clId="{7A862827-C509-4A75-9947-EB8F75E3CE89}" dt="2023-03-16T20:24:19.556" v="17" actId="700"/>
          <ac:spMkLst>
            <pc:docMk/>
            <pc:sldMk cId="2499682613" sldId="269"/>
            <ac:spMk id="9" creationId="{03091613-153A-4005-9F4D-2F185AE5F7BF}"/>
          </ac:spMkLst>
        </pc:spChg>
        <pc:spChg chg="mod ord">
          <ac:chgData name="Salamah Alawiye" userId="933ff112-0deb-4b57-8bff-7b0f7ef11484" providerId="ADAL" clId="{7A862827-C509-4A75-9947-EB8F75E3CE89}" dt="2023-03-16T20:24:42.186" v="29" actId="27636"/>
          <ac:spMkLst>
            <pc:docMk/>
            <pc:sldMk cId="2499682613" sldId="269"/>
            <ac:spMk id="12" creationId="{7563A5AF-4D47-29CE-4591-5B25BDEC4D48}"/>
          </ac:spMkLst>
        </pc:spChg>
        <pc:spChg chg="add mod ord">
          <ac:chgData name="Salamah Alawiye" userId="933ff112-0deb-4b57-8bff-7b0f7ef11484" providerId="ADAL" clId="{7A862827-C509-4A75-9947-EB8F75E3CE89}" dt="2023-03-16T20:24:38.346" v="27" actId="14100"/>
          <ac:spMkLst>
            <pc:docMk/>
            <pc:sldMk cId="2499682613" sldId="269"/>
            <ac:spMk id="14" creationId="{CC9ED7EC-1797-30D7-0A08-1BA236C7EAB1}"/>
          </ac:spMkLst>
        </pc:spChg>
      </pc:sldChg>
      <pc:sldChg chg="del">
        <pc:chgData name="Salamah Alawiye" userId="933ff112-0deb-4b57-8bff-7b0f7ef11484" providerId="ADAL" clId="{7A862827-C509-4A75-9947-EB8F75E3CE89}" dt="2023-03-17T10:28:35.858" v="593" actId="2696"/>
        <pc:sldMkLst>
          <pc:docMk/>
          <pc:sldMk cId="2896385493" sldId="270"/>
        </pc:sldMkLst>
      </pc:sldChg>
      <pc:sldChg chg="modSp mod">
        <pc:chgData name="Salamah Alawiye" userId="933ff112-0deb-4b57-8bff-7b0f7ef11484" providerId="ADAL" clId="{7A862827-C509-4A75-9947-EB8F75E3CE89}" dt="2023-03-17T10:37:51.069" v="964" actId="20577"/>
        <pc:sldMkLst>
          <pc:docMk/>
          <pc:sldMk cId="1969787568" sldId="271"/>
        </pc:sldMkLst>
        <pc:spChg chg="mod">
          <ac:chgData name="Salamah Alawiye" userId="933ff112-0deb-4b57-8bff-7b0f7ef11484" providerId="ADAL" clId="{7A862827-C509-4A75-9947-EB8F75E3CE89}" dt="2023-03-17T10:37:51.069" v="964" actId="20577"/>
          <ac:spMkLst>
            <pc:docMk/>
            <pc:sldMk cId="1969787568" sldId="271"/>
            <ac:spMk id="3" creationId="{AF64C29E-DF30-4DC6-AB95-2016F9A703B6}"/>
          </ac:spMkLst>
        </pc:spChg>
      </pc:sldChg>
      <pc:sldChg chg="addSp modSp mod chgLayout">
        <pc:chgData name="Salamah Alawiye" userId="933ff112-0deb-4b57-8bff-7b0f7ef11484" providerId="ADAL" clId="{7A862827-C509-4A75-9947-EB8F75E3CE89}" dt="2023-03-17T10:27:10.394" v="576" actId="20577"/>
        <pc:sldMkLst>
          <pc:docMk/>
          <pc:sldMk cId="3556152618" sldId="272"/>
        </pc:sldMkLst>
        <pc:spChg chg="mod ord">
          <ac:chgData name="Salamah Alawiye" userId="933ff112-0deb-4b57-8bff-7b0f7ef11484" providerId="ADAL" clId="{7A862827-C509-4A75-9947-EB8F75E3CE89}" dt="2023-03-16T20:25:54.360" v="31" actId="700"/>
          <ac:spMkLst>
            <pc:docMk/>
            <pc:sldMk cId="3556152618" sldId="272"/>
            <ac:spMk id="7" creationId="{E7F1AE66-47AA-4110-86B9-0626D4953989}"/>
          </ac:spMkLst>
        </pc:spChg>
        <pc:spChg chg="mod ord">
          <ac:chgData name="Salamah Alawiye" userId="933ff112-0deb-4b57-8bff-7b0f7ef11484" providerId="ADAL" clId="{7A862827-C509-4A75-9947-EB8F75E3CE89}" dt="2023-03-16T20:25:54.360" v="31" actId="700"/>
          <ac:spMkLst>
            <pc:docMk/>
            <pc:sldMk cId="3556152618" sldId="272"/>
            <ac:spMk id="9" creationId="{03091613-153A-4005-9F4D-2F185AE5F7BF}"/>
          </ac:spMkLst>
        </pc:spChg>
        <pc:spChg chg="mod ord">
          <ac:chgData name="Salamah Alawiye" userId="933ff112-0deb-4b57-8bff-7b0f7ef11484" providerId="ADAL" clId="{7A862827-C509-4A75-9947-EB8F75E3CE89}" dt="2023-03-17T10:27:10.394" v="576" actId="20577"/>
          <ac:spMkLst>
            <pc:docMk/>
            <pc:sldMk cId="3556152618" sldId="272"/>
            <ac:spMk id="12" creationId="{7563A5AF-4D47-29CE-4591-5B25BDEC4D48}"/>
          </ac:spMkLst>
        </pc:spChg>
        <pc:spChg chg="add mod ord">
          <ac:chgData name="Salamah Alawiye" userId="933ff112-0deb-4b57-8bff-7b0f7ef11484" providerId="ADAL" clId="{7A862827-C509-4A75-9947-EB8F75E3CE89}" dt="2023-03-16T20:26:04.139" v="41" actId="14100"/>
          <ac:spMkLst>
            <pc:docMk/>
            <pc:sldMk cId="3556152618" sldId="272"/>
            <ac:spMk id="14" creationId="{8A20A03E-60FF-817A-449E-F0A8F82E619F}"/>
          </ac:spMkLst>
        </pc:spChg>
      </pc:sldChg>
      <pc:sldChg chg="addSp modSp mod chgLayout">
        <pc:chgData name="Salamah Alawiye" userId="933ff112-0deb-4b57-8bff-7b0f7ef11484" providerId="ADAL" clId="{7A862827-C509-4A75-9947-EB8F75E3CE89}" dt="2023-03-16T20:35:22.240" v="119" actId="14100"/>
        <pc:sldMkLst>
          <pc:docMk/>
          <pc:sldMk cId="4270255341" sldId="273"/>
        </pc:sldMkLst>
        <pc:spChg chg="mod ord">
          <ac:chgData name="Salamah Alawiye" userId="933ff112-0deb-4b57-8bff-7b0f7ef11484" providerId="ADAL" clId="{7A862827-C509-4A75-9947-EB8F75E3CE89}" dt="2023-03-16T20:26:15.496" v="44" actId="700"/>
          <ac:spMkLst>
            <pc:docMk/>
            <pc:sldMk cId="4270255341" sldId="273"/>
            <ac:spMk id="7" creationId="{E7F1AE66-47AA-4110-86B9-0626D4953989}"/>
          </ac:spMkLst>
        </pc:spChg>
        <pc:spChg chg="mod">
          <ac:chgData name="Salamah Alawiye" userId="933ff112-0deb-4b57-8bff-7b0f7ef11484" providerId="ADAL" clId="{7A862827-C509-4A75-9947-EB8F75E3CE89}" dt="2023-03-16T20:35:22.240" v="119" actId="14100"/>
          <ac:spMkLst>
            <pc:docMk/>
            <pc:sldMk cId="4270255341" sldId="273"/>
            <ac:spMk id="8" creationId="{59DDC2E0-9517-A99A-C5ED-0427E5110FBC}"/>
          </ac:spMkLst>
        </pc:spChg>
        <pc:spChg chg="mod ord">
          <ac:chgData name="Salamah Alawiye" userId="933ff112-0deb-4b57-8bff-7b0f7ef11484" providerId="ADAL" clId="{7A862827-C509-4A75-9947-EB8F75E3CE89}" dt="2023-03-16T20:26:15.496" v="44" actId="700"/>
          <ac:spMkLst>
            <pc:docMk/>
            <pc:sldMk cId="4270255341" sldId="273"/>
            <ac:spMk id="9" creationId="{03091613-153A-4005-9F4D-2F185AE5F7BF}"/>
          </ac:spMkLst>
        </pc:spChg>
        <pc:spChg chg="add mod ord">
          <ac:chgData name="Salamah Alawiye" userId="933ff112-0deb-4b57-8bff-7b0f7ef11484" providerId="ADAL" clId="{7A862827-C509-4A75-9947-EB8F75E3CE89}" dt="2023-03-16T20:26:23.421" v="54" actId="14100"/>
          <ac:spMkLst>
            <pc:docMk/>
            <pc:sldMk cId="4270255341" sldId="273"/>
            <ac:spMk id="10" creationId="{BE0D9D89-AFF0-6712-8060-85ADFB34AAAA}"/>
          </ac:spMkLst>
        </pc:spChg>
        <pc:spChg chg="mod ord">
          <ac:chgData name="Salamah Alawiye" userId="933ff112-0deb-4b57-8bff-7b0f7ef11484" providerId="ADAL" clId="{7A862827-C509-4A75-9947-EB8F75E3CE89}" dt="2023-03-16T20:26:26.573" v="56" actId="27636"/>
          <ac:spMkLst>
            <pc:docMk/>
            <pc:sldMk cId="4270255341" sldId="273"/>
            <ac:spMk id="12" creationId="{7563A5AF-4D47-29CE-4591-5B25BDEC4D4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ceddarhealthcom-my.sharepoint.com/personal/salamah_alawiye_afya_care/Documents/DESKTOP/10alytics/Kaggle/Bicycle%20sales%20Performance%20Repor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https://ceddarhealthcom-my.sharepoint.com/personal/salamah_alawiye_afya_care/Documents/DESKTOP/10alytics/Kaggle/Bicycle%20sales%20Performance%20Repo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ceddarhealthcom-my.sharepoint.com/personal/salamah_alawiye_afya_care/Documents/DESKTOP/10alytics/Kaggle/Bicycle%20sales%20Performance%20Report.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https://ceddarhealthcom-my.sharepoint.com/personal/salamah_alawiye_afya_care/Documents/DESKTOP/10alytics/Kaggle/Bicycle%20sales%20Performance%20Report.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https://ceddarhealthcom-my.sharepoint.com/personal/salamah_alawiye_afya_care/Documents/DESKTOP/10alytics/Kaggle/Bicycle%20sales%20Performance%20Report.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https://ceddarhealthcom-my.sharepoint.com/personal/salamah_alawiye_afya_care/Documents/DESKTOP/10alytics/Kaggle/Bicycle%20sales%20Performance%20Rep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[Bicycle sales Performance Report.xlsx]Pivot Table!PivotTable7</c:name>
    <c:fmtId val="-1"/>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NG"/>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NG"/>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2"/>
          </a:solidFill>
          <a:ln>
            <a:noFill/>
          </a:ln>
          <a:effectLst/>
        </c:spPr>
      </c:pivotFmt>
      <c:pivotFmt>
        <c:idx val="5"/>
        <c:spPr>
          <a:solidFill>
            <a:schemeClr val="accent2"/>
          </a:solidFill>
          <a:ln>
            <a:noFill/>
          </a:ln>
          <a:effectLst/>
        </c:spPr>
      </c:pivotFmt>
      <c:pivotFmt>
        <c:idx val="6"/>
        <c:spPr>
          <a:solidFill>
            <a:schemeClr val="accent2"/>
          </a:solidFill>
          <a:ln>
            <a:noFill/>
          </a:ln>
          <a:effectLst/>
        </c:spPr>
      </c:pivotFmt>
      <c:pivotFmt>
        <c:idx val="7"/>
        <c:spPr>
          <a:solidFill>
            <a:schemeClr val="accent2"/>
          </a:solidFill>
          <a:ln>
            <a:noFill/>
          </a:ln>
          <a:effectLst/>
        </c:spPr>
        <c:marker>
          <c:symbol val="none"/>
        </c:marker>
        <c:dLbl>
          <c:idx val="0"/>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2"/>
          </a:solidFill>
          <a:ln>
            <a:noFill/>
          </a:ln>
          <a:effectLst/>
        </c:spPr>
        <c:dLbl>
          <c:idx val="0"/>
          <c:layout>
            <c:manualLayout>
              <c:x val="0.32274406729890598"/>
              <c:y val="0"/>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2"/>
          </a:solidFill>
          <a:ln>
            <a:noFill/>
          </a:ln>
          <a:effectLst/>
        </c:spPr>
        <c:dLbl>
          <c:idx val="0"/>
          <c:layout>
            <c:manualLayout>
              <c:x val="0.21851112507896991"/>
              <c:y val="1.0444178490882364E-2"/>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2"/>
          </a:solidFill>
          <a:ln>
            <a:noFill/>
          </a:ln>
          <a:effectLst/>
        </c:spPr>
        <c:dLbl>
          <c:idx val="0"/>
          <c:layout>
            <c:manualLayout>
              <c:x val="-0.22294625405665475"/>
              <c:y val="-8.487826364572254E-2"/>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2"/>
          </a:solidFill>
          <a:ln>
            <a:noFill/>
          </a:ln>
          <a:effectLst/>
        </c:spPr>
        <c:marker>
          <c:symbol val="none"/>
        </c:marker>
        <c:dLbl>
          <c:idx val="0"/>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2"/>
          </a:solidFill>
          <a:ln>
            <a:noFill/>
          </a:ln>
          <a:effectLst/>
        </c:spPr>
        <c:dLbl>
          <c:idx val="0"/>
          <c:layout>
            <c:manualLayout>
              <c:x val="0.32274406729890598"/>
              <c:y val="0"/>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2"/>
          </a:solidFill>
          <a:ln>
            <a:noFill/>
          </a:ln>
          <a:effectLst/>
        </c:spPr>
        <c:dLbl>
          <c:idx val="0"/>
          <c:layout>
            <c:manualLayout>
              <c:x val="0.21851112507896991"/>
              <c:y val="1.0444178490882364E-2"/>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2"/>
          </a:solidFill>
          <a:ln>
            <a:noFill/>
          </a:ln>
          <a:effectLst/>
        </c:spPr>
        <c:dLbl>
          <c:idx val="0"/>
          <c:layout>
            <c:manualLayout>
              <c:x val="-0.22294625405665475"/>
              <c:y val="-8.487826364572254E-2"/>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2"/>
          </a:solidFill>
          <a:ln>
            <a:noFill/>
          </a:ln>
          <a:effectLst/>
        </c:spPr>
        <c:marker>
          <c:symbol val="none"/>
        </c:marker>
        <c:dLbl>
          <c:idx val="0"/>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2"/>
          </a:solidFill>
          <a:ln>
            <a:noFill/>
          </a:ln>
          <a:effectLst/>
        </c:spPr>
        <c:dLbl>
          <c:idx val="0"/>
          <c:layout>
            <c:manualLayout>
              <c:x val="0.32274406729890598"/>
              <c:y val="0"/>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2"/>
          </a:solidFill>
          <a:ln>
            <a:noFill/>
          </a:ln>
          <a:effectLst/>
        </c:spPr>
        <c:dLbl>
          <c:idx val="0"/>
          <c:layout>
            <c:manualLayout>
              <c:x val="0.21851112507896991"/>
              <c:y val="1.0444178490882364E-2"/>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2"/>
          </a:solidFill>
          <a:ln>
            <a:noFill/>
          </a:ln>
          <a:effectLst/>
        </c:spPr>
        <c:dLbl>
          <c:idx val="0"/>
          <c:layout>
            <c:manualLayout>
              <c:x val="-0.22294625405665475"/>
              <c:y val="-8.487826364572254E-2"/>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0.29872843077517214"/>
          <c:y val="0.20867443015845105"/>
          <c:w val="0.36170918517574863"/>
          <c:h val="0.77074452011411343"/>
        </c:manualLayout>
      </c:layout>
      <c:doughnutChart>
        <c:varyColors val="1"/>
        <c:ser>
          <c:idx val="0"/>
          <c:order val="0"/>
          <c:tx>
            <c:strRef>
              <c:f>'Pivot Table'!$B$37</c:f>
              <c:strCache>
                <c:ptCount val="1"/>
                <c:pt idx="0">
                  <c:v>Total</c:v>
                </c:pt>
              </c:strCache>
            </c:strRef>
          </c:tx>
          <c:dPt>
            <c:idx val="0"/>
            <c:bubble3D val="0"/>
            <c:spPr>
              <a:solidFill>
                <a:schemeClr val="accent2"/>
              </a:solidFill>
              <a:ln>
                <a:noFill/>
              </a:ln>
              <a:effectLst/>
            </c:spPr>
            <c:extLst>
              <c:ext xmlns:c16="http://schemas.microsoft.com/office/drawing/2014/chart" uri="{C3380CC4-5D6E-409C-BE32-E72D297353CC}">
                <c16:uniqueId val="{00000001-3592-4900-91A8-C51BA9E2C92C}"/>
              </c:ext>
            </c:extLst>
          </c:dPt>
          <c:dPt>
            <c:idx val="1"/>
            <c:bubble3D val="0"/>
            <c:spPr>
              <a:solidFill>
                <a:schemeClr val="accent4"/>
              </a:solidFill>
              <a:ln>
                <a:noFill/>
              </a:ln>
              <a:effectLst/>
            </c:spPr>
            <c:extLst>
              <c:ext xmlns:c16="http://schemas.microsoft.com/office/drawing/2014/chart" uri="{C3380CC4-5D6E-409C-BE32-E72D297353CC}">
                <c16:uniqueId val="{00000003-3592-4900-91A8-C51BA9E2C92C}"/>
              </c:ext>
            </c:extLst>
          </c:dPt>
          <c:dPt>
            <c:idx val="2"/>
            <c:bubble3D val="0"/>
            <c:spPr>
              <a:solidFill>
                <a:schemeClr val="accent6"/>
              </a:solidFill>
              <a:ln>
                <a:noFill/>
              </a:ln>
              <a:effectLst/>
            </c:spPr>
            <c:extLst>
              <c:ext xmlns:c16="http://schemas.microsoft.com/office/drawing/2014/chart" uri="{C3380CC4-5D6E-409C-BE32-E72D297353CC}">
                <c16:uniqueId val="{00000005-3592-4900-91A8-C51BA9E2C92C}"/>
              </c:ext>
            </c:extLst>
          </c:dPt>
          <c:dLbls>
            <c:dLbl>
              <c:idx val="0"/>
              <c:layout>
                <c:manualLayout>
                  <c:x val="0.36552000319897687"/>
                  <c:y val="5.7039500030589031E-2"/>
                </c:manualLayout>
              </c:layout>
              <c:tx>
                <c:rich>
                  <a:bodyPr/>
                  <a:lstStyle/>
                  <a:p>
                    <a:fld id="{957EE25F-75DB-4EC3-AC7C-8CCDE2A27AC2}" type="CATEGORYNAME">
                      <a:rPr lang="en-US" sz="1000"/>
                      <a:pPr/>
                      <a:t>[CATEGORY NAME]</a:t>
                    </a:fld>
                    <a:r>
                      <a:rPr lang="en-US" sz="1000" baseline="0" dirty="0"/>
                      <a:t>
</a:t>
                    </a:r>
                    <a:fld id="{55C583A0-5C2E-4E41-9BE6-83E13DD1CECC}" type="PERCENTAGE">
                      <a:rPr lang="en-US" sz="1000" baseline="0"/>
                      <a:pPr/>
                      <a:t>[PERCENTAGE]</a:t>
                    </a:fld>
                    <a:endParaRPr lang="en-US" sz="1000" baseline="0" dirty="0"/>
                  </a:p>
                </c:rich>
              </c:tx>
              <c:showLegendKey val="0"/>
              <c:showVal val="0"/>
              <c:showCatName val="1"/>
              <c:showSerName val="0"/>
              <c:showPercent val="1"/>
              <c:showBubbleSize val="0"/>
              <c:extLst>
                <c:ext xmlns:c15="http://schemas.microsoft.com/office/drawing/2012/chart" uri="{CE6537A1-D6FC-4f65-9D91-7224C49458BB}">
                  <c15:layout>
                    <c:manualLayout>
                      <c:w val="0.1238381277371262"/>
                      <c:h val="0.18239439918707478"/>
                    </c:manualLayout>
                  </c15:layout>
                  <c15:dlblFieldTable/>
                  <c15:showDataLabelsRange val="0"/>
                </c:ext>
                <c:ext xmlns:c16="http://schemas.microsoft.com/office/drawing/2014/chart" uri="{C3380CC4-5D6E-409C-BE32-E72D297353CC}">
                  <c16:uniqueId val="{00000001-3592-4900-91A8-C51BA9E2C92C}"/>
                </c:ext>
              </c:extLst>
            </c:dLbl>
            <c:dLbl>
              <c:idx val="1"/>
              <c:layout>
                <c:manualLayout>
                  <c:x val="0.26868809367574881"/>
                  <c:y val="5.12270353053558E-2"/>
                </c:manualLayout>
              </c:layout>
              <c:tx>
                <c:rich>
                  <a:bodyPr/>
                  <a:lstStyle/>
                  <a:p>
                    <a:fld id="{A677FEF2-EF94-4B69-9EAD-66D7491E9B3D}" type="CATEGORYNAME">
                      <a:rPr lang="en-US" sz="1000"/>
                      <a:pPr/>
                      <a:t>[CATEGORY NAME]</a:t>
                    </a:fld>
                    <a:r>
                      <a:rPr lang="en-US" sz="1000" baseline="0" dirty="0"/>
                      <a:t>
</a:t>
                    </a:r>
                    <a:fld id="{4ACD7061-2DBA-45DE-A3DC-219C35A871F2}" type="PERCENTAGE">
                      <a:rPr lang="en-US" sz="1000" baseline="0"/>
                      <a:pPr/>
                      <a:t>[PERCENTAGE]</a:t>
                    </a:fld>
                    <a:endParaRPr lang="en-US" sz="1000" baseline="0" dirty="0"/>
                  </a:p>
                </c:rich>
              </c:tx>
              <c:showLegendKey val="0"/>
              <c:showVal val="0"/>
              <c:showCatName val="1"/>
              <c:showSerName val="0"/>
              <c:showPercent val="1"/>
              <c:showBubbleSize val="0"/>
              <c:extLst>
                <c:ext xmlns:c15="http://schemas.microsoft.com/office/drawing/2012/chart" uri="{CE6537A1-D6FC-4f65-9D91-7224C49458BB}">
                  <c15:layout>
                    <c:manualLayout>
                      <c:w val="0.14193544189294766"/>
                      <c:h val="0.14988111275484359"/>
                    </c:manualLayout>
                  </c15:layout>
                  <c15:dlblFieldTable/>
                  <c15:showDataLabelsRange val="0"/>
                </c:ext>
                <c:ext xmlns:c16="http://schemas.microsoft.com/office/drawing/2014/chart" uri="{C3380CC4-5D6E-409C-BE32-E72D297353CC}">
                  <c16:uniqueId val="{00000003-3592-4900-91A8-C51BA9E2C92C}"/>
                </c:ext>
              </c:extLst>
            </c:dLbl>
            <c:dLbl>
              <c:idx val="2"/>
              <c:layout>
                <c:manualLayout>
                  <c:x val="-0.18554099727386203"/>
                  <c:y val="-5.386017518973836E-3"/>
                </c:manualLayout>
              </c:layout>
              <c:tx>
                <c:rich>
                  <a:bodyPr/>
                  <a:lstStyle/>
                  <a:p>
                    <a:fld id="{B4EB6274-15F4-4174-9E29-9D165AF5A5A8}" type="CATEGORYNAME">
                      <a:rPr lang="en-US" sz="1000"/>
                      <a:pPr/>
                      <a:t>[CATEGORY NAME]</a:t>
                    </a:fld>
                    <a:r>
                      <a:rPr lang="en-US" sz="1000" baseline="0" dirty="0"/>
                      <a:t>
</a:t>
                    </a:r>
                    <a:fld id="{E5AE10C8-F819-410B-BD66-E2BFC89F3BA2}" type="PERCENTAGE">
                      <a:rPr lang="en-US" sz="1000" baseline="0"/>
                      <a:pPr/>
                      <a:t>[PERCENTAGE]</a:t>
                    </a:fld>
                    <a:endParaRPr lang="en-US" sz="1000" baseline="0" dirty="0"/>
                  </a:p>
                </c:rich>
              </c:tx>
              <c:showLegendKey val="0"/>
              <c:showVal val="0"/>
              <c:showCatName val="1"/>
              <c:showSerName val="0"/>
              <c:showPercent val="1"/>
              <c:showBubbleSize val="0"/>
              <c:extLst>
                <c:ext xmlns:c15="http://schemas.microsoft.com/office/drawing/2012/chart" uri="{CE6537A1-D6FC-4f65-9D91-7224C49458BB}">
                  <c15:layout>
                    <c:manualLayout>
                      <c:w val="0.15241570437511065"/>
                      <c:h val="0.22729989137939413"/>
                    </c:manualLayout>
                  </c15:layout>
                  <c15:dlblFieldTable/>
                  <c15:showDataLabelsRange val="0"/>
                </c:ext>
                <c:ext xmlns:c16="http://schemas.microsoft.com/office/drawing/2014/chart" uri="{C3380CC4-5D6E-409C-BE32-E72D297353CC}">
                  <c16:uniqueId val="{00000005-3592-4900-91A8-C51BA9E2C92C}"/>
                </c:ext>
              </c:extLst>
            </c:dLbl>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ln>
                      <a:noFill/>
                    </a:ln>
                    <a:solidFill>
                      <a:schemeClr val="accent4">
                        <a:lumMod val="20000"/>
                        <a:lumOff val="80000"/>
                      </a:schemeClr>
                    </a:solidFill>
                    <a:latin typeface="+mn-lt"/>
                    <a:ea typeface="+mn-ea"/>
                    <a:cs typeface="+mn-cs"/>
                  </a:defRPr>
                </a:pPr>
                <a:endParaRPr lang="en-NG"/>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 Table'!$A$38:$A$41</c:f>
              <c:strCache>
                <c:ptCount val="3"/>
                <c:pt idx="0">
                  <c:v>Pacific</c:v>
                </c:pt>
                <c:pt idx="1">
                  <c:v>Europe</c:v>
                </c:pt>
                <c:pt idx="2">
                  <c:v>North America</c:v>
                </c:pt>
              </c:strCache>
            </c:strRef>
          </c:cat>
          <c:val>
            <c:numRef>
              <c:f>'Pivot Table'!$B$38:$B$41</c:f>
              <c:numCache>
                <c:formatCode>General</c:formatCode>
                <c:ptCount val="3"/>
                <c:pt idx="0">
                  <c:v>119</c:v>
                </c:pt>
                <c:pt idx="1">
                  <c:v>156</c:v>
                </c:pt>
                <c:pt idx="2">
                  <c:v>220</c:v>
                </c:pt>
              </c:numCache>
            </c:numRef>
          </c:val>
          <c:extLst>
            <c:ext xmlns:c16="http://schemas.microsoft.com/office/drawing/2014/chart" uri="{C3380CC4-5D6E-409C-BE32-E72D297353CC}">
              <c16:uniqueId val="{00000006-3592-4900-91A8-C51BA9E2C92C}"/>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NG"/>
    </a:p>
  </c:txPr>
  <c:externalData r:id="rId4">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[Bicycle sales Performance Report.xlsx]Pivot Table!PivotTable5</c:name>
    <c:fmtId val="-1"/>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Table'!$B$17:$B$18</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Table'!$A$19:$A$24</c:f>
              <c:strCache>
                <c:ptCount val="5"/>
                <c:pt idx="0">
                  <c:v>Partial High School</c:v>
                </c:pt>
                <c:pt idx="1">
                  <c:v>High School</c:v>
                </c:pt>
                <c:pt idx="2">
                  <c:v>Graduate Degree</c:v>
                </c:pt>
                <c:pt idx="3">
                  <c:v>Partial College</c:v>
                </c:pt>
                <c:pt idx="4">
                  <c:v>Bachelors</c:v>
                </c:pt>
              </c:strCache>
            </c:strRef>
          </c:cat>
          <c:val>
            <c:numRef>
              <c:f>'Pivot Table'!$B$19:$B$24</c:f>
              <c:numCache>
                <c:formatCode>General</c:formatCode>
                <c:ptCount val="5"/>
                <c:pt idx="0">
                  <c:v>22</c:v>
                </c:pt>
                <c:pt idx="1">
                  <c:v>82</c:v>
                </c:pt>
                <c:pt idx="2">
                  <c:v>95</c:v>
                </c:pt>
                <c:pt idx="3">
                  <c:v>127</c:v>
                </c:pt>
                <c:pt idx="4">
                  <c:v>169</c:v>
                </c:pt>
              </c:numCache>
            </c:numRef>
          </c:val>
          <c:extLst>
            <c:ext xmlns:c16="http://schemas.microsoft.com/office/drawing/2014/chart" uri="{C3380CC4-5D6E-409C-BE32-E72D297353CC}">
              <c16:uniqueId val="{00000000-FB92-45C5-81B3-DAA6F429F81C}"/>
            </c:ext>
          </c:extLst>
        </c:ser>
        <c:dLbls>
          <c:dLblPos val="outEnd"/>
          <c:showLegendKey val="0"/>
          <c:showVal val="1"/>
          <c:showCatName val="0"/>
          <c:showSerName val="0"/>
          <c:showPercent val="0"/>
          <c:showBubbleSize val="0"/>
        </c:dLbls>
        <c:gapWidth val="219"/>
        <c:overlap val="-27"/>
        <c:axId val="1596214863"/>
        <c:axId val="748176351"/>
      </c:barChart>
      <c:catAx>
        <c:axId val="1596214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crossAx val="748176351"/>
        <c:crosses val="autoZero"/>
        <c:auto val="1"/>
        <c:lblAlgn val="ctr"/>
        <c:lblOffset val="100"/>
        <c:noMultiLvlLbl val="0"/>
      </c:catAx>
      <c:valAx>
        <c:axId val="7481763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crossAx val="1596214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1">
          <a:solidFill>
            <a:schemeClr val="accent4">
              <a:lumMod val="20000"/>
              <a:lumOff val="80000"/>
            </a:schemeClr>
          </a:solidFill>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[Bicycle sales Performance Report.xlsx]Pivot Table!PivotTable6</c:name>
    <c:fmtId val="-1"/>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Table'!$B$28</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Table'!$A$29:$A$33</c:f>
              <c:strCache>
                <c:ptCount val="4"/>
                <c:pt idx="0">
                  <c:v>Young Adult</c:v>
                </c:pt>
                <c:pt idx="1">
                  <c:v>Aged</c:v>
                </c:pt>
                <c:pt idx="2">
                  <c:v>Elderly</c:v>
                </c:pt>
                <c:pt idx="3">
                  <c:v>Adult</c:v>
                </c:pt>
              </c:strCache>
            </c:strRef>
          </c:cat>
          <c:val>
            <c:numRef>
              <c:f>'Pivot Table'!$B$29:$B$33</c:f>
              <c:numCache>
                <c:formatCode>General</c:formatCode>
                <c:ptCount val="4"/>
                <c:pt idx="0">
                  <c:v>4</c:v>
                </c:pt>
                <c:pt idx="1">
                  <c:v>14</c:v>
                </c:pt>
                <c:pt idx="2">
                  <c:v>168</c:v>
                </c:pt>
                <c:pt idx="3">
                  <c:v>309</c:v>
                </c:pt>
              </c:numCache>
            </c:numRef>
          </c:val>
          <c:extLst>
            <c:ext xmlns:c16="http://schemas.microsoft.com/office/drawing/2014/chart" uri="{C3380CC4-5D6E-409C-BE32-E72D297353CC}">
              <c16:uniqueId val="{00000000-7D00-4031-A04A-CAC9CA1D45C0}"/>
            </c:ext>
          </c:extLst>
        </c:ser>
        <c:dLbls>
          <c:dLblPos val="outEnd"/>
          <c:showLegendKey val="0"/>
          <c:showVal val="1"/>
          <c:showCatName val="0"/>
          <c:showSerName val="0"/>
          <c:showPercent val="0"/>
          <c:showBubbleSize val="0"/>
        </c:dLbls>
        <c:gapWidth val="219"/>
        <c:overlap val="-27"/>
        <c:axId val="190709007"/>
        <c:axId val="337330175"/>
      </c:barChart>
      <c:catAx>
        <c:axId val="19070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crossAx val="337330175"/>
        <c:crosses val="autoZero"/>
        <c:auto val="1"/>
        <c:lblAlgn val="ctr"/>
        <c:lblOffset val="100"/>
        <c:noMultiLvlLbl val="0"/>
      </c:catAx>
      <c:valAx>
        <c:axId val="33733017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crossAx val="190709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1">
          <a:solidFill>
            <a:schemeClr val="accent4">
              <a:lumMod val="20000"/>
              <a:lumOff val="80000"/>
            </a:schemeClr>
          </a:solidFill>
        </a:defRPr>
      </a:pPr>
      <a:endParaRPr lang="en-NG"/>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[Bicycle sales Performance Report.xlsx]Pivot Table!PivotTable8</c:name>
    <c:fmtId val="-1"/>
  </c:pivotSource>
  <c:chart>
    <c:autoTitleDeleted val="1"/>
    <c:pivotFmts>
      <c:pivotFmt>
        <c:idx val="0"/>
        <c:spPr>
          <a:solidFill>
            <a:schemeClr val="accent2"/>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NG"/>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2"/>
          </a:solidFill>
          <a:ln w="19050">
            <a:solidFill>
              <a:schemeClr val="lt1"/>
            </a:solidFill>
          </a:ln>
          <a:effectLst/>
        </c:spPr>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NG"/>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2"/>
          </a:solidFill>
          <a:ln w="19050">
            <a:solidFill>
              <a:schemeClr val="lt1"/>
            </a:solidFill>
          </a:ln>
          <a:effectLst/>
        </c:spPr>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marker>
          <c:symbol val="none"/>
        </c:marker>
      </c:pivotFmt>
      <c:pivotFmt>
        <c:idx val="13"/>
        <c:spPr>
          <a:solidFill>
            <a:schemeClr val="accent2"/>
          </a:solidFill>
          <a:ln w="19050">
            <a:solidFill>
              <a:schemeClr val="lt1"/>
            </a:solidFill>
          </a:ln>
          <a:effectLst/>
        </c:spPr>
      </c:pivotFmt>
      <c:pivotFmt>
        <c:idx val="14"/>
        <c:spPr>
          <a:solidFill>
            <a:schemeClr val="accent2"/>
          </a:solidFill>
          <a:ln w="19050">
            <a:solidFill>
              <a:schemeClr val="lt1"/>
            </a:solidFill>
          </a:ln>
          <a:effectLst/>
        </c:spPr>
      </c:pivotFmt>
      <c:pivotFmt>
        <c:idx val="15"/>
        <c:spPr>
          <a:solidFill>
            <a:schemeClr val="accent2"/>
          </a:solidFill>
          <a:ln w="19050">
            <a:solidFill>
              <a:schemeClr val="lt1"/>
            </a:solidFill>
          </a:ln>
          <a:effectLst/>
        </c:spPr>
      </c:pivotFmt>
      <c:pivotFmt>
        <c:idx val="16"/>
        <c:spPr>
          <a:solidFill>
            <a:schemeClr val="accent2"/>
          </a:solidFill>
          <a:ln w="19050">
            <a:solidFill>
              <a:schemeClr val="lt1"/>
            </a:solidFill>
          </a:ln>
          <a:effectLst/>
        </c:spPr>
      </c:pivotFmt>
      <c:pivotFmt>
        <c:idx val="17"/>
        <c:spPr>
          <a:solidFill>
            <a:schemeClr val="accent2"/>
          </a:solidFill>
          <a:ln w="19050">
            <a:solidFill>
              <a:schemeClr val="lt1"/>
            </a:solidFill>
          </a:ln>
          <a:effectLst/>
        </c:spPr>
      </c:pivotFmt>
      <c:pivotFmt>
        <c:idx val="18"/>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w="19050">
            <a:solidFill>
              <a:schemeClr val="lt1"/>
            </a:solidFill>
          </a:ln>
          <a:effectLst/>
        </c:spPr>
      </c:pivotFmt>
      <c:pivotFmt>
        <c:idx val="20"/>
        <c:spPr>
          <a:solidFill>
            <a:schemeClr val="accent2"/>
          </a:solidFill>
          <a:ln w="19050">
            <a:solidFill>
              <a:schemeClr val="lt1"/>
            </a:solidFill>
          </a:ln>
          <a:effectLst/>
        </c:spPr>
      </c:pivotFmt>
      <c:pivotFmt>
        <c:idx val="21"/>
        <c:spPr>
          <a:solidFill>
            <a:schemeClr val="accent2"/>
          </a:solidFill>
          <a:ln w="19050">
            <a:solidFill>
              <a:schemeClr val="lt1"/>
            </a:solidFill>
          </a:ln>
          <a:effectLst/>
        </c:spPr>
      </c:pivotFmt>
      <c:pivotFmt>
        <c:idx val="22"/>
        <c:spPr>
          <a:solidFill>
            <a:schemeClr val="accent2"/>
          </a:solidFill>
          <a:ln w="19050">
            <a:solidFill>
              <a:schemeClr val="lt1"/>
            </a:solidFill>
          </a:ln>
          <a:effectLst/>
        </c:spPr>
      </c:pivotFmt>
      <c:pivotFmt>
        <c:idx val="23"/>
        <c:spPr>
          <a:solidFill>
            <a:schemeClr val="accent2"/>
          </a:solidFill>
          <a:ln w="19050">
            <a:solidFill>
              <a:schemeClr val="lt1"/>
            </a:solidFill>
          </a:ln>
          <a:effectLst/>
        </c:spPr>
      </c:pivotFmt>
      <c:pivotFmt>
        <c:idx val="24"/>
        <c:spPr>
          <a:solidFill>
            <a:schemeClr val="accent2"/>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2"/>
          </a:solidFill>
          <a:ln w="19050">
            <a:noFill/>
          </a:ln>
          <a:effectLst/>
        </c:spPr>
      </c:pivotFmt>
      <c:pivotFmt>
        <c:idx val="26"/>
        <c:spPr>
          <a:solidFill>
            <a:schemeClr val="accent2"/>
          </a:solidFill>
          <a:ln w="19050">
            <a:noFill/>
          </a:ln>
          <a:effectLst/>
        </c:spPr>
      </c:pivotFmt>
      <c:pivotFmt>
        <c:idx val="27"/>
        <c:spPr>
          <a:solidFill>
            <a:schemeClr val="accent2"/>
          </a:solidFill>
          <a:ln w="19050">
            <a:noFill/>
          </a:ln>
          <a:effectLst/>
        </c:spPr>
      </c:pivotFmt>
      <c:pivotFmt>
        <c:idx val="28"/>
        <c:spPr>
          <a:solidFill>
            <a:schemeClr val="accent2"/>
          </a:solidFill>
          <a:ln w="19050">
            <a:noFill/>
          </a:ln>
          <a:effectLst/>
        </c:spPr>
      </c:pivotFmt>
      <c:pivotFmt>
        <c:idx val="29"/>
        <c:spPr>
          <a:solidFill>
            <a:schemeClr val="accent2"/>
          </a:solidFill>
          <a:ln w="19050">
            <a:noFill/>
          </a:ln>
          <a:effectLst/>
        </c:spPr>
      </c:pivotFmt>
      <c:pivotFmt>
        <c:idx val="30"/>
        <c:spPr>
          <a:solidFill>
            <a:schemeClr val="accent2"/>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2"/>
          </a:solidFill>
          <a:ln w="19050">
            <a:noFill/>
          </a:ln>
          <a:effectLst/>
        </c:spPr>
      </c:pivotFmt>
      <c:pivotFmt>
        <c:idx val="32"/>
        <c:spPr>
          <a:solidFill>
            <a:schemeClr val="accent2"/>
          </a:solidFill>
          <a:ln w="19050">
            <a:noFill/>
          </a:ln>
          <a:effectLst/>
        </c:spPr>
      </c:pivotFmt>
      <c:pivotFmt>
        <c:idx val="33"/>
        <c:spPr>
          <a:solidFill>
            <a:schemeClr val="accent2"/>
          </a:solidFill>
          <a:ln w="19050">
            <a:noFill/>
          </a:ln>
          <a:effectLst/>
        </c:spPr>
      </c:pivotFmt>
      <c:pivotFmt>
        <c:idx val="34"/>
        <c:spPr>
          <a:solidFill>
            <a:schemeClr val="accent2"/>
          </a:solidFill>
          <a:ln w="19050">
            <a:noFill/>
          </a:ln>
          <a:effectLst/>
        </c:spPr>
      </c:pivotFmt>
      <c:pivotFmt>
        <c:idx val="35"/>
        <c:spPr>
          <a:solidFill>
            <a:schemeClr val="accent2"/>
          </a:solidFill>
          <a:ln w="19050">
            <a:noFill/>
          </a:ln>
          <a:effectLst/>
        </c:spPr>
      </c:pivotFmt>
      <c:pivotFmt>
        <c:idx val="36"/>
        <c:spPr>
          <a:solidFill>
            <a:schemeClr val="accent2"/>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solidFill>
          <a:ln w="19050">
            <a:noFill/>
          </a:ln>
          <a:effectLst/>
        </c:spPr>
      </c:pivotFmt>
      <c:pivotFmt>
        <c:idx val="38"/>
        <c:spPr>
          <a:solidFill>
            <a:schemeClr val="accent2"/>
          </a:solidFill>
          <a:ln w="19050">
            <a:noFill/>
          </a:ln>
          <a:effectLst/>
        </c:spPr>
      </c:pivotFmt>
      <c:pivotFmt>
        <c:idx val="39"/>
        <c:spPr>
          <a:solidFill>
            <a:schemeClr val="accent2"/>
          </a:solidFill>
          <a:ln w="19050">
            <a:noFill/>
          </a:ln>
          <a:effectLst/>
        </c:spPr>
      </c:pivotFmt>
      <c:pivotFmt>
        <c:idx val="40"/>
        <c:spPr>
          <a:solidFill>
            <a:schemeClr val="accent2"/>
          </a:solidFill>
          <a:ln w="19050">
            <a:noFill/>
          </a:ln>
          <a:effectLst/>
        </c:spPr>
      </c:pivotFmt>
      <c:pivotFmt>
        <c:idx val="41"/>
        <c:spPr>
          <a:solidFill>
            <a:schemeClr val="accent2"/>
          </a:solidFill>
          <a:ln w="19050">
            <a:noFill/>
          </a:ln>
          <a:effectLst/>
        </c:spPr>
      </c:pivotFmt>
    </c:pivotFmts>
    <c:plotArea>
      <c:layout>
        <c:manualLayout>
          <c:layoutTarget val="inner"/>
          <c:xMode val="edge"/>
          <c:yMode val="edge"/>
          <c:x val="0.34089404532376527"/>
          <c:y val="0.13499922933077368"/>
          <c:w val="0.34343007936523695"/>
          <c:h val="0.8650011988130194"/>
        </c:manualLayout>
      </c:layout>
      <c:barChart>
        <c:barDir val="bar"/>
        <c:grouping val="clustered"/>
        <c:varyColors val="0"/>
        <c:ser>
          <c:idx val="0"/>
          <c:order val="0"/>
          <c:tx>
            <c:strRef>
              <c:f>'Pivot Table'!$B$45</c:f>
              <c:strCache>
                <c:ptCount val="1"/>
                <c:pt idx="0">
                  <c:v>Total</c:v>
                </c:pt>
              </c:strCache>
            </c:strRef>
          </c:tx>
          <c:spPr>
            <a:solidFill>
              <a:schemeClr val="accent2"/>
            </a:solidFill>
            <a:ln w="19050">
              <a:noFill/>
            </a:ln>
            <a:effectLst/>
          </c:spPr>
          <c:invertIfNegative val="0"/>
          <c:dPt>
            <c:idx val="0"/>
            <c:invertIfNegative val="0"/>
            <c:bubble3D val="0"/>
            <c:spPr>
              <a:solidFill>
                <a:schemeClr val="accent2"/>
              </a:solidFill>
              <a:ln w="19050">
                <a:noFill/>
              </a:ln>
              <a:effectLst/>
            </c:spPr>
            <c:extLst>
              <c:ext xmlns:c16="http://schemas.microsoft.com/office/drawing/2014/chart" uri="{C3380CC4-5D6E-409C-BE32-E72D297353CC}">
                <c16:uniqueId val="{00000001-4F5B-4F70-AA42-ACD60812C40E}"/>
              </c:ext>
            </c:extLst>
          </c:dPt>
          <c:dPt>
            <c:idx val="1"/>
            <c:invertIfNegative val="0"/>
            <c:bubble3D val="0"/>
            <c:spPr>
              <a:solidFill>
                <a:schemeClr val="accent2"/>
              </a:solidFill>
              <a:ln w="19050">
                <a:noFill/>
              </a:ln>
              <a:effectLst/>
            </c:spPr>
            <c:extLst>
              <c:ext xmlns:c16="http://schemas.microsoft.com/office/drawing/2014/chart" uri="{C3380CC4-5D6E-409C-BE32-E72D297353CC}">
                <c16:uniqueId val="{00000003-4F5B-4F70-AA42-ACD60812C40E}"/>
              </c:ext>
            </c:extLst>
          </c:dPt>
          <c:dPt>
            <c:idx val="2"/>
            <c:invertIfNegative val="0"/>
            <c:bubble3D val="0"/>
            <c:spPr>
              <a:solidFill>
                <a:schemeClr val="accent2"/>
              </a:solidFill>
              <a:ln w="19050">
                <a:noFill/>
              </a:ln>
              <a:effectLst/>
            </c:spPr>
            <c:extLst>
              <c:ext xmlns:c16="http://schemas.microsoft.com/office/drawing/2014/chart" uri="{C3380CC4-5D6E-409C-BE32-E72D297353CC}">
                <c16:uniqueId val="{00000005-4F5B-4F70-AA42-ACD60812C40E}"/>
              </c:ext>
            </c:extLst>
          </c:dPt>
          <c:dPt>
            <c:idx val="3"/>
            <c:invertIfNegative val="0"/>
            <c:bubble3D val="0"/>
            <c:spPr>
              <a:solidFill>
                <a:schemeClr val="accent2"/>
              </a:solidFill>
              <a:ln w="19050">
                <a:noFill/>
              </a:ln>
              <a:effectLst/>
            </c:spPr>
            <c:extLst>
              <c:ext xmlns:c16="http://schemas.microsoft.com/office/drawing/2014/chart" uri="{C3380CC4-5D6E-409C-BE32-E72D297353CC}">
                <c16:uniqueId val="{00000007-4F5B-4F70-AA42-ACD60812C40E}"/>
              </c:ext>
            </c:extLst>
          </c:dPt>
          <c:dPt>
            <c:idx val="4"/>
            <c:invertIfNegative val="0"/>
            <c:bubble3D val="0"/>
            <c:spPr>
              <a:solidFill>
                <a:schemeClr val="accent2"/>
              </a:solidFill>
              <a:ln w="19050">
                <a:noFill/>
              </a:ln>
              <a:effectLst/>
            </c:spPr>
            <c:extLst>
              <c:ext xmlns:c16="http://schemas.microsoft.com/office/drawing/2014/chart" uri="{C3380CC4-5D6E-409C-BE32-E72D297353CC}">
                <c16:uniqueId val="{00000009-4F5B-4F70-AA42-ACD60812C40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Table'!$A$46:$A$51</c:f>
              <c:strCache>
                <c:ptCount val="5"/>
                <c:pt idx="0">
                  <c:v>Manual</c:v>
                </c:pt>
                <c:pt idx="1">
                  <c:v>Clerical</c:v>
                </c:pt>
                <c:pt idx="2">
                  <c:v>Skilled Manual</c:v>
                </c:pt>
                <c:pt idx="3">
                  <c:v>Management</c:v>
                </c:pt>
                <c:pt idx="4">
                  <c:v>Professional</c:v>
                </c:pt>
              </c:strCache>
            </c:strRef>
          </c:cat>
          <c:val>
            <c:numRef>
              <c:f>'Pivot Table'!$B$46:$B$51</c:f>
              <c:numCache>
                <c:formatCode>#.0,,"M"</c:formatCode>
                <c:ptCount val="5"/>
                <c:pt idx="0">
                  <c:v>1210000</c:v>
                </c:pt>
                <c:pt idx="1">
                  <c:v>3170000</c:v>
                </c:pt>
                <c:pt idx="2">
                  <c:v>6360000</c:v>
                </c:pt>
                <c:pt idx="3">
                  <c:v>6420000</c:v>
                </c:pt>
                <c:pt idx="4">
                  <c:v>11290000</c:v>
                </c:pt>
              </c:numCache>
            </c:numRef>
          </c:val>
          <c:extLst>
            <c:ext xmlns:c16="http://schemas.microsoft.com/office/drawing/2014/chart" uri="{C3380CC4-5D6E-409C-BE32-E72D297353CC}">
              <c16:uniqueId val="{0000000A-4F5B-4F70-AA42-ACD60812C40E}"/>
            </c:ext>
          </c:extLst>
        </c:ser>
        <c:dLbls>
          <c:dLblPos val="outEnd"/>
          <c:showLegendKey val="0"/>
          <c:showVal val="1"/>
          <c:showCatName val="0"/>
          <c:showSerName val="0"/>
          <c:showPercent val="0"/>
          <c:showBubbleSize val="0"/>
        </c:dLbls>
        <c:gapWidth val="100"/>
        <c:axId val="1596069631"/>
        <c:axId val="129907647"/>
      </c:barChart>
      <c:valAx>
        <c:axId val="129907647"/>
        <c:scaling>
          <c:orientation val="minMax"/>
        </c:scaling>
        <c:delete val="0"/>
        <c:axPos val="b"/>
        <c:numFmt formatCode="#.0,,&quot;M&quot;"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crossAx val="1596069631"/>
        <c:crosses val="autoZero"/>
        <c:crossBetween val="between"/>
      </c:valAx>
      <c:catAx>
        <c:axId val="159606963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crossAx val="129907647"/>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1">
          <a:solidFill>
            <a:schemeClr val="accent4">
              <a:lumMod val="20000"/>
              <a:lumOff val="80000"/>
            </a:schemeClr>
          </a:solidFill>
        </a:defRPr>
      </a:pPr>
      <a:endParaRPr lang="en-NG"/>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[Bicycle sales Performance Report.xlsx]Pivot Table!PivotTable11</c:name>
    <c:fmtId val="-1"/>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1719169698044491E-2"/>
          <c:y val="0.12678628156917424"/>
          <c:w val="0.895447526525457"/>
          <c:h val="0.73754253251758106"/>
        </c:manualLayout>
      </c:layout>
      <c:lineChart>
        <c:grouping val="standard"/>
        <c:varyColors val="0"/>
        <c:ser>
          <c:idx val="0"/>
          <c:order val="0"/>
          <c:tx>
            <c:strRef>
              <c:f>'Pivot Table'!$B$87:$B$88</c:f>
              <c:strCache>
                <c:ptCount val="1"/>
                <c:pt idx="0">
                  <c:v>Yes</c:v>
                </c:pt>
              </c:strCache>
            </c:strRef>
          </c:tx>
          <c:spPr>
            <a:ln w="28575" cap="rnd">
              <a:solidFill>
                <a:schemeClr val="accent2"/>
              </a:solidFill>
              <a:round/>
            </a:ln>
            <a:effectLst/>
          </c:spPr>
          <c:marker>
            <c:symbol val="none"/>
          </c:marker>
          <c:cat>
            <c:strRef>
              <c:f>'Pivot Table'!$A$89:$A$94</c:f>
              <c:strCache>
                <c:ptCount val="5"/>
                <c:pt idx="0">
                  <c:v>0</c:v>
                </c:pt>
                <c:pt idx="1">
                  <c:v>1</c:v>
                </c:pt>
                <c:pt idx="2">
                  <c:v>2</c:v>
                </c:pt>
                <c:pt idx="3">
                  <c:v>3</c:v>
                </c:pt>
                <c:pt idx="4">
                  <c:v>4</c:v>
                </c:pt>
              </c:strCache>
            </c:strRef>
          </c:cat>
          <c:val>
            <c:numRef>
              <c:f>'Pivot Table'!$B$89:$B$94</c:f>
              <c:numCache>
                <c:formatCode>#.0,,"M"</c:formatCode>
                <c:ptCount val="5"/>
                <c:pt idx="0">
                  <c:v>7520000</c:v>
                </c:pt>
                <c:pt idx="1">
                  <c:v>8170000</c:v>
                </c:pt>
                <c:pt idx="2">
                  <c:v>6970000</c:v>
                </c:pt>
                <c:pt idx="3">
                  <c:v>3450000</c:v>
                </c:pt>
                <c:pt idx="4">
                  <c:v>2340000</c:v>
                </c:pt>
              </c:numCache>
            </c:numRef>
          </c:val>
          <c:smooth val="0"/>
          <c:extLst>
            <c:ext xmlns:c16="http://schemas.microsoft.com/office/drawing/2014/chart" uri="{C3380CC4-5D6E-409C-BE32-E72D297353CC}">
              <c16:uniqueId val="{00000000-5C09-4AFD-B991-667D03CC0911}"/>
            </c:ext>
          </c:extLst>
        </c:ser>
        <c:dLbls>
          <c:showLegendKey val="0"/>
          <c:showVal val="0"/>
          <c:showCatName val="0"/>
          <c:showSerName val="0"/>
          <c:showPercent val="0"/>
          <c:showBubbleSize val="0"/>
        </c:dLbls>
        <c:smooth val="0"/>
        <c:axId val="888141135"/>
        <c:axId val="253465295"/>
      </c:lineChart>
      <c:catAx>
        <c:axId val="888141135"/>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accent4">
                        <a:lumMod val="20000"/>
                        <a:lumOff val="80000"/>
                      </a:schemeClr>
                    </a:solidFill>
                    <a:latin typeface="+mn-lt"/>
                    <a:ea typeface="+mn-ea"/>
                    <a:cs typeface="+mn-cs"/>
                  </a:defRPr>
                </a:pPr>
                <a:r>
                  <a:rPr lang="en-US"/>
                  <a:t>No of cars</a:t>
                </a:r>
              </a:p>
            </c:rich>
          </c:tx>
          <c:layout>
            <c:manualLayout>
              <c:xMode val="edge"/>
              <c:yMode val="edge"/>
              <c:x val="0.42949776817555235"/>
              <c:y val="0.88027033879003314"/>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accent4">
                      <a:lumMod val="20000"/>
                      <a:lumOff val="80000"/>
                    </a:schemeClr>
                  </a:solidFill>
                  <a:latin typeface="+mn-lt"/>
                  <a:ea typeface="+mn-ea"/>
                  <a:cs typeface="+mn-cs"/>
                </a:defRPr>
              </a:pPr>
              <a:endParaRPr lang="en-NG"/>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crossAx val="253465295"/>
        <c:crosses val="autoZero"/>
        <c:auto val="1"/>
        <c:lblAlgn val="ctr"/>
        <c:lblOffset val="100"/>
        <c:noMultiLvlLbl val="0"/>
      </c:catAx>
      <c:valAx>
        <c:axId val="253465295"/>
        <c:scaling>
          <c:orientation val="minMax"/>
        </c:scaling>
        <c:delete val="0"/>
        <c:axPos val="l"/>
        <c:numFmt formatCode="#.0,,&quot;M&quot;"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crossAx val="888141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1">
          <a:solidFill>
            <a:schemeClr val="accent4">
              <a:lumMod val="20000"/>
              <a:lumOff val="80000"/>
            </a:schemeClr>
          </a:solidFill>
        </a:defRPr>
      </a:pPr>
      <a:endParaRPr lang="en-NG"/>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[Bicycle sales Performance Report.xlsx]Pivot Table!PivotTable9</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20000"/>
                      <a:lumOff val="80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Table'!$B$56:$B$57</c:f>
              <c:strCache>
                <c:ptCount val="1"/>
                <c:pt idx="0">
                  <c:v>0</c:v>
                </c:pt>
              </c:strCache>
            </c:strRef>
          </c:tx>
          <c:spPr>
            <a:ln w="28575" cap="rnd">
              <a:solidFill>
                <a:schemeClr val="accent1"/>
              </a:solidFill>
              <a:round/>
            </a:ln>
            <a:effectLst/>
          </c:spPr>
          <c:marker>
            <c:symbol val="none"/>
          </c:marker>
          <c:cat>
            <c:multiLvlStrRef>
              <c:f>'Pivot Table'!$A$58:$A$61</c:f>
              <c:multiLvlStrCache>
                <c:ptCount val="2"/>
                <c:lvl>
                  <c:pt idx="0">
                    <c:v>Married</c:v>
                  </c:pt>
                  <c:pt idx="1">
                    <c:v>Single</c:v>
                  </c:pt>
                </c:lvl>
                <c:lvl>
                  <c:pt idx="0">
                    <c:v>Yes</c:v>
                  </c:pt>
                </c:lvl>
              </c:multiLvlStrCache>
            </c:multiLvlStrRef>
          </c:cat>
          <c:val>
            <c:numRef>
              <c:f>'Pivot Table'!$B$58:$B$61</c:f>
              <c:numCache>
                <c:formatCode>General</c:formatCode>
                <c:ptCount val="2"/>
                <c:pt idx="0">
                  <c:v>56</c:v>
                </c:pt>
                <c:pt idx="1">
                  <c:v>90</c:v>
                </c:pt>
              </c:numCache>
            </c:numRef>
          </c:val>
          <c:smooth val="0"/>
          <c:extLst>
            <c:ext xmlns:c16="http://schemas.microsoft.com/office/drawing/2014/chart" uri="{C3380CC4-5D6E-409C-BE32-E72D297353CC}">
              <c16:uniqueId val="{00000000-FC65-429D-9870-01995CA46174}"/>
            </c:ext>
          </c:extLst>
        </c:ser>
        <c:ser>
          <c:idx val="1"/>
          <c:order val="1"/>
          <c:tx>
            <c:strRef>
              <c:f>'Pivot Table'!$C$56:$C$57</c:f>
              <c:strCache>
                <c:ptCount val="1"/>
                <c:pt idx="0">
                  <c:v>1</c:v>
                </c:pt>
              </c:strCache>
            </c:strRef>
          </c:tx>
          <c:spPr>
            <a:ln w="28575" cap="rnd">
              <a:solidFill>
                <a:schemeClr val="accent2"/>
              </a:solidFill>
              <a:round/>
            </a:ln>
            <a:effectLst/>
          </c:spPr>
          <c:marker>
            <c:symbol val="none"/>
          </c:marker>
          <c:cat>
            <c:multiLvlStrRef>
              <c:f>'Pivot Table'!$A$58:$A$61</c:f>
              <c:multiLvlStrCache>
                <c:ptCount val="2"/>
                <c:lvl>
                  <c:pt idx="0">
                    <c:v>Married</c:v>
                  </c:pt>
                  <c:pt idx="1">
                    <c:v>Single</c:v>
                  </c:pt>
                </c:lvl>
                <c:lvl>
                  <c:pt idx="0">
                    <c:v>Yes</c:v>
                  </c:pt>
                </c:lvl>
              </c:multiLvlStrCache>
            </c:multiLvlStrRef>
          </c:cat>
          <c:val>
            <c:numRef>
              <c:f>'Pivot Table'!$C$58:$C$61</c:f>
              <c:numCache>
                <c:formatCode>General</c:formatCode>
                <c:ptCount val="2"/>
                <c:pt idx="0">
                  <c:v>69</c:v>
                </c:pt>
                <c:pt idx="1">
                  <c:v>29</c:v>
                </c:pt>
              </c:numCache>
            </c:numRef>
          </c:val>
          <c:smooth val="0"/>
          <c:extLst>
            <c:ext xmlns:c16="http://schemas.microsoft.com/office/drawing/2014/chart" uri="{C3380CC4-5D6E-409C-BE32-E72D297353CC}">
              <c16:uniqueId val="{00000001-FC65-429D-9870-01995CA46174}"/>
            </c:ext>
          </c:extLst>
        </c:ser>
        <c:ser>
          <c:idx val="2"/>
          <c:order val="2"/>
          <c:tx>
            <c:strRef>
              <c:f>'Pivot Table'!$D$56:$D$57</c:f>
              <c:strCache>
                <c:ptCount val="1"/>
                <c:pt idx="0">
                  <c:v>2</c:v>
                </c:pt>
              </c:strCache>
            </c:strRef>
          </c:tx>
          <c:spPr>
            <a:ln w="28575" cap="rnd">
              <a:solidFill>
                <a:schemeClr val="accent3"/>
              </a:solidFill>
              <a:round/>
            </a:ln>
            <a:effectLst/>
          </c:spPr>
          <c:marker>
            <c:symbol val="none"/>
          </c:marker>
          <c:cat>
            <c:multiLvlStrRef>
              <c:f>'Pivot Table'!$A$58:$A$61</c:f>
              <c:multiLvlStrCache>
                <c:ptCount val="2"/>
                <c:lvl>
                  <c:pt idx="0">
                    <c:v>Married</c:v>
                  </c:pt>
                  <c:pt idx="1">
                    <c:v>Single</c:v>
                  </c:pt>
                </c:lvl>
                <c:lvl>
                  <c:pt idx="0">
                    <c:v>Yes</c:v>
                  </c:pt>
                </c:lvl>
              </c:multiLvlStrCache>
            </c:multiLvlStrRef>
          </c:cat>
          <c:val>
            <c:numRef>
              <c:f>'Pivot Table'!$D$58:$D$61</c:f>
              <c:numCache>
                <c:formatCode>General</c:formatCode>
                <c:ptCount val="2"/>
                <c:pt idx="0">
                  <c:v>42</c:v>
                </c:pt>
                <c:pt idx="1">
                  <c:v>62</c:v>
                </c:pt>
              </c:numCache>
            </c:numRef>
          </c:val>
          <c:smooth val="0"/>
          <c:extLst>
            <c:ext xmlns:c16="http://schemas.microsoft.com/office/drawing/2014/chart" uri="{C3380CC4-5D6E-409C-BE32-E72D297353CC}">
              <c16:uniqueId val="{00000002-FC65-429D-9870-01995CA46174}"/>
            </c:ext>
          </c:extLst>
        </c:ser>
        <c:ser>
          <c:idx val="3"/>
          <c:order val="3"/>
          <c:tx>
            <c:strRef>
              <c:f>'Pivot Table'!$E$56:$E$57</c:f>
              <c:strCache>
                <c:ptCount val="1"/>
                <c:pt idx="0">
                  <c:v>3</c:v>
                </c:pt>
              </c:strCache>
            </c:strRef>
          </c:tx>
          <c:spPr>
            <a:ln w="28575" cap="rnd">
              <a:solidFill>
                <a:schemeClr val="accent4"/>
              </a:solidFill>
              <a:round/>
            </a:ln>
            <a:effectLst/>
          </c:spPr>
          <c:marker>
            <c:symbol val="none"/>
          </c:marker>
          <c:cat>
            <c:multiLvlStrRef>
              <c:f>'Pivot Table'!$A$58:$A$61</c:f>
              <c:multiLvlStrCache>
                <c:ptCount val="2"/>
                <c:lvl>
                  <c:pt idx="0">
                    <c:v>Married</c:v>
                  </c:pt>
                  <c:pt idx="1">
                    <c:v>Single</c:v>
                  </c:pt>
                </c:lvl>
                <c:lvl>
                  <c:pt idx="0">
                    <c:v>Yes</c:v>
                  </c:pt>
                </c:lvl>
              </c:multiLvlStrCache>
            </c:multiLvlStrRef>
          </c:cat>
          <c:val>
            <c:numRef>
              <c:f>'Pivot Table'!$E$58:$E$61</c:f>
              <c:numCache>
                <c:formatCode>General</c:formatCode>
                <c:ptCount val="2"/>
                <c:pt idx="0">
                  <c:v>34</c:v>
                </c:pt>
                <c:pt idx="1">
                  <c:v>41</c:v>
                </c:pt>
              </c:numCache>
            </c:numRef>
          </c:val>
          <c:smooth val="0"/>
          <c:extLst>
            <c:ext xmlns:c16="http://schemas.microsoft.com/office/drawing/2014/chart" uri="{C3380CC4-5D6E-409C-BE32-E72D297353CC}">
              <c16:uniqueId val="{00000003-FC65-429D-9870-01995CA46174}"/>
            </c:ext>
          </c:extLst>
        </c:ser>
        <c:ser>
          <c:idx val="4"/>
          <c:order val="4"/>
          <c:tx>
            <c:strRef>
              <c:f>'Pivot Table'!$F$56:$F$57</c:f>
              <c:strCache>
                <c:ptCount val="1"/>
                <c:pt idx="0">
                  <c:v>4</c:v>
                </c:pt>
              </c:strCache>
            </c:strRef>
          </c:tx>
          <c:spPr>
            <a:ln w="28575" cap="rnd">
              <a:solidFill>
                <a:schemeClr val="accent5"/>
              </a:solidFill>
              <a:round/>
            </a:ln>
            <a:effectLst/>
          </c:spPr>
          <c:marker>
            <c:symbol val="none"/>
          </c:marker>
          <c:cat>
            <c:multiLvlStrRef>
              <c:f>'Pivot Table'!$A$58:$A$61</c:f>
              <c:multiLvlStrCache>
                <c:ptCount val="2"/>
                <c:lvl>
                  <c:pt idx="0">
                    <c:v>Married</c:v>
                  </c:pt>
                  <c:pt idx="1">
                    <c:v>Single</c:v>
                  </c:pt>
                </c:lvl>
                <c:lvl>
                  <c:pt idx="0">
                    <c:v>Yes</c:v>
                  </c:pt>
                </c:lvl>
              </c:multiLvlStrCache>
            </c:multiLvlStrRef>
          </c:cat>
          <c:val>
            <c:numRef>
              <c:f>'Pivot Table'!$F$58:$F$61</c:f>
              <c:numCache>
                <c:formatCode>General</c:formatCode>
                <c:ptCount val="2"/>
                <c:pt idx="0">
                  <c:v>28</c:v>
                </c:pt>
                <c:pt idx="1">
                  <c:v>26</c:v>
                </c:pt>
              </c:numCache>
            </c:numRef>
          </c:val>
          <c:smooth val="0"/>
          <c:extLst>
            <c:ext xmlns:c16="http://schemas.microsoft.com/office/drawing/2014/chart" uri="{C3380CC4-5D6E-409C-BE32-E72D297353CC}">
              <c16:uniqueId val="{00000004-FC65-429D-9870-01995CA46174}"/>
            </c:ext>
          </c:extLst>
        </c:ser>
        <c:ser>
          <c:idx val="5"/>
          <c:order val="5"/>
          <c:tx>
            <c:strRef>
              <c:f>'Pivot Table'!$G$56:$G$57</c:f>
              <c:strCache>
                <c:ptCount val="1"/>
                <c:pt idx="0">
                  <c:v>5</c:v>
                </c:pt>
              </c:strCache>
            </c:strRef>
          </c:tx>
          <c:spPr>
            <a:ln w="28575" cap="rnd">
              <a:solidFill>
                <a:schemeClr val="accent6"/>
              </a:solidFill>
              <a:round/>
            </a:ln>
            <a:effectLst/>
          </c:spPr>
          <c:marker>
            <c:symbol val="none"/>
          </c:marker>
          <c:cat>
            <c:multiLvlStrRef>
              <c:f>'Pivot Table'!$A$58:$A$61</c:f>
              <c:multiLvlStrCache>
                <c:ptCount val="2"/>
                <c:lvl>
                  <c:pt idx="0">
                    <c:v>Married</c:v>
                  </c:pt>
                  <c:pt idx="1">
                    <c:v>Single</c:v>
                  </c:pt>
                </c:lvl>
                <c:lvl>
                  <c:pt idx="0">
                    <c:v>Yes</c:v>
                  </c:pt>
                </c:lvl>
              </c:multiLvlStrCache>
            </c:multiLvlStrRef>
          </c:cat>
          <c:val>
            <c:numRef>
              <c:f>'Pivot Table'!$G$58:$G$61</c:f>
              <c:numCache>
                <c:formatCode>General</c:formatCode>
                <c:ptCount val="2"/>
                <c:pt idx="0">
                  <c:v>7</c:v>
                </c:pt>
                <c:pt idx="1">
                  <c:v>11</c:v>
                </c:pt>
              </c:numCache>
            </c:numRef>
          </c:val>
          <c:smooth val="0"/>
          <c:extLst>
            <c:ext xmlns:c16="http://schemas.microsoft.com/office/drawing/2014/chart" uri="{C3380CC4-5D6E-409C-BE32-E72D297353CC}">
              <c16:uniqueId val="{00000005-FC65-429D-9870-01995CA46174}"/>
            </c:ext>
          </c:extLst>
        </c:ser>
        <c:dLbls>
          <c:showLegendKey val="0"/>
          <c:showVal val="0"/>
          <c:showCatName val="0"/>
          <c:showSerName val="0"/>
          <c:showPercent val="0"/>
          <c:showBubbleSize val="0"/>
        </c:dLbls>
        <c:smooth val="0"/>
        <c:axId val="424010944"/>
        <c:axId val="1871252655"/>
      </c:lineChart>
      <c:catAx>
        <c:axId val="4240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crossAx val="1871252655"/>
        <c:crosses val="autoZero"/>
        <c:auto val="1"/>
        <c:lblAlgn val="ctr"/>
        <c:lblOffset val="100"/>
        <c:noMultiLvlLbl val="0"/>
      </c:catAx>
      <c:valAx>
        <c:axId val="1871252655"/>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accent4">
                        <a:lumMod val="20000"/>
                        <a:lumOff val="80000"/>
                      </a:schemeClr>
                    </a:solidFill>
                    <a:latin typeface="+mn-lt"/>
                    <a:ea typeface="+mn-ea"/>
                    <a:cs typeface="+mn-cs"/>
                  </a:defRPr>
                </a:pPr>
                <a:r>
                  <a:rPr lang="en-US" sz="1100" dirty="0"/>
                  <a:t>No.</a:t>
                </a:r>
                <a:r>
                  <a:rPr lang="en-US" sz="1100" baseline="0" dirty="0"/>
                  <a:t> of children</a:t>
                </a:r>
                <a:endParaRPr lang="en-US" sz="1100"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accent4">
                      <a:lumMod val="20000"/>
                      <a:lumOff val="80000"/>
                    </a:schemeClr>
                  </a:solidFill>
                  <a:latin typeface="+mn-lt"/>
                  <a:ea typeface="+mn-ea"/>
                  <a:cs typeface="+mn-cs"/>
                </a:defRPr>
              </a:pPr>
              <a:endParaRPr lang="en-NG"/>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crossAx val="4240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accent4">
                  <a:lumMod val="20000"/>
                  <a:lumOff val="80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1">
          <a:solidFill>
            <a:schemeClr val="accent4">
              <a:lumMod val="20000"/>
              <a:lumOff val="80000"/>
            </a:schemeClr>
          </a:solidFill>
        </a:defRPr>
      </a:pPr>
      <a:endParaRPr lang="en-NG"/>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3.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401887" cy="1037705"/>
          </a:xfrm>
        </p:spPr>
        <p:txBody>
          <a:bodyPr/>
          <a:lstStyle/>
          <a:p>
            <a:r>
              <a:rPr lang="en-US" dirty="0"/>
              <a:t>BICYCLE SALES PERFORMANCE REPORT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Salamah Alawiye | Data Analyst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RECOMMENDATION</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2217740"/>
            <a:ext cx="3924300" cy="3614734"/>
          </a:xfrm>
        </p:spPr>
        <p:txBody>
          <a:bodyPr>
            <a:normAutofit/>
          </a:bodyPr>
          <a:lstStyle/>
          <a:p>
            <a:pPr marL="285750" indent="-285750" algn="just">
              <a:buFont typeface="Arial" panose="020B0604020202020204" pitchFamily="34" charset="0"/>
              <a:buChar char="•"/>
            </a:pPr>
            <a:r>
              <a:rPr lang="en-US" sz="1600" dirty="0"/>
              <a:t>Discounts can be given when 2 or more bicycles are gotten at once to encourage multiple purchase</a:t>
            </a:r>
          </a:p>
          <a:p>
            <a:pPr marL="285750" indent="-285750" algn="just">
              <a:buFont typeface="Arial" panose="020B0604020202020204" pitchFamily="34" charset="0"/>
              <a:buChar char="•"/>
            </a:pPr>
            <a:r>
              <a:rPr lang="en-US" sz="1600" dirty="0"/>
              <a:t>​Flexible payment plans for students can be introduced, this would influence purchase from high school and college students.</a:t>
            </a:r>
          </a:p>
          <a:p>
            <a:r>
              <a:rPr lang="en-US" dirty="0"/>
              <a:t>​</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55200" y="2217740"/>
            <a:ext cx="3943627" cy="2800419"/>
          </a:xfrm>
        </p:spPr>
        <p:txBody>
          <a:bodyPr>
            <a:normAutofit/>
          </a:bodyPr>
          <a:lstStyle/>
          <a:p>
            <a:pPr marL="285750" indent="-285750" algn="just">
              <a:buFont typeface="Arial" panose="020B0604020202020204" pitchFamily="34" charset="0"/>
              <a:buChar char="•"/>
            </a:pPr>
            <a:r>
              <a:rPr lang="en-US" sz="1600" dirty="0"/>
              <a:t>The organization could partner with gyms, sport stores and recreation centers, this could increase the number of purchases.</a:t>
            </a:r>
          </a:p>
          <a:p>
            <a:pPr marL="285750" indent="-285750" algn="just">
              <a:buFont typeface="Arial" panose="020B0604020202020204" pitchFamily="34" charset="0"/>
              <a:buChar char="•"/>
            </a:pPr>
            <a:r>
              <a:rPr lang="en-US" sz="1600" dirty="0"/>
              <a:t>​A lease plan for low-income earners can be implemented. Humans tend to see how convenient an item is after trial</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normAutofit/>
          </a:bodyPr>
          <a:lstStyle/>
          <a:p>
            <a:r>
              <a:rPr lang="en-US" sz="3200"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089565"/>
            <a:ext cx="5111750" cy="2632362"/>
          </a:xfrm>
        </p:spPr>
        <p:txBody>
          <a:bodyPr>
            <a:normAutofit/>
          </a:bodyPr>
          <a:lstStyle/>
          <a:p>
            <a:r>
              <a:rPr lang="en-US" sz="1600" dirty="0"/>
              <a:t>The data showed the organization has the market and the demographic for increase in sales. Leveraging these would in turn increase revenue across the branches. Some of the suggestions include applying discounts, having a lease-out, partnering with gyms, recreation centers and sport </a:t>
            </a:r>
            <a:r>
              <a:rPr lang="en-US" sz="1600" dirty="0" err="1"/>
              <a:t>centres</a:t>
            </a:r>
            <a:r>
              <a:rPr lang="en-US" sz="1600" dirty="0"/>
              <a:t>/shops then having a flexible payment plan for the low-income earners. </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Salamah Alawiye</a:t>
            </a:r>
          </a:p>
          <a:p>
            <a:r>
              <a:rPr lang="en-US" dirty="0"/>
              <a:t>salamahalawiye@gmail.com</a:t>
            </a:r>
          </a:p>
          <a:p>
            <a:r>
              <a:rPr lang="en-US" dirty="0"/>
              <a:t>www.linkedin.com/in/salamahalawiye/</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Overview</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Dashboard</a:t>
            </a:r>
          </a:p>
          <a:p>
            <a:r>
              <a:rPr lang="en-US" dirty="0"/>
              <a:t>Insights</a:t>
            </a:r>
          </a:p>
          <a:p>
            <a:r>
              <a:rPr lang="en-US" dirty="0"/>
              <a:t>Recommendations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48000"/>
            <a:ext cx="5111750" cy="3408218"/>
          </a:xfrm>
        </p:spPr>
        <p:txBody>
          <a:bodyPr>
            <a:noAutofit/>
          </a:bodyPr>
          <a:lstStyle/>
          <a:p>
            <a:pPr algn="just"/>
            <a:r>
              <a:rPr lang="en-US" dirty="0"/>
              <a:t>This report is for a multinational bicycle store that has 3 branches; Europe, the Pacific and North America. The organization would however, like to know the analysis of sales across the 3 branches and further insights/recommendations available.</a:t>
            </a:r>
          </a:p>
          <a:p>
            <a:pPr algn="just"/>
            <a:r>
              <a:rPr lang="en-US" dirty="0"/>
              <a:t>Using Excel, the data was imported to power query using the ETL approach. Missing data was removed or filled, and conditional columns were created to get a granular form of data. Pivot table was used to aggregate values of all analysis and the dashboard was created. Slicers were used for easy filtering of the data.</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473231-D545-E9C3-C4A9-CF1A845D3B8A}"/>
              </a:ext>
            </a:extLst>
          </p:cNvPr>
          <p:cNvSpPr/>
          <p:nvPr/>
        </p:nvSpPr>
        <p:spPr>
          <a:xfrm>
            <a:off x="221673" y="443871"/>
            <a:ext cx="6991350" cy="21613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221673" y="647827"/>
            <a:ext cx="4179570" cy="580844"/>
          </a:xfrm>
        </p:spPr>
        <p:txBody>
          <a:bodyPr/>
          <a:lstStyle/>
          <a:p>
            <a:r>
              <a:rPr lang="en-US" dirty="0" err="1"/>
              <a:t>dASHBOARD</a:t>
            </a:r>
            <a:endParaRPr lang="en-US" dirty="0"/>
          </a:p>
        </p:txBody>
      </p:sp>
      <p:pic>
        <p:nvPicPr>
          <p:cNvPr id="5" name="Picture 4" descr="A picture containing graphical user interface">
            <a:extLst>
              <a:ext uri="{FF2B5EF4-FFF2-40B4-BE49-F238E27FC236}">
                <a16:creationId xmlns:a16="http://schemas.microsoft.com/office/drawing/2014/main" id="{29D3665B-9162-2512-97CA-91FC5D250C65}"/>
              </a:ext>
            </a:extLst>
          </p:cNvPr>
          <p:cNvPicPr>
            <a:picLocks noChangeAspect="1"/>
          </p:cNvPicPr>
          <p:nvPr/>
        </p:nvPicPr>
        <p:blipFill>
          <a:blip r:embed="rId2"/>
          <a:stretch>
            <a:fillRect/>
          </a:stretch>
        </p:blipFill>
        <p:spPr>
          <a:xfrm>
            <a:off x="0" y="1794613"/>
            <a:ext cx="12192000" cy="4272630"/>
          </a:xfrm>
          <a:prstGeom prst="rect">
            <a:avLst/>
          </a:prstGeom>
        </p:spPr>
      </p:pic>
      <p:sp>
        <p:nvSpPr>
          <p:cNvPr id="7" name="Subtitle 6">
            <a:extLst>
              <a:ext uri="{FF2B5EF4-FFF2-40B4-BE49-F238E27FC236}">
                <a16:creationId xmlns:a16="http://schemas.microsoft.com/office/drawing/2014/main" id="{36B722F2-561C-659D-DD44-5D5036F435D0}"/>
              </a:ext>
            </a:extLst>
          </p:cNvPr>
          <p:cNvSpPr>
            <a:spLocks noGrp="1"/>
          </p:cNvSpPr>
          <p:nvPr>
            <p:ph type="subTitle" idx="1"/>
          </p:nvPr>
        </p:nvSpPr>
        <p:spPr>
          <a:xfrm>
            <a:off x="221673" y="1329079"/>
            <a:ext cx="4512078" cy="365125"/>
          </a:xfrm>
        </p:spPr>
        <p:txBody>
          <a:bodyPr/>
          <a:lstStyle/>
          <a:p>
            <a:r>
              <a:rPr lang="en-US" dirty="0"/>
              <a:t>This shows an overview of the analysis</a:t>
            </a:r>
            <a:endParaRPr lang="en-NG"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FA1D56-8CBB-0D8A-CF42-857C5BFA541D}"/>
              </a:ext>
            </a:extLst>
          </p:cNvPr>
          <p:cNvSpPr/>
          <p:nvPr/>
        </p:nvSpPr>
        <p:spPr>
          <a:xfrm>
            <a:off x="4946073" y="1"/>
            <a:ext cx="72459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itle 13">
            <a:extLst>
              <a:ext uri="{FF2B5EF4-FFF2-40B4-BE49-F238E27FC236}">
                <a16:creationId xmlns:a16="http://schemas.microsoft.com/office/drawing/2014/main" id="{CC9ED7EC-1797-30D7-0A08-1BA236C7EAB1}"/>
              </a:ext>
            </a:extLst>
          </p:cNvPr>
          <p:cNvSpPr>
            <a:spLocks noGrp="1"/>
          </p:cNvSpPr>
          <p:nvPr>
            <p:ph type="title"/>
          </p:nvPr>
        </p:nvSpPr>
        <p:spPr>
          <a:xfrm>
            <a:off x="1333500" y="1020446"/>
            <a:ext cx="2895600" cy="637098"/>
          </a:xfrm>
        </p:spPr>
        <p:txBody>
          <a:bodyPr/>
          <a:lstStyle/>
          <a:p>
            <a:r>
              <a:rPr lang="en-US" dirty="0"/>
              <a:t>INSIGHTS</a:t>
            </a:r>
            <a:endParaRPr lang="en-NG" dirty="0"/>
          </a:p>
        </p:txBody>
      </p:sp>
      <p:sp>
        <p:nvSpPr>
          <p:cNvPr id="12" name="Content Placeholder 11">
            <a:extLst>
              <a:ext uri="{FF2B5EF4-FFF2-40B4-BE49-F238E27FC236}">
                <a16:creationId xmlns:a16="http://schemas.microsoft.com/office/drawing/2014/main" id="{7563A5AF-4D47-29CE-4591-5B25BDEC4D48}"/>
              </a:ext>
            </a:extLst>
          </p:cNvPr>
          <p:cNvSpPr>
            <a:spLocks noGrp="1"/>
          </p:cNvSpPr>
          <p:nvPr>
            <p:ph idx="1"/>
          </p:nvPr>
        </p:nvSpPr>
        <p:spPr>
          <a:xfrm>
            <a:off x="1333500" y="2202873"/>
            <a:ext cx="2895600" cy="3240665"/>
          </a:xfrm>
        </p:spPr>
        <p:txBody>
          <a:bodyPr>
            <a:normAutofit fontScale="92500" lnSpcReduction="20000"/>
          </a:bodyPr>
          <a:lstStyle/>
          <a:p>
            <a:pPr algn="just"/>
            <a:r>
              <a:rPr lang="en-US" sz="2000" dirty="0"/>
              <a:t>Comparing the 3 branches, North America has the highest number of sales with 44% in total revenue, next being Europe with 32% and then the Pacific generating 24% of total revenue.</a:t>
            </a:r>
            <a:endParaRPr lang="en-NG" sz="2000"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2023</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6" name="Rectangle 5">
            <a:extLst>
              <a:ext uri="{FF2B5EF4-FFF2-40B4-BE49-F238E27FC236}">
                <a16:creationId xmlns:a16="http://schemas.microsoft.com/office/drawing/2014/main" id="{0B769D76-A395-79E0-2152-E68AAA438FD7}"/>
              </a:ext>
            </a:extLst>
          </p:cNvPr>
          <p:cNvSpPr/>
          <p:nvPr/>
        </p:nvSpPr>
        <p:spPr>
          <a:xfrm>
            <a:off x="5199334" y="1373478"/>
            <a:ext cx="6747164" cy="4781663"/>
          </a:xfrm>
          <a:prstGeom prst="rect">
            <a:avLst/>
          </a:prstGeom>
          <a:solidFill>
            <a:srgbClr val="FFC000">
              <a:lumMod val="50000"/>
            </a:srgb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NG" sz="11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aphicFrame>
        <p:nvGraphicFramePr>
          <p:cNvPr id="10" name="Chart 9">
            <a:extLst>
              <a:ext uri="{FF2B5EF4-FFF2-40B4-BE49-F238E27FC236}">
                <a16:creationId xmlns:a16="http://schemas.microsoft.com/office/drawing/2014/main" id="{4E84B0F5-6DC2-4613-B1EB-40A99071B980}"/>
              </a:ext>
            </a:extLst>
          </p:cNvPr>
          <p:cNvGraphicFramePr>
            <a:graphicFrameLocks/>
          </p:cNvGraphicFramePr>
          <p:nvPr>
            <p:extLst>
              <p:ext uri="{D42A27DB-BD31-4B8C-83A1-F6EECF244321}">
                <p14:modId xmlns:p14="http://schemas.microsoft.com/office/powerpoint/2010/main" val="1294849790"/>
              </p:ext>
            </p:extLst>
          </p:nvPr>
        </p:nvGraphicFramePr>
        <p:xfrm>
          <a:off x="5256307" y="1451477"/>
          <a:ext cx="6454991" cy="4568194"/>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43">
            <a:extLst>
              <a:ext uri="{FF2B5EF4-FFF2-40B4-BE49-F238E27FC236}">
                <a16:creationId xmlns:a16="http://schemas.microsoft.com/office/drawing/2014/main" id="{E9ADE144-466A-A5D0-3B1E-1A79B34A4AFA}"/>
              </a:ext>
            </a:extLst>
          </p:cNvPr>
          <p:cNvSpPr txBox="1"/>
          <p:nvPr/>
        </p:nvSpPr>
        <p:spPr>
          <a:xfrm>
            <a:off x="5513253" y="1657543"/>
            <a:ext cx="6057449" cy="420639"/>
          </a:xfrm>
          <a:prstGeom prst="rect">
            <a:avLst/>
          </a:prstGeom>
          <a:solidFill>
            <a:srgbClr val="FFC000">
              <a:lumMod val="20000"/>
              <a:lumOff val="80000"/>
            </a:srgbClr>
          </a:solid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C000">
                    <a:lumMod val="50000"/>
                  </a:srgbClr>
                </a:solidFill>
                <a:effectLst/>
                <a:uLnTx/>
                <a:uFillTx/>
                <a:latin typeface="Calibri" panose="020F0502020204030204"/>
                <a:ea typeface="+mn-ea"/>
                <a:cs typeface="+mn-cs"/>
              </a:rPr>
              <a:t>GEOGRAPHICAL DISTRIBUTION</a:t>
            </a:r>
            <a:endParaRPr kumimoji="0" lang="en-NG" sz="2400" b="1" i="0" u="none" strike="noStrike" kern="0" cap="none" spc="0" normalizeH="0" baseline="0" noProof="0" dirty="0">
              <a:ln>
                <a:noFill/>
              </a:ln>
              <a:solidFill>
                <a:srgbClr val="FFC000">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1808487" y="586576"/>
            <a:ext cx="8575026" cy="643882"/>
          </a:xfrm>
        </p:spPr>
        <p:txBody>
          <a:bodyPr>
            <a:normAutofit fontScale="90000"/>
          </a:bodyPr>
          <a:lstStyle/>
          <a:p>
            <a:r>
              <a:rPr lang="en-US" dirty="0"/>
              <a:t>Analysis based on Education, age and occupational income</a:t>
            </a:r>
          </a:p>
        </p:txBody>
      </p:sp>
      <p:sp>
        <p:nvSpPr>
          <p:cNvPr id="12" name="Text Placeholder 11">
            <a:extLst>
              <a:ext uri="{FF2B5EF4-FFF2-40B4-BE49-F238E27FC236}">
                <a16:creationId xmlns:a16="http://schemas.microsoft.com/office/drawing/2014/main" id="{D0459E7F-40D8-BCAA-C631-6D68AF4D2443}"/>
              </a:ext>
            </a:extLst>
          </p:cNvPr>
          <p:cNvSpPr>
            <a:spLocks noGrp="1"/>
          </p:cNvSpPr>
          <p:nvPr>
            <p:ph type="body" idx="1"/>
          </p:nvPr>
        </p:nvSpPr>
        <p:spPr>
          <a:xfrm>
            <a:off x="1243104" y="1608879"/>
            <a:ext cx="2882475" cy="1329297"/>
          </a:xfrm>
        </p:spPr>
        <p:txBody>
          <a:bodyPr anchor="t"/>
          <a:lstStyle/>
          <a:p>
            <a:pPr algn="just">
              <a:lnSpc>
                <a:spcPct val="100000"/>
              </a:lnSpc>
            </a:pPr>
            <a:r>
              <a:rPr lang="en-US" sz="1600" dirty="0"/>
              <a:t>The highest number 169, of bicycle purchase was from the bachelors and the lowest 22, from partial high schoolers</a:t>
            </a:r>
            <a:endParaRPr lang="en-NG" sz="1600" dirty="0"/>
          </a:p>
        </p:txBody>
      </p:sp>
      <p:sp>
        <p:nvSpPr>
          <p:cNvPr id="13" name="Content Placeholder 12">
            <a:extLst>
              <a:ext uri="{FF2B5EF4-FFF2-40B4-BE49-F238E27FC236}">
                <a16:creationId xmlns:a16="http://schemas.microsoft.com/office/drawing/2014/main" id="{EFAC23C5-5360-D8D5-01C2-7F353C0034E4}"/>
              </a:ext>
            </a:extLst>
          </p:cNvPr>
          <p:cNvSpPr>
            <a:spLocks noGrp="1"/>
          </p:cNvSpPr>
          <p:nvPr>
            <p:ph sz="half" idx="2"/>
          </p:nvPr>
        </p:nvSpPr>
        <p:spPr>
          <a:xfrm>
            <a:off x="1243104" y="3199388"/>
            <a:ext cx="2882475" cy="3072036"/>
          </a:xfrm>
        </p:spPr>
        <p:txBody>
          <a:bodyPr/>
          <a:lstStyle/>
          <a:p>
            <a:endParaRPr lang="en-NG" dirty="0"/>
          </a:p>
        </p:txBody>
      </p:sp>
      <p:sp>
        <p:nvSpPr>
          <p:cNvPr id="14" name="Text Placeholder 13">
            <a:extLst>
              <a:ext uri="{FF2B5EF4-FFF2-40B4-BE49-F238E27FC236}">
                <a16:creationId xmlns:a16="http://schemas.microsoft.com/office/drawing/2014/main" id="{B5E54CD5-DE52-282D-ECF4-6CE499ECD218}"/>
              </a:ext>
            </a:extLst>
          </p:cNvPr>
          <p:cNvSpPr>
            <a:spLocks noGrp="1"/>
          </p:cNvSpPr>
          <p:nvPr>
            <p:ph type="body" sz="quarter" idx="3"/>
          </p:nvPr>
        </p:nvSpPr>
        <p:spPr>
          <a:xfrm>
            <a:off x="4647665" y="1608879"/>
            <a:ext cx="2896671" cy="1282756"/>
          </a:xfrm>
        </p:spPr>
        <p:txBody>
          <a:bodyPr anchor="t"/>
          <a:lstStyle/>
          <a:p>
            <a:pPr algn="just">
              <a:lnSpc>
                <a:spcPct val="100000"/>
              </a:lnSpc>
            </a:pPr>
            <a:r>
              <a:rPr lang="en-US" sz="1600" dirty="0"/>
              <a:t>Adults had the highest number of purchase of 309 units as compared to young adults with only 4 unit of purchase</a:t>
            </a:r>
            <a:endParaRPr lang="en-NG" sz="1600" dirty="0"/>
          </a:p>
        </p:txBody>
      </p:sp>
      <p:sp>
        <p:nvSpPr>
          <p:cNvPr id="15" name="Content Placeholder 14">
            <a:extLst>
              <a:ext uri="{FF2B5EF4-FFF2-40B4-BE49-F238E27FC236}">
                <a16:creationId xmlns:a16="http://schemas.microsoft.com/office/drawing/2014/main" id="{6C0B6464-6342-CA86-AA2F-B7BF7A9C26A2}"/>
              </a:ext>
            </a:extLst>
          </p:cNvPr>
          <p:cNvSpPr>
            <a:spLocks noGrp="1"/>
          </p:cNvSpPr>
          <p:nvPr>
            <p:ph sz="quarter" idx="4"/>
          </p:nvPr>
        </p:nvSpPr>
        <p:spPr>
          <a:xfrm>
            <a:off x="4647665" y="3199388"/>
            <a:ext cx="2896671" cy="3224594"/>
          </a:xfrm>
        </p:spPr>
        <p:txBody>
          <a:bodyPr/>
          <a:lstStyle/>
          <a:p>
            <a:endParaRPr lang="en-NG" dirty="0"/>
          </a:p>
        </p:txBody>
      </p:sp>
      <p:sp>
        <p:nvSpPr>
          <p:cNvPr id="16" name="Text Placeholder 15">
            <a:extLst>
              <a:ext uri="{FF2B5EF4-FFF2-40B4-BE49-F238E27FC236}">
                <a16:creationId xmlns:a16="http://schemas.microsoft.com/office/drawing/2014/main" id="{38986F1E-7B35-55AB-8F1C-90FE5BEB19F8}"/>
              </a:ext>
            </a:extLst>
          </p:cNvPr>
          <p:cNvSpPr>
            <a:spLocks noGrp="1"/>
          </p:cNvSpPr>
          <p:nvPr>
            <p:ph type="body" idx="13"/>
          </p:nvPr>
        </p:nvSpPr>
        <p:spPr>
          <a:xfrm>
            <a:off x="8066420" y="1608879"/>
            <a:ext cx="2882475" cy="1282756"/>
          </a:xfrm>
        </p:spPr>
        <p:txBody>
          <a:bodyPr anchor="t"/>
          <a:lstStyle/>
          <a:p>
            <a:pPr algn="just">
              <a:lnSpc>
                <a:spcPct val="100000"/>
              </a:lnSpc>
            </a:pPr>
            <a:r>
              <a:rPr lang="en-US" sz="1600" dirty="0"/>
              <a:t>The highest paid individuals (professionals) purchased the highest units of bicycles</a:t>
            </a:r>
            <a:endParaRPr lang="en-NG" sz="1600" dirty="0"/>
          </a:p>
        </p:txBody>
      </p:sp>
      <p:sp>
        <p:nvSpPr>
          <p:cNvPr id="17" name="Content Placeholder 16">
            <a:extLst>
              <a:ext uri="{FF2B5EF4-FFF2-40B4-BE49-F238E27FC236}">
                <a16:creationId xmlns:a16="http://schemas.microsoft.com/office/drawing/2014/main" id="{21D847C0-5B99-EF99-5D0A-4DEFEEC0CA00}"/>
              </a:ext>
            </a:extLst>
          </p:cNvPr>
          <p:cNvSpPr>
            <a:spLocks noGrp="1"/>
          </p:cNvSpPr>
          <p:nvPr>
            <p:ph sz="half" idx="14"/>
          </p:nvPr>
        </p:nvSpPr>
        <p:spPr>
          <a:xfrm>
            <a:off x="8066421" y="3176314"/>
            <a:ext cx="2882475" cy="3247667"/>
          </a:xfrm>
        </p:spPr>
        <p:txBody>
          <a:bodyPr/>
          <a:lstStyle/>
          <a:p>
            <a:endParaRPr lang="en-NG"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p:txBody>
          <a:bodyPr/>
          <a:lstStyle/>
          <a:p>
            <a:r>
              <a:rPr lang="en-US" dirty="0"/>
              <a:t>2023</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18" name="Rectangle 17">
            <a:extLst>
              <a:ext uri="{FF2B5EF4-FFF2-40B4-BE49-F238E27FC236}">
                <a16:creationId xmlns:a16="http://schemas.microsoft.com/office/drawing/2014/main" id="{CFE49BAD-58A5-2804-9C98-C113A2DFC578}"/>
              </a:ext>
            </a:extLst>
          </p:cNvPr>
          <p:cNvSpPr/>
          <p:nvPr/>
        </p:nvSpPr>
        <p:spPr>
          <a:xfrm>
            <a:off x="1209652" y="3156687"/>
            <a:ext cx="2939752" cy="327248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NG" sz="1100"/>
          </a:p>
        </p:txBody>
      </p:sp>
      <p:sp>
        <p:nvSpPr>
          <p:cNvPr id="19" name="TextBox 45">
            <a:extLst>
              <a:ext uri="{FF2B5EF4-FFF2-40B4-BE49-F238E27FC236}">
                <a16:creationId xmlns:a16="http://schemas.microsoft.com/office/drawing/2014/main" id="{96F3B578-F9C6-55EB-2AC8-C01FAC6685A1}"/>
              </a:ext>
            </a:extLst>
          </p:cNvPr>
          <p:cNvSpPr txBox="1"/>
          <p:nvPr/>
        </p:nvSpPr>
        <p:spPr>
          <a:xfrm>
            <a:off x="1457687" y="3186538"/>
            <a:ext cx="2515144" cy="238053"/>
          </a:xfrm>
          <a:prstGeom prst="rect">
            <a:avLst/>
          </a:prstGeom>
          <a:solidFill>
            <a:schemeClr val="accent4">
              <a:lumMod val="20000"/>
              <a:lumOff val="80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baseline="0" dirty="0">
                <a:ln>
                  <a:noFill/>
                </a:ln>
                <a:solidFill>
                  <a:schemeClr val="accent4">
                    <a:lumMod val="50000"/>
                  </a:schemeClr>
                </a:solidFill>
              </a:rPr>
              <a:t>EDUCATION STATUS DISTRIBUTION</a:t>
            </a:r>
            <a:endParaRPr lang="en-NG" sz="1200" b="1" dirty="0">
              <a:ln>
                <a:noFill/>
              </a:ln>
              <a:solidFill>
                <a:schemeClr val="accent4">
                  <a:lumMod val="50000"/>
                </a:schemeClr>
              </a:solidFill>
            </a:endParaRPr>
          </a:p>
        </p:txBody>
      </p:sp>
      <p:graphicFrame>
        <p:nvGraphicFramePr>
          <p:cNvPr id="20" name="Chart 19">
            <a:extLst>
              <a:ext uri="{FF2B5EF4-FFF2-40B4-BE49-F238E27FC236}">
                <a16:creationId xmlns:a16="http://schemas.microsoft.com/office/drawing/2014/main" id="{6E31A1B1-E391-F2ED-2447-B7590F52F8F2}"/>
              </a:ext>
            </a:extLst>
          </p:cNvPr>
          <p:cNvGraphicFramePr>
            <a:graphicFrameLocks/>
          </p:cNvGraphicFramePr>
          <p:nvPr>
            <p:extLst>
              <p:ext uri="{D42A27DB-BD31-4B8C-83A1-F6EECF244321}">
                <p14:modId xmlns:p14="http://schemas.microsoft.com/office/powerpoint/2010/main" val="1085781729"/>
              </p:ext>
            </p:extLst>
          </p:nvPr>
        </p:nvGraphicFramePr>
        <p:xfrm>
          <a:off x="1243104" y="3511126"/>
          <a:ext cx="2882475" cy="2845224"/>
        </p:xfrm>
        <a:graphic>
          <a:graphicData uri="http://schemas.openxmlformats.org/drawingml/2006/chart">
            <c:chart xmlns:c="http://schemas.openxmlformats.org/drawingml/2006/chart" xmlns:r="http://schemas.openxmlformats.org/officeDocument/2006/relationships" r:id="rId2"/>
          </a:graphicData>
        </a:graphic>
      </p:graphicFrame>
      <p:sp>
        <p:nvSpPr>
          <p:cNvPr id="21" name="Rectangle 20">
            <a:extLst>
              <a:ext uri="{FF2B5EF4-FFF2-40B4-BE49-F238E27FC236}">
                <a16:creationId xmlns:a16="http://schemas.microsoft.com/office/drawing/2014/main" id="{CC2C4365-ABF5-2237-1840-7BCEF926F8B3}"/>
              </a:ext>
            </a:extLst>
          </p:cNvPr>
          <p:cNvSpPr/>
          <p:nvPr/>
        </p:nvSpPr>
        <p:spPr>
          <a:xfrm>
            <a:off x="4647664" y="3129022"/>
            <a:ext cx="2906300" cy="3294959"/>
          </a:xfrm>
          <a:prstGeom prst="rect">
            <a:avLst/>
          </a:prstGeom>
          <a:solidFill>
            <a:srgbClr val="FFC000">
              <a:lumMod val="50000"/>
            </a:srgb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NG" sz="11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TextBox 6">
            <a:extLst>
              <a:ext uri="{FF2B5EF4-FFF2-40B4-BE49-F238E27FC236}">
                <a16:creationId xmlns:a16="http://schemas.microsoft.com/office/drawing/2014/main" id="{EA524358-1A61-F6A6-01B6-05A4D60B5A89}"/>
              </a:ext>
            </a:extLst>
          </p:cNvPr>
          <p:cNvSpPr txBox="1"/>
          <p:nvPr/>
        </p:nvSpPr>
        <p:spPr>
          <a:xfrm>
            <a:off x="4766343" y="3176314"/>
            <a:ext cx="2567239" cy="252684"/>
          </a:xfrm>
          <a:prstGeom prst="rect">
            <a:avLst/>
          </a:prstGeom>
          <a:solidFill>
            <a:srgbClr val="FFC000">
              <a:lumMod val="20000"/>
              <a:lumOff val="80000"/>
            </a:srgbClr>
          </a:solid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C000">
                    <a:lumMod val="50000"/>
                  </a:srgbClr>
                </a:solidFill>
                <a:effectLst/>
                <a:uLnTx/>
                <a:uFillTx/>
                <a:latin typeface="Calibri" panose="020F0502020204030204"/>
                <a:ea typeface="+mn-ea"/>
                <a:cs typeface="+mn-cs"/>
              </a:rPr>
              <a:t>AGE DEMOGRAPHIC</a:t>
            </a:r>
            <a:endParaRPr kumimoji="0" lang="en-NG" sz="1200" b="1" i="0" u="none" strike="noStrike" kern="0" cap="none" spc="0" normalizeH="0" baseline="0" noProof="0" dirty="0">
              <a:ln>
                <a:noFill/>
              </a:ln>
              <a:solidFill>
                <a:srgbClr val="FFC000">
                  <a:lumMod val="50000"/>
                </a:srgbClr>
              </a:solidFill>
              <a:effectLst/>
              <a:uLnTx/>
              <a:uFillTx/>
              <a:latin typeface="Calibri" panose="020F0502020204030204"/>
              <a:ea typeface="+mn-ea"/>
              <a:cs typeface="+mn-cs"/>
            </a:endParaRPr>
          </a:p>
        </p:txBody>
      </p:sp>
      <p:graphicFrame>
        <p:nvGraphicFramePr>
          <p:cNvPr id="23" name="Chart 22">
            <a:extLst>
              <a:ext uri="{FF2B5EF4-FFF2-40B4-BE49-F238E27FC236}">
                <a16:creationId xmlns:a16="http://schemas.microsoft.com/office/drawing/2014/main" id="{7D9CFF6C-AFC1-4EFF-877F-C0CC37BCE998}"/>
              </a:ext>
            </a:extLst>
          </p:cNvPr>
          <p:cNvGraphicFramePr>
            <a:graphicFrameLocks/>
          </p:cNvGraphicFramePr>
          <p:nvPr>
            <p:extLst>
              <p:ext uri="{D42A27DB-BD31-4B8C-83A1-F6EECF244321}">
                <p14:modId xmlns:p14="http://schemas.microsoft.com/office/powerpoint/2010/main" val="2153303380"/>
              </p:ext>
            </p:extLst>
          </p:nvPr>
        </p:nvGraphicFramePr>
        <p:xfrm>
          <a:off x="4680509" y="3428999"/>
          <a:ext cx="2724140" cy="2932305"/>
        </p:xfrm>
        <a:graphic>
          <a:graphicData uri="http://schemas.openxmlformats.org/drawingml/2006/chart">
            <c:chart xmlns:c="http://schemas.openxmlformats.org/drawingml/2006/chart" xmlns:r="http://schemas.openxmlformats.org/officeDocument/2006/relationships" r:id="rId3"/>
          </a:graphicData>
        </a:graphic>
      </p:graphicFrame>
      <p:sp>
        <p:nvSpPr>
          <p:cNvPr id="24" name="Rectangle 23">
            <a:extLst>
              <a:ext uri="{FF2B5EF4-FFF2-40B4-BE49-F238E27FC236}">
                <a16:creationId xmlns:a16="http://schemas.microsoft.com/office/drawing/2014/main" id="{17ABD47C-479D-4B69-2CCB-1B2E2F4260FA}"/>
              </a:ext>
            </a:extLst>
          </p:cNvPr>
          <p:cNvSpPr/>
          <p:nvPr/>
        </p:nvSpPr>
        <p:spPr>
          <a:xfrm>
            <a:off x="8076049" y="3156687"/>
            <a:ext cx="2906300" cy="3267294"/>
          </a:xfrm>
          <a:prstGeom prst="rect">
            <a:avLst/>
          </a:prstGeom>
          <a:solidFill>
            <a:srgbClr val="FFC000">
              <a:lumMod val="50000"/>
            </a:srgb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NG" sz="11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5" name="TextBox 33">
            <a:extLst>
              <a:ext uri="{FF2B5EF4-FFF2-40B4-BE49-F238E27FC236}">
                <a16:creationId xmlns:a16="http://schemas.microsoft.com/office/drawing/2014/main" id="{1D2923F1-7137-BBCE-5864-D490BE5BE12C}"/>
              </a:ext>
            </a:extLst>
          </p:cNvPr>
          <p:cNvSpPr txBox="1"/>
          <p:nvPr/>
        </p:nvSpPr>
        <p:spPr>
          <a:xfrm>
            <a:off x="8087871" y="3188654"/>
            <a:ext cx="2882481" cy="242165"/>
          </a:xfrm>
          <a:prstGeom prst="rect">
            <a:avLst/>
          </a:prstGeom>
          <a:solidFill>
            <a:srgbClr val="FFC000">
              <a:lumMod val="20000"/>
              <a:lumOff val="80000"/>
            </a:srgbClr>
          </a:solid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FFC000">
                    <a:lumMod val="50000"/>
                  </a:srgbClr>
                </a:solidFill>
                <a:effectLst/>
                <a:uLnTx/>
                <a:uFillTx/>
                <a:latin typeface="Calibri" panose="020F0502020204030204"/>
                <a:ea typeface="+mn-ea"/>
                <a:cs typeface="+mn-cs"/>
              </a:rPr>
              <a:t>OCCUPATIONAL DISTRIBUTION('MILLION)</a:t>
            </a:r>
            <a:endParaRPr kumimoji="0" lang="en-NG" sz="1200" b="1" i="0" u="none" strike="noStrike" kern="0" cap="none" spc="0" normalizeH="0" baseline="0" noProof="0">
              <a:ln>
                <a:noFill/>
              </a:ln>
              <a:solidFill>
                <a:srgbClr val="FFC000">
                  <a:lumMod val="50000"/>
                </a:srgbClr>
              </a:solidFill>
              <a:effectLst/>
              <a:uLnTx/>
              <a:uFillTx/>
              <a:latin typeface="Calibri" panose="020F0502020204030204"/>
              <a:ea typeface="+mn-ea"/>
              <a:cs typeface="+mn-cs"/>
            </a:endParaRPr>
          </a:p>
        </p:txBody>
      </p:sp>
      <p:graphicFrame>
        <p:nvGraphicFramePr>
          <p:cNvPr id="26" name="Chart 25">
            <a:extLst>
              <a:ext uri="{FF2B5EF4-FFF2-40B4-BE49-F238E27FC236}">
                <a16:creationId xmlns:a16="http://schemas.microsoft.com/office/drawing/2014/main" id="{07468867-E795-468B-AA51-281D8AFA495F}"/>
              </a:ext>
            </a:extLst>
          </p:cNvPr>
          <p:cNvGraphicFramePr>
            <a:graphicFrameLocks/>
          </p:cNvGraphicFramePr>
          <p:nvPr>
            <p:extLst>
              <p:ext uri="{D42A27DB-BD31-4B8C-83A1-F6EECF244321}">
                <p14:modId xmlns:p14="http://schemas.microsoft.com/office/powerpoint/2010/main" val="3221556531"/>
              </p:ext>
            </p:extLst>
          </p:nvPr>
        </p:nvGraphicFramePr>
        <p:xfrm>
          <a:off x="8076048" y="3475063"/>
          <a:ext cx="2823875" cy="28348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035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FA1D56-8CBB-0D8A-CF42-857C5BFA541D}"/>
              </a:ext>
            </a:extLst>
          </p:cNvPr>
          <p:cNvSpPr/>
          <p:nvPr/>
        </p:nvSpPr>
        <p:spPr>
          <a:xfrm>
            <a:off x="4946073" y="1"/>
            <a:ext cx="72459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itle 13">
            <a:extLst>
              <a:ext uri="{FF2B5EF4-FFF2-40B4-BE49-F238E27FC236}">
                <a16:creationId xmlns:a16="http://schemas.microsoft.com/office/drawing/2014/main" id="{8A20A03E-60FF-817A-449E-F0A8F82E619F}"/>
              </a:ext>
            </a:extLst>
          </p:cNvPr>
          <p:cNvSpPr>
            <a:spLocks noGrp="1"/>
          </p:cNvSpPr>
          <p:nvPr>
            <p:ph type="title"/>
          </p:nvPr>
        </p:nvSpPr>
        <p:spPr>
          <a:xfrm>
            <a:off x="1333500" y="1020445"/>
            <a:ext cx="2895600" cy="784113"/>
          </a:xfrm>
        </p:spPr>
        <p:txBody>
          <a:bodyPr/>
          <a:lstStyle/>
          <a:p>
            <a:r>
              <a:rPr lang="en-US" dirty="0"/>
              <a:t>INSIGHTS</a:t>
            </a:r>
            <a:endParaRPr lang="en-NG" dirty="0"/>
          </a:p>
        </p:txBody>
      </p:sp>
      <p:sp>
        <p:nvSpPr>
          <p:cNvPr id="12" name="Content Placeholder 11">
            <a:extLst>
              <a:ext uri="{FF2B5EF4-FFF2-40B4-BE49-F238E27FC236}">
                <a16:creationId xmlns:a16="http://schemas.microsoft.com/office/drawing/2014/main" id="{7563A5AF-4D47-29CE-4591-5B25BDEC4D48}"/>
              </a:ext>
            </a:extLst>
          </p:cNvPr>
          <p:cNvSpPr>
            <a:spLocks noGrp="1"/>
          </p:cNvSpPr>
          <p:nvPr>
            <p:ph idx="1"/>
          </p:nvPr>
        </p:nvSpPr>
        <p:spPr>
          <a:xfrm>
            <a:off x="1333500" y="1913155"/>
            <a:ext cx="2895600" cy="3530383"/>
          </a:xfrm>
        </p:spPr>
        <p:txBody>
          <a:bodyPr>
            <a:normAutofit fontScale="85000" lnSpcReduction="10000"/>
          </a:bodyPr>
          <a:lstStyle/>
          <a:p>
            <a:pPr algn="just"/>
            <a:r>
              <a:rPr lang="en-US" sz="2000" dirty="0"/>
              <a:t>It can be noticed that there is a decline in the number of bicycles purchased in respect to increase in the number of cars. Although, the highest revenue was noticed amongst those with 1 car, the trend declined continuously from there on.</a:t>
            </a:r>
            <a:endParaRPr lang="en-NG" sz="2000"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2023</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2" name="Rectangle 1">
            <a:extLst>
              <a:ext uri="{FF2B5EF4-FFF2-40B4-BE49-F238E27FC236}">
                <a16:creationId xmlns:a16="http://schemas.microsoft.com/office/drawing/2014/main" id="{099048F4-8C56-6D8D-877B-A3AC5DDBC205}"/>
              </a:ext>
            </a:extLst>
          </p:cNvPr>
          <p:cNvSpPr/>
          <p:nvPr/>
        </p:nvSpPr>
        <p:spPr>
          <a:xfrm>
            <a:off x="4680786" y="1373479"/>
            <a:ext cx="7245927" cy="4846345"/>
          </a:xfrm>
          <a:prstGeom prst="rect">
            <a:avLst/>
          </a:prstGeom>
          <a:solidFill>
            <a:srgbClr val="FFC000">
              <a:lumMod val="50000"/>
            </a:srgb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NG" sz="11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aphicFrame>
        <p:nvGraphicFramePr>
          <p:cNvPr id="4" name="Chart 3">
            <a:extLst>
              <a:ext uri="{FF2B5EF4-FFF2-40B4-BE49-F238E27FC236}">
                <a16:creationId xmlns:a16="http://schemas.microsoft.com/office/drawing/2014/main" id="{3CD51FE0-9BE2-4666-912C-8E81CC7F6E77}"/>
              </a:ext>
            </a:extLst>
          </p:cNvPr>
          <p:cNvGraphicFramePr>
            <a:graphicFrameLocks/>
          </p:cNvGraphicFramePr>
          <p:nvPr>
            <p:extLst>
              <p:ext uri="{D42A27DB-BD31-4B8C-83A1-F6EECF244321}">
                <p14:modId xmlns:p14="http://schemas.microsoft.com/office/powerpoint/2010/main" val="3482160938"/>
              </p:ext>
            </p:extLst>
          </p:nvPr>
        </p:nvGraphicFramePr>
        <p:xfrm>
          <a:off x="4866233" y="1804558"/>
          <a:ext cx="6935790" cy="415828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36">
            <a:extLst>
              <a:ext uri="{FF2B5EF4-FFF2-40B4-BE49-F238E27FC236}">
                <a16:creationId xmlns:a16="http://schemas.microsoft.com/office/drawing/2014/main" id="{32A061AB-DB13-492F-B65E-155250B3F400}"/>
              </a:ext>
            </a:extLst>
          </p:cNvPr>
          <p:cNvSpPr txBox="1"/>
          <p:nvPr/>
        </p:nvSpPr>
        <p:spPr>
          <a:xfrm>
            <a:off x="6030081" y="1559436"/>
            <a:ext cx="4984283" cy="353719"/>
          </a:xfrm>
          <a:prstGeom prst="rect">
            <a:avLst/>
          </a:prstGeom>
          <a:solidFill>
            <a:srgbClr val="FFC000">
              <a:lumMod val="20000"/>
              <a:lumOff val="80000"/>
            </a:srgbClr>
          </a:solid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C000">
                    <a:lumMod val="50000"/>
                  </a:srgbClr>
                </a:solidFill>
                <a:effectLst/>
                <a:uLnTx/>
                <a:uFillTx/>
                <a:latin typeface="Calibri" panose="020F0502020204030204"/>
                <a:ea typeface="+mn-ea"/>
                <a:cs typeface="+mn-cs"/>
              </a:rPr>
              <a:t>RATIO OF CARS OWNED TO BICYCLE PURCHASED</a:t>
            </a:r>
            <a:endParaRPr kumimoji="0" lang="en-NG" sz="2000" b="1" i="0" u="none" strike="noStrike" kern="0" cap="none" spc="0" normalizeH="0" baseline="0" noProof="0" dirty="0">
              <a:ln>
                <a:noFill/>
              </a:ln>
              <a:solidFill>
                <a:srgbClr val="FFC000">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615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FA1D56-8CBB-0D8A-CF42-857C5BFA541D}"/>
              </a:ext>
            </a:extLst>
          </p:cNvPr>
          <p:cNvSpPr/>
          <p:nvPr/>
        </p:nvSpPr>
        <p:spPr>
          <a:xfrm>
            <a:off x="4599709" y="1"/>
            <a:ext cx="759229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itle 9">
            <a:extLst>
              <a:ext uri="{FF2B5EF4-FFF2-40B4-BE49-F238E27FC236}">
                <a16:creationId xmlns:a16="http://schemas.microsoft.com/office/drawing/2014/main" id="{BE0D9D89-AFF0-6712-8060-85ADFB34AAAA}"/>
              </a:ext>
            </a:extLst>
          </p:cNvPr>
          <p:cNvSpPr>
            <a:spLocks noGrp="1"/>
          </p:cNvSpPr>
          <p:nvPr>
            <p:ph type="title"/>
          </p:nvPr>
        </p:nvSpPr>
        <p:spPr>
          <a:xfrm>
            <a:off x="1333500" y="1020445"/>
            <a:ext cx="2895600" cy="775727"/>
          </a:xfrm>
        </p:spPr>
        <p:txBody>
          <a:bodyPr/>
          <a:lstStyle/>
          <a:p>
            <a:r>
              <a:rPr lang="en-US" dirty="0"/>
              <a:t>INSIGHTS</a:t>
            </a:r>
            <a:endParaRPr lang="en-NG" dirty="0"/>
          </a:p>
        </p:txBody>
      </p:sp>
      <p:sp>
        <p:nvSpPr>
          <p:cNvPr id="12" name="Content Placeholder 11">
            <a:extLst>
              <a:ext uri="{FF2B5EF4-FFF2-40B4-BE49-F238E27FC236}">
                <a16:creationId xmlns:a16="http://schemas.microsoft.com/office/drawing/2014/main" id="{7563A5AF-4D47-29CE-4591-5B25BDEC4D48}"/>
              </a:ext>
            </a:extLst>
          </p:cNvPr>
          <p:cNvSpPr>
            <a:spLocks noGrp="1"/>
          </p:cNvSpPr>
          <p:nvPr>
            <p:ph idx="1"/>
          </p:nvPr>
        </p:nvSpPr>
        <p:spPr>
          <a:xfrm>
            <a:off x="1333500" y="1953491"/>
            <a:ext cx="2895600" cy="3490047"/>
          </a:xfrm>
        </p:spPr>
        <p:txBody>
          <a:bodyPr>
            <a:normAutofit fontScale="92500" lnSpcReduction="10000"/>
          </a:bodyPr>
          <a:lstStyle/>
          <a:p>
            <a:pPr algn="just"/>
            <a:r>
              <a:rPr lang="en-US" sz="2000" dirty="0"/>
              <a:t>It was also noticed that the number of purchase was higher amongst the singles than the married regardless of the number of children. The exceptions were for 1 child and 4 children.</a:t>
            </a:r>
            <a:endParaRPr lang="en-NG" sz="2000"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2023</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5" name="Rectangle 4">
            <a:extLst>
              <a:ext uri="{FF2B5EF4-FFF2-40B4-BE49-F238E27FC236}">
                <a16:creationId xmlns:a16="http://schemas.microsoft.com/office/drawing/2014/main" id="{B86EDC22-75B8-863D-0AF9-FF03A47E8492}"/>
              </a:ext>
            </a:extLst>
          </p:cNvPr>
          <p:cNvSpPr/>
          <p:nvPr/>
        </p:nvSpPr>
        <p:spPr>
          <a:xfrm>
            <a:off x="4720852" y="1177637"/>
            <a:ext cx="7060871" cy="4487068"/>
          </a:xfrm>
          <a:prstGeom prst="rect">
            <a:avLst/>
          </a:prstGeom>
          <a:solidFill>
            <a:srgbClr val="FFC000">
              <a:lumMod val="50000"/>
            </a:srgbClr>
          </a:solidFill>
          <a:ln w="12700" cap="flat" cmpd="sng" algn="ctr">
            <a:no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NG" sz="11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aphicFrame>
        <p:nvGraphicFramePr>
          <p:cNvPr id="6" name="Chart 5">
            <a:extLst>
              <a:ext uri="{FF2B5EF4-FFF2-40B4-BE49-F238E27FC236}">
                <a16:creationId xmlns:a16="http://schemas.microsoft.com/office/drawing/2014/main" id="{3D6F5C5D-8153-474D-94F4-F63616F2FD20}"/>
              </a:ext>
            </a:extLst>
          </p:cNvPr>
          <p:cNvGraphicFramePr>
            <a:graphicFrameLocks/>
          </p:cNvGraphicFramePr>
          <p:nvPr>
            <p:extLst>
              <p:ext uri="{D42A27DB-BD31-4B8C-83A1-F6EECF244321}">
                <p14:modId xmlns:p14="http://schemas.microsoft.com/office/powerpoint/2010/main" val="1230897258"/>
              </p:ext>
            </p:extLst>
          </p:nvPr>
        </p:nvGraphicFramePr>
        <p:xfrm>
          <a:off x="4723007" y="1796172"/>
          <a:ext cx="7077518" cy="337157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34">
            <a:extLst>
              <a:ext uri="{FF2B5EF4-FFF2-40B4-BE49-F238E27FC236}">
                <a16:creationId xmlns:a16="http://schemas.microsoft.com/office/drawing/2014/main" id="{59DDC2E0-9517-A99A-C5ED-0427E5110FBC}"/>
              </a:ext>
            </a:extLst>
          </p:cNvPr>
          <p:cNvSpPr txBox="1"/>
          <p:nvPr/>
        </p:nvSpPr>
        <p:spPr>
          <a:xfrm>
            <a:off x="5040625" y="1392364"/>
            <a:ext cx="6442282" cy="297892"/>
          </a:xfrm>
          <a:prstGeom prst="rect">
            <a:avLst/>
          </a:prstGeom>
          <a:solidFill>
            <a:srgbClr val="FFC000">
              <a:lumMod val="20000"/>
              <a:lumOff val="80000"/>
            </a:srgbClr>
          </a:solid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C000">
                    <a:lumMod val="50000"/>
                  </a:srgbClr>
                </a:solidFill>
                <a:effectLst/>
                <a:uLnTx/>
                <a:uFillTx/>
                <a:latin typeface="Calibri" panose="020F0502020204030204"/>
                <a:ea typeface="+mn-ea"/>
                <a:cs typeface="+mn-cs"/>
              </a:rPr>
              <a:t>RATIO OF NO. OF CHILDREN &amp; MARITAL STATUS TO INCOME EARNED</a:t>
            </a:r>
            <a:endParaRPr kumimoji="0" lang="en-NG" sz="1800" b="1" i="0" u="none" strike="noStrike" kern="0" cap="none" spc="0" normalizeH="0" baseline="0" noProof="0" dirty="0">
              <a:ln>
                <a:noFill/>
              </a:ln>
              <a:solidFill>
                <a:srgbClr val="FFC000">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25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FURTHER INSIGHTS</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sz="1600" b="0" i="0" u="none" strike="noStrike" dirty="0">
                <a:solidFill>
                  <a:srgbClr val="000000"/>
                </a:solidFill>
                <a:effectLst/>
                <a:latin typeface="Calibri" panose="020F0502020204030204" pitchFamily="34" charset="0"/>
              </a:rPr>
              <a:t>It was noticed from the data that 52% of purchase was from singles while the married had 48%, hence majority of sales was from singles</a:t>
            </a:r>
            <a:r>
              <a:rPr lang="en-US" sz="1600" dirty="0"/>
              <a:t> </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sz="1600" b="0" i="0" u="none" strike="noStrike" dirty="0">
                <a:solidFill>
                  <a:srgbClr val="000000"/>
                </a:solidFill>
                <a:effectLst/>
                <a:latin typeface="Calibri" panose="020F0502020204030204" pitchFamily="34" charset="0"/>
              </a:rPr>
              <a:t>Low-income earners recorded the highest number of purchase (234 units) , followed by middle class then high-class earners</a:t>
            </a:r>
            <a:r>
              <a:rPr lang="en-US" sz="1600" dirty="0"/>
              <a:t> </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sz="1600" b="0" i="0" u="none" strike="noStrike" dirty="0">
                <a:solidFill>
                  <a:srgbClr val="000000"/>
                </a:solidFill>
                <a:effectLst/>
                <a:latin typeface="Calibri" panose="020F0502020204030204" pitchFamily="34" charset="0"/>
              </a:rPr>
              <a:t>Drilling down to low-income earner, I discovered that 154 purchases was made by adults, which also had the highest purchase</a:t>
            </a:r>
            <a:endParaRPr lang="en-US" sz="1600" dirty="0"/>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Autofit/>
          </a:bodyPr>
          <a:lstStyle/>
          <a:p>
            <a:r>
              <a:rPr lang="en-US" sz="1600" b="0" i="0" u="none" strike="noStrike" dirty="0">
                <a:solidFill>
                  <a:srgbClr val="000000"/>
                </a:solidFill>
                <a:effectLst/>
                <a:latin typeface="Calibri" panose="020F0502020204030204" pitchFamily="34" charset="0"/>
              </a:rPr>
              <a:t>The number of children affected the purchase of bicycles irrespective of income class, as the number of purchase decreased with increase in number of children</a:t>
            </a:r>
            <a:r>
              <a:rPr lang="en-US" sz="1600" dirty="0"/>
              <a:t> </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2023</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3210432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TM03457515[[fn=View]]</Template>
  <TotalTime>148</TotalTime>
  <Words>649</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BICYCLE SALES PERFORMANCE REPORT</vt:lpstr>
      <vt:lpstr>Overview</vt:lpstr>
      <vt:lpstr>INTRODUCTION</vt:lpstr>
      <vt:lpstr>dASHBOARD</vt:lpstr>
      <vt:lpstr>INSIGHTS</vt:lpstr>
      <vt:lpstr>Analysis based on Education, age and occupational income</vt:lpstr>
      <vt:lpstr>INSIGHTS</vt:lpstr>
      <vt:lpstr>INSIGHTS</vt:lpstr>
      <vt:lpstr>FURTHER INSIGHTS</vt:lpstr>
      <vt:lpstr>RECOMMENDATION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BICYCLE SALES PERFORMANCE REPORT</dc:title>
  <dc:creator>Salamah Alawiye</dc:creator>
  <cp:lastModifiedBy>Salamah Alawiye</cp:lastModifiedBy>
  <cp:revision>1</cp:revision>
  <dcterms:created xsi:type="dcterms:W3CDTF">2023-03-16T18:34:20Z</dcterms:created>
  <dcterms:modified xsi:type="dcterms:W3CDTF">2023-03-17T10:41:57Z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