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 snapToGrid="0">
      <p:cViewPr varScale="1">
        <p:scale>
          <a:sx n="61" d="100"/>
          <a:sy n="61" d="100"/>
        </p:scale>
        <p:origin x="3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EE39-78EC-4212-9CC6-073FC15C26D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CD7D-CDF5-405F-85CA-9C123BB66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9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EE39-78EC-4212-9CC6-073FC15C26D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CD7D-CDF5-405F-85CA-9C123BB66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2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EE39-78EC-4212-9CC6-073FC15C26D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CD7D-CDF5-405F-85CA-9C123BB66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6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EE39-78EC-4212-9CC6-073FC15C26D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CD7D-CDF5-405F-85CA-9C123BB66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35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EE39-78EC-4212-9CC6-073FC15C26D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CD7D-CDF5-405F-85CA-9C123BB66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35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EE39-78EC-4212-9CC6-073FC15C26D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CD7D-CDF5-405F-85CA-9C123BB66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3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EE39-78EC-4212-9CC6-073FC15C26D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CD7D-CDF5-405F-85CA-9C123BB66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86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EE39-78EC-4212-9CC6-073FC15C26D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CD7D-CDF5-405F-85CA-9C123BB66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43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EE39-78EC-4212-9CC6-073FC15C26D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CD7D-CDF5-405F-85CA-9C123BB66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5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EE39-78EC-4212-9CC6-073FC15C26D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DDACD7D-CDF5-405F-85CA-9C123BB66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0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EE39-78EC-4212-9CC6-073FC15C26D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CD7D-CDF5-405F-85CA-9C123BB66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3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EE39-78EC-4212-9CC6-073FC15C26D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CD7D-CDF5-405F-85CA-9C123BB66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1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EE39-78EC-4212-9CC6-073FC15C26D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CD7D-CDF5-405F-85CA-9C123BB66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1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EE39-78EC-4212-9CC6-073FC15C26D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CD7D-CDF5-405F-85CA-9C123BB66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0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EE39-78EC-4212-9CC6-073FC15C26D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CD7D-CDF5-405F-85CA-9C123BB66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4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EE39-78EC-4212-9CC6-073FC15C26D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CD7D-CDF5-405F-85CA-9C123BB66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EE39-78EC-4212-9CC6-073FC15C26D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CD7D-CDF5-405F-85CA-9C123BB66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9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96EE39-78EC-4212-9CC6-073FC15C26D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DACD7D-CDF5-405F-85CA-9C123BB66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0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clipground.com/a-young-boy-clipar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www.vecteezy.com/png/23617400-cute-little-children-girl-or-kids-cartoon-charact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ipground.com/a-young-boy-clipart.html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vecteezy.com/png/23617400-cute-little-children-girl-or-kids-cartoon-character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hyperlink" Target="https://clipground.com/a-young-boy-clipart.html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vecteezy.com/png/23617400-cute-little-children-girl-or-kids-cartoon-character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https://clipground.com/a-young-boy-clipart.html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vecteezy.com/png/23617400-cute-little-children-girl-or-kids-cartoon-character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ewsingreek.blogspot.com/2017/02/utp-cat5cat5e-pchubswitchrouter.html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8D11-4565-EF66-EA0C-DDBB50780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Network Notes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988BA-875C-ED7B-CD33-340CAB8173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759C-71CE-5156-AE1E-316F2283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076" y="212836"/>
            <a:ext cx="10018713" cy="811924"/>
          </a:xfrm>
        </p:spPr>
        <p:txBody>
          <a:bodyPr/>
          <a:lstStyle/>
          <a:p>
            <a:r>
              <a:rPr lang="en-GB" dirty="0"/>
              <a:t>Straight VS Cross-over cabling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E12266-3E70-C5EE-4E46-6D29790E8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506" y="1242333"/>
            <a:ext cx="7786785" cy="5402831"/>
          </a:xfrm>
        </p:spPr>
      </p:pic>
    </p:spTree>
    <p:extLst>
      <p:ext uri="{BB962C8B-B14F-4D97-AF65-F5344CB8AC3E}">
        <p14:creationId xmlns:p14="http://schemas.microsoft.com/office/powerpoint/2010/main" val="250346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759C-71CE-5156-AE1E-316F2283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076" y="212836"/>
            <a:ext cx="10018713" cy="811924"/>
          </a:xfrm>
        </p:spPr>
        <p:txBody>
          <a:bodyPr/>
          <a:lstStyle/>
          <a:p>
            <a:r>
              <a:rPr lang="en-GB" dirty="0"/>
              <a:t>Straight VS Cross-over cabling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EC81DD-4A16-3D19-B839-C686D4444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7" y="1683635"/>
            <a:ext cx="5665282" cy="349073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7287EA-B743-A820-9CC6-499AF3199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420" y="1683635"/>
            <a:ext cx="5665283" cy="34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6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09B8D429-3B96-1C30-79A3-96101C159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633" y="40122"/>
            <a:ext cx="1557005" cy="307115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DAC153D-9744-E0B1-0D06-862BD918B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35956" y="210493"/>
            <a:ext cx="2075135" cy="292960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1902F09-0197-C604-7D0D-7B5CF25522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799" y="453709"/>
            <a:ext cx="2076105" cy="2913831"/>
          </a:xfrm>
          <a:prstGeom prst="rect">
            <a:avLst/>
          </a:prstGeom>
        </p:spPr>
      </p:pic>
      <p:pic>
        <p:nvPicPr>
          <p:cNvPr id="35" name="Content Placeholder 4">
            <a:extLst>
              <a:ext uri="{FF2B5EF4-FFF2-40B4-BE49-F238E27FC236}">
                <a16:creationId xmlns:a16="http://schemas.microsoft.com/office/drawing/2014/main" id="{7A7A3511-D47F-D352-9ADB-51C17202B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14119" y="1232298"/>
            <a:ext cx="620714" cy="2040323"/>
          </a:xfrm>
          <a:prstGeom prst="rect">
            <a:avLst/>
          </a:prstGeom>
        </p:spPr>
      </p:pic>
      <p:pic>
        <p:nvPicPr>
          <p:cNvPr id="36" name="Content Placeholder 4">
            <a:extLst>
              <a:ext uri="{FF2B5EF4-FFF2-40B4-BE49-F238E27FC236}">
                <a16:creationId xmlns:a16="http://schemas.microsoft.com/office/drawing/2014/main" id="{56BED9AA-E58C-E29A-274B-59114AE5FE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261415" y="38868"/>
            <a:ext cx="983784" cy="323375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9D3C433-5C55-A092-9029-7728139C3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417563" y="1396353"/>
            <a:ext cx="1267886" cy="178995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086FBF1-3506-997D-00E2-E93C9AB26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935" y="1518878"/>
            <a:ext cx="888528" cy="1752599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740F8B9E-467A-C464-8E4D-92BC1BEF2FAC}"/>
              </a:ext>
            </a:extLst>
          </p:cNvPr>
          <p:cNvSpPr/>
          <p:nvPr/>
        </p:nvSpPr>
        <p:spPr>
          <a:xfrm>
            <a:off x="1" y="3405405"/>
            <a:ext cx="12154904" cy="2998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C321B78-89E6-DA5F-2A90-78287069F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427" y="1434405"/>
            <a:ext cx="1383382" cy="194158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627BE96-C4A0-A868-D06F-5FF9C90518E0}"/>
              </a:ext>
            </a:extLst>
          </p:cNvPr>
          <p:cNvSpPr txBox="1"/>
          <p:nvPr/>
        </p:nvSpPr>
        <p:spPr>
          <a:xfrm>
            <a:off x="134398" y="3405405"/>
            <a:ext cx="2000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جدع و </a:t>
            </a:r>
            <a:r>
              <a:rPr lang="ar-EG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بيحب</a:t>
            </a:r>
            <a:r>
              <a:rPr lang="ar-EG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الخير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7484DC-6BEC-39EB-4568-6DC459668EF4}"/>
              </a:ext>
            </a:extLst>
          </p:cNvPr>
          <p:cNvSpPr txBox="1"/>
          <p:nvPr/>
        </p:nvSpPr>
        <p:spPr>
          <a:xfrm>
            <a:off x="2417563" y="3405405"/>
            <a:ext cx="3053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طيبة و </a:t>
            </a:r>
            <a:r>
              <a:rPr lang="ar-EG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كيوت</a:t>
            </a:r>
            <a:r>
              <a:rPr lang="ar-EG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و ما </a:t>
            </a:r>
            <a:r>
              <a:rPr lang="ar-EG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بتحبش</a:t>
            </a:r>
            <a:r>
              <a:rPr lang="ar-EG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المشاكل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64A16F-F316-1CC8-8DB0-4D2FA6C3A008}"/>
              </a:ext>
            </a:extLst>
          </p:cNvPr>
          <p:cNvSpPr txBox="1"/>
          <p:nvPr/>
        </p:nvSpPr>
        <p:spPr>
          <a:xfrm>
            <a:off x="5513927" y="3682403"/>
            <a:ext cx="305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مغرور و أناني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2F807E-71DC-3FAC-8E9C-EC36E87A5C77}"/>
              </a:ext>
            </a:extLst>
          </p:cNvPr>
          <p:cNvSpPr txBox="1"/>
          <p:nvPr/>
        </p:nvSpPr>
        <p:spPr>
          <a:xfrm>
            <a:off x="8834416" y="3661547"/>
            <a:ext cx="305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مكبرة دماغها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4684A2-6540-A3EC-6B6C-94BD6CD5320E}"/>
              </a:ext>
            </a:extLst>
          </p:cNvPr>
          <p:cNvSpPr txBox="1"/>
          <p:nvPr/>
        </p:nvSpPr>
        <p:spPr>
          <a:xfrm>
            <a:off x="134398" y="5046566"/>
            <a:ext cx="2000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أخضر لون النبات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B4BC1D-E01E-CA99-93CF-9FAC17D13542}"/>
              </a:ext>
            </a:extLst>
          </p:cNvPr>
          <p:cNvSpPr txBox="1"/>
          <p:nvPr/>
        </p:nvSpPr>
        <p:spPr>
          <a:xfrm>
            <a:off x="2943664" y="5046566"/>
            <a:ext cx="2000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برتقالي لون </a:t>
            </a:r>
            <a:r>
              <a:rPr lang="en-GB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cute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13607D-A566-411D-253B-3D9245DB5708}"/>
              </a:ext>
            </a:extLst>
          </p:cNvPr>
          <p:cNvSpPr txBox="1"/>
          <p:nvPr/>
        </p:nvSpPr>
        <p:spPr>
          <a:xfrm>
            <a:off x="6040028" y="4904848"/>
            <a:ext cx="2000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أزرق لون </a:t>
            </a:r>
            <a:r>
              <a:rPr lang="ar-EG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السما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18E6B2-ED49-4959-D110-750F741D596C}"/>
              </a:ext>
            </a:extLst>
          </p:cNvPr>
          <p:cNvSpPr txBox="1"/>
          <p:nvPr/>
        </p:nvSpPr>
        <p:spPr>
          <a:xfrm>
            <a:off x="9360517" y="4938151"/>
            <a:ext cx="2369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بني، لا أبيض و لا أسود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7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15AA6D-6DB0-FA74-7764-1B34BB8A4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6276" y="4560970"/>
            <a:ext cx="620714" cy="20403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83C43A-D59F-A095-3CC8-4D47254C6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77306" y="4952885"/>
            <a:ext cx="1267886" cy="17899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5DE2CA-4CED-91A3-BCA2-C675D8DF83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04" y="3671690"/>
            <a:ext cx="1557005" cy="3071152"/>
          </a:xfrm>
          <a:prstGeom prst="rect">
            <a:avLst/>
          </a:prstGeom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26D04CCA-D2A5-D244-2372-7ABA63F31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63572" y="3367540"/>
            <a:ext cx="983784" cy="32337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CD35FA-4039-32CE-3758-53C9073A44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359621" y="3903781"/>
            <a:ext cx="2075135" cy="29296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037EA10-3797-FB7D-0200-D81FBCB353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472" y="4952885"/>
            <a:ext cx="888528" cy="175259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9B8D429-3B96-1C30-79A3-96101C159E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633" y="40122"/>
            <a:ext cx="1557005" cy="307115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DAC153D-9744-E0B1-0D06-862BD918B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635956" y="210493"/>
            <a:ext cx="2075135" cy="292960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1902F09-0197-C604-7D0D-7B5CF25522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799" y="453709"/>
            <a:ext cx="2076105" cy="291383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16DBF92-6596-2C4A-9EFE-D6A99CB4DA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88" y="3829011"/>
            <a:ext cx="2076105" cy="291383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869EAC-691E-6877-0091-B2BA3E9912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206" y="4784344"/>
            <a:ext cx="1383382" cy="1941589"/>
          </a:xfrm>
          <a:prstGeom prst="rect">
            <a:avLst/>
          </a:prstGeom>
        </p:spPr>
      </p:pic>
      <p:pic>
        <p:nvPicPr>
          <p:cNvPr id="35" name="Content Placeholder 4">
            <a:extLst>
              <a:ext uri="{FF2B5EF4-FFF2-40B4-BE49-F238E27FC236}">
                <a16:creationId xmlns:a16="http://schemas.microsoft.com/office/drawing/2014/main" id="{7A7A3511-D47F-D352-9ADB-51C17202B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4119" y="1232298"/>
            <a:ext cx="620714" cy="2040323"/>
          </a:xfrm>
          <a:prstGeom prst="rect">
            <a:avLst/>
          </a:prstGeom>
        </p:spPr>
      </p:pic>
      <p:pic>
        <p:nvPicPr>
          <p:cNvPr id="36" name="Content Placeholder 4">
            <a:extLst>
              <a:ext uri="{FF2B5EF4-FFF2-40B4-BE49-F238E27FC236}">
                <a16:creationId xmlns:a16="http://schemas.microsoft.com/office/drawing/2014/main" id="{56BED9AA-E58C-E29A-274B-59114AE5F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61415" y="38868"/>
            <a:ext cx="983784" cy="323375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9D3C433-5C55-A092-9029-7728139C3E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417563" y="1396353"/>
            <a:ext cx="1267886" cy="178995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086FBF1-3506-997D-00E2-E93C9AB262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935" y="1518878"/>
            <a:ext cx="888528" cy="175259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C321B78-89E6-DA5F-2A90-78287069F7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427" y="1434405"/>
            <a:ext cx="1383382" cy="194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7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15AA6D-6DB0-FA74-7764-1B34BB8A4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6276" y="4560970"/>
            <a:ext cx="620714" cy="20403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83C43A-D59F-A095-3CC8-4D47254C6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77306" y="4952885"/>
            <a:ext cx="1267886" cy="17899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5DE2CA-4CED-91A3-BCA2-C675D8DF83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04" y="3671690"/>
            <a:ext cx="1557005" cy="3071152"/>
          </a:xfrm>
          <a:prstGeom prst="rect">
            <a:avLst/>
          </a:prstGeom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26D04CCA-D2A5-D244-2372-7ABA63F31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63572" y="3367540"/>
            <a:ext cx="983784" cy="32337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CD35FA-4039-32CE-3758-53C9073A44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359621" y="3903781"/>
            <a:ext cx="2075135" cy="29296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037EA10-3797-FB7D-0200-D81FBCB353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472" y="4952885"/>
            <a:ext cx="888528" cy="175259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16DBF92-6596-2C4A-9EFE-D6A99CB4DA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88" y="3829011"/>
            <a:ext cx="2076105" cy="291383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869EAC-691E-6877-0091-B2BA3E9912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206" y="4784344"/>
            <a:ext cx="1383382" cy="1941589"/>
          </a:xfrm>
          <a:prstGeom prst="rect">
            <a:avLst/>
          </a:prstGeom>
        </p:spPr>
      </p:pic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9961541C-B6EA-7BF8-A692-BC6D148AB52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1" r="63371" b="27603"/>
          <a:stretch/>
        </p:blipFill>
        <p:spPr>
          <a:xfrm>
            <a:off x="4909560" y="384788"/>
            <a:ext cx="2075135" cy="22702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1C3BDD-4976-716C-409B-8C0A6ECBB937}"/>
              </a:ext>
            </a:extLst>
          </p:cNvPr>
          <p:cNvSpPr txBox="1"/>
          <p:nvPr/>
        </p:nvSpPr>
        <p:spPr>
          <a:xfrm>
            <a:off x="10680947" y="2872740"/>
            <a:ext cx="936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3600" dirty="0"/>
              <a:t>بني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73479-6D1B-5B27-F680-A122B1ECBB1E}"/>
              </a:ext>
            </a:extLst>
          </p:cNvPr>
          <p:cNvSpPr txBox="1"/>
          <p:nvPr/>
        </p:nvSpPr>
        <p:spPr>
          <a:xfrm>
            <a:off x="8793490" y="3610135"/>
            <a:ext cx="1124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r-EG" sz="3600" dirty="0"/>
              <a:t>بني</a:t>
            </a:r>
            <a:br>
              <a:rPr lang="ar-EG" sz="3600" dirty="0"/>
            </a:br>
            <a:r>
              <a:rPr lang="ar-EG" sz="3600" dirty="0"/>
              <a:t>أبيض</a:t>
            </a: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5AC97-4D19-984B-70C8-7EF043C48F5E}"/>
              </a:ext>
            </a:extLst>
          </p:cNvPr>
          <p:cNvSpPr txBox="1"/>
          <p:nvPr/>
        </p:nvSpPr>
        <p:spPr>
          <a:xfrm>
            <a:off x="6668289" y="3072597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3600" dirty="0"/>
              <a:t>برتقالي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7F6E49-0DA4-7DB2-56D2-6B0D6A353F76}"/>
              </a:ext>
            </a:extLst>
          </p:cNvPr>
          <p:cNvSpPr txBox="1"/>
          <p:nvPr/>
        </p:nvSpPr>
        <p:spPr>
          <a:xfrm>
            <a:off x="5132333" y="3610135"/>
            <a:ext cx="1124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r-EG" sz="3600" dirty="0"/>
              <a:t>أزرق</a:t>
            </a:r>
            <a:br>
              <a:rPr lang="ar-EG" sz="3600" dirty="0"/>
            </a:br>
            <a:r>
              <a:rPr lang="ar-EG" sz="3600" dirty="0"/>
              <a:t>أبيض</a:t>
            </a:r>
            <a:endParaRPr 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4DA8E2-B24E-1592-879F-6F6A8954D5CE}"/>
              </a:ext>
            </a:extLst>
          </p:cNvPr>
          <p:cNvSpPr txBox="1"/>
          <p:nvPr/>
        </p:nvSpPr>
        <p:spPr>
          <a:xfrm>
            <a:off x="2183720" y="3875667"/>
            <a:ext cx="14398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r-EG" sz="3200" dirty="0"/>
              <a:t>برتقالي</a:t>
            </a:r>
            <a:br>
              <a:rPr lang="ar-EG" sz="3200" dirty="0"/>
            </a:br>
            <a:r>
              <a:rPr lang="ar-EG" sz="3200" dirty="0"/>
              <a:t>أبيض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6EC46-2530-0694-06D2-0820A8BFF547}"/>
              </a:ext>
            </a:extLst>
          </p:cNvPr>
          <p:cNvSpPr txBox="1"/>
          <p:nvPr/>
        </p:nvSpPr>
        <p:spPr>
          <a:xfrm>
            <a:off x="3852233" y="2907356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r-EG" sz="3600" dirty="0"/>
              <a:t>أزرق</a:t>
            </a:r>
            <a:endParaRPr 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072136-8CAB-67B4-8F7B-1C9A4F7DFE61}"/>
              </a:ext>
            </a:extLst>
          </p:cNvPr>
          <p:cNvSpPr txBox="1"/>
          <p:nvPr/>
        </p:nvSpPr>
        <p:spPr>
          <a:xfrm>
            <a:off x="104335" y="3444073"/>
            <a:ext cx="10326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r-EG" sz="3200" dirty="0"/>
              <a:t>أخضر</a:t>
            </a:r>
            <a:br>
              <a:rPr lang="ar-EG" sz="3200" dirty="0"/>
            </a:br>
            <a:r>
              <a:rPr lang="ar-EG" sz="3200" dirty="0"/>
              <a:t>أبيض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179A53-3F05-92B4-23C9-44F010256614}"/>
              </a:ext>
            </a:extLst>
          </p:cNvPr>
          <p:cNvSpPr txBox="1"/>
          <p:nvPr/>
        </p:nvSpPr>
        <p:spPr>
          <a:xfrm>
            <a:off x="1140169" y="2782669"/>
            <a:ext cx="1136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r-EG" sz="3600" dirty="0"/>
              <a:t>أخضر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6422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15AA6D-6DB0-FA74-7764-1B34BB8A4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6276" y="4560970"/>
            <a:ext cx="620714" cy="20403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83C43A-D59F-A095-3CC8-4D47254C6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76297" y="4954755"/>
            <a:ext cx="1267886" cy="17899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5DE2CA-4CED-91A3-BCA2-C675D8DF83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04" y="3671690"/>
            <a:ext cx="1557005" cy="30711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CD35FA-4039-32CE-3758-53C9073A44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359621" y="3903781"/>
            <a:ext cx="2075135" cy="29296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037EA10-3797-FB7D-0200-D81FBCB353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472" y="4952885"/>
            <a:ext cx="888528" cy="175259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16DBF92-6596-2C4A-9EFE-D6A99CB4DA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88" y="3829011"/>
            <a:ext cx="2076105" cy="291383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869EAC-691E-6877-0091-B2BA3E9912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206" y="4784344"/>
            <a:ext cx="1383382" cy="19415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621689-7253-F9F0-6CF5-1084C2393EF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54" t="7361" r="4652" b="22402"/>
          <a:stretch/>
        </p:blipFill>
        <p:spPr>
          <a:xfrm>
            <a:off x="5166303" y="764069"/>
            <a:ext cx="1812541" cy="2451759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6D04CCA-D2A5-D244-2372-7ABA63F31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63572" y="3367540"/>
            <a:ext cx="983784" cy="32337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A527B8-807C-2E83-1F8D-37FC5B04200D}"/>
              </a:ext>
            </a:extLst>
          </p:cNvPr>
          <p:cNvSpPr txBox="1"/>
          <p:nvPr/>
        </p:nvSpPr>
        <p:spPr>
          <a:xfrm>
            <a:off x="4349368" y="150182"/>
            <a:ext cx="3493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Cross-over connection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619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-0.18881 -0.00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40" y="-4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0.20716 0.0046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52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7037E-7 L 0.47279 0.0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33" y="125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11111E-6 L -0.43854 -0.0354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27" y="-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C6B80-6293-0F41-39C8-7E1B2140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86407"/>
            <a:ext cx="10018713" cy="780393"/>
          </a:xfrm>
        </p:spPr>
        <p:txBody>
          <a:bodyPr/>
          <a:lstStyle/>
          <a:p>
            <a:r>
              <a:rPr lang="en-GB" dirty="0"/>
              <a:t>OSI Model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8DA17C-F836-CF7D-AD46-95E8A9769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802" y="1245476"/>
            <a:ext cx="7632054" cy="54706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9DD511-2914-6025-3B95-3C0471C03F09}"/>
              </a:ext>
            </a:extLst>
          </p:cNvPr>
          <p:cNvSpPr txBox="1"/>
          <p:nvPr/>
        </p:nvSpPr>
        <p:spPr>
          <a:xfrm>
            <a:off x="2379397" y="1870879"/>
            <a:ext cx="2146742" cy="483209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FF0000"/>
                </a:solidFill>
              </a:rPr>
              <a:t>A</a:t>
            </a:r>
            <a:r>
              <a:rPr lang="en-GB" sz="4400" dirty="0"/>
              <a:t>way</a:t>
            </a:r>
            <a:br>
              <a:rPr lang="en-GB" sz="4400" dirty="0"/>
            </a:br>
            <a:r>
              <a:rPr lang="en-GB" sz="4400" b="1" dirty="0">
                <a:solidFill>
                  <a:srgbClr val="FF0000"/>
                </a:solidFill>
              </a:rPr>
              <a:t>P</a:t>
            </a:r>
            <a:r>
              <a:rPr lang="en-GB" sz="4400" dirty="0"/>
              <a:t>izza</a:t>
            </a:r>
            <a:br>
              <a:rPr lang="en-GB" sz="4400" dirty="0"/>
            </a:br>
            <a:r>
              <a:rPr lang="en-GB" sz="4400" b="1" dirty="0">
                <a:solidFill>
                  <a:srgbClr val="FF0000"/>
                </a:solidFill>
              </a:rPr>
              <a:t>S</a:t>
            </a:r>
            <a:r>
              <a:rPr lang="en-GB" sz="4400" dirty="0"/>
              <a:t>ausage</a:t>
            </a:r>
            <a:br>
              <a:rPr lang="en-GB" sz="4400" dirty="0"/>
            </a:br>
            <a:r>
              <a:rPr lang="en-GB" sz="4400" b="1" dirty="0">
                <a:solidFill>
                  <a:srgbClr val="FF0000"/>
                </a:solidFill>
              </a:rPr>
              <a:t>T</a:t>
            </a:r>
            <a:r>
              <a:rPr lang="en-GB" sz="4400" dirty="0"/>
              <a:t>hrow</a:t>
            </a:r>
            <a:br>
              <a:rPr lang="en-GB" sz="4400" dirty="0"/>
            </a:br>
            <a:r>
              <a:rPr lang="en-GB" sz="4400" b="1" dirty="0">
                <a:solidFill>
                  <a:srgbClr val="FF0000"/>
                </a:solidFill>
              </a:rPr>
              <a:t>N</a:t>
            </a:r>
            <a:r>
              <a:rPr lang="en-GB" sz="4400" dirty="0"/>
              <a:t>ot</a:t>
            </a:r>
            <a:br>
              <a:rPr lang="en-GB" sz="4400" dirty="0"/>
            </a:br>
            <a:r>
              <a:rPr lang="en-GB" sz="4400" b="1" dirty="0">
                <a:solidFill>
                  <a:srgbClr val="FF0000"/>
                </a:solidFill>
              </a:rPr>
              <a:t>D</a:t>
            </a:r>
            <a:r>
              <a:rPr lang="en-GB" sz="4400" dirty="0"/>
              <a:t>o</a:t>
            </a:r>
            <a:br>
              <a:rPr lang="en-GB" sz="4400" dirty="0"/>
            </a:br>
            <a:r>
              <a:rPr lang="en-GB" sz="4400" b="1" dirty="0">
                <a:solidFill>
                  <a:srgbClr val="FF0000"/>
                </a:solidFill>
              </a:rPr>
              <a:t>P</a:t>
            </a:r>
            <a:r>
              <a:rPr lang="en-GB" sz="4400" dirty="0"/>
              <a:t>lease</a:t>
            </a:r>
            <a:endParaRPr 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B728C-016D-F0C9-FBF8-2A6AC6B365CA}"/>
              </a:ext>
            </a:extLst>
          </p:cNvPr>
          <p:cNvSpPr txBox="1"/>
          <p:nvPr/>
        </p:nvSpPr>
        <p:spPr>
          <a:xfrm>
            <a:off x="0" y="1857740"/>
            <a:ext cx="2379397" cy="483209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FF0000"/>
                </a:solidFill>
              </a:rPr>
              <a:t>A</a:t>
            </a:r>
            <a:r>
              <a:rPr lang="en-GB" sz="4400" dirty="0"/>
              <a:t>ll</a:t>
            </a:r>
            <a:br>
              <a:rPr lang="en-GB" sz="4400" dirty="0"/>
            </a:br>
            <a:r>
              <a:rPr lang="en-GB" sz="4400" b="1" dirty="0">
                <a:solidFill>
                  <a:srgbClr val="FF0000"/>
                </a:solidFill>
              </a:rPr>
              <a:t>P</a:t>
            </a:r>
            <a:r>
              <a:rPr lang="en-GB" sz="4400" dirty="0"/>
              <a:t>eople</a:t>
            </a:r>
            <a:br>
              <a:rPr lang="en-GB" sz="4400" dirty="0"/>
            </a:br>
            <a:r>
              <a:rPr lang="en-GB" sz="4400" b="1" dirty="0">
                <a:solidFill>
                  <a:srgbClr val="FF0000"/>
                </a:solidFill>
              </a:rPr>
              <a:t>S</a:t>
            </a:r>
            <a:r>
              <a:rPr lang="en-GB" sz="4400" dirty="0"/>
              <a:t>eem</a:t>
            </a:r>
            <a:br>
              <a:rPr lang="en-GB" sz="4400" dirty="0"/>
            </a:br>
            <a:r>
              <a:rPr lang="en-GB" sz="4400" b="1" dirty="0">
                <a:solidFill>
                  <a:srgbClr val="FF0000"/>
                </a:solidFill>
              </a:rPr>
              <a:t>T</a:t>
            </a:r>
            <a:r>
              <a:rPr lang="en-GB" sz="4400" dirty="0"/>
              <a:t>o</a:t>
            </a:r>
            <a:br>
              <a:rPr lang="en-GB" sz="4400" dirty="0"/>
            </a:br>
            <a:r>
              <a:rPr lang="en-GB" sz="4400" b="1" dirty="0">
                <a:solidFill>
                  <a:srgbClr val="FF0000"/>
                </a:solidFill>
              </a:rPr>
              <a:t>N</a:t>
            </a:r>
            <a:r>
              <a:rPr lang="en-GB" sz="4400" dirty="0"/>
              <a:t>eed</a:t>
            </a:r>
            <a:br>
              <a:rPr lang="en-GB" sz="4400" dirty="0"/>
            </a:br>
            <a:r>
              <a:rPr lang="en-GB" sz="4400" b="1" dirty="0">
                <a:solidFill>
                  <a:srgbClr val="FF0000"/>
                </a:solidFill>
              </a:rPr>
              <a:t>D</a:t>
            </a:r>
            <a:r>
              <a:rPr lang="en-GB" sz="4400" dirty="0"/>
              <a:t>ata</a:t>
            </a:r>
            <a:br>
              <a:rPr lang="en-GB" sz="4400" dirty="0"/>
            </a:br>
            <a:r>
              <a:rPr lang="en-GB" sz="4400" b="1" dirty="0">
                <a:solidFill>
                  <a:srgbClr val="FF0000"/>
                </a:solidFill>
              </a:rPr>
              <a:t>P</a:t>
            </a:r>
            <a:r>
              <a:rPr lang="en-GB" sz="4400" dirty="0"/>
              <a:t>rotocol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4039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2D8C-B069-08C5-4166-50AEA044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546" y="338959"/>
            <a:ext cx="10018713" cy="717330"/>
          </a:xfrm>
        </p:spPr>
        <p:txBody>
          <a:bodyPr/>
          <a:lstStyle/>
          <a:p>
            <a:r>
              <a:rPr lang="en-GB" dirty="0"/>
              <a:t>Testing the Cable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C3819F-D4B5-A011-C80A-2D5B749CB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29912" y="1397353"/>
            <a:ext cx="7280736" cy="5121688"/>
          </a:xfrm>
        </p:spPr>
      </p:pic>
    </p:spTree>
    <p:extLst>
      <p:ext uri="{BB962C8B-B14F-4D97-AF65-F5344CB8AC3E}">
        <p14:creationId xmlns:p14="http://schemas.microsoft.com/office/powerpoint/2010/main" val="2434022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1171</TotalTime>
  <Words>91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Network Notes</vt:lpstr>
      <vt:lpstr>Straight VS Cross-over cabling</vt:lpstr>
      <vt:lpstr>Straight VS Cross-over cabling</vt:lpstr>
      <vt:lpstr>PowerPoint Presentation</vt:lpstr>
      <vt:lpstr>PowerPoint Presentation</vt:lpstr>
      <vt:lpstr>PowerPoint Presentation</vt:lpstr>
      <vt:lpstr>PowerPoint Presentation</vt:lpstr>
      <vt:lpstr>OSI Model</vt:lpstr>
      <vt:lpstr>Testing the Cable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Notes</dc:title>
  <dc:creator>Osama Salah</dc:creator>
  <cp:lastModifiedBy>Osama Salah</cp:lastModifiedBy>
  <cp:revision>16</cp:revision>
  <dcterms:created xsi:type="dcterms:W3CDTF">2024-07-31T08:48:39Z</dcterms:created>
  <dcterms:modified xsi:type="dcterms:W3CDTF">2024-08-01T04:20:05Z</dcterms:modified>
</cp:coreProperties>
</file>