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Nuni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4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5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5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f5492e579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f5492e579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f5493014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f5493014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f5492e579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f5492e579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f5492e579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f5492e579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f5493014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f5493014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f5493014e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f5493014e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6f9544c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6f9544c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f5493014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f5493014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f5492e579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f5492e579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f5492e579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f5492e579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544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544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f5492e57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f5492e57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f5492e579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f5492e579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6f9544c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6f9544c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9544c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9544c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544c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544c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f5492e579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f5492e579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9544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9544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f5492e579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f5492e579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f5493014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f5493014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f5492e579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f5492e579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819138" y="1417238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1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Pricing des options via différents</a:t>
            </a:r>
            <a:endParaRPr sz="2800" b="1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1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modèles discrets et continus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4294967295"/>
          </p:nvPr>
        </p:nvSpPr>
        <p:spPr>
          <a:xfrm>
            <a:off x="2478738" y="2571750"/>
            <a:ext cx="4186500" cy="17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1155CC"/>
                </a:solidFill>
              </a:rPr>
              <a:t>Réalisé par:</a:t>
            </a:r>
            <a:endParaRPr sz="1800">
              <a:solidFill>
                <a:srgbClr val="1155CC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5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 Hadj Slimen Nada</a:t>
            </a:r>
            <a:endParaRPr sz="155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Faydi Mariem</a:t>
            </a:r>
            <a:endParaRPr sz="155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Smari Mariem</a:t>
            </a:r>
            <a:endParaRPr sz="155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Achour Salma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037" y="257025"/>
            <a:ext cx="5057938" cy="11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>
            <a:spLocks noGrp="1"/>
          </p:cNvSpPr>
          <p:nvPr>
            <p:ph type="title"/>
          </p:nvPr>
        </p:nvSpPr>
        <p:spPr>
          <a:xfrm>
            <a:off x="325163" y="203250"/>
            <a:ext cx="8602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Résultats obtenus pour une option Européenne (2/2)</a:t>
            </a:r>
            <a:endParaRPr sz="2800"/>
          </a:p>
        </p:txBody>
      </p:sp>
      <p:sp>
        <p:nvSpPr>
          <p:cNvPr id="217" name="Google Shape;217;p22"/>
          <p:cNvSpPr txBox="1"/>
          <p:nvPr/>
        </p:nvSpPr>
        <p:spPr>
          <a:xfrm>
            <a:off x="479350" y="742200"/>
            <a:ext cx="51513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401025" y="854375"/>
            <a:ext cx="35343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Cas d’une option de vente (Put)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1573113" y="4384675"/>
            <a:ext cx="3423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>
                <a:solidFill>
                  <a:srgbClr val="666666"/>
                </a:solidFill>
              </a:rPr>
              <a:t>Figure 5: Valeur de l’option pour un put Européen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50" y="1248875"/>
            <a:ext cx="5096974" cy="30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7075" y="1644738"/>
            <a:ext cx="3008275" cy="23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>
            <a:spLocks noGrp="1"/>
          </p:cNvSpPr>
          <p:nvPr>
            <p:ph type="title"/>
          </p:nvPr>
        </p:nvSpPr>
        <p:spPr>
          <a:xfrm>
            <a:off x="292775" y="3944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Arbre Binomial pour un Call Européen :</a:t>
            </a:r>
            <a:endParaRPr/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675" y="467225"/>
            <a:ext cx="4059724" cy="385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650" y="1856975"/>
            <a:ext cx="3195050" cy="24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 txBox="1"/>
          <p:nvPr/>
        </p:nvSpPr>
        <p:spPr>
          <a:xfrm>
            <a:off x="5043800" y="4254825"/>
            <a:ext cx="3423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>
                <a:solidFill>
                  <a:srgbClr val="666666"/>
                </a:solidFill>
              </a:rPr>
              <a:t>Figure 6: Arbre d’un call Européen pour N=5 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de Black-Scholes</a:t>
            </a:r>
            <a:endParaRPr/>
          </a:p>
        </p:txBody>
      </p:sp>
      <p:cxnSp>
        <p:nvCxnSpPr>
          <p:cNvPr id="237" name="Google Shape;237;p24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38" name="Google Shape;238;p24"/>
          <p:cNvSpPr txBox="1"/>
          <p:nvPr/>
        </p:nvSpPr>
        <p:spPr>
          <a:xfrm>
            <a:off x="819150" y="1737575"/>
            <a:ext cx="73797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Le modèle de Black-Scholes, proposé en 1973, est un modèle continu qui estime le prix des options Européennes.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571750"/>
            <a:ext cx="7505700" cy="188264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386550" y="845600"/>
            <a:ext cx="8275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obtenus pour une option Européenne </a:t>
            </a:r>
            <a:endParaRPr/>
          </a:p>
        </p:txBody>
      </p:sp>
      <p:cxnSp>
        <p:nvCxnSpPr>
          <p:cNvPr id="246" name="Google Shape;246;p25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47" name="Google Shape;247;p25"/>
          <p:cNvSpPr/>
          <p:nvPr/>
        </p:nvSpPr>
        <p:spPr>
          <a:xfrm>
            <a:off x="575875" y="2058975"/>
            <a:ext cx="3116100" cy="51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575875" y="2475000"/>
            <a:ext cx="3342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fr" sz="2100">
                <a:latin typeface="Calibri"/>
                <a:ea typeface="Calibri"/>
                <a:cs typeface="Calibri"/>
                <a:sym typeface="Calibri"/>
              </a:rPr>
              <a:t>Prix d’un call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5106475" y="2434775"/>
            <a:ext cx="3342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fr" sz="2100">
                <a:latin typeface="Calibri"/>
                <a:ea typeface="Calibri"/>
                <a:cs typeface="Calibri"/>
                <a:sym typeface="Calibri"/>
              </a:rPr>
              <a:t>Prix d’un put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1155300" y="3660000"/>
            <a:ext cx="23499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6.11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5600400" y="3660000"/>
            <a:ext cx="23499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4.07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633925" y="1613250"/>
            <a:ext cx="7586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On a implémenter le modèle de Black-Scholes en développant la formule sous R.</a:t>
            </a:r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cxnSp>
        <p:nvCxnSpPr>
          <p:cNvPr id="254" name="Google Shape;254;p25"/>
          <p:cNvCxnSpPr/>
          <p:nvPr/>
        </p:nvCxnSpPr>
        <p:spPr>
          <a:xfrm>
            <a:off x="1873325" y="2950425"/>
            <a:ext cx="15900" cy="74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25"/>
          <p:cNvCxnSpPr/>
          <p:nvPr/>
        </p:nvCxnSpPr>
        <p:spPr>
          <a:xfrm>
            <a:off x="6369125" y="3026625"/>
            <a:ext cx="15900" cy="74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>
            <a:spLocks noGrp="1"/>
          </p:cNvSpPr>
          <p:nvPr>
            <p:ph type="title"/>
          </p:nvPr>
        </p:nvSpPr>
        <p:spPr>
          <a:xfrm>
            <a:off x="443175" y="3513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de Black-Scholes pour les options européennes  avec dividendes</a:t>
            </a:r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pic>
        <p:nvPicPr>
          <p:cNvPr id="262" name="Google Shape;262;p26"/>
          <p:cNvPicPr preferRelativeResize="0"/>
          <p:nvPr/>
        </p:nvPicPr>
        <p:blipFill rotWithShape="1">
          <a:blip r:embed="rId3">
            <a:alphaModFix/>
          </a:blip>
          <a:srcRect r="-3885" b="-4427"/>
          <a:stretch/>
        </p:blipFill>
        <p:spPr>
          <a:xfrm>
            <a:off x="1340525" y="1505175"/>
            <a:ext cx="6389924" cy="31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>
            <a:spLocks noGrp="1"/>
          </p:cNvSpPr>
          <p:nvPr>
            <p:ph type="title"/>
          </p:nvPr>
        </p:nvSpPr>
        <p:spPr>
          <a:xfrm>
            <a:off x="662475" y="649775"/>
            <a:ext cx="7849500" cy="9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de Black-Scholes pour les options européennes  avec dividendes</a:t>
            </a:r>
            <a:endParaRPr/>
          </a:p>
        </p:txBody>
      </p:sp>
      <p:sp>
        <p:nvSpPr>
          <p:cNvPr id="268" name="Google Shape;268;p27"/>
          <p:cNvSpPr txBox="1"/>
          <p:nvPr/>
        </p:nvSpPr>
        <p:spPr>
          <a:xfrm>
            <a:off x="575875" y="2246400"/>
            <a:ext cx="3342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fr" sz="2100">
                <a:latin typeface="Calibri"/>
                <a:ea typeface="Calibri"/>
                <a:cs typeface="Calibri"/>
                <a:sym typeface="Calibri"/>
              </a:rPr>
              <a:t>Prix d’un call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5030275" y="2282375"/>
            <a:ext cx="3342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fr" sz="2100">
                <a:latin typeface="Calibri"/>
                <a:ea typeface="Calibri"/>
                <a:cs typeface="Calibri"/>
                <a:sym typeface="Calibri"/>
              </a:rPr>
              <a:t>Prix d’un put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1155300" y="3583800"/>
            <a:ext cx="23499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5.85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5752800" y="3583800"/>
            <a:ext cx="23499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4.24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cxnSp>
        <p:nvCxnSpPr>
          <p:cNvPr id="273" name="Google Shape;273;p27"/>
          <p:cNvCxnSpPr/>
          <p:nvPr/>
        </p:nvCxnSpPr>
        <p:spPr>
          <a:xfrm>
            <a:off x="1873325" y="2874225"/>
            <a:ext cx="15900" cy="74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Google Shape;274;p27"/>
          <p:cNvCxnSpPr/>
          <p:nvPr/>
        </p:nvCxnSpPr>
        <p:spPr>
          <a:xfrm>
            <a:off x="6369125" y="2874225"/>
            <a:ext cx="15900" cy="74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title"/>
          </p:nvPr>
        </p:nvSpPr>
        <p:spPr>
          <a:xfrm>
            <a:off x="289175" y="250775"/>
            <a:ext cx="8570100" cy="1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Convergence du modèle de Cox-Ross-Rubinstein vers le modèle de Black-Scholes</a:t>
            </a:r>
            <a:endParaRPr/>
          </a:p>
        </p:txBody>
      </p:sp>
      <p:sp>
        <p:nvSpPr>
          <p:cNvPr id="280" name="Google Shape;280;p28"/>
          <p:cNvSpPr txBox="1">
            <a:spLocks noGrp="1"/>
          </p:cNvSpPr>
          <p:nvPr>
            <p:ph type="body" idx="2"/>
          </p:nvPr>
        </p:nvSpPr>
        <p:spPr>
          <a:xfrm>
            <a:off x="519375" y="1925225"/>
            <a:ext cx="7890000" cy="209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500"/>
              <a:t>Après avoir présenter les deux modèles Cox-Ross-Rubinstein et Black-Scholes, il est important de voir le lien entre ces deux en terme de convergence. Il est essentiel que ces deux modèles coïncident à un certain moment puisqu’il décrivent le même phénomène.</a:t>
            </a:r>
            <a:endParaRPr sz="1500"/>
          </a:p>
        </p:txBody>
      </p:sp>
      <p:sp>
        <p:nvSpPr>
          <p:cNvPr id="281" name="Google Shape;281;p2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>
            <a:spLocks noGrp="1"/>
          </p:cNvSpPr>
          <p:nvPr>
            <p:ph type="title"/>
          </p:nvPr>
        </p:nvSpPr>
        <p:spPr>
          <a:xfrm>
            <a:off x="623325" y="453975"/>
            <a:ext cx="7487100" cy="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Convergence du modèle CRR vers le modèle stochastique</a:t>
            </a:r>
            <a:endParaRPr dirty="0"/>
          </a:p>
        </p:txBody>
      </p:sp>
      <p:pic>
        <p:nvPicPr>
          <p:cNvPr id="287" name="Google Shape;2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25" y="1602825"/>
            <a:ext cx="5837701" cy="3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  <p:cxnSp>
        <p:nvCxnSpPr>
          <p:cNvPr id="289" name="Google Shape;289;p29"/>
          <p:cNvCxnSpPr/>
          <p:nvPr/>
        </p:nvCxnSpPr>
        <p:spPr>
          <a:xfrm>
            <a:off x="6164826" y="3210775"/>
            <a:ext cx="1072800" cy="7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0" name="Google Shape;290;p29"/>
          <p:cNvSpPr txBox="1"/>
          <p:nvPr/>
        </p:nvSpPr>
        <p:spPr>
          <a:xfrm>
            <a:off x="7218825" y="2470075"/>
            <a:ext cx="1590300" cy="19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Convergence</a:t>
            </a:r>
            <a:endParaRPr sz="1900" b="1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" sz="1900" b="1">
                <a:solidFill>
                  <a:srgbClr val="E06666"/>
                </a:solidFill>
                <a:highlight>
                  <a:srgbClr val="FFFFFF"/>
                </a:highlight>
              </a:rPr>
              <a:t>avec des oscillations monotones</a:t>
            </a:r>
            <a:endParaRPr sz="1900" b="1">
              <a:solidFill>
                <a:srgbClr val="E0666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body" idx="1"/>
          </p:nvPr>
        </p:nvSpPr>
        <p:spPr>
          <a:xfrm>
            <a:off x="1242225" y="1577750"/>
            <a:ext cx="5115300" cy="24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La question que l’on peut se poser maintenant c’est la forme de cette convergence ? Est-elle monotone, ou non, et surtout est-elle rapide ?</a:t>
            </a:r>
            <a:endParaRPr sz="24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chemeClr val="dk1"/>
              </a:highlight>
            </a:endParaRPr>
          </a:p>
        </p:txBody>
      </p:sp>
      <p:pic>
        <p:nvPicPr>
          <p:cNvPr id="296" name="Google Shape;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475" y="12978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681125" y="574375"/>
            <a:ext cx="6020400" cy="7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Correction de la convergence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/>
          </p:nvPr>
        </p:nvSpPr>
        <p:spPr>
          <a:xfrm>
            <a:off x="833525" y="802975"/>
            <a:ext cx="6020400" cy="7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Correction de la convergence</a:t>
            </a:r>
            <a:endParaRPr/>
          </a:p>
        </p:txBody>
      </p:sp>
      <p:pic>
        <p:nvPicPr>
          <p:cNvPr id="304" name="Google Shape;3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725" y="1965050"/>
            <a:ext cx="7636825" cy="11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  <p:sp>
        <p:nvSpPr>
          <p:cNvPr id="306" name="Google Shape;306;p31"/>
          <p:cNvSpPr txBox="1"/>
          <p:nvPr/>
        </p:nvSpPr>
        <p:spPr>
          <a:xfrm>
            <a:off x="1636675" y="3620800"/>
            <a:ext cx="60204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>
                <a:solidFill>
                  <a:srgbClr val="4A86E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Les facteurs spécifiques Up et Down corrigés</a:t>
            </a:r>
            <a:endParaRPr sz="27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31"/>
          <p:cNvCxnSpPr/>
          <p:nvPr/>
        </p:nvCxnSpPr>
        <p:spPr>
          <a:xfrm rot="10800000">
            <a:off x="3356575" y="2918925"/>
            <a:ext cx="599400" cy="72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31"/>
          <p:cNvCxnSpPr>
            <a:stCxn id="306" idx="0"/>
          </p:cNvCxnSpPr>
          <p:nvPr/>
        </p:nvCxnSpPr>
        <p:spPr>
          <a:xfrm rot="10800000" flipH="1">
            <a:off x="4646875" y="2950300"/>
            <a:ext cx="729000" cy="67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Introduction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Le modèle discret : Cox-Ross Rubinstein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Le modèle stochastique : Black and scholes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Convergence de Cox-Ross Rubinstein vers le modèle Black and Scholes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Conclusion</a:t>
            </a:r>
            <a:endParaRPr sz="1800"/>
          </a:p>
        </p:txBody>
      </p:sp>
      <p:sp>
        <p:nvSpPr>
          <p:cNvPr id="138" name="Google Shape;138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title"/>
          </p:nvPr>
        </p:nvSpPr>
        <p:spPr>
          <a:xfrm>
            <a:off x="587718" y="206232"/>
            <a:ext cx="7966347" cy="8556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Convergence du modèle CRR </a:t>
            </a:r>
            <a:r>
              <a:rPr lang="fr-FR" dirty="0"/>
              <a:t>pour une option call Européenne </a:t>
            </a:r>
            <a:endParaRPr dirty="0"/>
          </a:p>
        </p:txBody>
      </p:sp>
      <p:sp>
        <p:nvSpPr>
          <p:cNvPr id="315" name="Google Shape;315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E6A175-E645-4053-8B1B-61992718A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529" y="1061884"/>
            <a:ext cx="6213987" cy="381547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  <p:sp>
        <p:nvSpPr>
          <p:cNvPr id="321" name="Google Shape;321;p33"/>
          <p:cNvSpPr txBox="1">
            <a:spLocks noGrp="1"/>
          </p:cNvSpPr>
          <p:nvPr>
            <p:ph type="title"/>
          </p:nvPr>
        </p:nvSpPr>
        <p:spPr>
          <a:xfrm>
            <a:off x="689275" y="1483100"/>
            <a:ext cx="6020400" cy="16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pic>
        <p:nvPicPr>
          <p:cNvPr id="322" name="Google Shape;3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850" y="933525"/>
            <a:ext cx="4952749" cy="32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>
            <a:spLocks noGrp="1"/>
          </p:cNvSpPr>
          <p:nvPr>
            <p:ph type="title"/>
          </p:nvPr>
        </p:nvSpPr>
        <p:spPr>
          <a:xfrm>
            <a:off x="1199154" y="14598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MERCI POUR VOTRE ATTENTION</a:t>
            </a:r>
            <a:endParaRPr b="1"/>
          </a:p>
        </p:txBody>
      </p:sp>
      <p:sp>
        <p:nvSpPr>
          <p:cNvPr id="328" name="Google Shape;328;p3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833525" y="802975"/>
            <a:ext cx="3363300" cy="7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1068675" y="1845975"/>
            <a:ext cx="7346100" cy="25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fr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Une option de call/put est en finance de marché un produit dérivé qui donne le droit mais pas l’obligation de vendre ou d’acheter un actif financier avec un prix d’exercice K pendant un temps donnée T.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fr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Dans le marché financier, il existe plusieurs types d’options: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fr" sz="1800">
                <a:solidFill>
                  <a:srgbClr val="4A86E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- Les options européennes</a:t>
            </a:r>
            <a:endParaRPr sz="1800">
              <a:solidFill>
                <a:srgbClr val="4A86E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4A86E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- Les options américaines</a:t>
            </a:r>
            <a:endParaRPr sz="1800">
              <a:solidFill>
                <a:srgbClr val="4A86E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4A86E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- Les options asiatiques</a:t>
            </a:r>
            <a:endParaRPr sz="1800">
              <a:solidFill>
                <a:srgbClr val="4A86E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de Cox-Ross Rubinstein</a:t>
            </a:r>
            <a:endParaRPr/>
          </a:p>
        </p:txBody>
      </p:sp>
      <p:cxnSp>
        <p:nvCxnSpPr>
          <p:cNvPr id="151" name="Google Shape;151;p16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52" name="Google Shape;152;p16"/>
          <p:cNvSpPr txBox="1"/>
          <p:nvPr/>
        </p:nvSpPr>
        <p:spPr>
          <a:xfrm>
            <a:off x="819150" y="1880775"/>
            <a:ext cx="7379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Le modèle de Cox-Ross-Rubinstein, proposé en 1979, est un modèle discret qui permet l'évaluation des prix des options.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175" y="2454375"/>
            <a:ext cx="5390325" cy="9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1021325" y="3628850"/>
            <a:ext cx="73461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Avec: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3962400"/>
            <a:ext cx="822300" cy="36131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1865975" y="3905125"/>
            <a:ext cx="73461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 probabilité risque neutre de gain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800" y="4419600"/>
            <a:ext cx="664525" cy="2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1865975" y="4286125"/>
            <a:ext cx="73461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 probabilité de perte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Initialisation Des paramètres</a:t>
            </a:r>
            <a:endParaRPr/>
          </a:p>
        </p:txBody>
      </p:sp>
      <p:cxnSp>
        <p:nvCxnSpPr>
          <p:cNvPr id="165" name="Google Shape;165;p17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66" name="Google Shape;166;p17"/>
          <p:cNvSpPr txBox="1"/>
          <p:nvPr/>
        </p:nvSpPr>
        <p:spPr>
          <a:xfrm>
            <a:off x="571125" y="1449950"/>
            <a:ext cx="7379700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Pour implémenter le modèle de Cox-Ross-Rubinstein, on a opté pour 2 méthodes: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Dans les deux cas on initialise les paramètres du modèle comme suit: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457200" marR="1016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 prix du strike (d’exercice)  </a:t>
            </a:r>
            <a:r>
              <a:rPr lang="fr" b="1"/>
              <a:t>K=50</a:t>
            </a:r>
            <a:r>
              <a:rPr lang="fr"/>
              <a:t>,</a:t>
            </a:r>
            <a:endParaRPr/>
          </a:p>
          <a:p>
            <a:pPr marL="457200" marR="1016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 prix initial du sous-jacent  </a:t>
            </a:r>
            <a:r>
              <a:rPr lang="fr" b="1"/>
              <a:t>S=50</a:t>
            </a:r>
            <a:r>
              <a:rPr lang="fr"/>
              <a:t>,</a:t>
            </a:r>
            <a:endParaRPr/>
          </a:p>
          <a:p>
            <a:pPr marL="457200" marR="1016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L’horizon de temps                </a:t>
            </a:r>
            <a:r>
              <a:rPr lang="fr" b="1"/>
              <a:t>T=0.4167</a:t>
            </a:r>
            <a:r>
              <a:rPr lang="fr"/>
              <a:t>,</a:t>
            </a:r>
            <a:endParaRPr/>
          </a:p>
          <a:p>
            <a:pPr marL="457200" marR="1016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 taux sans risque                </a:t>
            </a:r>
            <a:r>
              <a:rPr lang="fr" b="1"/>
              <a:t>r=0.1</a:t>
            </a:r>
            <a:r>
              <a:rPr lang="fr"/>
              <a:t>,</a:t>
            </a:r>
            <a:endParaRPr/>
          </a:p>
          <a:p>
            <a:pPr marL="457200" marR="1016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 nombre de périodes          </a:t>
            </a:r>
            <a:r>
              <a:rPr lang="fr" b="1"/>
              <a:t>N=110</a:t>
            </a:r>
            <a:endParaRPr b="1"/>
          </a:p>
          <a:p>
            <a:pPr marL="457200" marR="1016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La volatilité                             </a:t>
            </a:r>
            <a:r>
              <a:rPr lang="fr" b="1"/>
              <a:t>Sigma= 0.4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4572000" y="1946275"/>
            <a:ext cx="40383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2) Fonction personnalisé (from Scratch)</a:t>
            </a:r>
            <a:endParaRPr sz="1500" b="1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1494675" y="1946273"/>
            <a:ext cx="26823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00"/>
              <a:buFont typeface="Calibri"/>
              <a:buAutoNum type="arabicParenR"/>
            </a:pPr>
            <a:r>
              <a:rPr lang="fr" sz="1500" b="1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CRRBinomialTreeOption()     </a:t>
            </a:r>
            <a:endParaRPr sz="1500" b="1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246450" y="185125"/>
            <a:ext cx="8402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Résultats obtenus pour une option Américaine (1/2)</a:t>
            </a:r>
            <a:endParaRPr sz="2800"/>
          </a:p>
        </p:txBody>
      </p:sp>
      <p:sp>
        <p:nvSpPr>
          <p:cNvPr id="175" name="Google Shape;175;p18"/>
          <p:cNvSpPr txBox="1"/>
          <p:nvPr/>
        </p:nvSpPr>
        <p:spPr>
          <a:xfrm>
            <a:off x="583775" y="1199100"/>
            <a:ext cx="51513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431375" y="749950"/>
            <a:ext cx="29268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Cas d’une option d’achat (Call)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1498625" y="4449225"/>
            <a:ext cx="3423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>
                <a:solidFill>
                  <a:srgbClr val="666666"/>
                </a:solidFill>
              </a:rPr>
              <a:t>Figure 1: Valeur de l’option pour un call américain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75" y="1253350"/>
            <a:ext cx="4999775" cy="30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5075" y="1530300"/>
            <a:ext cx="3017425" cy="23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311700" y="267900"/>
            <a:ext cx="8402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Résultats obtenus pour une option Américaine (2/2)</a:t>
            </a:r>
            <a:endParaRPr sz="2800"/>
          </a:p>
        </p:txBody>
      </p:sp>
      <p:sp>
        <p:nvSpPr>
          <p:cNvPr id="186" name="Google Shape;186;p19"/>
          <p:cNvSpPr txBox="1"/>
          <p:nvPr/>
        </p:nvSpPr>
        <p:spPr>
          <a:xfrm>
            <a:off x="583775" y="1199100"/>
            <a:ext cx="51513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339525" y="867425"/>
            <a:ext cx="35343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Cas d’une option de vente (Put)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1922263" y="4389375"/>
            <a:ext cx="3423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>
                <a:solidFill>
                  <a:srgbClr val="666666"/>
                </a:solidFill>
              </a:rPr>
              <a:t>Figure 2: Valeur de l’option pour un put américain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25" y="1347275"/>
            <a:ext cx="5098824" cy="28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150" y="1530300"/>
            <a:ext cx="2971250" cy="229881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>
            <a:spLocks noGrp="1"/>
          </p:cNvSpPr>
          <p:nvPr>
            <p:ph type="title"/>
          </p:nvPr>
        </p:nvSpPr>
        <p:spPr>
          <a:xfrm>
            <a:off x="297300" y="282250"/>
            <a:ext cx="3807300" cy="11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Arbre d’un Call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Américain </a:t>
            </a:r>
            <a:endParaRPr/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725" y="440050"/>
            <a:ext cx="4102676" cy="410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725" y="1573475"/>
            <a:ext cx="3425675" cy="25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 txBox="1"/>
          <p:nvPr/>
        </p:nvSpPr>
        <p:spPr>
          <a:xfrm>
            <a:off x="5008788" y="4413525"/>
            <a:ext cx="3423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>
                <a:solidFill>
                  <a:srgbClr val="666666"/>
                </a:solidFill>
              </a:rPr>
              <a:t>Figure 3: Arbre d’un call Américain pour N=5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270600" y="294500"/>
            <a:ext cx="86028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Résultats obtenus pour une option Européenne (1/2)</a:t>
            </a:r>
            <a:endParaRPr sz="2800"/>
          </a:p>
        </p:txBody>
      </p:sp>
      <p:sp>
        <p:nvSpPr>
          <p:cNvPr id="206" name="Google Shape;206;p21"/>
          <p:cNvSpPr txBox="1"/>
          <p:nvPr/>
        </p:nvSpPr>
        <p:spPr>
          <a:xfrm>
            <a:off x="583775" y="1199100"/>
            <a:ext cx="51513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270600" y="836300"/>
            <a:ext cx="35343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Cas d’une option d’achat (Call)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1754988" y="4361700"/>
            <a:ext cx="3423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>
                <a:solidFill>
                  <a:srgbClr val="666666"/>
                </a:solidFill>
              </a:rPr>
              <a:t>Figure 4: Valeur de l’option pour un call Européen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00" y="1199100"/>
            <a:ext cx="5191975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875" y="1476625"/>
            <a:ext cx="3011975" cy="234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On-screen Show (16:9)</PresentationFormat>
  <Paragraphs>108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Nunito</vt:lpstr>
      <vt:lpstr>Arial</vt:lpstr>
      <vt:lpstr>Shift</vt:lpstr>
      <vt:lpstr>Pricing des options via différents modèles discrets et continus</vt:lpstr>
      <vt:lpstr>Plan</vt:lpstr>
      <vt:lpstr>Introduction</vt:lpstr>
      <vt:lpstr>Modèle de Cox-Ross Rubinstein</vt:lpstr>
      <vt:lpstr>Initialisation Des paramètres</vt:lpstr>
      <vt:lpstr>Résultats obtenus pour une option Américaine (1/2)</vt:lpstr>
      <vt:lpstr>Résultats obtenus pour une option Américaine (2/2)</vt:lpstr>
      <vt:lpstr>Arbre d’un Call  Américain </vt:lpstr>
      <vt:lpstr>Résultats obtenus pour une option Européenne (1/2)</vt:lpstr>
      <vt:lpstr>Résultats obtenus pour une option Européenne (2/2)</vt:lpstr>
      <vt:lpstr>Arbre Binomial pour un Call Européen :</vt:lpstr>
      <vt:lpstr>Modèle de Black-Scholes</vt:lpstr>
      <vt:lpstr>Résultats obtenus pour une option Européenne </vt:lpstr>
      <vt:lpstr>Modèle de Black-Scholes pour les options européennes  avec dividendes</vt:lpstr>
      <vt:lpstr>Modèle de Black-Scholes pour les options européennes  avec dividendes</vt:lpstr>
      <vt:lpstr>Convergence du modèle de Cox-Ross-Rubinstein vers le modèle de Black-Scholes</vt:lpstr>
      <vt:lpstr>Convergence du modèle CRR vers le modèle stochastique</vt:lpstr>
      <vt:lpstr>Correction de la convergence</vt:lpstr>
      <vt:lpstr>Correction de la convergence</vt:lpstr>
      <vt:lpstr>Convergence du modèle CRR pour une option call Européenne 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Pricing des options via différents modèles discrets et continus</dc:title>
  <cp:lastModifiedBy>BHS</cp:lastModifiedBy>
  <cp:revision>1</cp:revision>
  <dcterms:modified xsi:type="dcterms:W3CDTF">2020-12-06T10:04:14Z</dcterms:modified>
</cp:coreProperties>
</file>