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1" r:id="rId10"/>
    <p:sldId id="262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-640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7031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6828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530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1155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96119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078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548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74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0396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916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802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1108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345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31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010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45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A94D-BA29-4450-AC8C-5A8447517419}" type="datetimeFigureOut">
              <a:rPr lang="en-IN" smtClean="0"/>
              <a:pPr/>
              <a:t>19-02-2021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61D889-D8AF-4F8B-B42A-29D855EC44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405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EBAF2B-4B9C-43F6-B578-3A853AF0D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866774" y="1714501"/>
            <a:ext cx="6638923" cy="866774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1F456D-8040-4643-A1ED-3985D6423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26" y="2971799"/>
            <a:ext cx="4400549" cy="4086225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NAME:             N.SALMA FATHIMA 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DT NUMBER:         DT20207480096 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MAIL ID:          saofflfa@gmail.com 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DOMAIN:              AUTONOMOUS IT</a:t>
            </a:r>
          </a:p>
        </p:txBody>
      </p:sp>
      <p:pic>
        <p:nvPicPr>
          <p:cNvPr id="1026" name="Picture 3" descr="Description: C:\Users\staff\Downloads\WhatsApp Image 2020-12-10 at 10.01.37 AM.jpeg">
            <a:extLst>
              <a:ext uri="{FF2B5EF4-FFF2-40B4-BE49-F238E27FC236}">
                <a16:creationId xmlns:a16="http://schemas.microsoft.com/office/drawing/2014/main" xmlns="" id="{FB85C595-DDBA-4E90-8E6C-BE264443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4" y="6349"/>
            <a:ext cx="8805053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D71271-FD65-465C-AE5B-3B2FFF738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8877" y="1152524"/>
            <a:ext cx="34290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1677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6DC525-ED23-409C-8FE0-1A566542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9075"/>
            <a:ext cx="8596668" cy="5822287"/>
          </a:xfrm>
        </p:spPr>
        <p:txBody>
          <a:bodyPr/>
          <a:lstStyle/>
          <a:p>
            <a:r>
              <a:rPr lang="en-IN" sz="2500" dirty="0"/>
              <a:t>The web application is connected to the SQL server’s database through PHP.</a:t>
            </a:r>
          </a:p>
          <a:p>
            <a:r>
              <a:rPr lang="en-IN" sz="2500" dirty="0"/>
              <a:t>We can purchase free compute plans from azure.</a:t>
            </a:r>
          </a:p>
          <a:p>
            <a:r>
              <a:rPr lang="en-IN" sz="2500" dirty="0"/>
              <a:t>One compute plan is assigned to our web application and two more compute plans are </a:t>
            </a:r>
            <a:r>
              <a:rPr lang="en-IN" sz="2500" dirty="0" err="1"/>
              <a:t>purchasedif</a:t>
            </a:r>
            <a:r>
              <a:rPr lang="en-IN" sz="2500" dirty="0"/>
              <a:t> in case we have to extend the </a:t>
            </a:r>
            <a:r>
              <a:rPr lang="en-IN" sz="2500" dirty="0" err="1"/>
              <a:t>cpu</a:t>
            </a:r>
            <a:r>
              <a:rPr lang="en-IN" sz="2500" dirty="0"/>
              <a:t> utilisation limit.</a:t>
            </a:r>
          </a:p>
          <a:p>
            <a:r>
              <a:rPr lang="en-IN" sz="2500" dirty="0"/>
              <a:t>Now we are going to establish a network between all the computes which are connected to the load balancer.</a:t>
            </a:r>
          </a:p>
          <a:p>
            <a:r>
              <a:rPr lang="en-IN" sz="2500" dirty="0"/>
              <a:t>If the load increases by 70%, it includes the second compute .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2763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124C5E-A220-4654-B964-278014DE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FLOWCHART:</a:t>
            </a:r>
          </a:p>
        </p:txBody>
      </p:sp>
      <p:pic>
        <p:nvPicPr>
          <p:cNvPr id="5" name="Content Placeholder 4" descr="flwchar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16" y="1552576"/>
            <a:ext cx="8410184" cy="4829174"/>
          </a:xfrm>
        </p:spPr>
      </p:pic>
    </p:spTree>
    <p:extLst>
      <p:ext uri="{BB962C8B-B14F-4D97-AF65-F5344CB8AC3E}">
        <p14:creationId xmlns:p14="http://schemas.microsoft.com/office/powerpoint/2010/main" xmlns="" val="368500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IN" dirty="0" smtClean="0"/>
              <a:t>Flowchart explanation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5314950"/>
          </a:xfrm>
        </p:spPr>
        <p:txBody>
          <a:bodyPr>
            <a:normAutofit/>
          </a:bodyPr>
          <a:lstStyle/>
          <a:p>
            <a:r>
              <a:rPr lang="en-IN" dirty="0" smtClean="0"/>
              <a:t>A user is accessing the web application through a web site.</a:t>
            </a:r>
          </a:p>
          <a:p>
            <a:r>
              <a:rPr lang="en-IN" dirty="0" smtClean="0"/>
              <a:t>This is connected to the SSH also known as secure call which is a network communication protocol that enables communication between two computers.</a:t>
            </a:r>
          </a:p>
          <a:p>
            <a:r>
              <a:rPr lang="en-IN" dirty="0" smtClean="0"/>
              <a:t>Then this SSH is connected to the load balancer </a:t>
            </a:r>
            <a:r>
              <a:rPr lang="en-IN" dirty="0" err="1" smtClean="0"/>
              <a:t>tp</a:t>
            </a:r>
            <a:r>
              <a:rPr lang="en-IN" dirty="0" smtClean="0"/>
              <a:t> which azure virtual machines are connected.</a:t>
            </a:r>
          </a:p>
          <a:p>
            <a:r>
              <a:rPr lang="en-IN" dirty="0" smtClean="0"/>
              <a:t>AZURE VIRTUAL MACHINES are a  tightly</a:t>
            </a:r>
            <a:r>
              <a:rPr lang="en-US" dirty="0" smtClean="0"/>
              <a:t> isolated software container with an OS and an application inside.</a:t>
            </a:r>
          </a:p>
          <a:p>
            <a:r>
              <a:rPr lang="en-IN" dirty="0" smtClean="0"/>
              <a:t>Load balancer provides high availability by distributing incoming traffic among the active VM’s.</a:t>
            </a:r>
          </a:p>
          <a:p>
            <a:r>
              <a:rPr lang="en-IN" dirty="0" smtClean="0"/>
              <a:t>Then the whole set is connected to the access manager.</a:t>
            </a:r>
          </a:p>
          <a:p>
            <a:r>
              <a:rPr lang="en-IN" dirty="0" smtClean="0"/>
              <a:t>The access manager defends against unauthorised login attempts and </a:t>
            </a:r>
            <a:r>
              <a:rPr lang="en-IN" dirty="0" err="1" smtClean="0"/>
              <a:t>safegaurds</a:t>
            </a:r>
            <a:r>
              <a:rPr lang="en-IN" dirty="0" smtClean="0"/>
              <a:t> information with risk-based access controls </a:t>
            </a:r>
          </a:p>
          <a:p>
            <a:r>
              <a:rPr lang="en-IN" dirty="0" smtClean="0"/>
              <a:t>Then this access manager is connected to the </a:t>
            </a:r>
            <a:r>
              <a:rPr lang="en-IN" dirty="0" err="1" smtClean="0"/>
              <a:t>sql</a:t>
            </a:r>
            <a:r>
              <a:rPr lang="en-IN" dirty="0" smtClean="0"/>
              <a:t> server.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57175"/>
            <a:ext cx="8596668" cy="5784187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              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erlin Sans FB Demi" pitchFamily="34" charset="0"/>
              </a:rPr>
              <a:t>THANK YOU FOR WATCHING !!!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Berlin Sans FB Demi" pitchFamily="34" charset="0"/>
            </a:endParaRPr>
          </a:p>
        </p:txBody>
      </p:sp>
      <p:pic>
        <p:nvPicPr>
          <p:cNvPr id="1028" name="Picture 4" descr="Beautiful women in excited express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775" y="3286125"/>
            <a:ext cx="5962650" cy="3571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FA2383-F027-4AEE-BEB2-75DAA097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3675"/>
            <a:ext cx="11268075" cy="1325563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STATEMENT: </a:t>
            </a:r>
            <a:b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FAD279-A2EB-4EAB-84D3-BCB17AEC0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333500"/>
            <a:ext cx="10715625" cy="4843463"/>
          </a:xfrm>
        </p:spPr>
        <p:txBody>
          <a:bodyPr>
            <a:normAutofit/>
          </a:bodyPr>
          <a:lstStyle/>
          <a:p>
            <a:r>
              <a:rPr lang="en-US" sz="2800" dirty="0"/>
              <a:t>One of the Retail customer is looking to automate various phases of Infrastructure Lifecycle i.e., Design, Build, Operate &amp; Optimize. </a:t>
            </a:r>
          </a:p>
          <a:p>
            <a:r>
              <a:rPr lang="en-US" sz="2800" dirty="0"/>
              <a:t>Overall objectives of the Autonomous Infrastructure are to improve agility of the business requirement and reduce manual intervention while managing the overall lifecycle of application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2207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0F9283-16C8-4D5B-8D4B-862D9724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8D1634-33D3-4A87-9E91-2ED563669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1125"/>
            <a:ext cx="8596668" cy="501967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Bahnschrift" panose="020B0502040204020203" pitchFamily="34" charset="0"/>
              </a:rPr>
              <a:t>AUTONOMOUS: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The definition of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autonomous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Bahnschrift Light SemiCondensed" panose="020B0502040204020203" pitchFamily="34" charset="0"/>
              </a:rPr>
              <a:t> is a person or entity that is self-controlling and not governed by outside forces. </a:t>
            </a:r>
          </a:p>
          <a:p>
            <a:pPr marL="0" indent="0">
              <a:buNone/>
            </a:pPr>
            <a:endParaRPr lang="en-US" sz="2800" b="0" i="0" dirty="0">
              <a:solidFill>
                <a:srgbClr val="202124"/>
              </a:solidFill>
              <a:effectLst/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202124"/>
                </a:solidFill>
                <a:latin typeface="Arial Narrow" panose="020B0606020202030204" pitchFamily="34" charset="0"/>
              </a:rPr>
              <a:t>PROJECT DESCRIPTION:</a:t>
            </a:r>
          </a:p>
          <a:p>
            <a:r>
              <a:rPr lang="en-US" sz="2400" dirty="0">
                <a:solidFill>
                  <a:srgbClr val="202124"/>
                </a:solidFill>
                <a:latin typeface="Arial Narrow" panose="020B0606020202030204" pitchFamily="34" charset="0"/>
              </a:rPr>
              <a:t>  </a:t>
            </a:r>
            <a:r>
              <a:rPr lang="en-US" sz="2800" dirty="0">
                <a:solidFill>
                  <a:srgbClr val="202124"/>
                </a:solidFill>
                <a:latin typeface="Arial Narrow" panose="020B0606020202030204" pitchFamily="34" charset="0"/>
              </a:rPr>
              <a:t>Here we are supposed to  provide a web  application that is supposed to perform various operations like design, build, operate and optimize of an infrastructure lifecycle.</a:t>
            </a:r>
          </a:p>
          <a:p>
            <a:r>
              <a:rPr lang="en-US" sz="2800" dirty="0">
                <a:solidFill>
                  <a:srgbClr val="202124"/>
                </a:solidFill>
                <a:latin typeface="Arial Narrow" panose="020B0606020202030204" pitchFamily="34" charset="0"/>
              </a:rPr>
              <a:t>Also we are improving the flexibility of the business</a:t>
            </a:r>
            <a:r>
              <a:rPr lang="en-IN" sz="2800" dirty="0">
                <a:solidFill>
                  <a:srgbClr val="202124"/>
                </a:solidFill>
                <a:latin typeface="Arial Narrow" panose="020B0606020202030204" pitchFamily="34" charset="0"/>
              </a:rPr>
              <a:t> and reducing the manual work .</a:t>
            </a:r>
            <a:endParaRPr lang="en-US" sz="2800" dirty="0">
              <a:solidFill>
                <a:srgbClr val="20212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27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169408-AA43-4D4E-9D0D-3FD60870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8F778C-1B03-4154-A186-9B2C0B001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09" y="1311390"/>
            <a:ext cx="8959636" cy="5120644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latin typeface="Britannic Bold" panose="020B0903060703020204" pitchFamily="34" charset="0"/>
              </a:rPr>
              <a:t>FRONTEND:   </a:t>
            </a:r>
          </a:p>
          <a:p>
            <a:pPr marL="0" indent="0">
              <a:buNone/>
            </a:pPr>
            <a:r>
              <a:rPr lang="en-IN" sz="2400" dirty="0"/>
              <a:t>VISUAL STUDIO 2015 :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Microsoft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Visual Studio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is an integrated development environment (IDE) from Microsoft.</a:t>
            </a:r>
          </a:p>
          <a:p>
            <a:r>
              <a:rPr lang="en-US" sz="28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It is used to develop computer programs, websites, web apps, web services and mobile apps. </a:t>
            </a:r>
          </a:p>
          <a:p>
            <a:r>
              <a:rPr lang="en-US" sz="2800" dirty="0">
                <a:solidFill>
                  <a:srgbClr val="20212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We are using various languages like : HTML, CSS, C Sharp, </a:t>
            </a:r>
            <a:r>
              <a:rPr lang="en-US" sz="2800" dirty="0" err="1" smtClean="0">
                <a:solidFill>
                  <a:srgbClr val="20212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dotnet</a:t>
            </a:r>
            <a:r>
              <a:rPr lang="en-US" sz="2800" dirty="0" smtClean="0">
                <a:solidFill>
                  <a:srgbClr val="20212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, </a:t>
            </a:r>
            <a:r>
              <a:rPr lang="en-US" sz="2800" dirty="0">
                <a:solidFill>
                  <a:srgbClr val="20212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Java script. </a:t>
            </a:r>
            <a:endParaRPr lang="en-IN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EE0582-2ABD-47FA-931C-D1304FB28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76900" y="4851401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30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79CB5-C9B0-4848-822C-88656B72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125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BACKEND: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5D3AC9-DA81-402A-9BCA-BE2232735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8725"/>
            <a:ext cx="8596668" cy="539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800" b="1" dirty="0"/>
              <a:t>SQL SERVER:</a:t>
            </a:r>
            <a:endParaRPr lang="en-IN" b="1" dirty="0"/>
          </a:p>
          <a:p>
            <a:r>
              <a:rPr lang="en-US" sz="2600" b="1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SQL Server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is a database 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by Microsof</a:t>
            </a:r>
            <a:r>
              <a:rPr lang="en-US" sz="2600" dirty="0">
                <a:solidFill>
                  <a:srgbClr val="20212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 which 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is a special-purpose programming language designed to handle data in a relational database management system. </a:t>
            </a:r>
          </a:p>
          <a:p>
            <a:r>
              <a:rPr lang="en-US" sz="26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 database 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is a computer program that provides database services to other programs or computers that is  defined by the client-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model.</a:t>
            </a:r>
          </a:p>
          <a:p>
            <a:endParaRPr lang="en-US" sz="2600" b="0" i="0" dirty="0">
              <a:solidFill>
                <a:srgbClr val="20212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2800" b="1" i="0" dirty="0">
              <a:solidFill>
                <a:srgbClr val="202124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003E4B-8036-4E91-82A7-87DA27D65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3535" y="4629150"/>
            <a:ext cx="3049415" cy="17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677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0DC59E-26EC-41B5-A9B5-DFA10680C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28625"/>
            <a:ext cx="8596668" cy="61341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202124"/>
                </a:solidFill>
                <a:cs typeface="Calibri Light" panose="020F0302020204030204" pitchFamily="34" charset="0"/>
              </a:rPr>
              <a:t>PHP:</a:t>
            </a:r>
          </a:p>
          <a:p>
            <a:r>
              <a:rPr lang="en-US" sz="32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Stands for "Hypertext Preprocessor.“</a:t>
            </a:r>
          </a:p>
          <a:p>
            <a:r>
              <a:rPr lang="en-US" sz="32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PHP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is an HTML-embedded Web scripting language. This </a:t>
            </a:r>
            <a:r>
              <a:rPr lang="en-US" sz="3200" b="1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means PHP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 code can be inserted into the HTML of a Web page.</a:t>
            </a:r>
            <a:endParaRPr lang="en-IN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It is a widely used open source scripting language used for web development.</a:t>
            </a:r>
          </a:p>
          <a:p>
            <a:pPr marL="0" indent="0">
              <a:buNone/>
            </a:pPr>
            <a:endParaRPr lang="en-IN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16FC57E-D479-449C-95C3-28D97B444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99518" y="4557712"/>
            <a:ext cx="29146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646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E9CB63-23EA-4D4E-8595-EC38231D5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IN" dirty="0"/>
              <a:t>SUBNET: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B97DE2-35F0-4302-B5B7-0D0AD0BD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425"/>
            <a:ext cx="8596668" cy="5172075"/>
          </a:xfrm>
        </p:spPr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subnet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or subnetwork is a segmented piece of a larger network. </a:t>
            </a:r>
          </a:p>
          <a:p>
            <a:r>
              <a:rPr lang="en-US" sz="2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subnets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are a logical partition of an IP network into multiple, smaller network segments.</a:t>
            </a:r>
          </a:p>
          <a:p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One goal of a </a:t>
            </a:r>
            <a:r>
              <a:rPr lang="en-US" sz="2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subnet</a:t>
            </a:r>
            <a:r>
              <a:rPr lang="en-US" sz="2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to split a large network into a grouping of smaller, interconnected networks to help minimize traffic.</a:t>
            </a: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F882E3-9887-4820-8131-B13A2B9D0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62237" y="4533899"/>
            <a:ext cx="5072063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853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D2001A-5BE2-44E8-B3AA-67D3ECBE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71501"/>
            <a:ext cx="8596668" cy="5469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Here we are using a network with two subnets :</a:t>
            </a:r>
          </a:p>
          <a:p>
            <a:r>
              <a:rPr lang="en-IN" sz="2800" dirty="0"/>
              <a:t>One public subnet which is an internet facing subnet , the instances should be able to access the internet and should be accessible from the internet over public IP address.</a:t>
            </a:r>
          </a:p>
          <a:p>
            <a:r>
              <a:rPr lang="en-IN" sz="2800" dirty="0"/>
              <a:t>One private subnet which is the internal subnet that should not be accessible by the internet but it should contain the necessary cloud components to provide appropriate access.</a:t>
            </a:r>
          </a:p>
        </p:txBody>
      </p:sp>
    </p:spTree>
    <p:extLst>
      <p:ext uri="{BB962C8B-B14F-4D97-AF65-F5344CB8AC3E}">
        <p14:creationId xmlns:p14="http://schemas.microsoft.com/office/powerpoint/2010/main" xmlns="" val="1492227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CF017-3A9F-4681-AE6C-ADFAA6AA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WORKFLOW: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071C9F-D6D4-46F2-B09C-402521FC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5181599"/>
          </a:xfrm>
        </p:spPr>
        <p:txBody>
          <a:bodyPr/>
          <a:lstStyle/>
          <a:p>
            <a:r>
              <a:rPr lang="en-IN" sz="2200" dirty="0"/>
              <a:t>In this project, we are firstly going to develop a web application using visual studio 2015.</a:t>
            </a:r>
          </a:p>
          <a:p>
            <a:r>
              <a:rPr lang="en-IN" sz="2200" dirty="0"/>
              <a:t>Then we are creating a storage account in azure to store data files,  SQL SERVER acts as the cloud.</a:t>
            </a:r>
          </a:p>
          <a:p>
            <a:r>
              <a:rPr lang="en-IN" sz="2200" dirty="0"/>
              <a:t>Our primary motive is to extend the CPU  utilization limit when the load exceeds 70%.</a:t>
            </a:r>
          </a:p>
          <a:p>
            <a:pPr marL="0" indent="0">
              <a:buNone/>
            </a:pPr>
            <a:r>
              <a:rPr lang="en-IN" sz="2800" b="1" dirty="0"/>
              <a:t>TPA:</a:t>
            </a:r>
          </a:p>
          <a:p>
            <a:r>
              <a:rPr lang="en-IN" sz="2200" dirty="0"/>
              <a:t>The TPA (THIRD PARTY ATMINISTRATION) Works as the load balancer which monitors the load periodically on the flow.</a:t>
            </a:r>
          </a:p>
          <a:p>
            <a:r>
              <a:rPr lang="en-IN" sz="2200" dirty="0"/>
              <a:t>As the number of users increase , the load also increases.</a:t>
            </a:r>
          </a:p>
          <a:p>
            <a:r>
              <a:rPr lang="en-IN" sz="2200" dirty="0"/>
              <a:t>It functions similar to an auditor that periodically checks how many files were created or deleted or that have been modified.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75414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306</TotalTime>
  <Words>506</Words>
  <Application>Microsoft Office PowerPoint</Application>
  <PresentationFormat>Custom</PresentationFormat>
  <Paragraphs>67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 </vt:lpstr>
      <vt:lpstr> PROBLEM STATEMENT:  </vt:lpstr>
      <vt:lpstr>INTRODUCTION:</vt:lpstr>
      <vt:lpstr>TECHNOLOGIES USED: </vt:lpstr>
      <vt:lpstr>BACKEND:</vt:lpstr>
      <vt:lpstr>Slide 6</vt:lpstr>
      <vt:lpstr>SUBNET:</vt:lpstr>
      <vt:lpstr>Slide 8</vt:lpstr>
      <vt:lpstr>PROJECT WORKFLOW:</vt:lpstr>
      <vt:lpstr>Slide 10</vt:lpstr>
      <vt:lpstr>FLOWCHART:</vt:lpstr>
      <vt:lpstr>Flowchart explanation :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 Fathima</dc:creator>
  <cp:lastModifiedBy>Welcome</cp:lastModifiedBy>
  <cp:revision>30</cp:revision>
  <dcterms:created xsi:type="dcterms:W3CDTF">2021-02-18T04:46:42Z</dcterms:created>
  <dcterms:modified xsi:type="dcterms:W3CDTF">2021-02-19T04:46:53Z</dcterms:modified>
</cp:coreProperties>
</file>