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30"/>
  </p:notesMasterIdLst>
  <p:handoutMasterIdLst>
    <p:handoutMasterId r:id="rId31"/>
  </p:handoutMasterIdLst>
  <p:sldIdLst>
    <p:sldId id="269" r:id="rId3"/>
    <p:sldId id="268" r:id="rId4"/>
    <p:sldId id="267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80" r:id="rId14"/>
    <p:sldId id="291" r:id="rId15"/>
    <p:sldId id="292" r:id="rId16"/>
    <p:sldId id="293" r:id="rId17"/>
    <p:sldId id="281" r:id="rId18"/>
    <p:sldId id="284" r:id="rId19"/>
    <p:sldId id="286" r:id="rId20"/>
    <p:sldId id="285" r:id="rId21"/>
    <p:sldId id="282" r:id="rId22"/>
    <p:sldId id="287" r:id="rId23"/>
    <p:sldId id="296" r:id="rId24"/>
    <p:sldId id="294" r:id="rId25"/>
    <p:sldId id="295" r:id="rId26"/>
    <p:sldId id="297" r:id="rId27"/>
    <p:sldId id="298" r:id="rId28"/>
    <p:sldId id="275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67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3839">
          <p15:clr>
            <a:srgbClr val="A4A3A4"/>
          </p15:clr>
        </p15:guide>
        <p15:guide id="5" pos="815">
          <p15:clr>
            <a:srgbClr val="A4A3A4"/>
          </p15:clr>
        </p15:guide>
        <p15:guide id="6" pos="6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367"/>
        <p:guide orient="horz" pos="3888"/>
        <p:guide pos="3839"/>
        <p:guide pos="815"/>
        <p:guide pos="6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-27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fr-FR"/>
              <a:t>29/05/2016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fr-FR"/>
              <a:t>29/05/2016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15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A1353-EEA5-436B-AB14-1D84B195E6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46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C3BF-6BDC-46E0-B759-4A25A88207D1}" type="datetime1">
              <a:rPr lang="fr-FR" smtClean="0"/>
              <a:t>29/05/2016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fr-FR" smtClean="0"/>
              <a:t>Modifiez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D67E-F2EC-48E6-B144-90CDB64989A2}" type="datetime1">
              <a:rPr lang="fr-FR" smtClean="0"/>
              <a:t>29/05/2016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‹N°›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7263-03C2-4B67-800F-D01DED288742}" type="datetime1">
              <a:rPr lang="fr-FR" smtClean="0"/>
              <a:t>29/05/2016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1B14-2493-40DD-9B72-53A47162674F}" type="datetime1">
              <a:rPr lang="fr-FR" smtClean="0"/>
              <a:t>29/05/2016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50E5B-4E95-418F-A639-4C1E0D928F76}" type="datetime1">
              <a:rPr lang="fr-FR" smtClean="0"/>
              <a:t>29/05/2016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15FBE-8C0F-4B30-8783-C1A95E880266}" type="datetime1">
              <a:rPr lang="fr-FR" smtClean="0"/>
              <a:t>29/05/2016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AB79-B0F3-48A4-B6E9-4C2A7741BECE}" type="datetime1">
              <a:rPr lang="fr-FR" smtClean="0"/>
              <a:t>29/05/2016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806-D35D-465B-96FF-109BBA2AF148}" type="datetime1">
              <a:rPr lang="fr-FR" smtClean="0"/>
              <a:t>29/05/2016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9B42-D59F-4314-9A2D-9367B862A3F2}" type="datetime1">
              <a:rPr lang="fr-FR" smtClean="0"/>
              <a:t>29/05/2016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CA7C-0CC8-43E3-9E8B-3991874E98AA}" type="datetime1">
              <a:rPr lang="fr-FR" smtClean="0"/>
              <a:t>29/05/2016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E0C4-D9F6-45B6-96E8-713390C40590}" type="datetime1">
              <a:rPr lang="fr-FR" smtClean="0"/>
              <a:t>29/05/2016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F1C7-B864-46F1-9A3B-72D0B9ECA9AA}" type="datetime1">
              <a:rPr lang="fr-FR" smtClean="0"/>
              <a:t>29/05/2016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6DD0BCB-AA07-4C93-B349-65B709269DDC}" type="datetime1">
              <a:rPr lang="fr-FR" smtClean="0"/>
              <a:t>29/05/2016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Année universitaire 2015 - 2016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0219" y="877957"/>
            <a:ext cx="4190999" cy="1074440"/>
          </a:xfrm>
        </p:spPr>
        <p:txBody>
          <a:bodyPr>
            <a:normAutofit fontScale="90000"/>
          </a:bodyPr>
          <a:lstStyle/>
          <a:p>
            <a:pPr algn="ctr" defTabSz="914400">
              <a:lnSpc>
                <a:spcPct val="80000"/>
              </a:lnSpc>
              <a:spcBef>
                <a:spcPts val="0"/>
              </a:spcBef>
              <a:buNone/>
            </a:pPr>
            <a:r>
              <a:rPr lang="fr-FR" sz="6000" b="0" i="0" dirty="0" smtClean="0">
                <a:solidFill>
                  <a:schemeClr val="bg1"/>
                </a:solidFill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  <a:latin typeface="Cambria"/>
                <a:ea typeface="+mj-ea"/>
                <a:cs typeface="+mj-cs"/>
              </a:rPr>
              <a:t>SERVICE CLEAN</a:t>
            </a:r>
            <a:endParaRPr lang="fr-FR" sz="6000" b="0" i="0" dirty="0">
              <a:solidFill>
                <a:schemeClr val="bg1"/>
              </a:solidFill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Cambria"/>
              <a:ea typeface="+mj-ea"/>
              <a:cs typeface="+mj-cs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0005" y="2297617"/>
            <a:ext cx="4446255" cy="990599"/>
          </a:xfrm>
        </p:spPr>
        <p:txBody>
          <a:bodyPr>
            <a:normAutofit/>
          </a:bodyPr>
          <a:lstStyle/>
          <a:p>
            <a:pPr algn="ctr"/>
            <a:r>
              <a:rPr lang="fr-FR" sz="1600" b="1" noProof="1"/>
              <a:t>Création </a:t>
            </a:r>
            <a:r>
              <a:rPr lang="fr-FR" sz="1600" b="1" noProof="1" smtClean="0"/>
              <a:t>d’entreprise |Encadré </a:t>
            </a:r>
            <a:r>
              <a:rPr lang="fr-FR" sz="1600" b="1" noProof="1"/>
              <a:t>par Mme Asli </a:t>
            </a:r>
            <a:endParaRPr lang="fr-FR" sz="1600" b="0" i="0" dirty="0">
              <a:solidFill>
                <a:srgbClr val="D8EBD8"/>
              </a:solidFill>
            </a:endParaRPr>
          </a:p>
        </p:txBody>
      </p:sp>
      <p:pic>
        <p:nvPicPr>
          <p:cNvPr id="12" name="Espace réservé pour une image  1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4" r="28794"/>
          <a:stretch>
            <a:fillRect/>
          </a:stretch>
        </p:blipFill>
        <p:spPr/>
      </p:pic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b="1" smtClean="0"/>
              <a:pPr/>
              <a:t>1</a:t>
            </a:fld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264985" y="6224789"/>
            <a:ext cx="444625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600" dirty="0" smtClean="0"/>
              <a:t>Année universitaire 2015 - 2016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264985" y="4060090"/>
            <a:ext cx="3600400" cy="200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chemeClr val="bg1"/>
                </a:solidFill>
              </a:rPr>
              <a:t>Réalisé </a:t>
            </a:r>
            <a:r>
              <a:rPr lang="fr-FR" sz="1400" b="1" u="sng" dirty="0" smtClean="0">
                <a:solidFill>
                  <a:schemeClr val="bg1"/>
                </a:solidFill>
              </a:rPr>
              <a:t>par :</a:t>
            </a:r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en-US" sz="1400" b="1" dirty="0">
                <a:solidFill>
                  <a:schemeClr val="bg1"/>
                </a:solidFill>
              </a:rPr>
              <a:t>DO ESPERITO SANTO </a:t>
            </a:r>
            <a:r>
              <a:rPr lang="en-US" sz="1400" b="1" dirty="0" err="1">
                <a:solidFill>
                  <a:schemeClr val="bg1"/>
                </a:solidFill>
              </a:rPr>
              <a:t>Silvana</a:t>
            </a:r>
            <a:r>
              <a:rPr lang="en-US" sz="1400" b="1" dirty="0">
                <a:solidFill>
                  <a:schemeClr val="bg1"/>
                </a:solidFill>
              </a:rPr>
              <a:t> 3471</a:t>
            </a:r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en-US" sz="1400" b="1" dirty="0">
                <a:solidFill>
                  <a:schemeClr val="bg1"/>
                </a:solidFill>
              </a:rPr>
              <a:t>SAIRI </a:t>
            </a:r>
            <a:r>
              <a:rPr lang="en-US" sz="1400" b="1" dirty="0" err="1">
                <a:solidFill>
                  <a:schemeClr val="bg1"/>
                </a:solidFill>
              </a:rPr>
              <a:t>Othmane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                           3440</a:t>
            </a:r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fr-FR" sz="1400" b="1" dirty="0">
                <a:solidFill>
                  <a:schemeClr val="bg1"/>
                </a:solidFill>
              </a:rPr>
              <a:t>EL HADIGUY Oussama </a:t>
            </a:r>
            <a:r>
              <a:rPr lang="fr-FR" sz="1400" b="1" dirty="0" smtClean="0">
                <a:solidFill>
                  <a:schemeClr val="bg1"/>
                </a:solidFill>
              </a:rPr>
              <a:t>             3278</a:t>
            </a:r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fr-FR" sz="1400" b="1" dirty="0">
                <a:solidFill>
                  <a:schemeClr val="bg1"/>
                </a:solidFill>
              </a:rPr>
              <a:t>SOUDOU Yassine </a:t>
            </a:r>
            <a:r>
              <a:rPr lang="fr-FR" sz="1400" b="1" dirty="0" smtClean="0">
                <a:solidFill>
                  <a:schemeClr val="bg1"/>
                </a:solidFill>
              </a:rPr>
              <a:t>                        3348</a:t>
            </a:r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fr-FR" sz="1400" b="1" dirty="0">
                <a:solidFill>
                  <a:schemeClr val="bg1"/>
                </a:solidFill>
              </a:rPr>
              <a:t>ELBARMAKI </a:t>
            </a:r>
            <a:r>
              <a:rPr lang="fr-FR" sz="1400" b="1" dirty="0" err="1">
                <a:solidFill>
                  <a:schemeClr val="bg1"/>
                </a:solidFill>
              </a:rPr>
              <a:t>Souhail</a:t>
            </a:r>
            <a:r>
              <a:rPr lang="fr-FR" sz="1400" b="1" dirty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                3435</a:t>
            </a:r>
            <a:endParaRPr lang="fr-FR" sz="1400" dirty="0">
              <a:solidFill>
                <a:schemeClr val="bg1"/>
              </a:solidFill>
            </a:endParaRPr>
          </a:p>
          <a:p>
            <a:pPr lvl="1"/>
            <a:r>
              <a:rPr lang="fr-FR" sz="1400" b="1" dirty="0">
                <a:solidFill>
                  <a:schemeClr val="bg1"/>
                </a:solidFill>
              </a:rPr>
              <a:t>JAZIRI Mohamed </a:t>
            </a:r>
            <a:r>
              <a:rPr lang="fr-FR" sz="1400" b="1" dirty="0" smtClean="0">
                <a:solidFill>
                  <a:schemeClr val="bg1"/>
                </a:solidFill>
              </a:rPr>
              <a:t>                       3255 </a:t>
            </a:r>
            <a:endParaRPr lang="fr-FR" sz="14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fr-FR" sz="1400" b="1" dirty="0">
                <a:solidFill>
                  <a:schemeClr val="bg1"/>
                </a:solidFill>
              </a:rPr>
              <a:t>TOURE Nana </a:t>
            </a:r>
            <a:r>
              <a:rPr lang="fr-FR" sz="1400" b="1">
                <a:solidFill>
                  <a:schemeClr val="bg1"/>
                </a:solidFill>
              </a:rPr>
              <a:t>Houmama </a:t>
            </a:r>
            <a:r>
              <a:rPr lang="fr-FR" sz="1400" b="1" smtClean="0">
                <a:solidFill>
                  <a:schemeClr val="bg1"/>
                </a:solidFill>
              </a:rPr>
              <a:t>         3479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7868" y="332656"/>
            <a:ext cx="9601200" cy="864096"/>
          </a:xfrm>
        </p:spPr>
        <p:txBody>
          <a:bodyPr/>
          <a:lstStyle/>
          <a:p>
            <a:pPr algn="ctr"/>
            <a:r>
              <a:rPr lang="fr-FR" b="1" dirty="0" smtClean="0"/>
              <a:t>Prix</a:t>
            </a:r>
            <a:endParaRPr lang="fr-FR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46" y="1628800"/>
            <a:ext cx="8144553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2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Place(Distribution) &amp; Promotion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1293813" y="2018763"/>
            <a:ext cx="4645152" cy="762000"/>
          </a:xfrm>
        </p:spPr>
        <p:txBody>
          <a:bodyPr/>
          <a:lstStyle/>
          <a:p>
            <a:pPr algn="ctr"/>
            <a:r>
              <a:rPr lang="fr-FR" b="1" dirty="0" smtClean="0"/>
              <a:t>Place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smtClean="0"/>
              <a:t>Circuit court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b="1" dirty="0" smtClean="0"/>
              <a:t>Promotion </a:t>
            </a:r>
            <a:endParaRPr lang="fr-FR" b="1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Création d’une page FACEBOOK et d’un profil sur les pages jaunes</a:t>
            </a:r>
          </a:p>
          <a:p>
            <a:r>
              <a:rPr lang="fr-FR" dirty="0" smtClean="0"/>
              <a:t>Création d’un site internet </a:t>
            </a:r>
          </a:p>
          <a:p>
            <a:r>
              <a:rPr lang="fr-FR" dirty="0" smtClean="0"/>
              <a:t>Distribution de flyers et de cartes de visite </a:t>
            </a:r>
          </a:p>
          <a:p>
            <a:r>
              <a:rPr lang="fr-FR" dirty="0" smtClean="0"/>
              <a:t>Spots publicitaires à la radio (radio locale), </a:t>
            </a:r>
          </a:p>
          <a:p>
            <a:r>
              <a:rPr lang="fr-FR" dirty="0" smtClean="0"/>
              <a:t>Catalogues et brochures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0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334271" cy="3886200"/>
          </a:xfrm>
        </p:spPr>
        <p:txBody>
          <a:bodyPr/>
          <a:lstStyle/>
          <a:p>
            <a:r>
              <a:rPr lang="fr-FR" dirty="0" smtClean="0"/>
              <a:t>ETUDE TECHNIQUE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6" r="165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172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1884" y="332656"/>
            <a:ext cx="9601200" cy="936104"/>
          </a:xfrm>
        </p:spPr>
        <p:txBody>
          <a:bodyPr/>
          <a:lstStyle/>
          <a:p>
            <a:pPr algn="ctr"/>
            <a:r>
              <a:rPr lang="fr-FR" b="1" dirty="0" smtClean="0"/>
              <a:t>Ressources humaines</a:t>
            </a:r>
            <a:endParaRPr lang="fr-FR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968" y="1268760"/>
            <a:ext cx="6862650" cy="5285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93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	</a:t>
            </a:r>
            <a:r>
              <a:rPr lang="fr-FR" b="1" dirty="0" err="1" smtClean="0"/>
              <a:t>Materiels</a:t>
            </a:r>
            <a:r>
              <a:rPr lang="fr-FR" b="1" dirty="0" smtClean="0"/>
              <a:t> et </a:t>
            </a:r>
            <a:r>
              <a:rPr lang="fr-FR" b="1" dirty="0" err="1" smtClean="0"/>
              <a:t>equipements</a:t>
            </a:r>
            <a:endParaRPr lang="fr-FR" b="1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540399"/>
              </p:ext>
            </p:extLst>
          </p:nvPr>
        </p:nvGraphicFramePr>
        <p:xfrm>
          <a:off x="909836" y="2852936"/>
          <a:ext cx="10512860" cy="2224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215"/>
                <a:gridCol w="2628215"/>
                <a:gridCol w="2628215"/>
                <a:gridCol w="2628215"/>
              </a:tblGrid>
              <a:tr h="370743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NOM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TOTAL</a:t>
                      </a:r>
                      <a:r>
                        <a:rPr lang="fr-FR" sz="1800" baseline="0" dirty="0" smtClean="0"/>
                        <a:t> HT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TVA 20%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TOTAL</a:t>
                      </a:r>
                      <a:r>
                        <a:rPr lang="fr-FR" sz="1800" baseline="0" dirty="0" smtClean="0"/>
                        <a:t> TTC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Mobilier de bureau 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29296,67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5859,33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35156,00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Fournitures  de bureau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3565,00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713,00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4278,00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Matériel informatique 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39300,00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7860,00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47160,00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Matériel transport 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205000,00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41000,00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246000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</a:tr>
              <a:tr h="370743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Matériel et outillage 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273985,48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54797,10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328782,58</a:t>
                      </a:r>
                      <a:endParaRPr lang="fr-FR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79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LOCAL -Spécificité 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612970"/>
              </p:ext>
            </p:extLst>
          </p:nvPr>
        </p:nvGraphicFramePr>
        <p:xfrm>
          <a:off x="837828" y="2060848"/>
          <a:ext cx="10512860" cy="2462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572"/>
                <a:gridCol w="2102572"/>
                <a:gridCol w="2102572"/>
                <a:gridCol w="2102572"/>
                <a:gridCol w="2102572"/>
              </a:tblGrid>
              <a:tr h="585521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Local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Superficie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Adresse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Loyer/mois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Loyer/an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</a:tr>
              <a:tr h="187687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Local</a:t>
                      </a:r>
                    </a:p>
                    <a:p>
                      <a:pPr algn="ctr"/>
                      <a:r>
                        <a:rPr lang="fr-FR" sz="1800" dirty="0" smtClean="0"/>
                        <a:t>commercial </a:t>
                      </a:r>
                    </a:p>
                    <a:p>
                      <a:endParaRPr lang="fr-FR" sz="1800" dirty="0" smtClean="0"/>
                    </a:p>
                    <a:p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62 m²</a:t>
                      </a:r>
                    </a:p>
                    <a:p>
                      <a:pPr algn="ctr"/>
                      <a:r>
                        <a:rPr lang="fr-FR" sz="1800" dirty="0" smtClean="0"/>
                        <a:t>Habitable</a:t>
                      </a:r>
                    </a:p>
                    <a:p>
                      <a:pPr algn="ctr"/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Casablanca </a:t>
                      </a:r>
                    </a:p>
                    <a:p>
                      <a:r>
                        <a:rPr lang="fr-FR" sz="1800" dirty="0" smtClean="0"/>
                        <a:t>Rue de la bastille, Racine 20100</a:t>
                      </a:r>
                    </a:p>
                    <a:p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16 000 Dhs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192 000 Dhs</a:t>
                      </a:r>
                      <a:endParaRPr lang="fr-FR" sz="1800" dirty="0"/>
                    </a:p>
                  </a:txBody>
                  <a:tcPr marL="91416" marR="91416" marT="45708" marB="45708"/>
                </a:tc>
              </a:tr>
            </a:tbl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4653136"/>
            <a:ext cx="2412270" cy="20162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4653136"/>
            <a:ext cx="2628290" cy="201622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2" y="4653136"/>
            <a:ext cx="2826444" cy="20162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838" y="4653136"/>
            <a:ext cx="2538158" cy="20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3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JURIDIQUE ET FISCALE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6" name="Espace réservé pour une image  5"/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7" r="1113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50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PROCEDURE A SUIVRE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1842" y="1745215"/>
            <a:ext cx="9913171" cy="4191000"/>
          </a:xfrm>
        </p:spPr>
        <p:txBody>
          <a:bodyPr>
            <a:noAutofit/>
          </a:bodyPr>
          <a:lstStyle/>
          <a:p>
            <a:r>
              <a:rPr lang="fr-FR" sz="2000" dirty="0" smtClean="0"/>
              <a:t>Certificat </a:t>
            </a:r>
            <a:r>
              <a:rPr lang="fr-FR" sz="2000" dirty="0"/>
              <a:t>Négatif </a:t>
            </a:r>
          </a:p>
          <a:p>
            <a:r>
              <a:rPr lang="fr-FR" sz="2000" dirty="0"/>
              <a:t>Etablissement des statuts de la société</a:t>
            </a:r>
          </a:p>
          <a:p>
            <a:r>
              <a:rPr lang="fr-FR" sz="2000" dirty="0"/>
              <a:t>Dépôt des statuts</a:t>
            </a:r>
          </a:p>
          <a:p>
            <a:r>
              <a:rPr lang="fr-FR" sz="2000" dirty="0"/>
              <a:t>Légalisation des signatures</a:t>
            </a:r>
          </a:p>
          <a:p>
            <a:r>
              <a:rPr lang="fr-FR" sz="2000" dirty="0"/>
              <a:t>Dépôt en banque des fonds de souscription et délivrance d’une attestation </a:t>
            </a:r>
            <a:r>
              <a:rPr lang="fr-FR" sz="2000" dirty="0" smtClean="0"/>
              <a:t>de </a:t>
            </a:r>
            <a:r>
              <a:rPr lang="fr-FR" sz="2000" dirty="0"/>
              <a:t>blocage </a:t>
            </a:r>
          </a:p>
          <a:p>
            <a:r>
              <a:rPr lang="fr-FR" sz="2000" dirty="0"/>
              <a:t>Enregistrement de la société </a:t>
            </a:r>
          </a:p>
          <a:p>
            <a:r>
              <a:rPr lang="fr-FR" sz="2000" dirty="0"/>
              <a:t>Immatriculation au registre du commerce </a:t>
            </a:r>
          </a:p>
          <a:p>
            <a:r>
              <a:rPr lang="fr-FR" sz="2000" dirty="0"/>
              <a:t>Annonce légale</a:t>
            </a:r>
          </a:p>
          <a:p>
            <a:r>
              <a:rPr lang="fr-FR" sz="2000" dirty="0"/>
              <a:t>Autorisation administrative 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04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Récapitulation des frais pour la constitution </a:t>
            </a:r>
            <a:r>
              <a:rPr lang="fr-FR" b="1" dirty="0" smtClean="0"/>
              <a:t>SERVICE CLEAN-SARL</a:t>
            </a:r>
            <a:r>
              <a:rPr lang="fr-FR" b="1" dirty="0"/>
              <a:t> 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818100"/>
              </p:ext>
            </p:extLst>
          </p:nvPr>
        </p:nvGraphicFramePr>
        <p:xfrm>
          <a:off x="1629916" y="2564904"/>
          <a:ext cx="8208912" cy="3456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6334"/>
                <a:gridCol w="1192578"/>
              </a:tblGrid>
              <a:tr h="651169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200" dirty="0">
                          <a:effectLst/>
                        </a:rPr>
                        <a:t>Frais préliminaires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4201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frais certificat négatif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230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7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enregistrement des Statuts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33240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7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publication au bulletin officiel et au journal d'annonce légale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300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7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Immatriculation au RC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500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57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Enregistrement de contrat bail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200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1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>
                          <a:effectLst/>
                        </a:rPr>
                        <a:t>TOTAL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34240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56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Etude fiscale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Taxe professionnelle </a:t>
            </a:r>
          </a:p>
          <a:p>
            <a:r>
              <a:rPr lang="fr-FR" sz="2000" dirty="0"/>
              <a:t>Taxe de services communaux </a:t>
            </a:r>
          </a:p>
          <a:p>
            <a:r>
              <a:rPr lang="fr-FR" sz="2000" dirty="0"/>
              <a:t>Taxe sur la valeur ajoutée </a:t>
            </a:r>
          </a:p>
          <a:p>
            <a:r>
              <a:rPr lang="fr-FR" sz="2000" dirty="0"/>
              <a:t>Impôt sur les sociétés </a:t>
            </a:r>
          </a:p>
          <a:p>
            <a:r>
              <a:rPr lang="fr-FR" sz="2000" dirty="0"/>
              <a:t>La cotisation minimale </a:t>
            </a:r>
          </a:p>
          <a:p>
            <a:r>
              <a:rPr lang="fr-FR" sz="2000" dirty="0"/>
              <a:t>Impôt sur le revenu </a:t>
            </a:r>
          </a:p>
          <a:p>
            <a:r>
              <a:rPr lang="fr-FR" sz="2000" dirty="0"/>
              <a:t>Taxe d’habitation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18348" y="1981200"/>
            <a:ext cx="5104130" cy="169559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446340" y="4149081"/>
            <a:ext cx="506767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1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916832"/>
            <a:ext cx="5791200" cy="25173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100" dirty="0" smtClean="0"/>
              <a:t>ETUDE DE MARCHE</a:t>
            </a:r>
            <a:r>
              <a:rPr lang="fr-FR" sz="3100" dirty="0"/>
              <a:t/>
            </a:r>
            <a:br>
              <a:rPr lang="fr-FR" sz="3100" dirty="0"/>
            </a:br>
            <a:r>
              <a:rPr lang="fr-FR" sz="3100" dirty="0" smtClean="0"/>
              <a:t>ETUDE TECHNIQUE </a:t>
            </a:r>
            <a:br>
              <a:rPr lang="fr-FR" sz="3100" dirty="0" smtClean="0"/>
            </a:br>
            <a:r>
              <a:rPr lang="fr-FR" sz="3100" dirty="0" smtClean="0"/>
              <a:t>ETUDE JURIDIQUE ET FISCALE ETUDE FINANCIERE </a:t>
            </a:r>
            <a:br>
              <a:rPr lang="fr-FR" sz="3100" dirty="0" smtClean="0"/>
            </a:br>
            <a:r>
              <a:rPr lang="fr-FR" sz="3100" dirty="0" smtClean="0"/>
              <a:t>RISQUES</a:t>
            </a:r>
            <a:endParaRPr lang="fr-FR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2524" y="404664"/>
            <a:ext cx="4572000" cy="1299054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 smtClean="0"/>
              <a:t>PLAN</a:t>
            </a:r>
            <a:endParaRPr lang="fr-FR" sz="4400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4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406279" cy="3886200"/>
          </a:xfrm>
        </p:spPr>
        <p:txBody>
          <a:bodyPr/>
          <a:lstStyle/>
          <a:p>
            <a:r>
              <a:rPr lang="fr-FR" dirty="0" smtClean="0"/>
              <a:t>ETUDE FINANCIERE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7" name="Espace réservé pour une image 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r="106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513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Le chiffre d’affaires </a:t>
            </a:r>
            <a:endParaRPr lang="fr-FR" b="1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325296"/>
              </p:ext>
            </p:extLst>
          </p:nvPr>
        </p:nvGraphicFramePr>
        <p:xfrm>
          <a:off x="1701924" y="2492896"/>
          <a:ext cx="8545018" cy="2937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66"/>
                <a:gridCol w="1722188"/>
                <a:gridCol w="1632576"/>
                <a:gridCol w="1692317"/>
                <a:gridCol w="1913771"/>
              </a:tblGrid>
              <a:tr h="1184016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 dirty="0">
                          <a:effectLst/>
                        </a:rPr>
                        <a:t>Années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CA Pessimiste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CA</a:t>
                      </a:r>
                      <a:endParaRPr lang="fr-FR" sz="110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Réaliste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CA</a:t>
                      </a:r>
                      <a:br>
                        <a:rPr lang="fr-FR" sz="1400">
                          <a:effectLst/>
                        </a:rPr>
                      </a:br>
                      <a:r>
                        <a:rPr lang="fr-FR" sz="1400">
                          <a:effectLst/>
                        </a:rPr>
                        <a:t>Optimiste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CA</a:t>
                      </a:r>
                      <a:endParaRPr lang="fr-FR" sz="110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Prévisionnelle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4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1824000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2070000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2346000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2075000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4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2188800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2484000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 dirty="0">
                          <a:effectLst/>
                        </a:rPr>
                        <a:t>2815200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2490000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446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3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2626560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2980800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>
                          <a:effectLst/>
                        </a:rPr>
                        <a:t>3378240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390650" algn="l"/>
                        </a:tabLst>
                      </a:pPr>
                      <a:r>
                        <a:rPr lang="fr-FR" sz="1400" dirty="0">
                          <a:effectLst/>
                        </a:rPr>
                        <a:t>2988000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Ressources de financement</a:t>
            </a:r>
            <a:endParaRPr lang="fr-FR" b="1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71785"/>
              </p:ext>
            </p:extLst>
          </p:nvPr>
        </p:nvGraphicFramePr>
        <p:xfrm>
          <a:off x="1989956" y="1943957"/>
          <a:ext cx="8496944" cy="4457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4620"/>
                <a:gridCol w="1009538"/>
                <a:gridCol w="1009538"/>
                <a:gridCol w="1009538"/>
                <a:gridCol w="2069552"/>
                <a:gridCol w="1194620"/>
                <a:gridCol w="1009538"/>
              </a:tblGrid>
              <a:tr h="495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Fonds propres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Associés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Parts en %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Parts en DH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Nom et prénom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Nationalité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Ages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24">
                <a:tc>
                  <a:txBody>
                    <a:bodyPr/>
                    <a:lstStyle/>
                    <a:p>
                      <a:endParaRPr lang="fr-F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Associé 1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14,2857143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2500000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Do Espirito Santo Silvana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Santoméenne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24">
                <a:tc>
                  <a:txBody>
                    <a:bodyPr/>
                    <a:lstStyle/>
                    <a:p>
                      <a:endParaRPr lang="fr-F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Associé 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14,2857143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2500000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Toure Nana Houmama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Malienne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24">
                <a:tc>
                  <a:txBody>
                    <a:bodyPr/>
                    <a:lstStyle/>
                    <a:p>
                      <a:endParaRPr lang="fr-F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Associé 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14,2857143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2500000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El </a:t>
                      </a:r>
                      <a:r>
                        <a:rPr lang="fr-FR" sz="1400" dirty="0" err="1">
                          <a:effectLst/>
                        </a:rPr>
                        <a:t>Barmaki</a:t>
                      </a:r>
                      <a:r>
                        <a:rPr lang="fr-FR" sz="1400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Souhail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Marocaine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24">
                <a:tc>
                  <a:txBody>
                    <a:bodyPr/>
                    <a:lstStyle/>
                    <a:p>
                      <a:endParaRPr lang="fr-F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Associé 4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14,2857143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2500000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</a:rPr>
                        <a:t>Jaziri</a:t>
                      </a:r>
                      <a:r>
                        <a:rPr lang="fr-FR" sz="1400" dirty="0">
                          <a:effectLst/>
                        </a:rPr>
                        <a:t> Mohamed 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Marocaine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24">
                <a:tc>
                  <a:txBody>
                    <a:bodyPr/>
                    <a:lstStyle/>
                    <a:p>
                      <a:endParaRPr lang="fr-F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Associé 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14,2857143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2500000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Yassine </a:t>
                      </a:r>
                      <a:r>
                        <a:rPr lang="fr-FR" sz="1400" dirty="0" err="1">
                          <a:effectLst/>
                        </a:rPr>
                        <a:t>Soudou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Marocaine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24">
                <a:tc>
                  <a:txBody>
                    <a:bodyPr/>
                    <a:lstStyle/>
                    <a:p>
                      <a:endParaRPr lang="fr-F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Associé 6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14,2857143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2500000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Sairi Othmane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Marocaine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24">
                <a:tc>
                  <a:txBody>
                    <a:bodyPr/>
                    <a:lstStyle/>
                    <a:p>
                      <a:endParaRPr lang="fr-F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Associé 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14,2857143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2500000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El Hadiguy Oussama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Marocaine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21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53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Total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7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100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17.500.000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02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1822" y="404664"/>
            <a:ext cx="9601200" cy="864096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391045"/>
              </p:ext>
            </p:extLst>
          </p:nvPr>
        </p:nvGraphicFramePr>
        <p:xfrm>
          <a:off x="981844" y="846363"/>
          <a:ext cx="9433046" cy="5824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0578"/>
                <a:gridCol w="1272649"/>
                <a:gridCol w="1146012"/>
                <a:gridCol w="1146012"/>
                <a:gridCol w="1145114"/>
                <a:gridCol w="1110985"/>
                <a:gridCol w="1201696"/>
              </a:tblGrid>
              <a:tr h="232199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TABLEAU DES CASH-FLOWS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236682"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Investissement  initial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1 750 000,00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32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Var BRF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103 750,00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103 750,00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124 500,00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149 400,00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179 280,00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215 136,00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2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 emplois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1 853 750,00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103 750,00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124 500,00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149 400,00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179 280,00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215 136,00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Produits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CA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2 075 000,00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2 490 000,00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2 988 000,00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3 585 600,00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4 302 720,00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Charges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Charges d'exploitation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759 175,37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797 770,37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1 103 026,37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1 323 631,64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1 455 994,81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DEA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63 079,20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63 079,20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63 079,20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63 079,20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63 079,20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Frais de personnel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899 891,76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899 891,76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899 891,76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899 891,76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899 891,76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Total charges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1 659 067,13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1 697 662,13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2 002 918,13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2 223 523,40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2 355 886,57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Résultat brut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415 932,87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792 337,87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985 081,87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1 362 076,60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1 946 833,43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IS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124 779,86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237 701,36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295 524,56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408 622,98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584 050,03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Résultat net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291 153,01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554 636,51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689 557,31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953 453,62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1 362 783,40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DEA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63 079,20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63 079,20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63 079,20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63 079,20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63 079,20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CAF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354 232,21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617 715,71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752 636,51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1 016 532,82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1 425 862,60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VRN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Récup du BFR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3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Total ressources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354 232,21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617 715,71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752 636,51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1 016 532,82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1 425 862,60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2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Flux net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-  1 853 750,00  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250 482,21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493 215,71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603 236,51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837 252,82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    1 210 726,60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2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Flux net actualisé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-  1 853 750,00  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223 644,83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393 188,54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429 371,83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532 089,30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       686 998,79  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45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La valeur actuelle nette (VAN)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411543,30</a:t>
            </a:r>
          </a:p>
          <a:p>
            <a:pPr marL="0" indent="0">
              <a:buNone/>
            </a:pPr>
            <a:r>
              <a:rPr lang="fr-FR" b="1" u="sng" dirty="0" smtClean="0"/>
              <a:t>L’indice </a:t>
            </a:r>
            <a:r>
              <a:rPr lang="fr-FR" b="1" u="sng" dirty="0"/>
              <a:t>de profitabilité (IP)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</a:t>
            </a:r>
            <a:r>
              <a:rPr lang="fr-FR" dirty="0" smtClean="0"/>
              <a:t>2 </a:t>
            </a:r>
            <a:r>
              <a:rPr lang="fr-FR" dirty="0"/>
              <a:t>265 293,30 /    1 750 000,00   = 1,29  </a:t>
            </a:r>
          </a:p>
          <a:p>
            <a:pPr marL="0" indent="0">
              <a:buNone/>
            </a:pPr>
            <a:r>
              <a:rPr lang="fr-FR" b="1" u="sng" dirty="0" smtClean="0"/>
              <a:t>Le </a:t>
            </a:r>
            <a:r>
              <a:rPr lang="fr-FR" b="1" u="sng" dirty="0"/>
              <a:t>taux interne de rentabilité (TIR)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TIR = 19%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26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Les ratios </a:t>
            </a:r>
            <a:endParaRPr lang="fr-FR" b="1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099351"/>
              </p:ext>
            </p:extLst>
          </p:nvPr>
        </p:nvGraphicFramePr>
        <p:xfrm>
          <a:off x="2998068" y="2492896"/>
          <a:ext cx="6684910" cy="1933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6386"/>
                <a:gridCol w="2288808"/>
                <a:gridCol w="766572"/>
                <a:gridCol w="766572"/>
                <a:gridCol w="766572"/>
              </a:tblGrid>
              <a:tr h="378629">
                <a:tc>
                  <a:txBody>
                    <a:bodyPr/>
                    <a:lstStyle/>
                    <a:p>
                      <a:endParaRPr lang="fr-F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3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7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Financement des immobilisations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capitaux propres / actif immobilisé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1,02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1,05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1,01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72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Ratio de taux de rentabilité net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Résultat net / CA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>
                          <a:effectLst/>
                        </a:rPr>
                        <a:t>20%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32%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33%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53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Les risques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b="1" u="sng" dirty="0"/>
              <a:t>Les risques liés aux compétences des salariés</a:t>
            </a:r>
            <a:endParaRPr lang="fr-FR" dirty="0"/>
          </a:p>
          <a:p>
            <a:r>
              <a:rPr lang="fr-FR" dirty="0"/>
              <a:t>Les postes clés </a:t>
            </a:r>
          </a:p>
          <a:p>
            <a:r>
              <a:rPr lang="fr-FR" dirty="0"/>
              <a:t>Le capital humain</a:t>
            </a:r>
            <a:r>
              <a:rPr lang="fr-FR" b="1" dirty="0"/>
              <a:t> </a:t>
            </a:r>
            <a:endParaRPr lang="fr-FR" dirty="0"/>
          </a:p>
          <a:p>
            <a:pPr marL="0" indent="0">
              <a:buNone/>
            </a:pPr>
            <a:r>
              <a:rPr lang="fr-FR" b="1" u="sng" dirty="0" smtClean="0"/>
              <a:t>Les risques de management</a:t>
            </a:r>
            <a:endParaRPr lang="fr-FR" dirty="0" smtClean="0"/>
          </a:p>
          <a:p>
            <a:r>
              <a:rPr lang="fr-FR" dirty="0" smtClean="0"/>
              <a:t>Risques </a:t>
            </a:r>
            <a:r>
              <a:rPr lang="fr-FR" dirty="0"/>
              <a:t>stratégiques </a:t>
            </a:r>
            <a:endParaRPr lang="fr-FR" dirty="0" smtClean="0"/>
          </a:p>
          <a:p>
            <a:r>
              <a:rPr lang="fr-FR" dirty="0" smtClean="0"/>
              <a:t>Risques </a:t>
            </a:r>
            <a:r>
              <a:rPr lang="fr-FR" dirty="0"/>
              <a:t>de management 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/>
              <a:t>Les risques de gestion</a:t>
            </a:r>
            <a:endParaRPr lang="fr-FR" dirty="0"/>
          </a:p>
          <a:p>
            <a:r>
              <a:rPr lang="fr-FR" dirty="0"/>
              <a:t>Gestion financière </a:t>
            </a:r>
          </a:p>
          <a:p>
            <a:r>
              <a:rPr lang="fr-FR" dirty="0"/>
              <a:t>Gestion juridique </a:t>
            </a:r>
          </a:p>
          <a:p>
            <a:pPr marL="0" indent="0">
              <a:buNone/>
            </a:pPr>
            <a:r>
              <a:rPr lang="fr-FR" b="1" u="sng" dirty="0"/>
              <a:t>Les risques divers</a:t>
            </a:r>
            <a:endParaRPr lang="fr-FR" dirty="0"/>
          </a:p>
          <a:p>
            <a:r>
              <a:rPr lang="fr-FR" dirty="0"/>
              <a:t>L’image de marque </a:t>
            </a:r>
          </a:p>
          <a:p>
            <a:r>
              <a:rPr lang="fr-FR" dirty="0"/>
              <a:t>Risques opérationnels</a:t>
            </a:r>
          </a:p>
          <a:p>
            <a:r>
              <a:rPr lang="fr-FR" dirty="0"/>
              <a:t>Risques d’accidents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16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09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ETUDE DE MARCHE</a:t>
            </a:r>
            <a:endParaRPr lang="fr-FR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r="53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717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612" y="332655"/>
            <a:ext cx="8229600" cy="766327"/>
          </a:xfrm>
        </p:spPr>
        <p:txBody>
          <a:bodyPr/>
          <a:lstStyle/>
          <a:p>
            <a:pPr algn="ctr"/>
            <a:r>
              <a:rPr lang="fr-FR" b="1" dirty="0" smtClean="0"/>
              <a:t>Analyse PESTEL</a:t>
            </a:r>
            <a:endParaRPr lang="fr-FR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541753"/>
              </p:ext>
            </p:extLst>
          </p:nvPr>
        </p:nvGraphicFramePr>
        <p:xfrm>
          <a:off x="1989956" y="1131497"/>
          <a:ext cx="8229600" cy="2430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25903">
                <a:tc>
                  <a:txBody>
                    <a:bodyPr/>
                    <a:lstStyle/>
                    <a:p>
                      <a:r>
                        <a:rPr lang="fr-FR" dirty="0" smtClean="0"/>
                        <a:t>Contexte politique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Contexte  économique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Contexte socio-culturel</a:t>
                      </a:r>
                      <a:endParaRPr lang="fr-FR" dirty="0"/>
                    </a:p>
                  </a:txBody>
                  <a:tcPr/>
                </a:tc>
              </a:tr>
              <a:tr h="183974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700" dirty="0" smtClean="0"/>
                        <a:t>Situation politique stable;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700" dirty="0" smtClean="0"/>
                        <a:t>Croissance du secteur sur le marché.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700" dirty="0" smtClean="0"/>
                        <a:t>Politique</a:t>
                      </a:r>
                      <a:r>
                        <a:rPr lang="fr-FR" sz="1700" baseline="0" dirty="0" smtClean="0"/>
                        <a:t> fiscale bénéficiant aux nouvelles PME.</a:t>
                      </a: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700" dirty="0" smtClean="0"/>
                        <a:t>Création</a:t>
                      </a:r>
                      <a:r>
                        <a:rPr lang="fr-FR" sz="1700" baseline="0" dirty="0" smtClean="0"/>
                        <a:t> de l’organisme Maroc télécommerce (MTC).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700" baseline="0" dirty="0" smtClean="0"/>
                        <a:t>Généralisation et promotion du paiement en ligne.</a:t>
                      </a: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rapport entre la domestique et la famille repose sur la confiance.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travail de femmes de ménage est exclu du champ du droit de travail.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516775"/>
              </p:ext>
            </p:extLst>
          </p:nvPr>
        </p:nvGraphicFramePr>
        <p:xfrm>
          <a:off x="1989956" y="3717031"/>
          <a:ext cx="8229600" cy="3111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73081">
                <a:tc>
                  <a:txBody>
                    <a:bodyPr/>
                    <a:lstStyle/>
                    <a:p>
                      <a:r>
                        <a:rPr lang="fr-FR" dirty="0" smtClean="0"/>
                        <a:t>Contexte technologique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Contexte</a:t>
                      </a:r>
                      <a:r>
                        <a:rPr lang="fr-FR" baseline="0" dirty="0" smtClean="0"/>
                        <a:t> écologique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Contexte légal</a:t>
                      </a:r>
                      <a:endParaRPr lang="fr-FR" dirty="0"/>
                    </a:p>
                  </a:txBody>
                  <a:tcPr/>
                </a:tc>
              </a:tr>
              <a:tr h="2279248">
                <a:tc>
                  <a:txBody>
                    <a:bodyPr/>
                    <a:lstStyle/>
                    <a:p>
                      <a:r>
                        <a:rPr lang="fr-FR" sz="1700" dirty="0" smtClean="0"/>
                        <a:t>Importance dans notre société dont une utilisation quotidienne qui permet de</a:t>
                      </a:r>
                      <a:r>
                        <a:rPr lang="fr-FR" sz="1700" baseline="0" dirty="0" smtClean="0"/>
                        <a:t> structurer notre rapport avec le monde</a:t>
                      </a: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Emergence de gammes diversifiées de produits écologiques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Incitation à la</a:t>
                      </a:r>
                      <a:r>
                        <a:rPr lang="fr-FR" sz="17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préservation de l’environnement et des ressources</a:t>
                      </a:r>
                      <a:endParaRPr lang="fr-F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Choix de la forme juridique adéquate et optimale à l’activité.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7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Obtention des autorisations d’aménagement et d’ouverture puis d’exploitation. 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0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3892" y="332656"/>
            <a:ext cx="9601200" cy="828998"/>
          </a:xfrm>
        </p:spPr>
        <p:txBody>
          <a:bodyPr/>
          <a:lstStyle/>
          <a:p>
            <a:pPr algn="ctr"/>
            <a:r>
              <a:rPr lang="fr-FR" b="1" dirty="0" smtClean="0"/>
              <a:t>Analyse SWOT</a:t>
            </a:r>
            <a:endParaRPr lang="fr-FR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/>
          </p:nvPr>
        </p:nvGraphicFramePr>
        <p:xfrm>
          <a:off x="1989956" y="1340768"/>
          <a:ext cx="8229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Forces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Faiblesses</a:t>
                      </a:r>
                      <a:endParaRPr lang="fr-FR" dirty="0"/>
                    </a:p>
                  </a:txBody>
                  <a:tcPr/>
                </a:tc>
              </a:tr>
              <a:tr h="114132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Une société enthousiaste.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service de suivi en quête de satisfaction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Employés dévoués.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directe avec nos clients 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Intensives en main d'œuvre de l'industrie.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Inhérent décalage dans le temps en bâtissant la confiance en la marque.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difficulté d'établir l’image de marque comme une start-up</a:t>
                      </a:r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Espace réservé du contenu 3"/>
          <p:cNvGraphicFramePr>
            <a:graphicFrameLocks/>
          </p:cNvGraphicFramePr>
          <p:nvPr>
            <p:extLst/>
          </p:nvPr>
        </p:nvGraphicFramePr>
        <p:xfrm>
          <a:off x="1989956" y="3933056"/>
          <a:ext cx="8229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Opportunités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Menaces</a:t>
                      </a:r>
                      <a:endParaRPr lang="fr-FR" dirty="0"/>
                    </a:p>
                  </a:txBody>
                  <a:tcPr/>
                </a:tc>
              </a:tr>
              <a:tr h="128534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modèle d'affaires qui est facilement extensible.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changements dans les habitudes de consommation des consommateurs qui se déplacent vers l'utilisation accrue des services de nettoyage.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roulement du personnel.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L'entrée d'un concurrent sérieux 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52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Besoins du marché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Professionnalisme</a:t>
            </a:r>
          </a:p>
          <a:p>
            <a:r>
              <a:rPr lang="fr-FR" dirty="0" smtClean="0"/>
              <a:t>Commodité</a:t>
            </a:r>
          </a:p>
          <a:p>
            <a:r>
              <a:rPr lang="fr-FR" dirty="0" smtClean="0"/>
              <a:t>Fiabilité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8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Concurrence</a:t>
            </a:r>
            <a:endParaRPr lang="fr-FR" b="1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b="1" dirty="0" smtClean="0"/>
              <a:t>Directe</a:t>
            </a:r>
            <a:endParaRPr lang="fr-FR" b="1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2732404"/>
            <a:ext cx="3057525" cy="1600200"/>
          </a:xfrm>
        </p:spPr>
      </p:pic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b="1" dirty="0" smtClean="0"/>
              <a:t>Indirecte</a:t>
            </a:r>
            <a:endParaRPr lang="fr-FR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16" y="4437112"/>
            <a:ext cx="1440160" cy="1440160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4437112"/>
            <a:ext cx="1943100" cy="14401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3134071"/>
            <a:ext cx="2520280" cy="238316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3134070"/>
            <a:ext cx="2016224" cy="23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Clientèle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Profil démographique</a:t>
            </a:r>
          </a:p>
          <a:p>
            <a:r>
              <a:rPr lang="fr-FR" sz="2000" dirty="0"/>
              <a:t>C</a:t>
            </a:r>
            <a:r>
              <a:rPr lang="fr-FR" sz="2000" dirty="0" smtClean="0"/>
              <a:t>ouples et </a:t>
            </a:r>
            <a:r>
              <a:rPr lang="fr-FR" sz="2000" dirty="0"/>
              <a:t>ayant des enfants âgés de 6 ans et plus.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Profil psychologique </a:t>
            </a:r>
          </a:p>
          <a:p>
            <a:r>
              <a:rPr lang="fr-FR" sz="2000" dirty="0"/>
              <a:t>Familles à double revenu</a:t>
            </a:r>
          </a:p>
          <a:p>
            <a:r>
              <a:rPr lang="fr-FR" sz="2000" dirty="0"/>
              <a:t>Personnes célibataires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25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Les </a:t>
            </a:r>
            <a:r>
              <a:rPr lang="fr-FR" b="1" dirty="0" smtClean="0"/>
              <a:t>services 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L’entretien quotidien de la maison </a:t>
            </a:r>
            <a:endParaRPr lang="fr-FR" b="1" dirty="0"/>
          </a:p>
          <a:p>
            <a:pPr lvl="0"/>
            <a:r>
              <a:rPr lang="fr-FR" dirty="0"/>
              <a:t>Le nettoyage avant ou après un évènement familial (mariage, fêtes …)</a:t>
            </a:r>
            <a:endParaRPr lang="fr-FR" b="1" dirty="0"/>
          </a:p>
          <a:p>
            <a:pPr lvl="0"/>
            <a:r>
              <a:rPr lang="fr-FR" dirty="0"/>
              <a:t>Le grand nettoyage de toute la maison 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61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Living_16x9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coLiving_16x9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EcoLiving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1982DA8-EA6C-4E78-95DD-332D1E54B4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Nature (grand écran)</Template>
  <TotalTime>0</TotalTime>
  <Words>959</Words>
  <Application>Microsoft Office PowerPoint</Application>
  <PresentationFormat>Personnalisé</PresentationFormat>
  <Paragraphs>391</Paragraphs>
  <Slides>27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Times New Roman</vt:lpstr>
      <vt:lpstr>EcoLiving_16x9</vt:lpstr>
      <vt:lpstr>SERVICE CLEAN</vt:lpstr>
      <vt:lpstr>ETUDE DE MARCHE ETUDE TECHNIQUE  ETUDE JURIDIQUE ET FISCALE ETUDE FINANCIERE  RISQUES</vt:lpstr>
      <vt:lpstr>ETUDE DE MARCHE</vt:lpstr>
      <vt:lpstr>Analyse PESTEL</vt:lpstr>
      <vt:lpstr>Analyse SWOT</vt:lpstr>
      <vt:lpstr>Besoins du marché</vt:lpstr>
      <vt:lpstr>Concurrence</vt:lpstr>
      <vt:lpstr>Clientèle</vt:lpstr>
      <vt:lpstr>Les services </vt:lpstr>
      <vt:lpstr>Prix</vt:lpstr>
      <vt:lpstr>Place(Distribution) &amp; Promotion</vt:lpstr>
      <vt:lpstr>ETUDE TECHNIQUE</vt:lpstr>
      <vt:lpstr>Ressources humaines</vt:lpstr>
      <vt:lpstr> Materiels et equipements</vt:lpstr>
      <vt:lpstr>LOCAL -Spécificité </vt:lpstr>
      <vt:lpstr>ETUDE JURIDIQUE ET FISCALE</vt:lpstr>
      <vt:lpstr>PROCEDURE A SUIVRE  </vt:lpstr>
      <vt:lpstr>Récapitulation des frais pour la constitution SERVICE CLEAN-SARL </vt:lpstr>
      <vt:lpstr>Etude fiscale</vt:lpstr>
      <vt:lpstr>ETUDE FINANCIERE </vt:lpstr>
      <vt:lpstr>Le chiffre d’affaires </vt:lpstr>
      <vt:lpstr>Ressources de financement</vt:lpstr>
      <vt:lpstr>Présentation PowerPoint</vt:lpstr>
      <vt:lpstr>Présentation PowerPoint</vt:lpstr>
      <vt:lpstr>Les ratios </vt:lpstr>
      <vt:lpstr>Les risques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2016-05-29T15:26:28Z</dcterms:created>
  <dcterms:modified xsi:type="dcterms:W3CDTF">2016-05-29T17:27:46Z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</Properties>
</file>