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comments/comment6.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7.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8.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9.xml" ContentType="application/vnd.openxmlformats-officedocument.presentationml.comments+xml"/>
  <Override PartName="/ppt/notesSlides/notesSlide20.xml" ContentType="application/vnd.openxmlformats-officedocument.presentationml.notesSlide+xml"/>
  <Override PartName="/ppt/comments/comment10.xml" ContentType="application/vnd.openxmlformats-officedocument.presentationml.comments+xml"/>
  <Override PartName="/ppt/notesSlides/notesSlide21.xml" ContentType="application/vnd.openxmlformats-officedocument.presentationml.notesSlide+xml"/>
  <Override PartName="/ppt/comments/comment11.xml" ContentType="application/vnd.openxmlformats-officedocument.presentationml.comments+xml"/>
  <Override PartName="/ppt/notesSlides/notesSlide22.xml" ContentType="application/vnd.openxmlformats-officedocument.presentationml.notesSlide+xml"/>
  <Override PartName="/ppt/comments/comment12.xml" ContentType="application/vnd.openxmlformats-officedocument.presentationml.comments+xml"/>
  <Override PartName="/ppt/notesSlides/notesSlide23.xml" ContentType="application/vnd.openxmlformats-officedocument.presentationml.notesSlide+xml"/>
  <Override PartName="/ppt/comments/comment13.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4.xml" ContentType="application/vnd.openxmlformats-officedocument.presentationml.comments+xml"/>
  <Override PartName="/ppt/notesSlides/notesSlide26.xml" ContentType="application/vnd.openxmlformats-officedocument.presentationml.notesSlide+xml"/>
  <Override PartName="/ppt/comments/comment15.xml" ContentType="application/vnd.openxmlformats-officedocument.presentationml.comments+xml"/>
  <Override PartName="/ppt/notesSlides/notesSlide27.xml" ContentType="application/vnd.openxmlformats-officedocument.presentationml.notesSlide+xml"/>
  <Override PartName="/ppt/comments/comment16.xml" ContentType="application/vnd.openxmlformats-officedocument.presentationml.comments+xml"/>
  <Override PartName="/ppt/notesSlides/notesSlide28.xml" ContentType="application/vnd.openxmlformats-officedocument.presentationml.notesSlide+xml"/>
  <Override PartName="/ppt/comments/comment17.xml" ContentType="application/vnd.openxmlformats-officedocument.presentationml.comments+xml"/>
  <Override PartName="/ppt/notesSlides/notesSlide29.xml" ContentType="application/vnd.openxmlformats-officedocument.presentationml.notesSlide+xml"/>
  <Override PartName="/ppt/comments/comment18.xml" ContentType="application/vnd.openxmlformats-officedocument.presentationml.comments+xml"/>
  <Override PartName="/ppt/notesSlides/notesSlide30.xml" ContentType="application/vnd.openxmlformats-officedocument.presentationml.notesSlide+xml"/>
  <Override PartName="/ppt/comments/comment19.xml" ContentType="application/vnd.openxmlformats-officedocument.presentationml.comments+xml"/>
  <Override PartName="/ppt/notesSlides/notesSlide31.xml" ContentType="application/vnd.openxmlformats-officedocument.presentationml.notesSlide+xml"/>
  <Override PartName="/ppt/comments/comment20.xml" ContentType="application/vnd.openxmlformats-officedocument.presentationml.comments+xml"/>
  <Override PartName="/ppt/notesSlides/notesSlide32.xml" ContentType="application/vnd.openxmlformats-officedocument.presentationml.notesSlide+xml"/>
  <Override PartName="/ppt/comments/comment21.xml" ContentType="application/vnd.openxmlformats-officedocument.presentationml.comments+xml"/>
  <Override PartName="/ppt/notesSlides/notesSlide33.xml" ContentType="application/vnd.openxmlformats-officedocument.presentationml.notesSlide+xml"/>
  <Override PartName="/ppt/comments/comment22.xml" ContentType="application/vnd.openxmlformats-officedocument.presentationml.comments+xml"/>
  <Override PartName="/ppt/notesSlides/notesSlide34.xml" ContentType="application/vnd.openxmlformats-officedocument.presentationml.notesSlide+xml"/>
  <Override PartName="/ppt/comments/comment23.xml" ContentType="application/vnd.openxmlformats-officedocument.presentationml.comments+xml"/>
  <Override PartName="/ppt/notesSlides/notesSlide35.xml" ContentType="application/vnd.openxmlformats-officedocument.presentationml.notesSlide+xml"/>
  <Override PartName="/ppt/comments/comment24.xml" ContentType="application/vnd.openxmlformats-officedocument.presentationml.comments+xml"/>
  <Override PartName="/ppt/notesSlides/notesSlide36.xml" ContentType="application/vnd.openxmlformats-officedocument.presentationml.notesSlide+xml"/>
  <Override PartName="/ppt/comments/comment25.xml" ContentType="application/vnd.openxmlformats-officedocument.presentationml.comments+xml"/>
  <Override PartName="/ppt/notesSlides/notesSlide37.xml" ContentType="application/vnd.openxmlformats-officedocument.presentationml.notesSlide+xml"/>
  <Override PartName="/ppt/comments/comment26.xml" ContentType="application/vnd.openxmlformats-officedocument.presentationml.comments+xml"/>
  <Override PartName="/ppt/notesSlides/notesSlide38.xml" ContentType="application/vnd.openxmlformats-officedocument.presentationml.notesSlide+xml"/>
  <Override PartName="/ppt/comments/comment27.xml" ContentType="application/vnd.openxmlformats-officedocument.presentationml.comments+xml"/>
  <Override PartName="/ppt/notesSlides/notesSlide39.xml" ContentType="application/vnd.openxmlformats-officedocument.presentationml.notesSlide+xml"/>
  <Override PartName="/ppt/comments/comment28.xml" ContentType="application/vnd.openxmlformats-officedocument.presentationml.comments+xml"/>
  <Override PartName="/ppt/notesSlides/notesSlide40.xml" ContentType="application/vnd.openxmlformats-officedocument.presentationml.notesSlide+xml"/>
  <Override PartName="/ppt/comments/comment29.xml" ContentType="application/vnd.openxmlformats-officedocument.presentationml.comments+xml"/>
  <Override PartName="/ppt/notesSlides/notesSlide41.xml" ContentType="application/vnd.openxmlformats-officedocument.presentationml.notesSlide+xml"/>
  <Override PartName="/ppt/comments/comment30.xml" ContentType="application/vnd.openxmlformats-officedocument.presentationml.comments+xml"/>
  <Override PartName="/ppt/notesSlides/notesSlide42.xml" ContentType="application/vnd.openxmlformats-officedocument.presentationml.notesSlide+xml"/>
  <Override PartName="/ppt/comments/comment31.xml" ContentType="application/vnd.openxmlformats-officedocument.presentationml.comments+xml"/>
  <Override PartName="/ppt/notesSlides/notesSlide43.xml" ContentType="application/vnd.openxmlformats-officedocument.presentationml.notesSlide+xml"/>
  <Override PartName="/ppt/comments/comment32.xml" ContentType="application/vnd.openxmlformats-officedocument.presentationml.comments+xml"/>
  <Override PartName="/ppt/notesSlides/notesSlide44.xml" ContentType="application/vnd.openxmlformats-officedocument.presentationml.notesSlide+xml"/>
  <Override PartName="/ppt/comments/comment33.xml" ContentType="application/vnd.openxmlformats-officedocument.presentationml.comments+xml"/>
  <Override PartName="/ppt/notesSlides/notesSlide45.xml" ContentType="application/vnd.openxmlformats-officedocument.presentationml.notesSlide+xml"/>
  <Override PartName="/ppt/comments/comment34.xml" ContentType="application/vnd.openxmlformats-officedocument.presentationml.comments+xml"/>
  <Override PartName="/ppt/notesSlides/notesSlide46.xml" ContentType="application/vnd.openxmlformats-officedocument.presentationml.notesSlide+xml"/>
  <Override PartName="/ppt/comments/comment35.xml" ContentType="application/vnd.openxmlformats-officedocument.presentationml.comments+xml"/>
  <Override PartName="/ppt/notesSlides/notesSlide47.xml" ContentType="application/vnd.openxmlformats-officedocument.presentationml.notesSlide+xml"/>
  <Override PartName="/ppt/comments/comment36.xml" ContentType="application/vnd.openxmlformats-officedocument.presentationml.comments+xml"/>
  <Override PartName="/ppt/notesSlides/notesSlide48.xml" ContentType="application/vnd.openxmlformats-officedocument.presentationml.notesSlide+xml"/>
  <Override PartName="/ppt/comments/comment37.xml" ContentType="application/vnd.openxmlformats-officedocument.presentationml.comments+xml"/>
  <Override PartName="/ppt/notesSlides/notesSlide49.xml" ContentType="application/vnd.openxmlformats-officedocument.presentationml.notesSlide+xml"/>
  <Override PartName="/ppt/comments/comment38.xml" ContentType="application/vnd.openxmlformats-officedocument.presentationml.comments+xml"/>
  <Override PartName="/ppt/notesSlides/notesSlide50.xml" ContentType="application/vnd.openxmlformats-officedocument.presentationml.notesSlide+xml"/>
  <Override PartName="/ppt/comments/comment3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6"/>
  </p:notesMasterIdLst>
  <p:handoutMasterIdLst>
    <p:handoutMasterId r:id="rId67"/>
  </p:handoutMasterIdLst>
  <p:sldIdLst>
    <p:sldId id="331" r:id="rId2"/>
    <p:sldId id="335" r:id="rId3"/>
    <p:sldId id="347" r:id="rId4"/>
    <p:sldId id="348" r:id="rId5"/>
    <p:sldId id="349" r:id="rId6"/>
    <p:sldId id="350" r:id="rId7"/>
    <p:sldId id="351" r:id="rId8"/>
    <p:sldId id="352" r:id="rId9"/>
    <p:sldId id="353" r:id="rId10"/>
    <p:sldId id="367" r:id="rId11"/>
    <p:sldId id="368" r:id="rId12"/>
    <p:sldId id="369" r:id="rId13"/>
    <p:sldId id="370" r:id="rId14"/>
    <p:sldId id="387" r:id="rId15"/>
    <p:sldId id="388" r:id="rId16"/>
    <p:sldId id="389" r:id="rId17"/>
    <p:sldId id="398" r:id="rId18"/>
    <p:sldId id="399" r:id="rId19"/>
    <p:sldId id="354" r:id="rId20"/>
    <p:sldId id="355" r:id="rId21"/>
    <p:sldId id="356" r:id="rId22"/>
    <p:sldId id="357" r:id="rId23"/>
    <p:sldId id="358" r:id="rId24"/>
    <p:sldId id="359" r:id="rId25"/>
    <p:sldId id="360" r:id="rId26"/>
    <p:sldId id="412" r:id="rId27"/>
    <p:sldId id="413" r:id="rId28"/>
    <p:sldId id="361" r:id="rId29"/>
    <p:sldId id="362" r:id="rId30"/>
    <p:sldId id="363" r:id="rId31"/>
    <p:sldId id="364" r:id="rId32"/>
    <p:sldId id="365" r:id="rId33"/>
    <p:sldId id="366" r:id="rId34"/>
    <p:sldId id="371" r:id="rId35"/>
    <p:sldId id="372" r:id="rId36"/>
    <p:sldId id="373" r:id="rId37"/>
    <p:sldId id="378" r:id="rId38"/>
    <p:sldId id="374" r:id="rId39"/>
    <p:sldId id="375" r:id="rId40"/>
    <p:sldId id="379" r:id="rId41"/>
    <p:sldId id="380" r:id="rId42"/>
    <p:sldId id="381" r:id="rId43"/>
    <p:sldId id="382" r:id="rId44"/>
    <p:sldId id="390" r:id="rId45"/>
    <p:sldId id="383" r:id="rId46"/>
    <p:sldId id="391" r:id="rId47"/>
    <p:sldId id="384" r:id="rId48"/>
    <p:sldId id="385" r:id="rId49"/>
    <p:sldId id="393" r:id="rId50"/>
    <p:sldId id="392" r:id="rId51"/>
    <p:sldId id="386" r:id="rId52"/>
    <p:sldId id="394" r:id="rId53"/>
    <p:sldId id="395" r:id="rId54"/>
    <p:sldId id="396" r:id="rId55"/>
    <p:sldId id="401" r:id="rId56"/>
    <p:sldId id="402" r:id="rId57"/>
    <p:sldId id="403" r:id="rId58"/>
    <p:sldId id="404" r:id="rId59"/>
    <p:sldId id="406" r:id="rId60"/>
    <p:sldId id="407" r:id="rId61"/>
    <p:sldId id="408" r:id="rId62"/>
    <p:sldId id="409" r:id="rId63"/>
    <p:sldId id="410" r:id="rId64"/>
    <p:sldId id="411" r:id="rId65"/>
  </p:sldIdLst>
  <p:sldSz cx="24387175" cy="13716000"/>
  <p:notesSz cx="6888163" cy="10021888"/>
  <p:defaultTextStyle>
    <a:defPPr>
      <a:defRPr lang="en-US"/>
    </a:defPPr>
    <a:lvl1pPr marL="0" algn="l" defTabSz="1087444" rtl="0" eaLnBrk="1" latinLnBrk="0" hangingPunct="1">
      <a:defRPr sz="4300" kern="1200">
        <a:solidFill>
          <a:schemeClr val="tx1"/>
        </a:solidFill>
        <a:latin typeface="+mn-lt"/>
        <a:ea typeface="+mn-ea"/>
        <a:cs typeface="+mn-cs"/>
      </a:defRPr>
    </a:lvl1pPr>
    <a:lvl2pPr marL="1087444" algn="l" defTabSz="1087444" rtl="0" eaLnBrk="1" latinLnBrk="0" hangingPunct="1">
      <a:defRPr sz="4300" kern="1200">
        <a:solidFill>
          <a:schemeClr val="tx1"/>
        </a:solidFill>
        <a:latin typeface="+mn-lt"/>
        <a:ea typeface="+mn-ea"/>
        <a:cs typeface="+mn-cs"/>
      </a:defRPr>
    </a:lvl2pPr>
    <a:lvl3pPr marL="2174887" algn="l" defTabSz="1087444" rtl="0" eaLnBrk="1" latinLnBrk="0" hangingPunct="1">
      <a:defRPr sz="4300" kern="1200">
        <a:solidFill>
          <a:schemeClr val="tx1"/>
        </a:solidFill>
        <a:latin typeface="+mn-lt"/>
        <a:ea typeface="+mn-ea"/>
        <a:cs typeface="+mn-cs"/>
      </a:defRPr>
    </a:lvl3pPr>
    <a:lvl4pPr marL="3262338" algn="l" defTabSz="1087444" rtl="0" eaLnBrk="1" latinLnBrk="0" hangingPunct="1">
      <a:defRPr sz="4300" kern="1200">
        <a:solidFill>
          <a:schemeClr val="tx1"/>
        </a:solidFill>
        <a:latin typeface="+mn-lt"/>
        <a:ea typeface="+mn-ea"/>
        <a:cs typeface="+mn-cs"/>
      </a:defRPr>
    </a:lvl4pPr>
    <a:lvl5pPr marL="4349779" algn="l" defTabSz="1087444" rtl="0" eaLnBrk="1" latinLnBrk="0" hangingPunct="1">
      <a:defRPr sz="4300" kern="1200">
        <a:solidFill>
          <a:schemeClr val="tx1"/>
        </a:solidFill>
        <a:latin typeface="+mn-lt"/>
        <a:ea typeface="+mn-ea"/>
        <a:cs typeface="+mn-cs"/>
      </a:defRPr>
    </a:lvl5pPr>
    <a:lvl6pPr marL="5437225" algn="l" defTabSz="1087444" rtl="0" eaLnBrk="1" latinLnBrk="0" hangingPunct="1">
      <a:defRPr sz="4300" kern="1200">
        <a:solidFill>
          <a:schemeClr val="tx1"/>
        </a:solidFill>
        <a:latin typeface="+mn-lt"/>
        <a:ea typeface="+mn-ea"/>
        <a:cs typeface="+mn-cs"/>
      </a:defRPr>
    </a:lvl6pPr>
    <a:lvl7pPr marL="6524671" algn="l" defTabSz="1087444" rtl="0" eaLnBrk="1" latinLnBrk="0" hangingPunct="1">
      <a:defRPr sz="4300" kern="1200">
        <a:solidFill>
          <a:schemeClr val="tx1"/>
        </a:solidFill>
        <a:latin typeface="+mn-lt"/>
        <a:ea typeface="+mn-ea"/>
        <a:cs typeface="+mn-cs"/>
      </a:defRPr>
    </a:lvl7pPr>
    <a:lvl8pPr marL="7612115" algn="l" defTabSz="1087444" rtl="0" eaLnBrk="1" latinLnBrk="0" hangingPunct="1">
      <a:defRPr sz="4300" kern="1200">
        <a:solidFill>
          <a:schemeClr val="tx1"/>
        </a:solidFill>
        <a:latin typeface="+mn-lt"/>
        <a:ea typeface="+mn-ea"/>
        <a:cs typeface="+mn-cs"/>
      </a:defRPr>
    </a:lvl8pPr>
    <a:lvl9pPr marL="8699558" algn="l" defTabSz="1087444" rtl="0" eaLnBrk="1" latinLnBrk="0" hangingPunct="1">
      <a:defRPr sz="4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2">
          <p15:clr>
            <a:srgbClr val="A4A3A4"/>
          </p15:clr>
        </p15:guide>
        <p15:guide id="2" pos="76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tilisateur de Microsoft Office" initials="Office [6]"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D9E8"/>
    <a:srgbClr val="0060CD"/>
    <a:srgbClr val="0090EC"/>
    <a:srgbClr val="A0237B"/>
    <a:srgbClr val="E0009E"/>
    <a:srgbClr val="6E0101"/>
    <a:srgbClr val="4CA285"/>
    <a:srgbClr val="78C0A8"/>
    <a:srgbClr val="5E412F"/>
    <a:srgbClr val="00898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26" autoAdjust="0"/>
    <p:restoredTop sz="93089" autoAdjust="0"/>
  </p:normalViewPr>
  <p:slideViewPr>
    <p:cSldViewPr snapToGrid="0" snapToObjects="1">
      <p:cViewPr varScale="1">
        <p:scale>
          <a:sx n="42" d="100"/>
          <a:sy n="42" d="100"/>
        </p:scale>
        <p:origin x="516" y="84"/>
      </p:cViewPr>
      <p:guideLst>
        <p:guide orient="horz" pos="4312"/>
        <p:guide pos="7688"/>
      </p:guideLst>
    </p:cSldViewPr>
  </p:slideViewPr>
  <p:outlineViewPr>
    <p:cViewPr>
      <p:scale>
        <a:sx n="33" d="100"/>
        <a:sy n="33" d="100"/>
      </p:scale>
      <p:origin x="0" y="-6120"/>
    </p:cViewPr>
  </p:outlineViewPr>
  <p:notesTextViewPr>
    <p:cViewPr>
      <p:scale>
        <a:sx n="100" d="100"/>
        <a:sy n="100" d="100"/>
      </p:scale>
      <p:origin x="0" y="0"/>
    </p:cViewPr>
  </p:notesTextViewPr>
  <p:sorterViewPr>
    <p:cViewPr>
      <p:scale>
        <a:sx n="37" d="100"/>
        <a:sy n="37"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9-10-13T16:01:03.238" idx="2">
    <p:pos x="10" y="10"/>
    <p:text/>
    <p:extLst>
      <p:ext uri="{C676402C-5697-4E1C-873F-D02D1690AC5C}">
        <p15:threadingInfo xmlns:p15="http://schemas.microsoft.com/office/powerpoint/2012/main" timeZoneBias="-6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9-10-13T16:01:03.238" idx="3">
    <p:pos x="10" y="10"/>
    <p:text/>
    <p:extLst>
      <p:ext uri="{C676402C-5697-4E1C-873F-D02D1690AC5C}">
        <p15:threadingInfo xmlns:p15="http://schemas.microsoft.com/office/powerpoint/2012/main" timeZoneBias="-6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28.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29.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30.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31.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32.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33.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34.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35.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36.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37.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38.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39.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10-13T16:01:03.238" idx="1">
    <p:pos x="10" y="10"/>
    <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871" cy="501094"/>
          </a:xfrm>
          <a:prstGeom prst="rect">
            <a:avLst/>
          </a:prstGeom>
        </p:spPr>
        <p:txBody>
          <a:bodyPr vert="horz" lIns="96625" tIns="48312" rIns="96625" bIns="48312" rtlCol="0"/>
          <a:lstStyle>
            <a:lvl1pPr algn="l">
              <a:defRPr sz="1300"/>
            </a:lvl1pPr>
          </a:lstStyle>
          <a:p>
            <a:endParaRPr lang="en-US" dirty="0">
              <a:latin typeface="Open Sans Light"/>
            </a:endParaRPr>
          </a:p>
        </p:txBody>
      </p:sp>
      <p:sp>
        <p:nvSpPr>
          <p:cNvPr id="3" name="Date Placeholder 2"/>
          <p:cNvSpPr>
            <a:spLocks noGrp="1"/>
          </p:cNvSpPr>
          <p:nvPr>
            <p:ph type="dt" sz="quarter" idx="1"/>
          </p:nvPr>
        </p:nvSpPr>
        <p:spPr>
          <a:xfrm>
            <a:off x="3901698" y="0"/>
            <a:ext cx="2984871" cy="501094"/>
          </a:xfrm>
          <a:prstGeom prst="rect">
            <a:avLst/>
          </a:prstGeom>
        </p:spPr>
        <p:txBody>
          <a:bodyPr vert="horz" lIns="96625" tIns="48312" rIns="96625" bIns="48312" rtlCol="0"/>
          <a:lstStyle>
            <a:lvl1pPr algn="r">
              <a:defRPr sz="1300"/>
            </a:lvl1pPr>
          </a:lstStyle>
          <a:p>
            <a:fld id="{3B157C50-CCBC-2A42-B4C4-22B7CB18877D}" type="datetimeFigureOut">
              <a:rPr lang="en-US" smtClean="0">
                <a:latin typeface="Open Sans Light"/>
              </a:rPr>
              <a:t>1/13/2020</a:t>
            </a:fld>
            <a:endParaRPr lang="en-US" dirty="0">
              <a:latin typeface="Open Sans Light"/>
            </a:endParaRPr>
          </a:p>
        </p:txBody>
      </p:sp>
      <p:sp>
        <p:nvSpPr>
          <p:cNvPr id="4" name="Footer Placeholder 3"/>
          <p:cNvSpPr>
            <a:spLocks noGrp="1"/>
          </p:cNvSpPr>
          <p:nvPr>
            <p:ph type="ftr" sz="quarter" idx="2"/>
          </p:nvPr>
        </p:nvSpPr>
        <p:spPr>
          <a:xfrm>
            <a:off x="0" y="9519054"/>
            <a:ext cx="2984871" cy="501094"/>
          </a:xfrm>
          <a:prstGeom prst="rect">
            <a:avLst/>
          </a:prstGeom>
        </p:spPr>
        <p:txBody>
          <a:bodyPr vert="horz" lIns="96625" tIns="48312" rIns="96625" bIns="48312" rtlCol="0" anchor="b"/>
          <a:lstStyle>
            <a:lvl1pPr algn="l">
              <a:defRPr sz="1300"/>
            </a:lvl1pPr>
          </a:lstStyle>
          <a:p>
            <a:endParaRPr lang="en-US" dirty="0">
              <a:latin typeface="Open Sans Light"/>
            </a:endParaRPr>
          </a:p>
        </p:txBody>
      </p:sp>
      <p:sp>
        <p:nvSpPr>
          <p:cNvPr id="5" name="Slide Number Placeholder 4"/>
          <p:cNvSpPr>
            <a:spLocks noGrp="1"/>
          </p:cNvSpPr>
          <p:nvPr>
            <p:ph type="sldNum" sz="quarter" idx="3"/>
          </p:nvPr>
        </p:nvSpPr>
        <p:spPr>
          <a:xfrm>
            <a:off x="3901698" y="9519054"/>
            <a:ext cx="2984871" cy="501094"/>
          </a:xfrm>
          <a:prstGeom prst="rect">
            <a:avLst/>
          </a:prstGeom>
        </p:spPr>
        <p:txBody>
          <a:bodyPr vert="horz" lIns="96625" tIns="48312" rIns="96625" bIns="48312" rtlCol="0" anchor="b"/>
          <a:lstStyle>
            <a:lvl1pPr algn="r">
              <a:defRPr sz="1300"/>
            </a:lvl1pPr>
          </a:lstStyle>
          <a:p>
            <a:fld id="{7C373154-D89E-B24F-ACC1-E214AA320E62}" type="slidenum">
              <a:rPr lang="en-US" smtClean="0">
                <a:latin typeface="Open Sans Light"/>
              </a:rPr>
              <a:t>‹N°›</a:t>
            </a:fld>
            <a:endParaRPr lang="en-US" dirty="0">
              <a:latin typeface="Open Sans Light"/>
            </a:endParaRPr>
          </a:p>
        </p:txBody>
      </p:sp>
    </p:spTree>
    <p:extLst>
      <p:ext uri="{BB962C8B-B14F-4D97-AF65-F5344CB8AC3E}">
        <p14:creationId xmlns:p14="http://schemas.microsoft.com/office/powerpoint/2010/main" val="3619321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871" cy="501094"/>
          </a:xfrm>
          <a:prstGeom prst="rect">
            <a:avLst/>
          </a:prstGeom>
        </p:spPr>
        <p:txBody>
          <a:bodyPr vert="horz" lIns="96625" tIns="48312" rIns="96625" bIns="48312" rtlCol="0"/>
          <a:lstStyle>
            <a:lvl1pPr algn="l">
              <a:defRPr sz="1300">
                <a:latin typeface="Open Sans Light"/>
              </a:defRPr>
            </a:lvl1pPr>
          </a:lstStyle>
          <a:p>
            <a:endParaRPr lang="en-US" dirty="0"/>
          </a:p>
        </p:txBody>
      </p:sp>
      <p:sp>
        <p:nvSpPr>
          <p:cNvPr id="3" name="Date Placeholder 2"/>
          <p:cNvSpPr>
            <a:spLocks noGrp="1"/>
          </p:cNvSpPr>
          <p:nvPr>
            <p:ph type="dt" idx="1"/>
          </p:nvPr>
        </p:nvSpPr>
        <p:spPr>
          <a:xfrm>
            <a:off x="3901698" y="0"/>
            <a:ext cx="2984871" cy="501094"/>
          </a:xfrm>
          <a:prstGeom prst="rect">
            <a:avLst/>
          </a:prstGeom>
        </p:spPr>
        <p:txBody>
          <a:bodyPr vert="horz" lIns="96625" tIns="48312" rIns="96625" bIns="48312" rtlCol="0"/>
          <a:lstStyle>
            <a:lvl1pPr algn="r">
              <a:defRPr sz="1300">
                <a:latin typeface="Open Sans Light"/>
              </a:defRPr>
            </a:lvl1pPr>
          </a:lstStyle>
          <a:p>
            <a:fld id="{4777BE1B-B234-614A-B080-4D121D4DF535}" type="datetimeFigureOut">
              <a:rPr lang="en-US" smtClean="0"/>
              <a:pPr/>
              <a:t>1/13/2020</a:t>
            </a:fld>
            <a:endParaRPr lang="en-US" dirty="0"/>
          </a:p>
        </p:txBody>
      </p:sp>
      <p:sp>
        <p:nvSpPr>
          <p:cNvPr id="4" name="Slide Image Placeholder 3"/>
          <p:cNvSpPr>
            <a:spLocks noGrp="1" noRot="1" noChangeAspect="1"/>
          </p:cNvSpPr>
          <p:nvPr>
            <p:ph type="sldImg" idx="2"/>
          </p:nvPr>
        </p:nvSpPr>
        <p:spPr>
          <a:xfrm>
            <a:off x="103188" y="750888"/>
            <a:ext cx="6681787" cy="3759200"/>
          </a:xfrm>
          <a:prstGeom prst="rect">
            <a:avLst/>
          </a:prstGeom>
          <a:noFill/>
          <a:ln w="12700">
            <a:solidFill>
              <a:prstClr val="black"/>
            </a:solidFill>
          </a:ln>
        </p:spPr>
        <p:txBody>
          <a:bodyPr vert="horz" lIns="96625" tIns="48312" rIns="96625" bIns="48312" rtlCol="0" anchor="ctr"/>
          <a:lstStyle/>
          <a:p>
            <a:endParaRPr lang="en-US" dirty="0"/>
          </a:p>
        </p:txBody>
      </p:sp>
      <p:sp>
        <p:nvSpPr>
          <p:cNvPr id="5" name="Notes Placeholder 4"/>
          <p:cNvSpPr>
            <a:spLocks noGrp="1"/>
          </p:cNvSpPr>
          <p:nvPr>
            <p:ph type="body" sz="quarter" idx="3"/>
          </p:nvPr>
        </p:nvSpPr>
        <p:spPr>
          <a:xfrm>
            <a:off x="688817" y="4760397"/>
            <a:ext cx="5510530" cy="4509850"/>
          </a:xfrm>
          <a:prstGeom prst="rect">
            <a:avLst/>
          </a:prstGeom>
        </p:spPr>
        <p:txBody>
          <a:bodyPr vert="horz" lIns="96625" tIns="48312" rIns="96625" bIns="48312"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519054"/>
            <a:ext cx="2984871" cy="501094"/>
          </a:xfrm>
          <a:prstGeom prst="rect">
            <a:avLst/>
          </a:prstGeom>
        </p:spPr>
        <p:txBody>
          <a:bodyPr vert="horz" lIns="96625" tIns="48312" rIns="96625" bIns="48312" rtlCol="0" anchor="b"/>
          <a:lstStyle>
            <a:lvl1pPr algn="l">
              <a:defRPr sz="1300">
                <a:latin typeface="Open Sans Light"/>
              </a:defRPr>
            </a:lvl1pPr>
          </a:lstStyle>
          <a:p>
            <a:endParaRPr lang="en-US" dirty="0"/>
          </a:p>
        </p:txBody>
      </p:sp>
      <p:sp>
        <p:nvSpPr>
          <p:cNvPr id="7" name="Slide Number Placeholder 6"/>
          <p:cNvSpPr>
            <a:spLocks noGrp="1"/>
          </p:cNvSpPr>
          <p:nvPr>
            <p:ph type="sldNum" sz="quarter" idx="5"/>
          </p:nvPr>
        </p:nvSpPr>
        <p:spPr>
          <a:xfrm>
            <a:off x="3901698" y="9519054"/>
            <a:ext cx="2984871" cy="501094"/>
          </a:xfrm>
          <a:prstGeom prst="rect">
            <a:avLst/>
          </a:prstGeom>
        </p:spPr>
        <p:txBody>
          <a:bodyPr vert="horz" lIns="96625" tIns="48312" rIns="96625" bIns="48312" rtlCol="0" anchor="b"/>
          <a:lstStyle>
            <a:lvl1pPr algn="r">
              <a:defRPr sz="1300">
                <a:latin typeface="Open Sans Light"/>
              </a:defRPr>
            </a:lvl1pPr>
          </a:lstStyle>
          <a:p>
            <a:fld id="{C94E8D62-D41F-6042-BCDF-79D228EFA10F}" type="slidenum">
              <a:rPr lang="en-US" smtClean="0"/>
              <a:pPr/>
              <a:t>‹N°›</a:t>
            </a:fld>
            <a:endParaRPr lang="en-US" dirty="0"/>
          </a:p>
        </p:txBody>
      </p:sp>
    </p:spTree>
    <p:extLst>
      <p:ext uri="{BB962C8B-B14F-4D97-AF65-F5344CB8AC3E}">
        <p14:creationId xmlns:p14="http://schemas.microsoft.com/office/powerpoint/2010/main" val="3579544509"/>
      </p:ext>
    </p:extLst>
  </p:cSld>
  <p:clrMap bg1="lt1" tx1="dk1" bg2="lt2" tx2="dk2" accent1="accent1" accent2="accent2" accent3="accent3" accent4="accent4" accent5="accent5" accent6="accent6" hlink="hlink" folHlink="folHlink"/>
  <p:hf hdr="0" ftr="0" dt="0"/>
  <p:notesStyle>
    <a:lvl1pPr marL="0" algn="l" defTabSz="456697" rtl="0" eaLnBrk="1" latinLnBrk="0" hangingPunct="1">
      <a:defRPr sz="1200" kern="1200">
        <a:solidFill>
          <a:schemeClr val="tx1"/>
        </a:solidFill>
        <a:latin typeface="Open Sans Light"/>
        <a:ea typeface="+mn-ea"/>
        <a:cs typeface="+mn-cs"/>
      </a:defRPr>
    </a:lvl1pPr>
    <a:lvl2pPr marL="456697" algn="l" defTabSz="456697" rtl="0" eaLnBrk="1" latinLnBrk="0" hangingPunct="1">
      <a:defRPr sz="1200" kern="1200">
        <a:solidFill>
          <a:schemeClr val="tx1"/>
        </a:solidFill>
        <a:latin typeface="Open Sans Light"/>
        <a:ea typeface="+mn-ea"/>
        <a:cs typeface="+mn-cs"/>
      </a:defRPr>
    </a:lvl2pPr>
    <a:lvl3pPr marL="913395" algn="l" defTabSz="456697" rtl="0" eaLnBrk="1" latinLnBrk="0" hangingPunct="1">
      <a:defRPr sz="1200" kern="1200">
        <a:solidFill>
          <a:schemeClr val="tx1"/>
        </a:solidFill>
        <a:latin typeface="Open Sans Light"/>
        <a:ea typeface="+mn-ea"/>
        <a:cs typeface="+mn-cs"/>
      </a:defRPr>
    </a:lvl3pPr>
    <a:lvl4pPr marL="1370094" algn="l" defTabSz="456697" rtl="0" eaLnBrk="1" latinLnBrk="0" hangingPunct="1">
      <a:defRPr sz="1200" kern="1200">
        <a:solidFill>
          <a:schemeClr val="tx1"/>
        </a:solidFill>
        <a:latin typeface="Open Sans Light"/>
        <a:ea typeface="+mn-ea"/>
        <a:cs typeface="+mn-cs"/>
      </a:defRPr>
    </a:lvl4pPr>
    <a:lvl5pPr marL="1826797" algn="l" defTabSz="456697" rtl="0" eaLnBrk="1" latinLnBrk="0" hangingPunct="1">
      <a:defRPr sz="1200" kern="1200">
        <a:solidFill>
          <a:schemeClr val="tx1"/>
        </a:solidFill>
        <a:latin typeface="Open Sans Light"/>
        <a:ea typeface="+mn-ea"/>
        <a:cs typeface="+mn-cs"/>
      </a:defRPr>
    </a:lvl5pPr>
    <a:lvl6pPr marL="2283492" algn="l" defTabSz="456697" rtl="0" eaLnBrk="1" latinLnBrk="0" hangingPunct="1">
      <a:defRPr sz="1200" kern="1200">
        <a:solidFill>
          <a:schemeClr val="tx1"/>
        </a:solidFill>
        <a:latin typeface="+mn-lt"/>
        <a:ea typeface="+mn-ea"/>
        <a:cs typeface="+mn-cs"/>
      </a:defRPr>
    </a:lvl6pPr>
    <a:lvl7pPr marL="2740191" algn="l" defTabSz="456697" rtl="0" eaLnBrk="1" latinLnBrk="0" hangingPunct="1">
      <a:defRPr sz="1200" kern="1200">
        <a:solidFill>
          <a:schemeClr val="tx1"/>
        </a:solidFill>
        <a:latin typeface="+mn-lt"/>
        <a:ea typeface="+mn-ea"/>
        <a:cs typeface="+mn-cs"/>
      </a:defRPr>
    </a:lvl7pPr>
    <a:lvl8pPr marL="3196889" algn="l" defTabSz="456697" rtl="0" eaLnBrk="1" latinLnBrk="0" hangingPunct="1">
      <a:defRPr sz="1200" kern="1200">
        <a:solidFill>
          <a:schemeClr val="tx1"/>
        </a:solidFill>
        <a:latin typeface="+mn-lt"/>
        <a:ea typeface="+mn-ea"/>
        <a:cs typeface="+mn-cs"/>
      </a:defRPr>
    </a:lvl8pPr>
    <a:lvl9pPr marL="3653588" algn="l" defTabSz="45669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E8D62-D41F-6042-BCDF-79D228EFA10F}" type="slidenum">
              <a:rPr lang="en-US" smtClean="0"/>
              <a:pPr/>
              <a:t>1</a:t>
            </a:fld>
            <a:endParaRPr lang="en-US" dirty="0"/>
          </a:p>
        </p:txBody>
      </p:sp>
    </p:spTree>
    <p:extLst>
      <p:ext uri="{BB962C8B-B14F-4D97-AF65-F5344CB8AC3E}">
        <p14:creationId xmlns:p14="http://schemas.microsoft.com/office/powerpoint/2010/main" val="1192315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11</a:t>
            </a:fld>
            <a:endParaRPr lang="fr-FR"/>
          </a:p>
        </p:txBody>
      </p:sp>
    </p:spTree>
    <p:extLst>
      <p:ext uri="{BB962C8B-B14F-4D97-AF65-F5344CB8AC3E}">
        <p14:creationId xmlns:p14="http://schemas.microsoft.com/office/powerpoint/2010/main" val="969673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12</a:t>
            </a:fld>
            <a:endParaRPr lang="fr-FR"/>
          </a:p>
        </p:txBody>
      </p:sp>
    </p:spTree>
    <p:extLst>
      <p:ext uri="{BB962C8B-B14F-4D97-AF65-F5344CB8AC3E}">
        <p14:creationId xmlns:p14="http://schemas.microsoft.com/office/powerpoint/2010/main" val="447608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13</a:t>
            </a:fld>
            <a:endParaRPr lang="fr-FR"/>
          </a:p>
        </p:txBody>
      </p:sp>
    </p:spTree>
    <p:extLst>
      <p:ext uri="{BB962C8B-B14F-4D97-AF65-F5344CB8AC3E}">
        <p14:creationId xmlns:p14="http://schemas.microsoft.com/office/powerpoint/2010/main" val="1533908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94E8D62-D41F-6042-BCDF-79D228EFA10F}" type="slidenum">
              <a:rPr lang="en-US" smtClean="0"/>
              <a:pPr/>
              <a:t>16</a:t>
            </a:fld>
            <a:endParaRPr lang="en-US" dirty="0"/>
          </a:p>
        </p:txBody>
      </p:sp>
    </p:spTree>
    <p:extLst>
      <p:ext uri="{BB962C8B-B14F-4D97-AF65-F5344CB8AC3E}">
        <p14:creationId xmlns:p14="http://schemas.microsoft.com/office/powerpoint/2010/main" val="473803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17</a:t>
            </a:fld>
            <a:endParaRPr lang="fr-FR"/>
          </a:p>
        </p:txBody>
      </p:sp>
    </p:spTree>
    <p:extLst>
      <p:ext uri="{BB962C8B-B14F-4D97-AF65-F5344CB8AC3E}">
        <p14:creationId xmlns:p14="http://schemas.microsoft.com/office/powerpoint/2010/main" val="1056024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18</a:t>
            </a:fld>
            <a:endParaRPr lang="fr-FR"/>
          </a:p>
        </p:txBody>
      </p:sp>
    </p:spTree>
    <p:extLst>
      <p:ext uri="{BB962C8B-B14F-4D97-AF65-F5344CB8AC3E}">
        <p14:creationId xmlns:p14="http://schemas.microsoft.com/office/powerpoint/2010/main" val="2074343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20</a:t>
            </a:fld>
            <a:endParaRPr lang="fr-FR"/>
          </a:p>
        </p:txBody>
      </p:sp>
    </p:spTree>
    <p:extLst>
      <p:ext uri="{BB962C8B-B14F-4D97-AF65-F5344CB8AC3E}">
        <p14:creationId xmlns:p14="http://schemas.microsoft.com/office/powerpoint/2010/main" val="2103039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21</a:t>
            </a:fld>
            <a:endParaRPr lang="fr-FR"/>
          </a:p>
        </p:txBody>
      </p:sp>
    </p:spTree>
    <p:extLst>
      <p:ext uri="{BB962C8B-B14F-4D97-AF65-F5344CB8AC3E}">
        <p14:creationId xmlns:p14="http://schemas.microsoft.com/office/powerpoint/2010/main" val="544198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22</a:t>
            </a:fld>
            <a:endParaRPr lang="fr-FR"/>
          </a:p>
        </p:txBody>
      </p:sp>
    </p:spTree>
    <p:extLst>
      <p:ext uri="{BB962C8B-B14F-4D97-AF65-F5344CB8AC3E}">
        <p14:creationId xmlns:p14="http://schemas.microsoft.com/office/powerpoint/2010/main" val="195448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23</a:t>
            </a:fld>
            <a:endParaRPr lang="fr-FR"/>
          </a:p>
        </p:txBody>
      </p:sp>
    </p:spTree>
    <p:extLst>
      <p:ext uri="{BB962C8B-B14F-4D97-AF65-F5344CB8AC3E}">
        <p14:creationId xmlns:p14="http://schemas.microsoft.com/office/powerpoint/2010/main" val="1301497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3</a:t>
            </a:fld>
            <a:endParaRPr lang="fr-FR"/>
          </a:p>
        </p:txBody>
      </p:sp>
    </p:spTree>
    <p:extLst>
      <p:ext uri="{BB962C8B-B14F-4D97-AF65-F5344CB8AC3E}">
        <p14:creationId xmlns:p14="http://schemas.microsoft.com/office/powerpoint/2010/main" val="662397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24</a:t>
            </a:fld>
            <a:endParaRPr lang="fr-FR"/>
          </a:p>
        </p:txBody>
      </p:sp>
    </p:spTree>
    <p:extLst>
      <p:ext uri="{BB962C8B-B14F-4D97-AF65-F5344CB8AC3E}">
        <p14:creationId xmlns:p14="http://schemas.microsoft.com/office/powerpoint/2010/main" val="2115506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25</a:t>
            </a:fld>
            <a:endParaRPr lang="fr-FR"/>
          </a:p>
        </p:txBody>
      </p:sp>
    </p:spTree>
    <p:extLst>
      <p:ext uri="{BB962C8B-B14F-4D97-AF65-F5344CB8AC3E}">
        <p14:creationId xmlns:p14="http://schemas.microsoft.com/office/powerpoint/2010/main" val="628345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26</a:t>
            </a:fld>
            <a:endParaRPr lang="fr-FR"/>
          </a:p>
        </p:txBody>
      </p:sp>
    </p:spTree>
    <p:extLst>
      <p:ext uri="{BB962C8B-B14F-4D97-AF65-F5344CB8AC3E}">
        <p14:creationId xmlns:p14="http://schemas.microsoft.com/office/powerpoint/2010/main" val="6283454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27</a:t>
            </a:fld>
            <a:endParaRPr lang="fr-FR"/>
          </a:p>
        </p:txBody>
      </p:sp>
    </p:spTree>
    <p:extLst>
      <p:ext uri="{BB962C8B-B14F-4D97-AF65-F5344CB8AC3E}">
        <p14:creationId xmlns:p14="http://schemas.microsoft.com/office/powerpoint/2010/main" val="628345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94E8D62-D41F-6042-BCDF-79D228EFA10F}" type="slidenum">
              <a:rPr lang="en-US" smtClean="0"/>
              <a:pPr/>
              <a:t>28</a:t>
            </a:fld>
            <a:endParaRPr lang="en-US" dirty="0"/>
          </a:p>
        </p:txBody>
      </p:sp>
    </p:spTree>
    <p:extLst>
      <p:ext uri="{BB962C8B-B14F-4D97-AF65-F5344CB8AC3E}">
        <p14:creationId xmlns:p14="http://schemas.microsoft.com/office/powerpoint/2010/main" val="642554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29</a:t>
            </a:fld>
            <a:endParaRPr lang="fr-FR"/>
          </a:p>
        </p:txBody>
      </p:sp>
    </p:spTree>
    <p:extLst>
      <p:ext uri="{BB962C8B-B14F-4D97-AF65-F5344CB8AC3E}">
        <p14:creationId xmlns:p14="http://schemas.microsoft.com/office/powerpoint/2010/main" val="388165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30</a:t>
            </a:fld>
            <a:endParaRPr lang="fr-FR"/>
          </a:p>
        </p:txBody>
      </p:sp>
    </p:spTree>
    <p:extLst>
      <p:ext uri="{BB962C8B-B14F-4D97-AF65-F5344CB8AC3E}">
        <p14:creationId xmlns:p14="http://schemas.microsoft.com/office/powerpoint/2010/main" val="668525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31</a:t>
            </a:fld>
            <a:endParaRPr lang="fr-FR"/>
          </a:p>
        </p:txBody>
      </p:sp>
    </p:spTree>
    <p:extLst>
      <p:ext uri="{BB962C8B-B14F-4D97-AF65-F5344CB8AC3E}">
        <p14:creationId xmlns:p14="http://schemas.microsoft.com/office/powerpoint/2010/main" val="13735446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32</a:t>
            </a:fld>
            <a:endParaRPr lang="fr-FR"/>
          </a:p>
        </p:txBody>
      </p:sp>
    </p:spTree>
    <p:extLst>
      <p:ext uri="{BB962C8B-B14F-4D97-AF65-F5344CB8AC3E}">
        <p14:creationId xmlns:p14="http://schemas.microsoft.com/office/powerpoint/2010/main" val="941437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33</a:t>
            </a:fld>
            <a:endParaRPr lang="fr-FR"/>
          </a:p>
        </p:txBody>
      </p:sp>
    </p:spTree>
    <p:extLst>
      <p:ext uri="{BB962C8B-B14F-4D97-AF65-F5344CB8AC3E}">
        <p14:creationId xmlns:p14="http://schemas.microsoft.com/office/powerpoint/2010/main" val="582511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4</a:t>
            </a:fld>
            <a:endParaRPr lang="fr-FR"/>
          </a:p>
        </p:txBody>
      </p:sp>
    </p:spTree>
    <p:extLst>
      <p:ext uri="{BB962C8B-B14F-4D97-AF65-F5344CB8AC3E}">
        <p14:creationId xmlns:p14="http://schemas.microsoft.com/office/powerpoint/2010/main" val="3899786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35</a:t>
            </a:fld>
            <a:endParaRPr lang="fr-FR"/>
          </a:p>
        </p:txBody>
      </p:sp>
    </p:spTree>
    <p:extLst>
      <p:ext uri="{BB962C8B-B14F-4D97-AF65-F5344CB8AC3E}">
        <p14:creationId xmlns:p14="http://schemas.microsoft.com/office/powerpoint/2010/main" val="444522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36</a:t>
            </a:fld>
            <a:endParaRPr lang="fr-FR"/>
          </a:p>
        </p:txBody>
      </p:sp>
    </p:spTree>
    <p:extLst>
      <p:ext uri="{BB962C8B-B14F-4D97-AF65-F5344CB8AC3E}">
        <p14:creationId xmlns:p14="http://schemas.microsoft.com/office/powerpoint/2010/main" val="15358528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37</a:t>
            </a:fld>
            <a:endParaRPr lang="fr-FR"/>
          </a:p>
        </p:txBody>
      </p:sp>
    </p:spTree>
    <p:extLst>
      <p:ext uri="{BB962C8B-B14F-4D97-AF65-F5344CB8AC3E}">
        <p14:creationId xmlns:p14="http://schemas.microsoft.com/office/powerpoint/2010/main" val="4435541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38</a:t>
            </a:fld>
            <a:endParaRPr lang="fr-FR"/>
          </a:p>
        </p:txBody>
      </p:sp>
    </p:spTree>
    <p:extLst>
      <p:ext uri="{BB962C8B-B14F-4D97-AF65-F5344CB8AC3E}">
        <p14:creationId xmlns:p14="http://schemas.microsoft.com/office/powerpoint/2010/main" val="1270461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39</a:t>
            </a:fld>
            <a:endParaRPr lang="fr-FR"/>
          </a:p>
        </p:txBody>
      </p:sp>
    </p:spTree>
    <p:extLst>
      <p:ext uri="{BB962C8B-B14F-4D97-AF65-F5344CB8AC3E}">
        <p14:creationId xmlns:p14="http://schemas.microsoft.com/office/powerpoint/2010/main" val="416748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40</a:t>
            </a:fld>
            <a:endParaRPr lang="fr-FR"/>
          </a:p>
        </p:txBody>
      </p:sp>
    </p:spTree>
    <p:extLst>
      <p:ext uri="{BB962C8B-B14F-4D97-AF65-F5344CB8AC3E}">
        <p14:creationId xmlns:p14="http://schemas.microsoft.com/office/powerpoint/2010/main" val="3544774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42</a:t>
            </a:fld>
            <a:endParaRPr lang="fr-FR"/>
          </a:p>
        </p:txBody>
      </p:sp>
    </p:spTree>
    <p:extLst>
      <p:ext uri="{BB962C8B-B14F-4D97-AF65-F5344CB8AC3E}">
        <p14:creationId xmlns:p14="http://schemas.microsoft.com/office/powerpoint/2010/main" val="16773844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43</a:t>
            </a:fld>
            <a:endParaRPr lang="fr-FR"/>
          </a:p>
        </p:txBody>
      </p:sp>
    </p:spTree>
    <p:extLst>
      <p:ext uri="{BB962C8B-B14F-4D97-AF65-F5344CB8AC3E}">
        <p14:creationId xmlns:p14="http://schemas.microsoft.com/office/powerpoint/2010/main" val="16888275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45</a:t>
            </a:fld>
            <a:endParaRPr lang="fr-FR"/>
          </a:p>
        </p:txBody>
      </p:sp>
    </p:spTree>
    <p:extLst>
      <p:ext uri="{BB962C8B-B14F-4D97-AF65-F5344CB8AC3E}">
        <p14:creationId xmlns:p14="http://schemas.microsoft.com/office/powerpoint/2010/main" val="11479262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46</a:t>
            </a:fld>
            <a:endParaRPr lang="fr-FR"/>
          </a:p>
        </p:txBody>
      </p:sp>
    </p:spTree>
    <p:extLst>
      <p:ext uri="{BB962C8B-B14F-4D97-AF65-F5344CB8AC3E}">
        <p14:creationId xmlns:p14="http://schemas.microsoft.com/office/powerpoint/2010/main" val="1537405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5</a:t>
            </a:fld>
            <a:endParaRPr lang="fr-FR"/>
          </a:p>
        </p:txBody>
      </p:sp>
    </p:spTree>
    <p:extLst>
      <p:ext uri="{BB962C8B-B14F-4D97-AF65-F5344CB8AC3E}">
        <p14:creationId xmlns:p14="http://schemas.microsoft.com/office/powerpoint/2010/main" val="19562634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47</a:t>
            </a:fld>
            <a:endParaRPr lang="fr-FR"/>
          </a:p>
        </p:txBody>
      </p:sp>
    </p:spTree>
    <p:extLst>
      <p:ext uri="{BB962C8B-B14F-4D97-AF65-F5344CB8AC3E}">
        <p14:creationId xmlns:p14="http://schemas.microsoft.com/office/powerpoint/2010/main" val="5855258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48</a:t>
            </a:fld>
            <a:endParaRPr lang="fr-FR"/>
          </a:p>
        </p:txBody>
      </p:sp>
    </p:spTree>
    <p:extLst>
      <p:ext uri="{BB962C8B-B14F-4D97-AF65-F5344CB8AC3E}">
        <p14:creationId xmlns:p14="http://schemas.microsoft.com/office/powerpoint/2010/main" val="20361061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51</a:t>
            </a:fld>
            <a:endParaRPr lang="fr-FR"/>
          </a:p>
        </p:txBody>
      </p:sp>
    </p:spTree>
    <p:extLst>
      <p:ext uri="{BB962C8B-B14F-4D97-AF65-F5344CB8AC3E}">
        <p14:creationId xmlns:p14="http://schemas.microsoft.com/office/powerpoint/2010/main" val="23289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56</a:t>
            </a:fld>
            <a:endParaRPr lang="fr-FR"/>
          </a:p>
        </p:txBody>
      </p:sp>
    </p:spTree>
    <p:extLst>
      <p:ext uri="{BB962C8B-B14F-4D97-AF65-F5344CB8AC3E}">
        <p14:creationId xmlns:p14="http://schemas.microsoft.com/office/powerpoint/2010/main" val="6976384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57</a:t>
            </a:fld>
            <a:endParaRPr lang="fr-FR"/>
          </a:p>
        </p:txBody>
      </p:sp>
    </p:spTree>
    <p:extLst>
      <p:ext uri="{BB962C8B-B14F-4D97-AF65-F5344CB8AC3E}">
        <p14:creationId xmlns:p14="http://schemas.microsoft.com/office/powerpoint/2010/main" val="13671458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59</a:t>
            </a:fld>
            <a:endParaRPr lang="fr-FR"/>
          </a:p>
        </p:txBody>
      </p:sp>
    </p:spTree>
    <p:extLst>
      <p:ext uri="{BB962C8B-B14F-4D97-AF65-F5344CB8AC3E}">
        <p14:creationId xmlns:p14="http://schemas.microsoft.com/office/powerpoint/2010/main" val="2936017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60</a:t>
            </a:fld>
            <a:endParaRPr lang="fr-FR"/>
          </a:p>
        </p:txBody>
      </p:sp>
    </p:spTree>
    <p:extLst>
      <p:ext uri="{BB962C8B-B14F-4D97-AF65-F5344CB8AC3E}">
        <p14:creationId xmlns:p14="http://schemas.microsoft.com/office/powerpoint/2010/main" val="14139570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61</a:t>
            </a:fld>
            <a:endParaRPr lang="fr-FR"/>
          </a:p>
        </p:txBody>
      </p:sp>
    </p:spTree>
    <p:extLst>
      <p:ext uri="{BB962C8B-B14F-4D97-AF65-F5344CB8AC3E}">
        <p14:creationId xmlns:p14="http://schemas.microsoft.com/office/powerpoint/2010/main" val="18684057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62</a:t>
            </a:fld>
            <a:endParaRPr lang="fr-FR"/>
          </a:p>
        </p:txBody>
      </p:sp>
    </p:spTree>
    <p:extLst>
      <p:ext uri="{BB962C8B-B14F-4D97-AF65-F5344CB8AC3E}">
        <p14:creationId xmlns:p14="http://schemas.microsoft.com/office/powerpoint/2010/main" val="2892980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63</a:t>
            </a:fld>
            <a:endParaRPr lang="fr-FR"/>
          </a:p>
        </p:txBody>
      </p:sp>
    </p:spTree>
    <p:extLst>
      <p:ext uri="{BB962C8B-B14F-4D97-AF65-F5344CB8AC3E}">
        <p14:creationId xmlns:p14="http://schemas.microsoft.com/office/powerpoint/2010/main" val="275792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6</a:t>
            </a:fld>
            <a:endParaRPr lang="fr-FR"/>
          </a:p>
        </p:txBody>
      </p:sp>
    </p:spTree>
    <p:extLst>
      <p:ext uri="{BB962C8B-B14F-4D97-AF65-F5344CB8AC3E}">
        <p14:creationId xmlns:p14="http://schemas.microsoft.com/office/powerpoint/2010/main" val="5151459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64</a:t>
            </a:fld>
            <a:endParaRPr lang="fr-FR"/>
          </a:p>
        </p:txBody>
      </p:sp>
    </p:spTree>
    <p:extLst>
      <p:ext uri="{BB962C8B-B14F-4D97-AF65-F5344CB8AC3E}">
        <p14:creationId xmlns:p14="http://schemas.microsoft.com/office/powerpoint/2010/main" val="623500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7</a:t>
            </a:fld>
            <a:endParaRPr lang="fr-FR"/>
          </a:p>
        </p:txBody>
      </p:sp>
    </p:spTree>
    <p:extLst>
      <p:ext uri="{BB962C8B-B14F-4D97-AF65-F5344CB8AC3E}">
        <p14:creationId xmlns:p14="http://schemas.microsoft.com/office/powerpoint/2010/main" val="2127763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8</a:t>
            </a:fld>
            <a:endParaRPr lang="fr-FR"/>
          </a:p>
        </p:txBody>
      </p:sp>
    </p:spTree>
    <p:extLst>
      <p:ext uri="{BB962C8B-B14F-4D97-AF65-F5344CB8AC3E}">
        <p14:creationId xmlns:p14="http://schemas.microsoft.com/office/powerpoint/2010/main" val="2007754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9</a:t>
            </a:fld>
            <a:endParaRPr lang="fr-FR"/>
          </a:p>
        </p:txBody>
      </p:sp>
    </p:spTree>
    <p:extLst>
      <p:ext uri="{BB962C8B-B14F-4D97-AF65-F5344CB8AC3E}">
        <p14:creationId xmlns:p14="http://schemas.microsoft.com/office/powerpoint/2010/main" val="659774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70DDDE-BCC8-4762-82C7-808414712649}" type="slidenum">
              <a:rPr lang="fr-FR" smtClean="0"/>
              <a:pPr/>
              <a:t>10</a:t>
            </a:fld>
            <a:endParaRPr lang="fr-FR"/>
          </a:p>
        </p:txBody>
      </p:sp>
    </p:spTree>
    <p:extLst>
      <p:ext uri="{BB962C8B-B14F-4D97-AF65-F5344CB8AC3E}">
        <p14:creationId xmlns:p14="http://schemas.microsoft.com/office/powerpoint/2010/main" val="1406494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8" name="Rectangle 7"/>
          <p:cNvSpPr/>
          <p:nvPr userDrawn="1"/>
        </p:nvSpPr>
        <p:spPr>
          <a:xfrm>
            <a:off x="0" y="0"/>
            <a:ext cx="24387175" cy="13957325"/>
          </a:xfrm>
          <a:prstGeom prst="rect">
            <a:avLst/>
          </a:prstGeom>
          <a:solidFill>
            <a:srgbClr val="78C0A8"/>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Open Sans Light"/>
            </a:endParaRPr>
          </a:p>
        </p:txBody>
      </p:sp>
      <p:sp>
        <p:nvSpPr>
          <p:cNvPr id="3" name="Subtitle 2"/>
          <p:cNvSpPr>
            <a:spLocks noGrp="1"/>
          </p:cNvSpPr>
          <p:nvPr>
            <p:ph type="subTitle" idx="1" hasCustomPrompt="1"/>
          </p:nvPr>
        </p:nvSpPr>
        <p:spPr>
          <a:xfrm>
            <a:off x="3658076" y="7772400"/>
            <a:ext cx="17071023" cy="3505200"/>
          </a:xfrm>
        </p:spPr>
        <p:txBody>
          <a:bodyPr>
            <a:normAutofit/>
          </a:bodyPr>
          <a:lstStyle>
            <a:lvl1pPr marL="0" indent="0" algn="ctr">
              <a:lnSpc>
                <a:spcPct val="120000"/>
              </a:lnSpc>
              <a:buNone/>
              <a:defRPr sz="6000" b="1">
                <a:solidFill>
                  <a:schemeClr val="bg1"/>
                </a:solidFill>
              </a:defRPr>
            </a:lvl1pPr>
            <a:lvl2pPr marL="1087444" indent="0" algn="ctr">
              <a:buNone/>
              <a:defRPr>
                <a:solidFill>
                  <a:schemeClr val="tx1">
                    <a:tint val="75000"/>
                  </a:schemeClr>
                </a:solidFill>
              </a:defRPr>
            </a:lvl2pPr>
            <a:lvl3pPr marL="2174887" indent="0" algn="ctr">
              <a:buNone/>
              <a:defRPr>
                <a:solidFill>
                  <a:schemeClr val="tx1">
                    <a:tint val="75000"/>
                  </a:schemeClr>
                </a:solidFill>
              </a:defRPr>
            </a:lvl3pPr>
            <a:lvl4pPr marL="3262338" indent="0" algn="ctr">
              <a:buNone/>
              <a:defRPr>
                <a:solidFill>
                  <a:schemeClr val="tx1">
                    <a:tint val="75000"/>
                  </a:schemeClr>
                </a:solidFill>
              </a:defRPr>
            </a:lvl4pPr>
            <a:lvl5pPr marL="4349779" indent="0" algn="ctr">
              <a:buNone/>
              <a:defRPr>
                <a:solidFill>
                  <a:schemeClr val="tx1">
                    <a:tint val="75000"/>
                  </a:schemeClr>
                </a:solidFill>
              </a:defRPr>
            </a:lvl5pPr>
            <a:lvl6pPr marL="5437225" indent="0" algn="ctr">
              <a:buNone/>
              <a:defRPr>
                <a:solidFill>
                  <a:schemeClr val="tx1">
                    <a:tint val="75000"/>
                  </a:schemeClr>
                </a:solidFill>
              </a:defRPr>
            </a:lvl6pPr>
            <a:lvl7pPr marL="6524671" indent="0" algn="ctr">
              <a:buNone/>
              <a:defRPr>
                <a:solidFill>
                  <a:schemeClr val="tx1">
                    <a:tint val="75000"/>
                  </a:schemeClr>
                </a:solidFill>
              </a:defRPr>
            </a:lvl7pPr>
            <a:lvl8pPr marL="7612115" indent="0" algn="ctr">
              <a:buNone/>
              <a:defRPr>
                <a:solidFill>
                  <a:schemeClr val="tx1">
                    <a:tint val="75000"/>
                  </a:schemeClr>
                </a:solidFill>
              </a:defRPr>
            </a:lvl8pPr>
            <a:lvl9pPr marL="8699558" indent="0" algn="ctr">
              <a:buNone/>
              <a:defRPr>
                <a:solidFill>
                  <a:schemeClr val="tx1">
                    <a:tint val="75000"/>
                  </a:schemeClr>
                </a:solidFill>
              </a:defRPr>
            </a:lvl9pPr>
          </a:lstStyle>
          <a:p>
            <a:r>
              <a:rPr lang="en-US" dirty="0"/>
              <a:t>CLICK TO EDIT MASTER SUBTITLE STYLE</a:t>
            </a:r>
          </a:p>
        </p:txBody>
      </p:sp>
      <p:sp>
        <p:nvSpPr>
          <p:cNvPr id="2" name="Title 1"/>
          <p:cNvSpPr>
            <a:spLocks noGrp="1"/>
          </p:cNvSpPr>
          <p:nvPr>
            <p:ph type="ctrTitle" hasCustomPrompt="1"/>
          </p:nvPr>
        </p:nvSpPr>
        <p:spPr>
          <a:xfrm>
            <a:off x="1829038" y="5949085"/>
            <a:ext cx="20729099" cy="1825542"/>
          </a:xfrm>
        </p:spPr>
        <p:txBody>
          <a:bodyPr/>
          <a:lstStyle>
            <a:lvl1pPr>
              <a:defRPr sz="15400" b="1">
                <a:solidFill>
                  <a:srgbClr val="5E412F"/>
                </a:solidFill>
                <a:latin typeface="Arial" panose="020B0604020202020204" pitchFamily="34" charset="0"/>
                <a:ea typeface="Open Sans" panose="020B0606030504020204" pitchFamily="34" charset="0"/>
                <a:cs typeface="Arial" panose="020B0604020202020204" pitchFamily="34" charset="0"/>
              </a:defRPr>
            </a:lvl1pPr>
          </a:lstStyle>
          <a:p>
            <a:r>
              <a:rPr lang="en-US" dirty="0"/>
              <a:t>CLICK TO EDIT MASTER TITLE STYLE</a:t>
            </a:r>
          </a:p>
        </p:txBody>
      </p:sp>
      <p:sp>
        <p:nvSpPr>
          <p:cNvPr id="5" name="Organigramme : Connecteur page suivante 4"/>
          <p:cNvSpPr/>
          <p:nvPr userDrawn="1"/>
        </p:nvSpPr>
        <p:spPr>
          <a:xfrm>
            <a:off x="9678987" y="-30839"/>
            <a:ext cx="5029200" cy="3320716"/>
          </a:xfrm>
          <a:prstGeom prst="flowChartOffpageConnector">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sp>
        <p:nvSpPr>
          <p:cNvPr id="9" name="Picture Placeholder 4"/>
          <p:cNvSpPr>
            <a:spLocks noGrp="1"/>
          </p:cNvSpPr>
          <p:nvPr>
            <p:ph type="pic" sz="quarter" idx="31" hasCustomPrompt="1"/>
          </p:nvPr>
        </p:nvSpPr>
        <p:spPr>
          <a:xfrm>
            <a:off x="10139033" y="555171"/>
            <a:ext cx="4109108" cy="1583872"/>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20063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18" name="Imag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06498" y="6343651"/>
            <a:ext cx="9169128" cy="7372350"/>
          </a:xfrm>
          <a:prstGeom prst="rect">
            <a:avLst/>
          </a:prstGeom>
        </p:spPr>
      </p:pic>
      <p:sp>
        <p:nvSpPr>
          <p:cNvPr id="2" name="Rectangle 1"/>
          <p:cNvSpPr/>
          <p:nvPr userDrawn="1"/>
        </p:nvSpPr>
        <p:spPr>
          <a:xfrm>
            <a:off x="9456618" y="3197225"/>
            <a:ext cx="12766804" cy="7524044"/>
          </a:xfrm>
          <a:prstGeom prst="rect">
            <a:avLst/>
          </a:prstGeom>
          <a:solidFill>
            <a:srgbClr val="4CA285">
              <a:alpha val="94118"/>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sp>
        <p:nvSpPr>
          <p:cNvPr id="8" name="Picture Placeholder 6"/>
          <p:cNvSpPr>
            <a:spLocks noGrp="1"/>
          </p:cNvSpPr>
          <p:nvPr>
            <p:ph type="pic" sz="quarter" idx="10"/>
          </p:nvPr>
        </p:nvSpPr>
        <p:spPr>
          <a:xfrm>
            <a:off x="1822450" y="3197225"/>
            <a:ext cx="3659188" cy="3657600"/>
          </a:xfrm>
        </p:spPr>
        <p:txBody>
          <a:bodyPr/>
          <a:lstStyle/>
          <a:p>
            <a:endParaRPr lang="en-US"/>
          </a:p>
        </p:txBody>
      </p:sp>
      <p:sp>
        <p:nvSpPr>
          <p:cNvPr id="10" name="Picture Placeholder 6"/>
          <p:cNvSpPr>
            <a:spLocks noGrp="1"/>
          </p:cNvSpPr>
          <p:nvPr>
            <p:ph type="pic" sz="quarter" idx="11"/>
          </p:nvPr>
        </p:nvSpPr>
        <p:spPr>
          <a:xfrm>
            <a:off x="5639534" y="3197225"/>
            <a:ext cx="3659188" cy="3657600"/>
          </a:xfrm>
        </p:spPr>
        <p:txBody>
          <a:bodyPr/>
          <a:lstStyle/>
          <a:p>
            <a:endParaRPr lang="en-US" dirty="0"/>
          </a:p>
        </p:txBody>
      </p:sp>
      <p:sp>
        <p:nvSpPr>
          <p:cNvPr id="11" name="Picture Placeholder 6"/>
          <p:cNvSpPr>
            <a:spLocks noGrp="1"/>
          </p:cNvSpPr>
          <p:nvPr>
            <p:ph type="pic" sz="quarter" idx="12"/>
          </p:nvPr>
        </p:nvSpPr>
        <p:spPr>
          <a:xfrm>
            <a:off x="1822450" y="7063669"/>
            <a:ext cx="3659188" cy="3657600"/>
          </a:xfrm>
        </p:spPr>
        <p:txBody>
          <a:bodyPr/>
          <a:lstStyle/>
          <a:p>
            <a:endParaRPr lang="en-US"/>
          </a:p>
        </p:txBody>
      </p:sp>
      <p:sp>
        <p:nvSpPr>
          <p:cNvPr id="12" name="Picture Placeholder 6"/>
          <p:cNvSpPr>
            <a:spLocks noGrp="1"/>
          </p:cNvSpPr>
          <p:nvPr>
            <p:ph type="pic" sz="quarter" idx="13"/>
          </p:nvPr>
        </p:nvSpPr>
        <p:spPr>
          <a:xfrm>
            <a:off x="5639534" y="7063669"/>
            <a:ext cx="3659188" cy="3657600"/>
          </a:xfrm>
        </p:spPr>
        <p:txBody>
          <a:bodyPr/>
          <a:lstStyle/>
          <a:p>
            <a:endParaRPr lang="en-US" dirty="0"/>
          </a:p>
        </p:txBody>
      </p:sp>
      <p:sp>
        <p:nvSpPr>
          <p:cNvPr id="9" name="Title 1"/>
          <p:cNvSpPr>
            <a:spLocks noGrp="1"/>
          </p:cNvSpPr>
          <p:nvPr>
            <p:ph type="title"/>
          </p:nvPr>
        </p:nvSpPr>
        <p:spPr>
          <a:xfrm>
            <a:off x="1822451" y="365125"/>
            <a:ext cx="20400971" cy="1190959"/>
          </a:xfrm>
        </p:spPr>
        <p:txBody>
          <a:bodyPr/>
          <a:lstStyle>
            <a:lvl1pPr>
              <a:defRPr>
                <a:latin typeface="Arial" panose="020B0604020202020204" pitchFamily="34" charset="0"/>
                <a:ea typeface="Open Sans Light" panose="020B0306030504020204" pitchFamily="34" charset="0"/>
                <a:cs typeface="Arial" panose="020B0604020202020204" pitchFamily="34" charset="0"/>
              </a:defRPr>
            </a:lvl1pPr>
          </a:lstStyle>
          <a:p>
            <a:r>
              <a:rPr lang="fr-FR" dirty="0"/>
              <a:t>Modifiez le style du titre</a:t>
            </a:r>
            <a:endParaRPr lang="hu-HU" dirty="0"/>
          </a:p>
        </p:txBody>
      </p:sp>
      <p:sp>
        <p:nvSpPr>
          <p:cNvPr id="15" name="Text Placeholder 7"/>
          <p:cNvSpPr>
            <a:spLocks noGrp="1"/>
          </p:cNvSpPr>
          <p:nvPr>
            <p:ph type="body" sz="quarter" idx="16"/>
          </p:nvPr>
        </p:nvSpPr>
        <p:spPr>
          <a:xfrm>
            <a:off x="1822450" y="1565108"/>
            <a:ext cx="20400971" cy="1409700"/>
          </a:xfrm>
        </p:spPr>
        <p:txBody>
          <a:bodyPr>
            <a:normAutofit/>
          </a:bodyPr>
          <a:lstStyle>
            <a:lvl1pPr marL="0" indent="0">
              <a:lnSpc>
                <a:spcPct val="100000"/>
              </a:lnSpc>
              <a:buNone/>
              <a:defRPr sz="2800" b="0" i="0">
                <a:solidFill>
                  <a:schemeClr val="bg1">
                    <a:lumMod val="65000"/>
                  </a:schemeClr>
                </a:solidFill>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lvl="0"/>
            <a:r>
              <a:rPr lang="fr-FR" dirty="0"/>
              <a:t>Modifiez les styles du texte du masque</a:t>
            </a:r>
          </a:p>
        </p:txBody>
      </p:sp>
      <p:sp>
        <p:nvSpPr>
          <p:cNvPr id="17" name="Picture Placeholder 4"/>
          <p:cNvSpPr>
            <a:spLocks noGrp="1"/>
          </p:cNvSpPr>
          <p:nvPr>
            <p:ph type="pic" sz="quarter" idx="31" hasCustomPrompt="1"/>
          </p:nvPr>
        </p:nvSpPr>
        <p:spPr>
          <a:xfrm>
            <a:off x="401217" y="12759073"/>
            <a:ext cx="3176058" cy="699672"/>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
        <p:nvSpPr>
          <p:cNvPr id="16" name="Text Placeholder 7"/>
          <p:cNvSpPr>
            <a:spLocks noGrp="1"/>
          </p:cNvSpPr>
          <p:nvPr>
            <p:ph type="body" sz="quarter" idx="17"/>
          </p:nvPr>
        </p:nvSpPr>
        <p:spPr>
          <a:xfrm>
            <a:off x="9649326" y="3345389"/>
            <a:ext cx="12368462" cy="7114063"/>
          </a:xfrm>
        </p:spPr>
        <p:txBody>
          <a:bodyPr>
            <a:normAutofit/>
          </a:bodyPr>
          <a:lstStyle>
            <a:lvl1pPr marL="0" indent="0" algn="l">
              <a:lnSpc>
                <a:spcPct val="150000"/>
              </a:lnSpc>
              <a:buNone/>
              <a:defRPr lang="fr-FR" sz="3200" b="0" i="0" kern="1200" dirty="0" smtClean="0">
                <a:solidFill>
                  <a:schemeClr val="bg1"/>
                </a:solidFill>
                <a:latin typeface="Arial" panose="020B0604020202020204" pitchFamily="34" charset="0"/>
                <a:ea typeface="Open Sans Light" panose="020B0306030504020204" pitchFamily="34" charset="0"/>
                <a:cs typeface="Arial" panose="020B0604020202020204" pitchFamily="34" charset="0"/>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marL="0" lvl="0" indent="0" algn="ctr" defTabSz="1087444" rtl="0" eaLnBrk="1" latinLnBrk="0" hangingPunct="1">
              <a:lnSpc>
                <a:spcPct val="150000"/>
              </a:lnSpc>
              <a:spcBef>
                <a:spcPct val="20000"/>
              </a:spcBef>
              <a:buFont typeface="Arial"/>
              <a:buNone/>
            </a:pPr>
            <a:r>
              <a:rPr lang="fr-FR" dirty="0"/>
              <a:t>Modifiez les styles du texte du masque</a:t>
            </a:r>
          </a:p>
        </p:txBody>
      </p:sp>
      <p:sp>
        <p:nvSpPr>
          <p:cNvPr id="13" name="Slide Number Placeholder 5"/>
          <p:cNvSpPr>
            <a:spLocks noGrp="1"/>
          </p:cNvSpPr>
          <p:nvPr>
            <p:ph type="sldNum" sz="quarter" idx="32"/>
          </p:nvPr>
        </p:nvSpPr>
        <p:spPr>
          <a:xfrm>
            <a:off x="23171041" y="12985488"/>
            <a:ext cx="824808" cy="462198"/>
          </a:xfrm>
          <a:prstGeom prst="rect">
            <a:avLst/>
          </a:prstGeom>
          <a:solidFill>
            <a:srgbClr val="4CA285"/>
          </a:solidFill>
        </p:spPr>
        <p:txBody>
          <a:bodyPr/>
          <a:lstStyle>
            <a:lvl1pPr algn="ctr">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C9468CE9-3F3D-1446-A027-4B4CDD3883B0}" type="slidenum">
              <a:rPr lang="en-US" smtClean="0"/>
              <a:pPr/>
              <a:t>‹N°›</a:t>
            </a:fld>
            <a:endParaRPr lang="en-US" dirty="0"/>
          </a:p>
        </p:txBody>
      </p:sp>
    </p:spTree>
    <p:extLst>
      <p:ext uri="{BB962C8B-B14F-4D97-AF65-F5344CB8AC3E}">
        <p14:creationId xmlns:p14="http://schemas.microsoft.com/office/powerpoint/2010/main" val="30690697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8" name="Rectangle 7"/>
          <p:cNvSpPr/>
          <p:nvPr userDrawn="1"/>
        </p:nvSpPr>
        <p:spPr>
          <a:xfrm>
            <a:off x="-1" y="0"/>
            <a:ext cx="24387176" cy="13716000"/>
          </a:xfrm>
          <a:prstGeom prst="rect">
            <a:avLst/>
          </a:prstGeom>
          <a:solidFill>
            <a:srgbClr val="4CA285"/>
          </a:solidFill>
          <a:ln>
            <a:solidFill>
              <a:srgbClr val="78C0A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dirty="0">
              <a:latin typeface="Open Sans Light"/>
            </a:endParaRPr>
          </a:p>
        </p:txBody>
      </p:sp>
      <p:sp>
        <p:nvSpPr>
          <p:cNvPr id="12" name="Title 1"/>
          <p:cNvSpPr>
            <a:spLocks noGrp="1"/>
          </p:cNvSpPr>
          <p:nvPr>
            <p:ph type="title"/>
          </p:nvPr>
        </p:nvSpPr>
        <p:spPr>
          <a:xfrm>
            <a:off x="1822451" y="11052175"/>
            <a:ext cx="20400971" cy="1190959"/>
          </a:xfrm>
        </p:spPr>
        <p:txBody>
          <a:bodyPr/>
          <a:lstStyle>
            <a:lvl1pPr algn="l" rtl="0">
              <a:defRPr b="1">
                <a:solidFill>
                  <a:srgbClr val="5E412F"/>
                </a:solidFill>
                <a:latin typeface="Arial" panose="020B0604020202020204" pitchFamily="34" charset="0"/>
                <a:ea typeface="Open Sans" panose="020B0606030504020204" pitchFamily="34" charset="0"/>
                <a:cs typeface="Arial" panose="020B0604020202020204" pitchFamily="34" charset="0"/>
              </a:defRPr>
            </a:lvl1pPr>
          </a:lstStyle>
          <a:p>
            <a:r>
              <a:rPr lang="fr-FR" dirty="0"/>
              <a:t>Modifiez le style du titre</a:t>
            </a:r>
            <a:endParaRPr lang="hu-HU" dirty="0"/>
          </a:p>
        </p:txBody>
      </p:sp>
      <p:sp>
        <p:nvSpPr>
          <p:cNvPr id="13" name="Text Placeholder 7"/>
          <p:cNvSpPr>
            <a:spLocks noGrp="1"/>
          </p:cNvSpPr>
          <p:nvPr>
            <p:ph type="body" sz="quarter" idx="16"/>
          </p:nvPr>
        </p:nvSpPr>
        <p:spPr>
          <a:xfrm>
            <a:off x="1822450" y="12252158"/>
            <a:ext cx="20400971" cy="1409700"/>
          </a:xfrm>
        </p:spPr>
        <p:txBody>
          <a:bodyPr>
            <a:normAutofit/>
          </a:bodyPr>
          <a:lstStyle>
            <a:lvl1pPr marL="0" indent="0" algn="l" rtl="0">
              <a:lnSpc>
                <a:spcPct val="100000"/>
              </a:lnSpc>
              <a:buNone/>
              <a:defRPr sz="3600" b="0" i="0">
                <a:solidFill>
                  <a:schemeClr val="bg1"/>
                </a:solidFill>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lvl="0"/>
            <a:r>
              <a:rPr lang="fr-FR" dirty="0"/>
              <a:t>Modifiez les styles du texte du masque</a:t>
            </a:r>
          </a:p>
        </p:txBody>
      </p:sp>
      <p:sp>
        <p:nvSpPr>
          <p:cNvPr id="10" name="Slide Number Placeholder 5"/>
          <p:cNvSpPr>
            <a:spLocks noGrp="1"/>
          </p:cNvSpPr>
          <p:nvPr>
            <p:ph type="sldNum" sz="quarter" idx="12"/>
          </p:nvPr>
        </p:nvSpPr>
        <p:spPr>
          <a:xfrm>
            <a:off x="23171041" y="12985488"/>
            <a:ext cx="824808" cy="462198"/>
          </a:xfrm>
          <a:prstGeom prst="rect">
            <a:avLst/>
          </a:prstGeom>
          <a:solidFill>
            <a:srgbClr val="4CA285"/>
          </a:solidFill>
        </p:spPr>
        <p:txBody>
          <a:bodyPr/>
          <a:lstStyle>
            <a:lvl1pPr algn="ctr">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C9468CE9-3F3D-1446-A027-4B4CDD3883B0}" type="slidenum">
              <a:rPr lang="en-US" smtClean="0"/>
              <a:pPr/>
              <a:t>‹N°›</a:t>
            </a:fld>
            <a:endParaRPr lang="en-US" dirty="0"/>
          </a:p>
        </p:txBody>
      </p:sp>
      <p:pic>
        <p:nvPicPr>
          <p:cNvPr id="14" name="Imag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06498" y="6343651"/>
            <a:ext cx="9169128" cy="7372350"/>
          </a:xfrm>
          <a:prstGeom prst="rect">
            <a:avLst/>
          </a:prstGeom>
        </p:spPr>
      </p:pic>
      <p:sp>
        <p:nvSpPr>
          <p:cNvPr id="5" name="Picture Placeholder 2"/>
          <p:cNvSpPr>
            <a:spLocks noGrp="1" noChangeAspect="1"/>
          </p:cNvSpPr>
          <p:nvPr>
            <p:ph type="pic" idx="1"/>
          </p:nvPr>
        </p:nvSpPr>
        <p:spPr>
          <a:xfrm>
            <a:off x="-1" y="-1"/>
            <a:ext cx="24384002" cy="10610851"/>
          </a:xfrm>
          <a:solidFill>
            <a:schemeClr val="bg1"/>
          </a:solidFill>
        </p:spPr>
        <p:txBody>
          <a:bodyPr anchor="t">
            <a:normAutofit/>
          </a:bodyPr>
          <a:lstStyle>
            <a:lvl1pPr marL="0" indent="0" algn="ctr">
              <a:spcBef>
                <a:spcPts val="800"/>
              </a:spcBef>
              <a:buNone/>
              <a:defRPr sz="1800">
                <a:solidFill>
                  <a:srgbClr val="545E64"/>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Tree>
    <p:extLst>
      <p:ext uri="{BB962C8B-B14F-4D97-AF65-F5344CB8AC3E}">
        <p14:creationId xmlns:p14="http://schemas.microsoft.com/office/powerpoint/2010/main" val="2679207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 2 Text">
    <p:spTree>
      <p:nvGrpSpPr>
        <p:cNvPr id="1" name=""/>
        <p:cNvGrpSpPr/>
        <p:nvPr/>
      </p:nvGrpSpPr>
      <p:grpSpPr>
        <a:xfrm>
          <a:off x="0" y="0"/>
          <a:ext cx="0" cy="0"/>
          <a:chOff x="0" y="0"/>
          <a:chExt cx="0" cy="0"/>
        </a:xfrm>
      </p:grpSpPr>
      <p:sp>
        <p:nvSpPr>
          <p:cNvPr id="8" name="Title 1"/>
          <p:cNvSpPr>
            <a:spLocks noGrp="1"/>
          </p:cNvSpPr>
          <p:nvPr>
            <p:ph type="title"/>
          </p:nvPr>
        </p:nvSpPr>
        <p:spPr>
          <a:xfrm>
            <a:off x="1822451" y="365125"/>
            <a:ext cx="20400971" cy="1190959"/>
          </a:xfrm>
        </p:spPr>
        <p:txBody>
          <a:bodyPr/>
          <a:lstStyle>
            <a:lvl1pPr>
              <a:defRPr>
                <a:latin typeface="Arial" panose="020B0604020202020204" pitchFamily="34" charset="0"/>
                <a:ea typeface="Open Sans Light" panose="020B0306030504020204" pitchFamily="34" charset="0"/>
                <a:cs typeface="Arial" panose="020B0604020202020204" pitchFamily="34" charset="0"/>
              </a:defRPr>
            </a:lvl1pPr>
          </a:lstStyle>
          <a:p>
            <a:r>
              <a:rPr lang="fr-FR" dirty="0"/>
              <a:t>Modifiez le style du titre</a:t>
            </a:r>
            <a:endParaRPr lang="hu-HU" dirty="0"/>
          </a:p>
        </p:txBody>
      </p:sp>
      <p:sp>
        <p:nvSpPr>
          <p:cNvPr id="9" name="Text Placeholder 7"/>
          <p:cNvSpPr>
            <a:spLocks noGrp="1"/>
          </p:cNvSpPr>
          <p:nvPr>
            <p:ph type="body" sz="quarter" idx="16"/>
          </p:nvPr>
        </p:nvSpPr>
        <p:spPr>
          <a:xfrm>
            <a:off x="1822450" y="1565108"/>
            <a:ext cx="20400971" cy="1409700"/>
          </a:xfrm>
        </p:spPr>
        <p:txBody>
          <a:bodyPr>
            <a:normAutofit/>
          </a:bodyPr>
          <a:lstStyle>
            <a:lvl1pPr marL="0" indent="0">
              <a:lnSpc>
                <a:spcPct val="100000"/>
              </a:lnSpc>
              <a:buNone/>
              <a:defRPr sz="2800" b="0" i="0">
                <a:solidFill>
                  <a:schemeClr val="bg1">
                    <a:lumMod val="65000"/>
                  </a:schemeClr>
                </a:solidFill>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lvl="0"/>
            <a:r>
              <a:rPr lang="fr-FR" dirty="0"/>
              <a:t>Modifiez les styles du texte du masque</a:t>
            </a:r>
          </a:p>
        </p:txBody>
      </p:sp>
      <p:sp>
        <p:nvSpPr>
          <p:cNvPr id="5" name="Slide Number Placeholder 5"/>
          <p:cNvSpPr>
            <a:spLocks noGrp="1"/>
          </p:cNvSpPr>
          <p:nvPr>
            <p:ph type="sldNum" sz="quarter" idx="12"/>
          </p:nvPr>
        </p:nvSpPr>
        <p:spPr>
          <a:xfrm>
            <a:off x="23171041" y="12985488"/>
            <a:ext cx="824808" cy="462198"/>
          </a:xfrm>
          <a:prstGeom prst="rect">
            <a:avLst/>
          </a:prstGeom>
          <a:solidFill>
            <a:srgbClr val="4CA285"/>
          </a:solidFill>
        </p:spPr>
        <p:txBody>
          <a:bodyPr/>
          <a:lstStyle>
            <a:lvl1pPr algn="ctr">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C9468CE9-3F3D-1446-A027-4B4CDD3883B0}" type="slidenum">
              <a:rPr lang="en-US" smtClean="0"/>
              <a:pPr/>
              <a:t>‹N°›</a:t>
            </a:fld>
            <a:endParaRPr lang="en-US" dirty="0"/>
          </a:p>
        </p:txBody>
      </p:sp>
    </p:spTree>
    <p:extLst>
      <p:ext uri="{BB962C8B-B14F-4D97-AF65-F5344CB8AC3E}">
        <p14:creationId xmlns:p14="http://schemas.microsoft.com/office/powerpoint/2010/main" val="76116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Line Right + Content">
    <p:spTree>
      <p:nvGrpSpPr>
        <p:cNvPr id="1" name=""/>
        <p:cNvGrpSpPr/>
        <p:nvPr/>
      </p:nvGrpSpPr>
      <p:grpSpPr>
        <a:xfrm>
          <a:off x="0" y="0"/>
          <a:ext cx="0" cy="0"/>
          <a:chOff x="0" y="0"/>
          <a:chExt cx="0" cy="0"/>
        </a:xfrm>
      </p:grpSpPr>
      <p:sp>
        <p:nvSpPr>
          <p:cNvPr id="2" name="Rectangle 1"/>
          <p:cNvSpPr/>
          <p:nvPr userDrawn="1"/>
        </p:nvSpPr>
        <p:spPr>
          <a:xfrm>
            <a:off x="15241984" y="0"/>
            <a:ext cx="9145191" cy="13716000"/>
          </a:xfrm>
          <a:prstGeom prst="rect">
            <a:avLst/>
          </a:prstGeom>
          <a:solidFill>
            <a:srgbClr val="4CA285"/>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06498" y="6343651"/>
            <a:ext cx="9169128" cy="7372350"/>
          </a:xfrm>
          <a:prstGeom prst="rect">
            <a:avLst/>
          </a:prstGeom>
        </p:spPr>
      </p:pic>
      <p:sp>
        <p:nvSpPr>
          <p:cNvPr id="3" name="Content Placeholder 2"/>
          <p:cNvSpPr>
            <a:spLocks noGrp="1"/>
          </p:cNvSpPr>
          <p:nvPr>
            <p:ph idx="1"/>
          </p:nvPr>
        </p:nvSpPr>
        <p:spPr>
          <a:xfrm>
            <a:off x="1524198" y="1523999"/>
            <a:ext cx="12193588" cy="10381862"/>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8"/>
          <p:cNvSpPr>
            <a:spLocks noGrp="1"/>
          </p:cNvSpPr>
          <p:nvPr>
            <p:ph type="title"/>
          </p:nvPr>
        </p:nvSpPr>
        <p:spPr>
          <a:xfrm>
            <a:off x="16524959" y="1084564"/>
            <a:ext cx="6767441" cy="3840480"/>
          </a:xfrm>
        </p:spPr>
        <p:txBody>
          <a:bodyPr anchor="b">
            <a:noAutofit/>
          </a:bodyPr>
          <a:lstStyle>
            <a:lvl1pPr>
              <a:lnSpc>
                <a:spcPct val="85000"/>
              </a:lnSpc>
              <a:defRPr lang="en-US" sz="7200" b="1" kern="1200" dirty="0">
                <a:solidFill>
                  <a:srgbClr val="5E412F"/>
                </a:solidFill>
                <a:latin typeface="Arial" panose="020B0604020202020204" pitchFamily="34" charset="0"/>
                <a:ea typeface="Open Sans" panose="020B0606030504020204" pitchFamily="34" charset="0"/>
                <a:cs typeface="Arial" panose="020B0604020202020204" pitchFamily="34" charset="0"/>
              </a:defRPr>
            </a:lvl1pPr>
          </a:lstStyle>
          <a:p>
            <a:r>
              <a:rPr lang="fr-FR" dirty="0"/>
              <a:t>Modifiez le style du titre</a:t>
            </a:r>
            <a:endParaRPr lang="en-US" dirty="0"/>
          </a:p>
        </p:txBody>
      </p:sp>
      <p:sp>
        <p:nvSpPr>
          <p:cNvPr id="4" name="Text Placeholder 3"/>
          <p:cNvSpPr>
            <a:spLocks noGrp="1"/>
          </p:cNvSpPr>
          <p:nvPr>
            <p:ph type="body" sz="half" idx="2"/>
          </p:nvPr>
        </p:nvSpPr>
        <p:spPr>
          <a:xfrm>
            <a:off x="16554119" y="5023626"/>
            <a:ext cx="6797925" cy="7826960"/>
          </a:xfrm>
        </p:spPr>
        <p:txBody>
          <a:bodyPr>
            <a:normAutofit/>
          </a:bodyPr>
          <a:lstStyle>
            <a:lvl1pPr marL="0" marR="0" indent="0" algn="l" defTabSz="1828800" rtl="0" eaLnBrk="1" fontAlgn="auto" latinLnBrk="0" hangingPunct="1">
              <a:lnSpc>
                <a:spcPct val="150000"/>
              </a:lnSpc>
              <a:spcBef>
                <a:spcPts val="2400"/>
              </a:spcBef>
              <a:spcAft>
                <a:spcPts val="0"/>
              </a:spcAft>
              <a:buClrTx/>
              <a:buSzTx/>
              <a:buFontTx/>
              <a:buNone/>
              <a:tabLst/>
              <a:defRPr lang="fr-FR" sz="3600" b="0" i="0" kern="1200" dirty="0" smtClean="0">
                <a:solidFill>
                  <a:schemeClr val="bg1"/>
                </a:solidFill>
                <a:latin typeface="Arial" panose="020B0604020202020204" pitchFamily="34" charset="0"/>
                <a:ea typeface="+mn-ea"/>
                <a:cs typeface="Arial" panose="020B0604020202020204" pitchFamily="34" charset="0"/>
              </a:defRPr>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marL="0" marR="0" lvl="0" indent="0" algn="l" defTabSz="1828800" rtl="0" eaLnBrk="1" fontAlgn="auto" latinLnBrk="0" hangingPunct="1">
              <a:lnSpc>
                <a:spcPct val="100000"/>
              </a:lnSpc>
              <a:spcBef>
                <a:spcPts val="2800"/>
              </a:spcBef>
              <a:spcAft>
                <a:spcPts val="0"/>
              </a:spcAft>
              <a:buClrTx/>
              <a:buSzTx/>
              <a:buFontTx/>
              <a:buNone/>
              <a:tabLst/>
              <a:defRPr/>
            </a:pPr>
            <a:r>
              <a:rPr lang="fr-FR" dirty="0"/>
              <a:t>Modifiez les styles du texte du masque</a:t>
            </a:r>
          </a:p>
        </p:txBody>
      </p:sp>
      <p:sp>
        <p:nvSpPr>
          <p:cNvPr id="8" name="Slide Number Placeholder 5"/>
          <p:cNvSpPr>
            <a:spLocks noGrp="1"/>
          </p:cNvSpPr>
          <p:nvPr>
            <p:ph type="sldNum" sz="quarter" idx="12"/>
          </p:nvPr>
        </p:nvSpPr>
        <p:spPr>
          <a:xfrm>
            <a:off x="23171041" y="12985488"/>
            <a:ext cx="824808" cy="462198"/>
          </a:xfrm>
          <a:prstGeom prst="rect">
            <a:avLst/>
          </a:prstGeom>
          <a:solidFill>
            <a:srgbClr val="4CA285"/>
          </a:solidFill>
        </p:spPr>
        <p:txBody>
          <a:bodyPr/>
          <a:lstStyle>
            <a:lvl1pPr algn="ctr">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C9468CE9-3F3D-1446-A027-4B4CDD3883B0}" type="slidenum">
              <a:rPr lang="en-US" smtClean="0"/>
              <a:pPr/>
              <a:t>‹N°›</a:t>
            </a:fld>
            <a:endParaRPr lang="en-US" dirty="0"/>
          </a:p>
        </p:txBody>
      </p:sp>
    </p:spTree>
    <p:extLst>
      <p:ext uri="{BB962C8B-B14F-4D97-AF65-F5344CB8AC3E}">
        <p14:creationId xmlns:p14="http://schemas.microsoft.com/office/powerpoint/2010/main" val="362701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Line Right + Content">
    <p:spTree>
      <p:nvGrpSpPr>
        <p:cNvPr id="1" name=""/>
        <p:cNvGrpSpPr/>
        <p:nvPr/>
      </p:nvGrpSpPr>
      <p:grpSpPr>
        <a:xfrm>
          <a:off x="0" y="0"/>
          <a:ext cx="0" cy="0"/>
          <a:chOff x="0" y="0"/>
          <a:chExt cx="0" cy="0"/>
        </a:xfrm>
      </p:grpSpPr>
      <p:sp>
        <p:nvSpPr>
          <p:cNvPr id="2" name="Rectangle 1"/>
          <p:cNvSpPr/>
          <p:nvPr userDrawn="1"/>
        </p:nvSpPr>
        <p:spPr>
          <a:xfrm>
            <a:off x="15241984" y="0"/>
            <a:ext cx="9145191" cy="13716000"/>
          </a:xfrm>
          <a:prstGeom prst="rect">
            <a:avLst/>
          </a:prstGeom>
          <a:solidFill>
            <a:srgbClr val="4CA285"/>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06498" y="6343651"/>
            <a:ext cx="9169128" cy="7372350"/>
          </a:xfrm>
          <a:prstGeom prst="rect">
            <a:avLst/>
          </a:prstGeom>
        </p:spPr>
      </p:pic>
      <p:sp>
        <p:nvSpPr>
          <p:cNvPr id="9" name="Title 8"/>
          <p:cNvSpPr>
            <a:spLocks noGrp="1"/>
          </p:cNvSpPr>
          <p:nvPr>
            <p:ph type="title"/>
          </p:nvPr>
        </p:nvSpPr>
        <p:spPr>
          <a:xfrm>
            <a:off x="16524959" y="1084564"/>
            <a:ext cx="6767441" cy="3840480"/>
          </a:xfrm>
        </p:spPr>
        <p:txBody>
          <a:bodyPr anchor="b">
            <a:noAutofit/>
          </a:bodyPr>
          <a:lstStyle>
            <a:lvl1pPr>
              <a:lnSpc>
                <a:spcPct val="85000"/>
              </a:lnSpc>
              <a:defRPr lang="en-US" sz="7200" b="1" kern="1200" dirty="0">
                <a:solidFill>
                  <a:srgbClr val="5E412F"/>
                </a:solidFill>
                <a:latin typeface="Arial" panose="020B0604020202020204" pitchFamily="34" charset="0"/>
                <a:ea typeface="Open Sans" panose="020B0606030504020204" pitchFamily="34" charset="0"/>
                <a:cs typeface="Arial" panose="020B0604020202020204" pitchFamily="34" charset="0"/>
              </a:defRPr>
            </a:lvl1pPr>
          </a:lstStyle>
          <a:p>
            <a:r>
              <a:rPr lang="fr-FR" dirty="0"/>
              <a:t>Modifiez le style du titre</a:t>
            </a:r>
            <a:endParaRPr lang="en-US" dirty="0"/>
          </a:p>
        </p:txBody>
      </p:sp>
      <p:sp>
        <p:nvSpPr>
          <p:cNvPr id="4" name="Text Placeholder 3"/>
          <p:cNvSpPr>
            <a:spLocks noGrp="1"/>
          </p:cNvSpPr>
          <p:nvPr>
            <p:ph type="body" sz="half" idx="2"/>
          </p:nvPr>
        </p:nvSpPr>
        <p:spPr>
          <a:xfrm>
            <a:off x="16554119" y="5023626"/>
            <a:ext cx="6797925" cy="7826960"/>
          </a:xfrm>
        </p:spPr>
        <p:txBody>
          <a:bodyPr>
            <a:normAutofit/>
          </a:bodyPr>
          <a:lstStyle>
            <a:lvl1pPr marL="0" marR="0" indent="0" algn="l" defTabSz="1828800" rtl="0" eaLnBrk="1" fontAlgn="auto" latinLnBrk="0" hangingPunct="1">
              <a:lnSpc>
                <a:spcPct val="150000"/>
              </a:lnSpc>
              <a:spcBef>
                <a:spcPts val="2400"/>
              </a:spcBef>
              <a:spcAft>
                <a:spcPts val="0"/>
              </a:spcAft>
              <a:buClrTx/>
              <a:buSzTx/>
              <a:buFontTx/>
              <a:buNone/>
              <a:tabLst/>
              <a:defRPr lang="fr-FR" sz="3600" b="0" i="0" kern="1200" dirty="0" smtClean="0">
                <a:solidFill>
                  <a:schemeClr val="bg1"/>
                </a:solidFill>
                <a:latin typeface="Arial" panose="020B0604020202020204" pitchFamily="34" charset="0"/>
                <a:ea typeface="+mn-ea"/>
                <a:cs typeface="Arial" panose="020B0604020202020204" pitchFamily="34" charset="0"/>
              </a:defRPr>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marL="0" marR="0" lvl="0" indent="0" algn="l" defTabSz="1828800" rtl="0" eaLnBrk="1" fontAlgn="auto" latinLnBrk="0" hangingPunct="1">
              <a:lnSpc>
                <a:spcPct val="100000"/>
              </a:lnSpc>
              <a:spcBef>
                <a:spcPts val="2800"/>
              </a:spcBef>
              <a:spcAft>
                <a:spcPts val="0"/>
              </a:spcAft>
              <a:buClrTx/>
              <a:buSzTx/>
              <a:buFontTx/>
              <a:buNone/>
              <a:tabLst/>
              <a:defRPr/>
            </a:pPr>
            <a:r>
              <a:rPr lang="fr-FR" dirty="0"/>
              <a:t>Modifiez les styles du texte du masque</a:t>
            </a:r>
          </a:p>
        </p:txBody>
      </p:sp>
      <p:sp>
        <p:nvSpPr>
          <p:cNvPr id="7" name="Picture Placeholder 23"/>
          <p:cNvSpPr>
            <a:spLocks noGrp="1"/>
          </p:cNvSpPr>
          <p:nvPr>
            <p:ph type="pic" sz="quarter" idx="20"/>
          </p:nvPr>
        </p:nvSpPr>
        <p:spPr>
          <a:xfrm>
            <a:off x="0" y="1"/>
            <a:ext cx="15241983" cy="13716000"/>
          </a:xfrm>
        </p:spPr>
        <p:txBody>
          <a:bodyPr/>
          <a:lstStyle>
            <a:lvl1pPr>
              <a:defRPr>
                <a:solidFill>
                  <a:srgbClr val="545E64"/>
                </a:solidFill>
              </a:defRPr>
            </a:lvl1pPr>
          </a:lstStyle>
          <a:p>
            <a:r>
              <a:rPr lang="fr-FR"/>
              <a:t>Cliquez sur l'icône pour ajouter une image</a:t>
            </a:r>
            <a:endParaRPr lang="hu-HU" dirty="0"/>
          </a:p>
        </p:txBody>
      </p:sp>
      <p:sp>
        <p:nvSpPr>
          <p:cNvPr id="11" name="Slide Number Placeholder 5"/>
          <p:cNvSpPr>
            <a:spLocks noGrp="1"/>
          </p:cNvSpPr>
          <p:nvPr>
            <p:ph type="sldNum" sz="quarter" idx="12"/>
          </p:nvPr>
        </p:nvSpPr>
        <p:spPr>
          <a:xfrm>
            <a:off x="23171041" y="12985488"/>
            <a:ext cx="824808" cy="462198"/>
          </a:xfrm>
          <a:prstGeom prst="rect">
            <a:avLst/>
          </a:prstGeom>
          <a:solidFill>
            <a:srgbClr val="4CA285"/>
          </a:solidFill>
        </p:spPr>
        <p:txBody>
          <a:bodyPr/>
          <a:lstStyle>
            <a:lvl1pPr algn="ctr">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C9468CE9-3F3D-1446-A027-4B4CDD3883B0}" type="slidenum">
              <a:rPr lang="en-US" smtClean="0"/>
              <a:pPr/>
              <a:t>‹N°›</a:t>
            </a:fld>
            <a:endParaRPr lang="en-US" dirty="0"/>
          </a:p>
        </p:txBody>
      </p:sp>
    </p:spTree>
    <p:extLst>
      <p:ext uri="{BB962C8B-B14F-4D97-AF65-F5344CB8AC3E}">
        <p14:creationId xmlns:p14="http://schemas.microsoft.com/office/powerpoint/2010/main" val="3250695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eft - Text ">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06498" y="6343651"/>
            <a:ext cx="9169128" cy="7372350"/>
          </a:xfrm>
          <a:prstGeom prst="rect">
            <a:avLst/>
          </a:prstGeom>
        </p:spPr>
      </p:pic>
      <p:sp>
        <p:nvSpPr>
          <p:cNvPr id="2" name="Title 1"/>
          <p:cNvSpPr>
            <a:spLocks noGrp="1"/>
          </p:cNvSpPr>
          <p:nvPr>
            <p:ph type="title"/>
          </p:nvPr>
        </p:nvSpPr>
        <p:spPr>
          <a:xfrm>
            <a:off x="1231799" y="1175661"/>
            <a:ext cx="10526298" cy="2892486"/>
          </a:xfrm>
        </p:spPr>
        <p:txBody>
          <a:bodyPr>
            <a:normAutofit/>
          </a:bodyPr>
          <a:lstStyle>
            <a:lvl1pPr>
              <a:defRPr sz="6400"/>
            </a:lvl1pPr>
          </a:lstStyle>
          <a:p>
            <a:r>
              <a:rPr lang="fr-FR" dirty="0"/>
              <a:t>Modifiez le style du titre</a:t>
            </a:r>
            <a:endParaRPr lang="en-US" dirty="0"/>
          </a:p>
        </p:txBody>
      </p:sp>
      <p:sp>
        <p:nvSpPr>
          <p:cNvPr id="24" name="Picture Placeholder 23"/>
          <p:cNvSpPr>
            <a:spLocks noGrp="1"/>
          </p:cNvSpPr>
          <p:nvPr>
            <p:ph type="pic" sz="quarter" idx="20"/>
          </p:nvPr>
        </p:nvSpPr>
        <p:spPr>
          <a:xfrm>
            <a:off x="12616629" y="1175662"/>
            <a:ext cx="10190357" cy="11178072"/>
          </a:xfrm>
        </p:spPr>
        <p:txBody>
          <a:bodyPr/>
          <a:lstStyle>
            <a:lvl1pPr>
              <a:defRPr>
                <a:solidFill>
                  <a:srgbClr val="545E64"/>
                </a:solidFill>
              </a:defRPr>
            </a:lvl1pPr>
          </a:lstStyle>
          <a:p>
            <a:r>
              <a:rPr lang="fr-FR"/>
              <a:t>Cliquez sur l'icône pour ajouter une image</a:t>
            </a:r>
            <a:endParaRPr lang="hu-HU" dirty="0"/>
          </a:p>
        </p:txBody>
      </p:sp>
      <p:sp>
        <p:nvSpPr>
          <p:cNvPr id="29" name="Text Placeholder 18"/>
          <p:cNvSpPr>
            <a:spLocks noGrp="1"/>
          </p:cNvSpPr>
          <p:nvPr>
            <p:ph type="body" sz="quarter" idx="25"/>
          </p:nvPr>
        </p:nvSpPr>
        <p:spPr>
          <a:xfrm>
            <a:off x="1231799" y="4217437"/>
            <a:ext cx="10526298" cy="8136298"/>
          </a:xfrm>
        </p:spPr>
        <p:txBody>
          <a:bodyPr>
            <a:normAutofit/>
          </a:bodyPr>
          <a:lstStyle>
            <a:lvl1pPr>
              <a:lnSpc>
                <a:spcPct val="150000"/>
              </a:lnSpc>
              <a:defRPr sz="3600">
                <a:solidFill>
                  <a:srgbClr val="353B3F"/>
                </a:solidFill>
              </a:defRPr>
            </a:lvl1pPr>
          </a:lstStyle>
          <a:p>
            <a:pPr lvl="0"/>
            <a:r>
              <a:rPr lang="fr-FR" dirty="0"/>
              <a:t>Modifiez les styles du texte du masque</a:t>
            </a:r>
          </a:p>
        </p:txBody>
      </p:sp>
      <p:sp>
        <p:nvSpPr>
          <p:cNvPr id="6" name="Slide Number Placeholder 5"/>
          <p:cNvSpPr>
            <a:spLocks noGrp="1"/>
          </p:cNvSpPr>
          <p:nvPr>
            <p:ph type="sldNum" sz="quarter" idx="12"/>
          </p:nvPr>
        </p:nvSpPr>
        <p:spPr>
          <a:xfrm>
            <a:off x="23171041" y="12985488"/>
            <a:ext cx="824808" cy="462198"/>
          </a:xfrm>
          <a:prstGeom prst="rect">
            <a:avLst/>
          </a:prstGeom>
          <a:solidFill>
            <a:srgbClr val="4CA285"/>
          </a:solidFill>
        </p:spPr>
        <p:txBody>
          <a:bodyPr/>
          <a:lstStyle>
            <a:lvl1pPr algn="ctr">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C9468CE9-3F3D-1446-A027-4B4CDD3883B0}" type="slidenum">
              <a:rPr lang="en-US" smtClean="0"/>
              <a:pPr/>
              <a:t>‹N°›</a:t>
            </a:fld>
            <a:endParaRPr lang="en-US" dirty="0"/>
          </a:p>
        </p:txBody>
      </p:sp>
    </p:spTree>
    <p:extLst>
      <p:ext uri="{BB962C8B-B14F-4D97-AF65-F5344CB8AC3E}">
        <p14:creationId xmlns:p14="http://schemas.microsoft.com/office/powerpoint/2010/main" val="3382294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2 Text">
    <p:spTree>
      <p:nvGrpSpPr>
        <p:cNvPr id="1" name=""/>
        <p:cNvGrpSpPr/>
        <p:nvPr/>
      </p:nvGrpSpPr>
      <p:grpSpPr>
        <a:xfrm>
          <a:off x="0" y="0"/>
          <a:ext cx="0" cy="0"/>
          <a:chOff x="0" y="0"/>
          <a:chExt cx="0" cy="0"/>
        </a:xfrm>
      </p:grpSpPr>
      <p:pic>
        <p:nvPicPr>
          <p:cNvPr id="8" name="Imag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06498" y="6343651"/>
            <a:ext cx="9169128" cy="7372350"/>
          </a:xfrm>
          <a:prstGeom prst="rect">
            <a:avLst/>
          </a:prstGeom>
        </p:spPr>
      </p:pic>
      <p:sp>
        <p:nvSpPr>
          <p:cNvPr id="2" name="Title 1"/>
          <p:cNvSpPr>
            <a:spLocks noGrp="1"/>
          </p:cNvSpPr>
          <p:nvPr>
            <p:ph type="title"/>
          </p:nvPr>
        </p:nvSpPr>
        <p:spPr>
          <a:xfrm>
            <a:off x="1424660" y="1175659"/>
            <a:ext cx="21438315" cy="2892486"/>
          </a:xfrm>
        </p:spPr>
        <p:txBody>
          <a:bodyPr>
            <a:normAutofit/>
          </a:bodyPr>
          <a:lstStyle>
            <a:lvl1pPr>
              <a:defRPr sz="6400"/>
            </a:lvl1pPr>
          </a:lstStyle>
          <a:p>
            <a:r>
              <a:rPr lang="fr-FR" dirty="0"/>
              <a:t>Modifiez le style du titre</a:t>
            </a:r>
            <a:endParaRPr lang="en-US" dirty="0"/>
          </a:p>
        </p:txBody>
      </p:sp>
      <p:sp>
        <p:nvSpPr>
          <p:cNvPr id="29" name="Text Placeholder 18"/>
          <p:cNvSpPr>
            <a:spLocks noGrp="1"/>
          </p:cNvSpPr>
          <p:nvPr>
            <p:ph type="body" sz="quarter" idx="25"/>
          </p:nvPr>
        </p:nvSpPr>
        <p:spPr>
          <a:xfrm>
            <a:off x="12336676" y="4217435"/>
            <a:ext cx="10526298" cy="8136298"/>
          </a:xfrm>
        </p:spPr>
        <p:txBody>
          <a:bodyPr>
            <a:normAutofit/>
          </a:bodyPr>
          <a:lstStyle>
            <a:lvl1pPr>
              <a:lnSpc>
                <a:spcPct val="150000"/>
              </a:lnSpc>
              <a:defRPr sz="3600">
                <a:solidFill>
                  <a:srgbClr val="353B3F"/>
                </a:solidFill>
              </a:defRPr>
            </a:lvl1pPr>
          </a:lstStyle>
          <a:p>
            <a:pPr lvl="0"/>
            <a:r>
              <a:rPr lang="fr-FR"/>
              <a:t>Modifiez les styles du texte du masque</a:t>
            </a:r>
          </a:p>
        </p:txBody>
      </p:sp>
      <p:sp>
        <p:nvSpPr>
          <p:cNvPr id="6" name="Text Placeholder 18"/>
          <p:cNvSpPr>
            <a:spLocks noGrp="1"/>
          </p:cNvSpPr>
          <p:nvPr>
            <p:ph type="body" sz="quarter" idx="26"/>
          </p:nvPr>
        </p:nvSpPr>
        <p:spPr>
          <a:xfrm>
            <a:off x="1424660" y="4217435"/>
            <a:ext cx="10526298" cy="8136298"/>
          </a:xfrm>
        </p:spPr>
        <p:txBody>
          <a:bodyPr>
            <a:normAutofit/>
          </a:bodyPr>
          <a:lstStyle>
            <a:lvl1pPr>
              <a:lnSpc>
                <a:spcPct val="150000"/>
              </a:lnSpc>
              <a:defRPr sz="3600">
                <a:solidFill>
                  <a:srgbClr val="353B3F"/>
                </a:solidFill>
              </a:defRPr>
            </a:lvl1pPr>
          </a:lstStyle>
          <a:p>
            <a:pPr lvl="0"/>
            <a:r>
              <a:rPr lang="fr-FR" dirty="0"/>
              <a:t>Modifiez les styles du texte du masque</a:t>
            </a:r>
          </a:p>
        </p:txBody>
      </p:sp>
      <p:sp>
        <p:nvSpPr>
          <p:cNvPr id="7" name="Slide Number Placeholder 5"/>
          <p:cNvSpPr>
            <a:spLocks noGrp="1"/>
          </p:cNvSpPr>
          <p:nvPr>
            <p:ph type="sldNum" sz="quarter" idx="12"/>
          </p:nvPr>
        </p:nvSpPr>
        <p:spPr>
          <a:xfrm>
            <a:off x="23171041" y="12985488"/>
            <a:ext cx="824808" cy="462198"/>
          </a:xfrm>
          <a:prstGeom prst="rect">
            <a:avLst/>
          </a:prstGeom>
          <a:solidFill>
            <a:srgbClr val="4CA285"/>
          </a:solidFill>
        </p:spPr>
        <p:txBody>
          <a:bodyPr/>
          <a:lstStyle>
            <a:lvl1pPr algn="ctr">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C9468CE9-3F3D-1446-A027-4B4CDD3883B0}" type="slidenum">
              <a:rPr lang="en-US" smtClean="0"/>
              <a:pPr/>
              <a:t>‹N°›</a:t>
            </a:fld>
            <a:endParaRPr lang="en-US" dirty="0"/>
          </a:p>
        </p:txBody>
      </p:sp>
    </p:spTree>
    <p:extLst>
      <p:ext uri="{BB962C8B-B14F-4D97-AF65-F5344CB8AC3E}">
        <p14:creationId xmlns:p14="http://schemas.microsoft.com/office/powerpoint/2010/main" val="4142592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List">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06498" y="6343651"/>
            <a:ext cx="9169128" cy="7372350"/>
          </a:xfrm>
          <a:prstGeom prst="rect">
            <a:avLst/>
          </a:prstGeom>
        </p:spPr>
      </p:pic>
      <p:sp>
        <p:nvSpPr>
          <p:cNvPr id="4" name="Text Placeholder 3"/>
          <p:cNvSpPr>
            <a:spLocks noGrp="1"/>
          </p:cNvSpPr>
          <p:nvPr>
            <p:ph type="body" sz="quarter" idx="27"/>
          </p:nvPr>
        </p:nvSpPr>
        <p:spPr>
          <a:xfrm>
            <a:off x="1438464" y="1978091"/>
            <a:ext cx="10469337" cy="10394886"/>
          </a:xfrm>
        </p:spPr>
        <p:txBody>
          <a:bodyPr>
            <a:normAutofit/>
          </a:bodyPr>
          <a:lstStyle>
            <a:lvl1pPr marL="685800" indent="-685800">
              <a:buFont typeface="Arial" panose="020B0604020202020204" pitchFamily="34" charset="0"/>
              <a:buChar char="•"/>
              <a:defRPr sz="3200"/>
            </a:lvl1pPr>
            <a:lvl2pPr marL="694944" indent="-685800">
              <a:buFont typeface="Arial" panose="020B0604020202020204" pitchFamily="34" charset="0"/>
              <a:buChar char="•"/>
              <a:defRPr sz="3200">
                <a:solidFill>
                  <a:srgbClr val="5E412F"/>
                </a:solidFill>
              </a:defRPr>
            </a:lvl2pPr>
            <a:lvl3pPr marL="685800" indent="-685800">
              <a:buFont typeface="Arial" panose="020B0604020202020204" pitchFamily="34" charset="0"/>
              <a:buChar char="•"/>
              <a:defRPr sz="3200">
                <a:solidFill>
                  <a:srgbClr val="5E412F"/>
                </a:solidFill>
              </a:defRPr>
            </a:lvl3pPr>
            <a:lvl4pPr marL="571500" indent="-571500">
              <a:buFont typeface="Arial" panose="020B0604020202020204" pitchFamily="34" charset="0"/>
              <a:buChar char="•"/>
              <a:defRPr sz="3200">
                <a:solidFill>
                  <a:srgbClr val="5E412F"/>
                </a:solidFill>
              </a:defRPr>
            </a:lvl4pPr>
            <a:lvl5pPr marL="571500" indent="-571500">
              <a:buFont typeface="Arial" panose="020B0604020202020204" pitchFamily="34" charset="0"/>
              <a:buChar char="•"/>
              <a:defRPr sz="3200">
                <a:solidFill>
                  <a:srgbClr val="5E412F"/>
                </a:solidFill>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hu-HU" dirty="0"/>
          </a:p>
        </p:txBody>
      </p:sp>
      <p:sp>
        <p:nvSpPr>
          <p:cNvPr id="8" name="Text Placeholder 3"/>
          <p:cNvSpPr>
            <a:spLocks noGrp="1"/>
          </p:cNvSpPr>
          <p:nvPr>
            <p:ph type="body" sz="quarter" idx="28"/>
          </p:nvPr>
        </p:nvSpPr>
        <p:spPr>
          <a:xfrm>
            <a:off x="12232278" y="1978091"/>
            <a:ext cx="10469337" cy="10394886"/>
          </a:xfrm>
        </p:spPr>
        <p:txBody>
          <a:bodyPr>
            <a:normAutofit/>
          </a:bodyPr>
          <a:lstStyle>
            <a:lvl1pPr marL="685800" indent="-685800">
              <a:buFont typeface="Arial" panose="020B0604020202020204" pitchFamily="34" charset="0"/>
              <a:buChar char="•"/>
              <a:defRPr sz="3200"/>
            </a:lvl1pPr>
            <a:lvl2pPr marL="694944" indent="-685800">
              <a:buFont typeface="Arial" panose="020B0604020202020204" pitchFamily="34" charset="0"/>
              <a:buChar char="•"/>
              <a:defRPr sz="3200">
                <a:solidFill>
                  <a:srgbClr val="5E412F"/>
                </a:solidFill>
              </a:defRPr>
            </a:lvl2pPr>
            <a:lvl3pPr marL="685800" indent="-685800">
              <a:buFont typeface="Arial" panose="020B0604020202020204" pitchFamily="34" charset="0"/>
              <a:buChar char="•"/>
              <a:defRPr sz="3200">
                <a:solidFill>
                  <a:srgbClr val="5E412F"/>
                </a:solidFill>
              </a:defRPr>
            </a:lvl3pPr>
            <a:lvl4pPr marL="571500" indent="-571500">
              <a:buFont typeface="Arial" panose="020B0604020202020204" pitchFamily="34" charset="0"/>
              <a:buChar char="•"/>
              <a:defRPr sz="3200">
                <a:solidFill>
                  <a:srgbClr val="5E412F"/>
                </a:solidFill>
              </a:defRPr>
            </a:lvl4pPr>
            <a:lvl5pPr marL="571500" indent="-571500">
              <a:buFont typeface="Arial" panose="020B0604020202020204" pitchFamily="34" charset="0"/>
              <a:buChar char="•"/>
              <a:defRPr sz="3200">
                <a:solidFill>
                  <a:srgbClr val="5E412F"/>
                </a:solidFill>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hu-HU" dirty="0"/>
          </a:p>
        </p:txBody>
      </p:sp>
      <p:sp>
        <p:nvSpPr>
          <p:cNvPr id="6" name="Slide Number Placeholder 5"/>
          <p:cNvSpPr>
            <a:spLocks noGrp="1"/>
          </p:cNvSpPr>
          <p:nvPr>
            <p:ph type="sldNum" sz="quarter" idx="12"/>
          </p:nvPr>
        </p:nvSpPr>
        <p:spPr>
          <a:xfrm>
            <a:off x="23171041" y="12985488"/>
            <a:ext cx="824808" cy="462198"/>
          </a:xfrm>
          <a:prstGeom prst="rect">
            <a:avLst/>
          </a:prstGeom>
          <a:solidFill>
            <a:srgbClr val="4CA285"/>
          </a:solidFill>
        </p:spPr>
        <p:txBody>
          <a:bodyPr/>
          <a:lstStyle>
            <a:lvl1pPr algn="ctr">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C9468CE9-3F3D-1446-A027-4B4CDD3883B0}" type="slidenum">
              <a:rPr lang="en-US" smtClean="0"/>
              <a:pPr/>
              <a:t>‹N°›</a:t>
            </a:fld>
            <a:endParaRPr lang="en-US" dirty="0"/>
          </a:p>
        </p:txBody>
      </p:sp>
    </p:spTree>
    <p:extLst>
      <p:ext uri="{BB962C8B-B14F-4D97-AF65-F5344CB8AC3E}">
        <p14:creationId xmlns:p14="http://schemas.microsoft.com/office/powerpoint/2010/main" val="29127824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ntent">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06498" y="6343651"/>
            <a:ext cx="9169128" cy="7372350"/>
          </a:xfrm>
          <a:prstGeom prst="rect">
            <a:avLst/>
          </a:prstGeom>
        </p:spPr>
      </p:pic>
      <p:sp>
        <p:nvSpPr>
          <p:cNvPr id="4" name="Text Placeholder 3"/>
          <p:cNvSpPr>
            <a:spLocks noGrp="1"/>
          </p:cNvSpPr>
          <p:nvPr>
            <p:ph type="body" sz="quarter" idx="27"/>
          </p:nvPr>
        </p:nvSpPr>
        <p:spPr>
          <a:xfrm>
            <a:off x="1438464" y="1978091"/>
            <a:ext cx="10469337" cy="10394886"/>
          </a:xfrm>
        </p:spPr>
        <p:txBody>
          <a:bodyPr>
            <a:normAutofit/>
          </a:bodyPr>
          <a:lstStyle>
            <a:lvl1pPr marL="685800" indent="-685800">
              <a:buFont typeface="+mj-lt"/>
              <a:buAutoNum type="arabicPeriod"/>
              <a:defRPr sz="3200"/>
            </a:lvl1pPr>
            <a:lvl2pPr marL="694944" indent="-685800">
              <a:buFont typeface="+mj-lt"/>
              <a:buAutoNum type="arabicPeriod"/>
              <a:defRPr sz="3200">
                <a:solidFill>
                  <a:srgbClr val="5E412F"/>
                </a:solidFill>
              </a:defRPr>
            </a:lvl2pPr>
            <a:lvl3pPr marL="685800" indent="-685800">
              <a:buFont typeface="+mj-lt"/>
              <a:buAutoNum type="arabicPeriod"/>
              <a:defRPr sz="3200">
                <a:solidFill>
                  <a:srgbClr val="5E412F"/>
                </a:solidFill>
              </a:defRPr>
            </a:lvl3pPr>
            <a:lvl4pPr marL="685800" indent="-685800">
              <a:buFont typeface="+mj-lt"/>
              <a:buAutoNum type="arabicPeriod"/>
              <a:defRPr sz="3200">
                <a:solidFill>
                  <a:srgbClr val="5E412F"/>
                </a:solidFill>
              </a:defRPr>
            </a:lvl4pPr>
            <a:lvl5pPr marL="685800" indent="-685800">
              <a:buFont typeface="+mj-lt"/>
              <a:buAutoNum type="arabicPeriod"/>
              <a:defRPr sz="3200">
                <a:solidFill>
                  <a:srgbClr val="5E412F"/>
                </a:solidFill>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hu-HU" dirty="0"/>
          </a:p>
        </p:txBody>
      </p:sp>
      <p:sp>
        <p:nvSpPr>
          <p:cNvPr id="8" name="Text Placeholder 3"/>
          <p:cNvSpPr>
            <a:spLocks noGrp="1"/>
          </p:cNvSpPr>
          <p:nvPr>
            <p:ph type="body" sz="quarter" idx="28"/>
          </p:nvPr>
        </p:nvSpPr>
        <p:spPr>
          <a:xfrm>
            <a:off x="12232278" y="1978091"/>
            <a:ext cx="10469337" cy="10394886"/>
          </a:xfrm>
        </p:spPr>
        <p:txBody>
          <a:bodyPr>
            <a:normAutofit/>
          </a:bodyPr>
          <a:lstStyle>
            <a:lvl1pPr marL="685800" indent="-685800">
              <a:buFont typeface="+mj-lt"/>
              <a:buAutoNum type="arabicPeriod"/>
              <a:defRPr sz="3200"/>
            </a:lvl1pPr>
            <a:lvl2pPr marL="694944" indent="-685800">
              <a:buFont typeface="+mj-lt"/>
              <a:buAutoNum type="arabicPeriod"/>
              <a:defRPr sz="3200">
                <a:solidFill>
                  <a:srgbClr val="5E412F"/>
                </a:solidFill>
              </a:defRPr>
            </a:lvl2pPr>
            <a:lvl3pPr marL="685800" indent="-685800">
              <a:buFont typeface="+mj-lt"/>
              <a:buAutoNum type="arabicPeriod"/>
              <a:defRPr sz="3200">
                <a:solidFill>
                  <a:srgbClr val="5E412F"/>
                </a:solidFill>
              </a:defRPr>
            </a:lvl3pPr>
            <a:lvl4pPr marL="685800" indent="-685800">
              <a:buFont typeface="+mj-lt"/>
              <a:buAutoNum type="arabicPeriod"/>
              <a:defRPr sz="3200">
                <a:solidFill>
                  <a:srgbClr val="5E412F"/>
                </a:solidFill>
              </a:defRPr>
            </a:lvl4pPr>
            <a:lvl5pPr marL="685800" indent="-685800">
              <a:buFont typeface="+mj-lt"/>
              <a:buAutoNum type="arabicPeriod"/>
              <a:defRPr sz="3200">
                <a:solidFill>
                  <a:srgbClr val="5E412F"/>
                </a:solidFill>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hu-HU" dirty="0"/>
          </a:p>
        </p:txBody>
      </p:sp>
      <p:sp>
        <p:nvSpPr>
          <p:cNvPr id="6" name="Slide Number Placeholder 5"/>
          <p:cNvSpPr>
            <a:spLocks noGrp="1"/>
          </p:cNvSpPr>
          <p:nvPr>
            <p:ph type="sldNum" sz="quarter" idx="12"/>
          </p:nvPr>
        </p:nvSpPr>
        <p:spPr>
          <a:xfrm>
            <a:off x="23171041" y="12985488"/>
            <a:ext cx="824808" cy="462198"/>
          </a:xfrm>
          <a:prstGeom prst="rect">
            <a:avLst/>
          </a:prstGeom>
          <a:solidFill>
            <a:srgbClr val="4CA285"/>
          </a:solidFill>
        </p:spPr>
        <p:txBody>
          <a:bodyPr/>
          <a:lstStyle>
            <a:lvl1pPr algn="ctr">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C9468CE9-3F3D-1446-A027-4B4CDD3883B0}" type="slidenum">
              <a:rPr lang="en-US" smtClean="0"/>
              <a:pPr/>
              <a:t>‹N°›</a:t>
            </a:fld>
            <a:endParaRPr lang="en-US" dirty="0"/>
          </a:p>
        </p:txBody>
      </p:sp>
    </p:spTree>
    <p:extLst>
      <p:ext uri="{BB962C8B-B14F-4D97-AF65-F5344CB8AC3E}">
        <p14:creationId xmlns:p14="http://schemas.microsoft.com/office/powerpoint/2010/main" val="19130624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 Right image">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06498" y="6343651"/>
            <a:ext cx="9169128" cy="7372350"/>
          </a:xfrm>
          <a:prstGeom prst="rect">
            <a:avLst/>
          </a:prstGeom>
        </p:spPr>
      </p:pic>
      <p:sp>
        <p:nvSpPr>
          <p:cNvPr id="10" name="Title 9"/>
          <p:cNvSpPr>
            <a:spLocks noGrp="1"/>
          </p:cNvSpPr>
          <p:nvPr>
            <p:ph type="title"/>
          </p:nvPr>
        </p:nvSpPr>
        <p:spPr/>
        <p:txBody>
          <a:bodyPr/>
          <a:lstStyle/>
          <a:p>
            <a:r>
              <a:rPr lang="fr-FR"/>
              <a:t>Modifiez le style du titre</a:t>
            </a:r>
            <a:endParaRPr lang="en-US" dirty="0"/>
          </a:p>
        </p:txBody>
      </p:sp>
      <p:sp>
        <p:nvSpPr>
          <p:cNvPr id="5" name="Text Placeholder 4"/>
          <p:cNvSpPr>
            <a:spLocks noGrp="1"/>
          </p:cNvSpPr>
          <p:nvPr>
            <p:ph type="body" sz="quarter" idx="3"/>
          </p:nvPr>
        </p:nvSpPr>
        <p:spPr>
          <a:xfrm>
            <a:off x="12362340" y="4714413"/>
            <a:ext cx="10500635" cy="1172694"/>
          </a:xfrm>
        </p:spPr>
        <p:txBody>
          <a:bodyPr anchor="ctr">
            <a:normAutofit/>
          </a:bodyPr>
          <a:lstStyle>
            <a:lvl1pPr marL="0" indent="0">
              <a:buNone/>
              <a:defRPr sz="4400" b="0" cap="all" baseline="0">
                <a:solidFill>
                  <a:schemeClr val="accent1">
                    <a:lumMod val="75000"/>
                  </a:schemeClr>
                </a:solidFill>
                <a:latin typeface="+mj-lt"/>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fr-FR"/>
              <a:t>Modifiez les styles du texte du masque</a:t>
            </a:r>
          </a:p>
        </p:txBody>
      </p:sp>
      <p:sp>
        <p:nvSpPr>
          <p:cNvPr id="6" name="Content Placeholder 5"/>
          <p:cNvSpPr>
            <a:spLocks noGrp="1"/>
          </p:cNvSpPr>
          <p:nvPr>
            <p:ph sz="quarter" idx="4"/>
          </p:nvPr>
        </p:nvSpPr>
        <p:spPr>
          <a:xfrm>
            <a:off x="12362340" y="5985286"/>
            <a:ext cx="10500635" cy="6146844"/>
          </a:xfrm>
        </p:spPr>
        <p:txBody>
          <a:bodyPr>
            <a:normAutofit/>
          </a:bodyPr>
          <a:lstStyle>
            <a:lvl1pPr marL="0" indent="0">
              <a:lnSpc>
                <a:spcPct val="150000"/>
              </a:lnSpc>
              <a:buNone/>
              <a:defRPr sz="3200"/>
            </a:lvl1pPr>
            <a:lvl2pPr marL="9144" indent="0">
              <a:lnSpc>
                <a:spcPct val="150000"/>
              </a:lnSpc>
              <a:buNone/>
              <a:defRPr sz="3200">
                <a:solidFill>
                  <a:srgbClr val="5E412F"/>
                </a:solidFill>
              </a:defRPr>
            </a:lvl2pPr>
            <a:lvl3pPr marL="0" indent="0">
              <a:lnSpc>
                <a:spcPct val="150000"/>
              </a:lnSpc>
              <a:buNone/>
              <a:defRPr sz="3200">
                <a:solidFill>
                  <a:srgbClr val="5E412F"/>
                </a:solidFill>
              </a:defRPr>
            </a:lvl3pPr>
            <a:lvl4pPr marL="0" indent="0">
              <a:lnSpc>
                <a:spcPct val="150000"/>
              </a:lnSpc>
              <a:buNone/>
              <a:defRPr sz="3200">
                <a:solidFill>
                  <a:srgbClr val="5E412F"/>
                </a:solidFill>
              </a:defRPr>
            </a:lvl4pPr>
            <a:lvl5pPr marL="0" indent="0">
              <a:lnSpc>
                <a:spcPct val="150000"/>
              </a:lnSpc>
              <a:buNone/>
              <a:defRPr sz="3200">
                <a:solidFill>
                  <a:srgbClr val="5E412F"/>
                </a:solidFill>
              </a:defRPr>
            </a:lvl5pPr>
            <a:lvl6pPr>
              <a:defRPr sz="3200"/>
            </a:lvl6pPr>
            <a:lvl7pPr>
              <a:defRPr sz="3200"/>
            </a:lvl7pPr>
            <a:lvl8pPr>
              <a:defRPr sz="3200"/>
            </a:lvl8pPr>
            <a:lvl9pPr>
              <a:defRPr sz="3200"/>
            </a:lvl9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15" name="Content Placeholder 5"/>
          <p:cNvSpPr>
            <a:spLocks noGrp="1"/>
          </p:cNvSpPr>
          <p:nvPr>
            <p:ph sz="quarter" idx="14"/>
          </p:nvPr>
        </p:nvSpPr>
        <p:spPr>
          <a:xfrm>
            <a:off x="1314619" y="4714412"/>
            <a:ext cx="10500635" cy="7417716"/>
          </a:xfrm>
        </p:spPr>
        <p:txBody>
          <a:bodyPr>
            <a:normAutofit/>
          </a:bodyPr>
          <a:lstStyle>
            <a:lvl1pPr>
              <a:defRPr sz="3200"/>
            </a:lvl1pPr>
            <a:lvl2pPr>
              <a:defRPr sz="3200">
                <a:solidFill>
                  <a:srgbClr val="5E412F"/>
                </a:solidFill>
              </a:defRPr>
            </a:lvl2pPr>
            <a:lvl3pPr>
              <a:defRPr sz="3200">
                <a:solidFill>
                  <a:srgbClr val="5E412F"/>
                </a:solidFill>
              </a:defRPr>
            </a:lvl3pPr>
            <a:lvl4pPr>
              <a:defRPr sz="3200">
                <a:solidFill>
                  <a:srgbClr val="5E412F"/>
                </a:solidFill>
              </a:defRPr>
            </a:lvl4pPr>
            <a:lvl5pPr>
              <a:defRPr sz="3200">
                <a:solidFill>
                  <a:srgbClr val="5E412F"/>
                </a:solidFill>
              </a:defRPr>
            </a:lvl5pPr>
            <a:lvl6pPr>
              <a:defRPr sz="3200"/>
            </a:lvl6pPr>
            <a:lvl7pPr>
              <a:defRPr sz="3200"/>
            </a:lvl7pPr>
            <a:lvl8pPr>
              <a:defRPr sz="3200"/>
            </a:lvl8pPr>
            <a:lvl9pPr>
              <a:defRPr sz="3200"/>
            </a:lvl9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8" name="Slide Number Placeholder 5"/>
          <p:cNvSpPr>
            <a:spLocks noGrp="1"/>
          </p:cNvSpPr>
          <p:nvPr>
            <p:ph type="sldNum" sz="quarter" idx="12"/>
          </p:nvPr>
        </p:nvSpPr>
        <p:spPr>
          <a:xfrm>
            <a:off x="23171041" y="12985488"/>
            <a:ext cx="824808" cy="462198"/>
          </a:xfrm>
          <a:prstGeom prst="rect">
            <a:avLst/>
          </a:prstGeom>
          <a:solidFill>
            <a:srgbClr val="4CA285"/>
          </a:solidFill>
        </p:spPr>
        <p:txBody>
          <a:bodyPr/>
          <a:lstStyle>
            <a:lvl1pPr algn="ctr">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C9468CE9-3F3D-1446-A027-4B4CDD3883B0}" type="slidenum">
              <a:rPr lang="en-US" smtClean="0"/>
              <a:pPr/>
              <a:t>‹N°›</a:t>
            </a:fld>
            <a:endParaRPr lang="en-US" dirty="0"/>
          </a:p>
        </p:txBody>
      </p:sp>
    </p:spTree>
    <p:extLst>
      <p:ext uri="{BB962C8B-B14F-4D97-AF65-F5344CB8AC3E}">
        <p14:creationId xmlns:p14="http://schemas.microsoft.com/office/powerpoint/2010/main" val="117455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9038" y="4818119"/>
            <a:ext cx="20729099" cy="1825542"/>
          </a:xfrm>
        </p:spPr>
        <p:txBody>
          <a:bodyPr/>
          <a:lstStyle>
            <a:lvl1pPr>
              <a:defRPr>
                <a:solidFill>
                  <a:srgbClr val="78C0A8"/>
                </a:solidFill>
              </a:defRPr>
            </a:lvl1pPr>
          </a:lstStyle>
          <a:p>
            <a:r>
              <a:rPr lang="en-US" dirty="0"/>
              <a:t>Click to edit Master title style</a:t>
            </a:r>
          </a:p>
        </p:txBody>
      </p:sp>
      <p:sp>
        <p:nvSpPr>
          <p:cNvPr id="3" name="Subtitle 2"/>
          <p:cNvSpPr>
            <a:spLocks noGrp="1"/>
          </p:cNvSpPr>
          <p:nvPr>
            <p:ph type="subTitle" idx="1"/>
          </p:nvPr>
        </p:nvSpPr>
        <p:spPr>
          <a:xfrm>
            <a:off x="3658076" y="7772400"/>
            <a:ext cx="17071023" cy="3505200"/>
          </a:xfrm>
        </p:spPr>
        <p:txBody>
          <a:bodyPr>
            <a:normAutofit/>
          </a:bodyPr>
          <a:lstStyle>
            <a:lvl1pPr marL="0" indent="0" algn="ctr">
              <a:lnSpc>
                <a:spcPct val="120000"/>
              </a:lnSpc>
              <a:buNone/>
              <a:defRPr sz="3600">
                <a:solidFill>
                  <a:schemeClr val="bg1">
                    <a:lumMod val="50000"/>
                  </a:schemeClr>
                </a:solidFill>
              </a:defRPr>
            </a:lvl1pPr>
            <a:lvl2pPr marL="1087444" indent="0" algn="ctr">
              <a:buNone/>
              <a:defRPr>
                <a:solidFill>
                  <a:schemeClr val="tx1">
                    <a:tint val="75000"/>
                  </a:schemeClr>
                </a:solidFill>
              </a:defRPr>
            </a:lvl2pPr>
            <a:lvl3pPr marL="2174887" indent="0" algn="ctr">
              <a:buNone/>
              <a:defRPr>
                <a:solidFill>
                  <a:schemeClr val="tx1">
                    <a:tint val="75000"/>
                  </a:schemeClr>
                </a:solidFill>
              </a:defRPr>
            </a:lvl3pPr>
            <a:lvl4pPr marL="3262338" indent="0" algn="ctr">
              <a:buNone/>
              <a:defRPr>
                <a:solidFill>
                  <a:schemeClr val="tx1">
                    <a:tint val="75000"/>
                  </a:schemeClr>
                </a:solidFill>
              </a:defRPr>
            </a:lvl4pPr>
            <a:lvl5pPr marL="4349779" indent="0" algn="ctr">
              <a:buNone/>
              <a:defRPr>
                <a:solidFill>
                  <a:schemeClr val="tx1">
                    <a:tint val="75000"/>
                  </a:schemeClr>
                </a:solidFill>
              </a:defRPr>
            </a:lvl5pPr>
            <a:lvl6pPr marL="5437225" indent="0" algn="ctr">
              <a:buNone/>
              <a:defRPr>
                <a:solidFill>
                  <a:schemeClr val="tx1">
                    <a:tint val="75000"/>
                  </a:schemeClr>
                </a:solidFill>
              </a:defRPr>
            </a:lvl6pPr>
            <a:lvl7pPr marL="6524671" indent="0" algn="ctr">
              <a:buNone/>
              <a:defRPr>
                <a:solidFill>
                  <a:schemeClr val="tx1">
                    <a:tint val="75000"/>
                  </a:schemeClr>
                </a:solidFill>
              </a:defRPr>
            </a:lvl7pPr>
            <a:lvl8pPr marL="7612115" indent="0" algn="ctr">
              <a:buNone/>
              <a:defRPr>
                <a:solidFill>
                  <a:schemeClr val="tx1">
                    <a:tint val="75000"/>
                  </a:schemeClr>
                </a:solidFill>
              </a:defRPr>
            </a:lvl8pPr>
            <a:lvl9pPr marL="8699558" indent="0" algn="ctr">
              <a:buNone/>
              <a:defRPr>
                <a:solidFill>
                  <a:schemeClr val="tx1">
                    <a:tint val="75000"/>
                  </a:schemeClr>
                </a:solidFill>
              </a:defRPr>
            </a:lvl9pPr>
          </a:lstStyle>
          <a:p>
            <a:r>
              <a:rPr lang="en-US" dirty="0"/>
              <a:t>Click to edit Master subtitle style</a:t>
            </a:r>
          </a:p>
        </p:txBody>
      </p:sp>
      <p:sp>
        <p:nvSpPr>
          <p:cNvPr id="5" name="Picture Placeholder 4"/>
          <p:cNvSpPr>
            <a:spLocks noGrp="1"/>
          </p:cNvSpPr>
          <p:nvPr>
            <p:ph type="pic" sz="quarter" idx="31" hasCustomPrompt="1"/>
          </p:nvPr>
        </p:nvSpPr>
        <p:spPr>
          <a:xfrm>
            <a:off x="401217" y="12255611"/>
            <a:ext cx="3114176" cy="686039"/>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
        <p:nvSpPr>
          <p:cNvPr id="6" name="Slide Number Placeholder 5"/>
          <p:cNvSpPr>
            <a:spLocks noGrp="1"/>
          </p:cNvSpPr>
          <p:nvPr>
            <p:ph type="sldNum" sz="quarter" idx="12"/>
          </p:nvPr>
        </p:nvSpPr>
        <p:spPr>
          <a:xfrm>
            <a:off x="23171041" y="12985488"/>
            <a:ext cx="824808" cy="462198"/>
          </a:xfrm>
          <a:prstGeom prst="rect">
            <a:avLst/>
          </a:prstGeom>
          <a:solidFill>
            <a:srgbClr val="4CA285"/>
          </a:solidFill>
        </p:spPr>
        <p:txBody>
          <a:bodyPr/>
          <a:lstStyle>
            <a:lvl1pPr algn="ctr">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C9468CE9-3F3D-1446-A027-4B4CDD3883B0}" type="slidenum">
              <a:rPr lang="en-US" smtClean="0"/>
              <a:pPr/>
              <a:t>‹N°›</a:t>
            </a:fld>
            <a:endParaRPr lang="en-US" dirty="0"/>
          </a:p>
        </p:txBody>
      </p:sp>
    </p:spTree>
    <p:extLst>
      <p:ext uri="{BB962C8B-B14F-4D97-AF65-F5344CB8AC3E}">
        <p14:creationId xmlns:p14="http://schemas.microsoft.com/office/powerpoint/2010/main" val="35947415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 Left image">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06498" y="6343651"/>
            <a:ext cx="9169128" cy="7372350"/>
          </a:xfrm>
          <a:prstGeom prst="rect">
            <a:avLst/>
          </a:prstGeom>
        </p:spPr>
      </p:pic>
      <p:sp>
        <p:nvSpPr>
          <p:cNvPr id="10" name="Title 9"/>
          <p:cNvSpPr>
            <a:spLocks noGrp="1"/>
          </p:cNvSpPr>
          <p:nvPr>
            <p:ph type="title"/>
          </p:nvPr>
        </p:nvSpPr>
        <p:spPr/>
        <p:txBody>
          <a:bodyPr/>
          <a:lstStyle/>
          <a:p>
            <a:r>
              <a:rPr lang="fr-FR"/>
              <a:t>Modifiez le style du titre</a:t>
            </a:r>
            <a:endParaRPr lang="en-US" dirty="0"/>
          </a:p>
        </p:txBody>
      </p:sp>
      <p:sp>
        <p:nvSpPr>
          <p:cNvPr id="5" name="Text Placeholder 4"/>
          <p:cNvSpPr>
            <a:spLocks noGrp="1"/>
          </p:cNvSpPr>
          <p:nvPr>
            <p:ph type="body" sz="quarter" idx="3"/>
          </p:nvPr>
        </p:nvSpPr>
        <p:spPr>
          <a:xfrm>
            <a:off x="1314619" y="4663297"/>
            <a:ext cx="10500635" cy="1172694"/>
          </a:xfrm>
        </p:spPr>
        <p:txBody>
          <a:bodyPr anchor="ctr">
            <a:normAutofit/>
          </a:bodyPr>
          <a:lstStyle>
            <a:lvl1pPr marL="0" indent="0">
              <a:buNone/>
              <a:defRPr sz="4400" b="0" cap="all" baseline="0">
                <a:solidFill>
                  <a:srgbClr val="4CA285"/>
                </a:solidFill>
                <a:latin typeface="+mj-lt"/>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fr-FR" dirty="0"/>
              <a:t>Modifiez les styles du texte du masque</a:t>
            </a:r>
          </a:p>
        </p:txBody>
      </p:sp>
      <p:sp>
        <p:nvSpPr>
          <p:cNvPr id="6" name="Content Placeholder 5"/>
          <p:cNvSpPr>
            <a:spLocks noGrp="1"/>
          </p:cNvSpPr>
          <p:nvPr>
            <p:ph sz="quarter" idx="4"/>
          </p:nvPr>
        </p:nvSpPr>
        <p:spPr>
          <a:xfrm>
            <a:off x="12362340" y="4663297"/>
            <a:ext cx="10500635" cy="7468834"/>
          </a:xfrm>
        </p:spPr>
        <p:txBody>
          <a:bodyPr>
            <a:normAutofit/>
          </a:bodyPr>
          <a:lstStyle>
            <a:lvl1pPr marL="0" indent="0">
              <a:lnSpc>
                <a:spcPct val="150000"/>
              </a:lnSpc>
              <a:buNone/>
              <a:defRPr sz="3200"/>
            </a:lvl1pPr>
            <a:lvl2pPr marL="9144" indent="0">
              <a:lnSpc>
                <a:spcPct val="150000"/>
              </a:lnSpc>
              <a:buNone/>
              <a:defRPr sz="3200">
                <a:solidFill>
                  <a:srgbClr val="5E412F"/>
                </a:solidFill>
              </a:defRPr>
            </a:lvl2pPr>
            <a:lvl3pPr marL="0" indent="0">
              <a:lnSpc>
                <a:spcPct val="150000"/>
              </a:lnSpc>
              <a:buNone/>
              <a:defRPr sz="3200">
                <a:solidFill>
                  <a:srgbClr val="5E412F"/>
                </a:solidFill>
              </a:defRPr>
            </a:lvl3pPr>
            <a:lvl4pPr marL="0" indent="0">
              <a:lnSpc>
                <a:spcPct val="150000"/>
              </a:lnSpc>
              <a:buNone/>
              <a:defRPr sz="3200">
                <a:solidFill>
                  <a:srgbClr val="5E412F"/>
                </a:solidFill>
              </a:defRPr>
            </a:lvl4pPr>
            <a:lvl5pPr marL="0" indent="0">
              <a:lnSpc>
                <a:spcPct val="150000"/>
              </a:lnSpc>
              <a:buNone/>
              <a:defRPr sz="3200">
                <a:solidFill>
                  <a:srgbClr val="5E412F"/>
                </a:solidFill>
              </a:defRPr>
            </a:lvl5pPr>
            <a:lvl6pPr>
              <a:defRPr sz="3200"/>
            </a:lvl6pPr>
            <a:lvl7pPr>
              <a:defRPr sz="3200"/>
            </a:lvl7pPr>
            <a:lvl8pPr>
              <a:defRPr sz="3200"/>
            </a:lvl8pPr>
            <a:lvl9pPr>
              <a:defRPr sz="3200"/>
            </a:lvl9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15" name="Content Placeholder 5"/>
          <p:cNvSpPr>
            <a:spLocks noGrp="1"/>
          </p:cNvSpPr>
          <p:nvPr>
            <p:ph sz="quarter" idx="14"/>
          </p:nvPr>
        </p:nvSpPr>
        <p:spPr>
          <a:xfrm>
            <a:off x="1314619" y="5985286"/>
            <a:ext cx="10500635" cy="6146840"/>
          </a:xfrm>
        </p:spPr>
        <p:txBody>
          <a:bodyPr>
            <a:normAutofit/>
          </a:bodyPr>
          <a:lstStyle>
            <a:lvl1pPr marL="0" indent="0">
              <a:lnSpc>
                <a:spcPct val="150000"/>
              </a:lnSpc>
              <a:buNone/>
              <a:defRPr sz="3200"/>
            </a:lvl1pPr>
            <a:lvl2pPr marL="9144" indent="0">
              <a:lnSpc>
                <a:spcPct val="150000"/>
              </a:lnSpc>
              <a:buNone/>
              <a:defRPr sz="3200">
                <a:solidFill>
                  <a:srgbClr val="5E412F"/>
                </a:solidFill>
              </a:defRPr>
            </a:lvl2pPr>
            <a:lvl3pPr marL="0" indent="0">
              <a:lnSpc>
                <a:spcPct val="150000"/>
              </a:lnSpc>
              <a:buNone/>
              <a:defRPr sz="3200">
                <a:solidFill>
                  <a:srgbClr val="5E412F"/>
                </a:solidFill>
              </a:defRPr>
            </a:lvl3pPr>
            <a:lvl4pPr marL="0" indent="0">
              <a:lnSpc>
                <a:spcPct val="150000"/>
              </a:lnSpc>
              <a:buNone/>
              <a:defRPr sz="3200">
                <a:solidFill>
                  <a:srgbClr val="5E412F"/>
                </a:solidFill>
              </a:defRPr>
            </a:lvl4pPr>
            <a:lvl5pPr marL="0" indent="0">
              <a:lnSpc>
                <a:spcPct val="150000"/>
              </a:lnSpc>
              <a:buNone/>
              <a:defRPr sz="3200">
                <a:solidFill>
                  <a:srgbClr val="5E412F"/>
                </a:solidFill>
              </a:defRPr>
            </a:lvl5pPr>
            <a:lvl6pPr>
              <a:defRPr sz="3200"/>
            </a:lvl6pPr>
            <a:lvl7pPr>
              <a:defRPr sz="3200"/>
            </a:lvl7pPr>
            <a:lvl8pPr>
              <a:defRPr sz="3200"/>
            </a:lvl8pPr>
            <a:lvl9pPr>
              <a:defRPr sz="3200"/>
            </a:lvl9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8" name="Slide Number Placeholder 5"/>
          <p:cNvSpPr>
            <a:spLocks noGrp="1"/>
          </p:cNvSpPr>
          <p:nvPr>
            <p:ph type="sldNum" sz="quarter" idx="12"/>
          </p:nvPr>
        </p:nvSpPr>
        <p:spPr>
          <a:xfrm>
            <a:off x="23171041" y="12985488"/>
            <a:ext cx="824808" cy="462198"/>
          </a:xfrm>
          <a:prstGeom prst="rect">
            <a:avLst/>
          </a:prstGeom>
          <a:solidFill>
            <a:srgbClr val="4CA285"/>
          </a:solidFill>
        </p:spPr>
        <p:txBody>
          <a:bodyPr/>
          <a:lstStyle>
            <a:lvl1pPr algn="ctr">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C9468CE9-3F3D-1446-A027-4B4CDD3883B0}" type="slidenum">
              <a:rPr lang="en-US" smtClean="0"/>
              <a:pPr/>
              <a:t>‹N°›</a:t>
            </a:fld>
            <a:endParaRPr lang="en-US" dirty="0"/>
          </a:p>
        </p:txBody>
      </p:sp>
    </p:spTree>
    <p:extLst>
      <p:ext uri="{BB962C8B-B14F-4D97-AF65-F5344CB8AC3E}">
        <p14:creationId xmlns:p14="http://schemas.microsoft.com/office/powerpoint/2010/main" val="2383868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53489" y="4023361"/>
            <a:ext cx="21510250" cy="8628950"/>
          </a:xfrm>
        </p:spPr>
        <p:txBody>
          <a:bodyPr vert="eaVert"/>
          <a:lstStyle>
            <a:lvl2pPr>
              <a:defRPr>
                <a:solidFill>
                  <a:srgbClr val="5E412F"/>
                </a:solidFill>
              </a:defRPr>
            </a:lvl2pPr>
            <a:lvl3pPr>
              <a:defRPr>
                <a:solidFill>
                  <a:srgbClr val="5E412F"/>
                </a:solidFill>
              </a:defRPr>
            </a:lvl3pPr>
            <a:lvl4pPr>
              <a:defRPr>
                <a:solidFill>
                  <a:srgbClr val="5E412F"/>
                </a:solidFill>
              </a:defRPr>
            </a:lvl4pPr>
            <a:lvl5pPr>
              <a:defRPr>
                <a:solidFill>
                  <a:srgbClr val="5E412F"/>
                </a:solidFill>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Slide Number Placeholder 5"/>
          <p:cNvSpPr>
            <a:spLocks noGrp="1"/>
          </p:cNvSpPr>
          <p:nvPr>
            <p:ph type="sldNum" sz="quarter" idx="12"/>
          </p:nvPr>
        </p:nvSpPr>
        <p:spPr>
          <a:xfrm>
            <a:off x="23171041" y="12985488"/>
            <a:ext cx="824808" cy="462198"/>
          </a:xfrm>
          <a:prstGeom prst="rect">
            <a:avLst/>
          </a:prstGeom>
          <a:solidFill>
            <a:srgbClr val="4CA285"/>
          </a:solidFill>
        </p:spPr>
        <p:txBody>
          <a:bodyPr/>
          <a:lstStyle>
            <a:lvl1pPr algn="ctr">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C9468CE9-3F3D-1446-A027-4B4CDD3883B0}" type="slidenum">
              <a:rPr lang="en-US" smtClean="0"/>
              <a:pPr/>
              <a:t>‹N°›</a:t>
            </a:fld>
            <a:endParaRPr lang="en-US" dirty="0"/>
          </a:p>
        </p:txBody>
      </p:sp>
    </p:spTree>
    <p:extLst>
      <p:ext uri="{BB962C8B-B14F-4D97-AF65-F5344CB8AC3E}">
        <p14:creationId xmlns:p14="http://schemas.microsoft.com/office/powerpoint/2010/main" val="7844077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90177" y="1390649"/>
            <a:ext cx="5258485" cy="1083945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543251" y="1428751"/>
            <a:ext cx="15470614" cy="10801350"/>
          </a:xfrm>
        </p:spPr>
        <p:txBody>
          <a:bodyPr vert="eaVert"/>
          <a:lstStyle>
            <a:lvl2pPr>
              <a:defRPr>
                <a:solidFill>
                  <a:srgbClr val="5E412F"/>
                </a:solidFill>
              </a:defRPr>
            </a:lvl2pPr>
            <a:lvl3pPr>
              <a:defRPr>
                <a:solidFill>
                  <a:srgbClr val="5E412F"/>
                </a:solidFill>
              </a:defRPr>
            </a:lvl3pPr>
            <a:lvl4pPr>
              <a:defRPr>
                <a:solidFill>
                  <a:srgbClr val="5E412F"/>
                </a:solidFill>
              </a:defRPr>
            </a:lvl4pPr>
            <a:lvl5pPr>
              <a:defRPr>
                <a:solidFill>
                  <a:srgbClr val="5E412F"/>
                </a:solidFill>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Slide Number Placeholder 5"/>
          <p:cNvSpPr>
            <a:spLocks noGrp="1"/>
          </p:cNvSpPr>
          <p:nvPr>
            <p:ph type="sldNum" sz="quarter" idx="12"/>
          </p:nvPr>
        </p:nvSpPr>
        <p:spPr>
          <a:xfrm>
            <a:off x="23171041" y="12985488"/>
            <a:ext cx="824808" cy="462198"/>
          </a:xfrm>
          <a:prstGeom prst="rect">
            <a:avLst/>
          </a:prstGeom>
          <a:solidFill>
            <a:srgbClr val="4CA285"/>
          </a:solidFill>
        </p:spPr>
        <p:txBody>
          <a:bodyPr/>
          <a:lstStyle>
            <a:lvl1pPr algn="ctr">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C9468CE9-3F3D-1446-A027-4B4CDD3883B0}" type="slidenum">
              <a:rPr lang="en-US" smtClean="0"/>
              <a:pPr/>
              <a:t>‹N°›</a:t>
            </a:fld>
            <a:endParaRPr lang="en-US" dirty="0"/>
          </a:p>
        </p:txBody>
      </p:sp>
    </p:spTree>
    <p:extLst>
      <p:ext uri="{BB962C8B-B14F-4D97-AF65-F5344CB8AC3E}">
        <p14:creationId xmlns:p14="http://schemas.microsoft.com/office/powerpoint/2010/main" val="4500881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9038" y="4818119"/>
            <a:ext cx="20729099" cy="1825542"/>
          </a:xfrm>
        </p:spPr>
        <p:txBody>
          <a:bodyPr/>
          <a:lstStyle>
            <a:lvl1pPr>
              <a:defRPr>
                <a:solidFill>
                  <a:srgbClr val="4CA285"/>
                </a:solidFill>
              </a:defRPr>
            </a:lvl1pPr>
          </a:lstStyle>
          <a:p>
            <a:r>
              <a:rPr lang="en-US" dirty="0"/>
              <a:t>Click to edit Master title style</a:t>
            </a:r>
          </a:p>
        </p:txBody>
      </p:sp>
      <p:sp>
        <p:nvSpPr>
          <p:cNvPr id="3" name="Subtitle 2"/>
          <p:cNvSpPr>
            <a:spLocks noGrp="1"/>
          </p:cNvSpPr>
          <p:nvPr>
            <p:ph type="subTitle" idx="1"/>
          </p:nvPr>
        </p:nvSpPr>
        <p:spPr>
          <a:xfrm>
            <a:off x="3658076" y="7772400"/>
            <a:ext cx="17071023" cy="3505200"/>
          </a:xfrm>
        </p:spPr>
        <p:txBody>
          <a:bodyPr>
            <a:normAutofit/>
          </a:bodyPr>
          <a:lstStyle>
            <a:lvl1pPr marL="0" indent="0" algn="ctr">
              <a:lnSpc>
                <a:spcPct val="120000"/>
              </a:lnSpc>
              <a:buNone/>
              <a:defRPr sz="3600">
                <a:solidFill>
                  <a:schemeClr val="bg1">
                    <a:lumMod val="50000"/>
                  </a:schemeClr>
                </a:solidFill>
              </a:defRPr>
            </a:lvl1pPr>
            <a:lvl2pPr marL="1087444" indent="0" algn="ctr">
              <a:buNone/>
              <a:defRPr>
                <a:solidFill>
                  <a:schemeClr val="tx1">
                    <a:tint val="75000"/>
                  </a:schemeClr>
                </a:solidFill>
              </a:defRPr>
            </a:lvl2pPr>
            <a:lvl3pPr marL="2174887" indent="0" algn="ctr">
              <a:buNone/>
              <a:defRPr>
                <a:solidFill>
                  <a:schemeClr val="tx1">
                    <a:tint val="75000"/>
                  </a:schemeClr>
                </a:solidFill>
              </a:defRPr>
            </a:lvl3pPr>
            <a:lvl4pPr marL="3262338" indent="0" algn="ctr">
              <a:buNone/>
              <a:defRPr>
                <a:solidFill>
                  <a:schemeClr val="tx1">
                    <a:tint val="75000"/>
                  </a:schemeClr>
                </a:solidFill>
              </a:defRPr>
            </a:lvl4pPr>
            <a:lvl5pPr marL="4349779" indent="0" algn="ctr">
              <a:buNone/>
              <a:defRPr>
                <a:solidFill>
                  <a:schemeClr val="tx1">
                    <a:tint val="75000"/>
                  </a:schemeClr>
                </a:solidFill>
              </a:defRPr>
            </a:lvl5pPr>
            <a:lvl6pPr marL="5437225" indent="0" algn="ctr">
              <a:buNone/>
              <a:defRPr>
                <a:solidFill>
                  <a:schemeClr val="tx1">
                    <a:tint val="75000"/>
                  </a:schemeClr>
                </a:solidFill>
              </a:defRPr>
            </a:lvl6pPr>
            <a:lvl7pPr marL="6524671" indent="0" algn="ctr">
              <a:buNone/>
              <a:defRPr>
                <a:solidFill>
                  <a:schemeClr val="tx1">
                    <a:tint val="75000"/>
                  </a:schemeClr>
                </a:solidFill>
              </a:defRPr>
            </a:lvl7pPr>
            <a:lvl8pPr marL="7612115" indent="0" algn="ctr">
              <a:buNone/>
              <a:defRPr>
                <a:solidFill>
                  <a:schemeClr val="tx1">
                    <a:tint val="75000"/>
                  </a:schemeClr>
                </a:solidFill>
              </a:defRPr>
            </a:lvl8pPr>
            <a:lvl9pPr marL="8699558" indent="0" algn="ctr">
              <a:buNone/>
              <a:defRPr>
                <a:solidFill>
                  <a:schemeClr val="tx1">
                    <a:tint val="75000"/>
                  </a:schemeClr>
                </a:solidFill>
              </a:defRPr>
            </a:lvl9pPr>
          </a:lstStyle>
          <a:p>
            <a:r>
              <a:rPr lang="en-US" dirty="0"/>
              <a:t>Click to edit Master subtitle style</a:t>
            </a:r>
          </a:p>
        </p:txBody>
      </p:sp>
      <p:sp>
        <p:nvSpPr>
          <p:cNvPr id="7" name="Slide Number Placeholder 5"/>
          <p:cNvSpPr>
            <a:spLocks noGrp="1"/>
          </p:cNvSpPr>
          <p:nvPr>
            <p:ph type="sldNum" sz="quarter" idx="12"/>
          </p:nvPr>
        </p:nvSpPr>
        <p:spPr>
          <a:xfrm>
            <a:off x="23171041" y="12985488"/>
            <a:ext cx="824808" cy="462198"/>
          </a:xfrm>
          <a:prstGeom prst="rect">
            <a:avLst/>
          </a:prstGeom>
          <a:solidFill>
            <a:srgbClr val="4CA285"/>
          </a:solidFill>
        </p:spPr>
        <p:txBody>
          <a:bodyPr/>
          <a:lstStyle>
            <a:lvl1pPr algn="ctr">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C9468CE9-3F3D-1446-A027-4B4CDD3883B0}" type="slidenum">
              <a:rPr lang="en-US" smtClean="0"/>
              <a:pPr/>
              <a:t>‹N°›</a:t>
            </a:fld>
            <a:endParaRPr lang="en-US" dirty="0"/>
          </a:p>
        </p:txBody>
      </p:sp>
    </p:spTree>
    <p:extLst>
      <p:ext uri="{BB962C8B-B14F-4D97-AF65-F5344CB8AC3E}">
        <p14:creationId xmlns:p14="http://schemas.microsoft.com/office/powerpoint/2010/main" val="11680683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ES_tradnl"/>
              <a:t>Cliquez et modifiez le titre</a:t>
            </a:r>
            <a:endParaRPr lang="fr-FR"/>
          </a:p>
        </p:txBody>
      </p:sp>
      <p:sp>
        <p:nvSpPr>
          <p:cNvPr id="3" name="Espace réservé du contenu 2"/>
          <p:cNvSpPr>
            <a:spLocks noGrp="1"/>
          </p:cNvSpPr>
          <p:nvPr>
            <p:ph idx="1"/>
          </p:nvPr>
        </p:nvSpPr>
        <p:spPr/>
        <p:txBody>
          <a:bodyPr/>
          <a:lstStyle/>
          <a:p>
            <a:pPr lvl="0"/>
            <a:r>
              <a:rPr lang="es-ES_tradnl"/>
              <a:t>Cliquez pour modifier les styles du texte du masque</a:t>
            </a:r>
          </a:p>
          <a:p>
            <a:pPr lvl="1"/>
            <a:r>
              <a:rPr lang="es-ES_tradnl"/>
              <a:t>Deuxième niveau</a:t>
            </a:r>
          </a:p>
          <a:p>
            <a:pPr lvl="2"/>
            <a:r>
              <a:rPr lang="es-ES_tradnl"/>
              <a:t>Troisième niveau</a:t>
            </a:r>
          </a:p>
          <a:p>
            <a:pPr lvl="3"/>
            <a:r>
              <a:rPr lang="es-ES_tradnl"/>
              <a:t>Quatrième niveau</a:t>
            </a:r>
          </a:p>
          <a:p>
            <a:pPr lvl="4"/>
            <a:r>
              <a:rPr lang="es-ES_tradnl"/>
              <a:t>Cinquième niveau</a:t>
            </a:r>
            <a:endParaRPr lang="fr-FR"/>
          </a:p>
        </p:txBody>
      </p:sp>
      <p:sp>
        <p:nvSpPr>
          <p:cNvPr id="4" name="Espace réservé de la date 3"/>
          <p:cNvSpPr>
            <a:spLocks noGrp="1"/>
          </p:cNvSpPr>
          <p:nvPr>
            <p:ph type="dt" sz="half" idx="10"/>
          </p:nvPr>
        </p:nvSpPr>
        <p:spPr>
          <a:xfrm>
            <a:off x="1676618" y="12712701"/>
            <a:ext cx="5487114" cy="730250"/>
          </a:xfrm>
          <a:prstGeom prst="rect">
            <a:avLst/>
          </a:prstGeom>
        </p:spPr>
        <p:txBody>
          <a:bodyPr/>
          <a:lstStyle/>
          <a:p>
            <a:endParaRPr lang="en-US" dirty="0"/>
          </a:p>
        </p:txBody>
      </p:sp>
      <p:sp>
        <p:nvSpPr>
          <p:cNvPr id="5" name="Espace réservé du pied de page 4"/>
          <p:cNvSpPr>
            <a:spLocks noGrp="1"/>
          </p:cNvSpPr>
          <p:nvPr>
            <p:ph type="ftr" sz="quarter" idx="11"/>
          </p:nvPr>
        </p:nvSpPr>
        <p:spPr>
          <a:xfrm>
            <a:off x="8078252" y="12712701"/>
            <a:ext cx="8230672" cy="730250"/>
          </a:xfrm>
          <a:prstGeom prst="rect">
            <a:avLst/>
          </a:prstGeom>
        </p:spPr>
        <p:txBody>
          <a:bodyPr/>
          <a:lstStyle/>
          <a:p>
            <a:endParaRPr lang="en-US" dirty="0"/>
          </a:p>
        </p:txBody>
      </p:sp>
      <p:sp>
        <p:nvSpPr>
          <p:cNvPr id="6" name="Espace réservé du numéro de diapositive 5"/>
          <p:cNvSpPr>
            <a:spLocks noGrp="1"/>
          </p:cNvSpPr>
          <p:nvPr>
            <p:ph type="sldNum" sz="quarter" idx="12"/>
          </p:nvPr>
        </p:nvSpPr>
        <p:spPr>
          <a:xfrm>
            <a:off x="17223443" y="12712701"/>
            <a:ext cx="5487114" cy="730250"/>
          </a:xfrm>
          <a:prstGeom prst="rect">
            <a:avLst/>
          </a:prstGeom>
        </p:spPr>
        <p:txBody>
          <a:bodyPr/>
          <a:lstStyle/>
          <a:p>
            <a:pPr defTabSz="1087226"/>
            <a:fld id="{C9468CE9-3F3D-1446-A027-4B4CDD3883B0}" type="slidenum">
              <a:rPr lang="en-US" smtClean="0">
                <a:solidFill>
                  <a:prstClr val="white"/>
                </a:solidFill>
              </a:rPr>
              <a:pPr defTabSz="1087226"/>
              <a:t>‹N°›</a:t>
            </a:fld>
            <a:endParaRPr lang="en-US" dirty="0">
              <a:solidFill>
                <a:prstClr val="white"/>
              </a:solidFill>
            </a:endParaRPr>
          </a:p>
        </p:txBody>
      </p:sp>
      <p:sp>
        <p:nvSpPr>
          <p:cNvPr id="7" name="ZoneTexte 6"/>
          <p:cNvSpPr txBox="1"/>
          <p:nvPr userDrawn="1"/>
        </p:nvSpPr>
        <p:spPr>
          <a:xfrm>
            <a:off x="333637" y="1673424"/>
            <a:ext cx="553998" cy="11510844"/>
          </a:xfrm>
          <a:prstGeom prst="rect">
            <a:avLst/>
          </a:prstGeom>
          <a:noFill/>
        </p:spPr>
        <p:txBody>
          <a:bodyPr vert="vert" wrap="square" rtlCol="0">
            <a:spAutoFit/>
          </a:bodyPr>
          <a:lstStyle/>
          <a:p>
            <a:pPr algn="just" defTabSz="1087226"/>
            <a:r>
              <a:rPr lang="fr-FR" sz="1200" dirty="0">
                <a:solidFill>
                  <a:prstClr val="white"/>
                </a:solidFill>
              </a:rPr>
              <a:t>Ce support de cours est protégé par les articles L-111-1 à L-335-4 du code de la propriété intellectuelle. Toute représentation ou reproduction intégrale ou partielle faite sans le consentement de l'auteur  ou de ses ayant droit ou ayant cause est illicite. Tout contrevenant s'expose à des poursuites.</a:t>
            </a: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06499" y="6343653"/>
            <a:ext cx="9169128" cy="7372350"/>
          </a:xfrm>
          <a:prstGeom prst="rect">
            <a:avLst/>
          </a:prstGeom>
        </p:spPr>
      </p:pic>
      <p:pic>
        <p:nvPicPr>
          <p:cNvPr id="9" name="Imag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19359" y="12098410"/>
            <a:ext cx="3628632" cy="1544300"/>
          </a:xfrm>
          <a:prstGeom prst="rect">
            <a:avLst/>
          </a:prstGeom>
        </p:spPr>
      </p:pic>
    </p:spTree>
    <p:extLst>
      <p:ext uri="{BB962C8B-B14F-4D97-AF65-F5344CB8AC3E}">
        <p14:creationId xmlns:p14="http://schemas.microsoft.com/office/powerpoint/2010/main" val="1838579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Imag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06498" y="6343651"/>
            <a:ext cx="9169128" cy="7372350"/>
          </a:xfrm>
          <a:prstGeom prst="rect">
            <a:avLst/>
          </a:prstGeom>
        </p:spPr>
      </p:pic>
      <p:sp>
        <p:nvSpPr>
          <p:cNvPr id="30" name="Title 1"/>
          <p:cNvSpPr>
            <a:spLocks noGrp="1"/>
          </p:cNvSpPr>
          <p:nvPr>
            <p:ph type="title"/>
          </p:nvPr>
        </p:nvSpPr>
        <p:spPr>
          <a:xfrm>
            <a:off x="401216" y="499534"/>
            <a:ext cx="22103151" cy="1264201"/>
          </a:xfrm>
        </p:spPr>
        <p:txBody>
          <a:bodyPr>
            <a:noAutofit/>
          </a:bodyPr>
          <a:lstStyle>
            <a:lvl1pPr algn="ctr">
              <a:defRPr lang="en-US" sz="7200" b="0" kern="1200" dirty="0">
                <a:solidFill>
                  <a:srgbClr val="78C0A8"/>
                </a:solidFill>
                <a:latin typeface="Arial" panose="020B0604020202020204" pitchFamily="34" charset="0"/>
                <a:ea typeface="Open Sans Light" panose="020B0306030504020204" pitchFamily="34" charset="0"/>
                <a:cs typeface="Arial" panose="020B0604020202020204" pitchFamily="34" charset="0"/>
              </a:defRPr>
            </a:lvl1pPr>
          </a:lstStyle>
          <a:p>
            <a:r>
              <a:rPr lang="fr-FR" dirty="0"/>
              <a:t>Modifiez le style du titre</a:t>
            </a:r>
            <a:endParaRPr lang="en-US" dirty="0"/>
          </a:p>
        </p:txBody>
      </p:sp>
      <p:sp>
        <p:nvSpPr>
          <p:cNvPr id="31" name="Text Placeholder 18"/>
          <p:cNvSpPr>
            <a:spLocks noGrp="1"/>
          </p:cNvSpPr>
          <p:nvPr>
            <p:ph type="body" sz="quarter" idx="17"/>
          </p:nvPr>
        </p:nvSpPr>
        <p:spPr>
          <a:xfrm>
            <a:off x="1232023" y="7680262"/>
            <a:ext cx="4888475" cy="3305318"/>
          </a:xfrm>
        </p:spPr>
        <p:txBody>
          <a:bodyPr anchor="t">
            <a:normAutofit/>
          </a:bodyPr>
          <a:lstStyle>
            <a:lvl1pPr marL="0" indent="0" algn="ctr">
              <a:lnSpc>
                <a:spcPct val="150000"/>
              </a:lnSpc>
              <a:buNone/>
              <a:defRPr sz="1800" b="1" i="1">
                <a:solidFill>
                  <a:srgbClr val="5E412F"/>
                </a:solidFill>
              </a:defRPr>
            </a:lvl1pPr>
          </a:lstStyle>
          <a:p>
            <a:pPr lvl="0"/>
            <a:r>
              <a:rPr lang="fr-FR" dirty="0"/>
              <a:t>Modifiez les styles du texte du masque</a:t>
            </a:r>
          </a:p>
        </p:txBody>
      </p:sp>
      <p:sp>
        <p:nvSpPr>
          <p:cNvPr id="32" name="Text Placeholder 18"/>
          <p:cNvSpPr>
            <a:spLocks noGrp="1"/>
          </p:cNvSpPr>
          <p:nvPr>
            <p:ph type="body" sz="quarter" idx="24"/>
          </p:nvPr>
        </p:nvSpPr>
        <p:spPr>
          <a:xfrm>
            <a:off x="6875217" y="7680261"/>
            <a:ext cx="4888475" cy="3305318"/>
          </a:xfrm>
        </p:spPr>
        <p:txBody>
          <a:bodyPr anchor="t">
            <a:normAutofit/>
          </a:bodyPr>
          <a:lstStyle>
            <a:lvl1pPr marL="0" indent="0" algn="ctr">
              <a:lnSpc>
                <a:spcPct val="150000"/>
              </a:lnSpc>
              <a:buNone/>
              <a:defRPr sz="1800" b="1" i="1">
                <a:solidFill>
                  <a:srgbClr val="5E412F"/>
                </a:solidFill>
              </a:defRPr>
            </a:lvl1pPr>
          </a:lstStyle>
          <a:p>
            <a:pPr lvl="0"/>
            <a:r>
              <a:rPr lang="fr-FR" dirty="0"/>
              <a:t>Modifiez les styles du texte du masque</a:t>
            </a:r>
          </a:p>
        </p:txBody>
      </p:sp>
      <p:sp>
        <p:nvSpPr>
          <p:cNvPr id="33" name="Text Placeholder 18"/>
          <p:cNvSpPr>
            <a:spLocks noGrp="1"/>
          </p:cNvSpPr>
          <p:nvPr>
            <p:ph type="body" sz="quarter" idx="25"/>
          </p:nvPr>
        </p:nvSpPr>
        <p:spPr>
          <a:xfrm>
            <a:off x="12518411" y="7680260"/>
            <a:ext cx="4888475" cy="3305318"/>
          </a:xfrm>
        </p:spPr>
        <p:txBody>
          <a:bodyPr anchor="t">
            <a:normAutofit/>
          </a:bodyPr>
          <a:lstStyle>
            <a:lvl1pPr marL="0" indent="0" algn="ctr">
              <a:lnSpc>
                <a:spcPct val="150000"/>
              </a:lnSpc>
              <a:buNone/>
              <a:defRPr sz="1800" b="1" i="1">
                <a:solidFill>
                  <a:srgbClr val="5E412F"/>
                </a:solidFill>
              </a:defRPr>
            </a:lvl1pPr>
          </a:lstStyle>
          <a:p>
            <a:pPr lvl="0"/>
            <a:r>
              <a:rPr lang="fr-FR" dirty="0"/>
              <a:t>Modifiez les styles du texte du masque</a:t>
            </a:r>
          </a:p>
        </p:txBody>
      </p:sp>
      <p:sp>
        <p:nvSpPr>
          <p:cNvPr id="34" name="Text Placeholder 18"/>
          <p:cNvSpPr>
            <a:spLocks noGrp="1"/>
          </p:cNvSpPr>
          <p:nvPr>
            <p:ph type="body" sz="quarter" idx="26"/>
          </p:nvPr>
        </p:nvSpPr>
        <p:spPr>
          <a:xfrm>
            <a:off x="18161606" y="7680260"/>
            <a:ext cx="4888475" cy="3305318"/>
          </a:xfrm>
        </p:spPr>
        <p:txBody>
          <a:bodyPr anchor="t">
            <a:normAutofit/>
          </a:bodyPr>
          <a:lstStyle>
            <a:lvl1pPr marL="0" indent="0" algn="ctr">
              <a:lnSpc>
                <a:spcPct val="150000"/>
              </a:lnSpc>
              <a:buNone/>
              <a:defRPr sz="1800" b="1" i="1">
                <a:solidFill>
                  <a:srgbClr val="5E412F"/>
                </a:solidFill>
              </a:defRPr>
            </a:lvl1pPr>
          </a:lstStyle>
          <a:p>
            <a:pPr lvl="0"/>
            <a:r>
              <a:rPr lang="fr-FR" dirty="0"/>
              <a:t>Modifiez les styles du texte du masque</a:t>
            </a:r>
          </a:p>
        </p:txBody>
      </p:sp>
      <p:sp>
        <p:nvSpPr>
          <p:cNvPr id="35" name="Picture Placeholder 4"/>
          <p:cNvSpPr>
            <a:spLocks noGrp="1"/>
          </p:cNvSpPr>
          <p:nvPr>
            <p:ph type="pic" sz="quarter" idx="27"/>
          </p:nvPr>
        </p:nvSpPr>
        <p:spPr>
          <a:xfrm>
            <a:off x="1605149" y="3039629"/>
            <a:ext cx="4142222" cy="4142222"/>
          </a:xfrm>
          <a:prstGeom prst="ellipse">
            <a:avLst/>
          </a:prstGeom>
          <a:solidFill>
            <a:srgbClr val="000000">
              <a:alpha val="14902"/>
            </a:srgbClr>
          </a:solidFill>
          <a:ln w="101600" cmpd="dbl">
            <a:solidFill>
              <a:schemeClr val="accent6">
                <a:lumMod val="10000"/>
                <a:lumOff val="90000"/>
              </a:schemeClr>
            </a:solidFill>
            <a:prstDash val="solid"/>
          </a:ln>
        </p:spPr>
        <p:txBody>
          <a:bodyPr>
            <a:normAutofit/>
          </a:bodyPr>
          <a:lstStyle>
            <a:lvl1pPr marL="0" indent="0" algn="ctr">
              <a:buNone/>
              <a:defRPr sz="1600"/>
            </a:lvl1pPr>
          </a:lstStyle>
          <a:p>
            <a:r>
              <a:rPr lang="fr-FR" dirty="0"/>
              <a:t>Cliquez sur l'icône pour ajouter une image</a:t>
            </a:r>
            <a:endParaRPr lang="hu-HU" dirty="0"/>
          </a:p>
        </p:txBody>
      </p:sp>
      <p:sp>
        <p:nvSpPr>
          <p:cNvPr id="36" name="Picture Placeholder 4"/>
          <p:cNvSpPr>
            <a:spLocks noGrp="1"/>
          </p:cNvSpPr>
          <p:nvPr>
            <p:ph type="pic" sz="quarter" idx="28"/>
          </p:nvPr>
        </p:nvSpPr>
        <p:spPr>
          <a:xfrm>
            <a:off x="7248343" y="3039629"/>
            <a:ext cx="4142222" cy="4142222"/>
          </a:xfrm>
          <a:prstGeom prst="ellipse">
            <a:avLst/>
          </a:prstGeom>
          <a:solidFill>
            <a:srgbClr val="000000">
              <a:alpha val="14902"/>
            </a:srgbClr>
          </a:solidFill>
          <a:ln w="101600" cmpd="dbl">
            <a:solidFill>
              <a:schemeClr val="accent6">
                <a:lumMod val="10000"/>
                <a:lumOff val="90000"/>
              </a:schemeClr>
            </a:solidFill>
            <a:prstDash val="solid"/>
          </a:ln>
        </p:spPr>
        <p:txBody>
          <a:bodyPr>
            <a:normAutofit/>
          </a:bodyPr>
          <a:lstStyle>
            <a:lvl1pPr marL="0" indent="0" algn="ctr">
              <a:buNone/>
              <a:defRPr sz="1600"/>
            </a:lvl1pPr>
          </a:lstStyle>
          <a:p>
            <a:r>
              <a:rPr lang="fr-FR"/>
              <a:t>Cliquez sur l'icône pour ajouter une image</a:t>
            </a:r>
            <a:endParaRPr lang="hu-HU"/>
          </a:p>
        </p:txBody>
      </p:sp>
      <p:sp>
        <p:nvSpPr>
          <p:cNvPr id="37" name="Picture Placeholder 4"/>
          <p:cNvSpPr>
            <a:spLocks noGrp="1"/>
          </p:cNvSpPr>
          <p:nvPr>
            <p:ph type="pic" sz="quarter" idx="29"/>
          </p:nvPr>
        </p:nvSpPr>
        <p:spPr>
          <a:xfrm>
            <a:off x="12891537" y="3039629"/>
            <a:ext cx="4142222" cy="4142222"/>
          </a:xfrm>
          <a:prstGeom prst="ellipse">
            <a:avLst/>
          </a:prstGeom>
          <a:solidFill>
            <a:srgbClr val="000000">
              <a:alpha val="14902"/>
            </a:srgbClr>
          </a:solidFill>
          <a:ln w="101600" cmpd="dbl">
            <a:solidFill>
              <a:schemeClr val="accent6">
                <a:lumMod val="10000"/>
                <a:lumOff val="90000"/>
              </a:schemeClr>
            </a:solidFill>
            <a:prstDash val="solid"/>
          </a:ln>
        </p:spPr>
        <p:txBody>
          <a:bodyPr>
            <a:normAutofit/>
          </a:bodyPr>
          <a:lstStyle>
            <a:lvl1pPr marL="0" indent="0" algn="ctr">
              <a:buNone/>
              <a:defRPr sz="1600"/>
            </a:lvl1pPr>
          </a:lstStyle>
          <a:p>
            <a:r>
              <a:rPr lang="fr-FR"/>
              <a:t>Cliquez sur l'icône pour ajouter une image</a:t>
            </a:r>
            <a:endParaRPr lang="hu-HU"/>
          </a:p>
        </p:txBody>
      </p:sp>
      <p:sp>
        <p:nvSpPr>
          <p:cNvPr id="38" name="Picture Placeholder 4"/>
          <p:cNvSpPr>
            <a:spLocks noGrp="1"/>
          </p:cNvSpPr>
          <p:nvPr>
            <p:ph type="pic" sz="quarter" idx="30"/>
          </p:nvPr>
        </p:nvSpPr>
        <p:spPr>
          <a:xfrm>
            <a:off x="18534732" y="3039629"/>
            <a:ext cx="4142222" cy="4142222"/>
          </a:xfrm>
          <a:prstGeom prst="ellipse">
            <a:avLst/>
          </a:prstGeom>
          <a:solidFill>
            <a:srgbClr val="000000">
              <a:alpha val="14902"/>
            </a:srgbClr>
          </a:solidFill>
          <a:ln w="101600" cmpd="dbl">
            <a:solidFill>
              <a:schemeClr val="accent6">
                <a:lumMod val="10000"/>
                <a:lumOff val="90000"/>
              </a:schemeClr>
            </a:solidFill>
            <a:prstDash val="solid"/>
          </a:ln>
        </p:spPr>
        <p:txBody>
          <a:bodyPr>
            <a:normAutofit/>
          </a:bodyPr>
          <a:lstStyle>
            <a:lvl1pPr marL="0" indent="0" algn="ctr">
              <a:buNone/>
              <a:defRPr sz="1600"/>
            </a:lvl1pPr>
          </a:lstStyle>
          <a:p>
            <a:r>
              <a:rPr lang="fr-FR" dirty="0"/>
              <a:t>Cliquez sur l'icône pour ajouter une image</a:t>
            </a:r>
            <a:endParaRPr lang="hu-HU" dirty="0"/>
          </a:p>
        </p:txBody>
      </p:sp>
      <p:sp>
        <p:nvSpPr>
          <p:cNvPr id="39" name="Picture Placeholder 4"/>
          <p:cNvSpPr>
            <a:spLocks noGrp="1"/>
          </p:cNvSpPr>
          <p:nvPr>
            <p:ph type="pic" sz="quarter" idx="31" hasCustomPrompt="1"/>
          </p:nvPr>
        </p:nvSpPr>
        <p:spPr>
          <a:xfrm>
            <a:off x="401217" y="12759073"/>
            <a:ext cx="3176058" cy="699672"/>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
        <p:nvSpPr>
          <p:cNvPr id="15" name="Slide Number Placeholder 5"/>
          <p:cNvSpPr>
            <a:spLocks noGrp="1"/>
          </p:cNvSpPr>
          <p:nvPr>
            <p:ph type="sldNum" sz="quarter" idx="12"/>
          </p:nvPr>
        </p:nvSpPr>
        <p:spPr>
          <a:xfrm>
            <a:off x="23171041" y="12985488"/>
            <a:ext cx="824808" cy="462198"/>
          </a:xfrm>
          <a:prstGeom prst="rect">
            <a:avLst/>
          </a:prstGeom>
          <a:solidFill>
            <a:srgbClr val="4CA285"/>
          </a:solidFill>
        </p:spPr>
        <p:txBody>
          <a:bodyPr/>
          <a:lstStyle>
            <a:lvl1pPr algn="ctr">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C9468CE9-3F3D-1446-A027-4B4CDD3883B0}" type="slidenum">
              <a:rPr lang="en-US" smtClean="0"/>
              <a:pPr/>
              <a:t>‹N°›</a:t>
            </a:fld>
            <a:endParaRPr lang="en-US" dirty="0"/>
          </a:p>
        </p:txBody>
      </p:sp>
    </p:spTree>
    <p:extLst>
      <p:ext uri="{BB962C8B-B14F-4D97-AF65-F5344CB8AC3E}">
        <p14:creationId xmlns:p14="http://schemas.microsoft.com/office/powerpoint/2010/main" val="966695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6" name="Title 1"/>
          <p:cNvSpPr>
            <a:spLocks noGrp="1"/>
          </p:cNvSpPr>
          <p:nvPr>
            <p:ph type="title"/>
          </p:nvPr>
        </p:nvSpPr>
        <p:spPr>
          <a:xfrm>
            <a:off x="401216" y="499533"/>
            <a:ext cx="21672480" cy="1239569"/>
          </a:xfrm>
        </p:spPr>
        <p:txBody>
          <a:bodyPr>
            <a:normAutofit/>
          </a:bodyPr>
          <a:lstStyle>
            <a:lvl1pPr algn="ctr">
              <a:defRPr lang="fr-FR" sz="7200" b="0" kern="1200" dirty="0" smtClean="0">
                <a:solidFill>
                  <a:srgbClr val="78C0A8"/>
                </a:solidFill>
                <a:latin typeface="Arial" panose="020B0604020202020204" pitchFamily="34" charset="0"/>
                <a:ea typeface="Open Sans Light" panose="020B0306030504020204" pitchFamily="34" charset="0"/>
                <a:cs typeface="Arial" panose="020B0604020202020204" pitchFamily="34" charset="0"/>
              </a:defRPr>
            </a:lvl1pPr>
          </a:lstStyle>
          <a:p>
            <a:r>
              <a:rPr lang="fr-FR" dirty="0"/>
              <a:t>Modifiez le style du titre</a:t>
            </a:r>
            <a:endParaRPr lang="en-US" dirty="0"/>
          </a:p>
        </p:txBody>
      </p:sp>
      <p:sp>
        <p:nvSpPr>
          <p:cNvPr id="17" name="Text Placeholder 18"/>
          <p:cNvSpPr>
            <a:spLocks noGrp="1"/>
          </p:cNvSpPr>
          <p:nvPr>
            <p:ph type="body" sz="quarter" idx="17"/>
          </p:nvPr>
        </p:nvSpPr>
        <p:spPr>
          <a:xfrm>
            <a:off x="1889248" y="6418295"/>
            <a:ext cx="4793225" cy="4653157"/>
          </a:xfrm>
        </p:spPr>
        <p:txBody>
          <a:bodyPr anchor="t">
            <a:normAutofit/>
          </a:bodyPr>
          <a:lstStyle>
            <a:lvl1pPr marL="0" indent="0" algn="ctr">
              <a:lnSpc>
                <a:spcPct val="150000"/>
              </a:lnSpc>
              <a:buNone/>
              <a:defRPr sz="1800" b="1" i="1">
                <a:solidFill>
                  <a:srgbClr val="5E412F"/>
                </a:solidFill>
              </a:defRPr>
            </a:lvl1pPr>
          </a:lstStyle>
          <a:p>
            <a:pPr lvl="0"/>
            <a:r>
              <a:rPr lang="fr-FR" dirty="0"/>
              <a:t>Modifiez les styles du texte du masque</a:t>
            </a:r>
          </a:p>
        </p:txBody>
      </p:sp>
      <p:sp>
        <p:nvSpPr>
          <p:cNvPr id="18" name="Text Placeholder 18"/>
          <p:cNvSpPr>
            <a:spLocks noGrp="1"/>
          </p:cNvSpPr>
          <p:nvPr>
            <p:ph type="body" sz="quarter" idx="24"/>
          </p:nvPr>
        </p:nvSpPr>
        <p:spPr>
          <a:xfrm>
            <a:off x="7199207" y="6418295"/>
            <a:ext cx="4793225" cy="4653157"/>
          </a:xfrm>
        </p:spPr>
        <p:txBody>
          <a:bodyPr anchor="t">
            <a:normAutofit/>
          </a:bodyPr>
          <a:lstStyle>
            <a:lvl1pPr marL="0" indent="0" algn="ctr">
              <a:lnSpc>
                <a:spcPct val="150000"/>
              </a:lnSpc>
              <a:buNone/>
              <a:defRPr lang="fr-FR" sz="1800" b="1" i="1" kern="1200" dirty="0" smtClean="0">
                <a:solidFill>
                  <a:srgbClr val="5E412F"/>
                </a:solidFill>
                <a:latin typeface="Open Sans Light"/>
                <a:ea typeface="+mn-ea"/>
                <a:cs typeface="Open Sans Light"/>
              </a:defRPr>
            </a:lvl1pPr>
          </a:lstStyle>
          <a:p>
            <a:pPr marL="0" lvl="0" indent="0" algn="ctr" defTabSz="1087444" rtl="0" eaLnBrk="1" latinLnBrk="0" hangingPunct="1">
              <a:lnSpc>
                <a:spcPct val="150000"/>
              </a:lnSpc>
              <a:spcBef>
                <a:spcPct val="20000"/>
              </a:spcBef>
              <a:buFont typeface="Arial"/>
              <a:buNone/>
            </a:pPr>
            <a:r>
              <a:rPr lang="fr-FR" dirty="0"/>
              <a:t>Modifiez les styles du texte du masque</a:t>
            </a:r>
          </a:p>
        </p:txBody>
      </p:sp>
      <p:sp>
        <p:nvSpPr>
          <p:cNvPr id="19" name="Text Placeholder 18"/>
          <p:cNvSpPr>
            <a:spLocks noGrp="1"/>
          </p:cNvSpPr>
          <p:nvPr>
            <p:ph type="body" sz="quarter" idx="25"/>
          </p:nvPr>
        </p:nvSpPr>
        <p:spPr>
          <a:xfrm>
            <a:off x="12509166" y="6418295"/>
            <a:ext cx="4793225" cy="4653157"/>
          </a:xfrm>
        </p:spPr>
        <p:txBody>
          <a:bodyPr anchor="t">
            <a:normAutofit/>
          </a:bodyPr>
          <a:lstStyle>
            <a:lvl1pPr marL="0" indent="0" algn="ctr">
              <a:lnSpc>
                <a:spcPct val="150000"/>
              </a:lnSpc>
              <a:buNone/>
              <a:defRPr lang="fr-FR" sz="1800" b="1" i="1" kern="1200" dirty="0" smtClean="0">
                <a:solidFill>
                  <a:srgbClr val="5E412F"/>
                </a:solidFill>
                <a:latin typeface="Open Sans Light"/>
                <a:ea typeface="+mn-ea"/>
                <a:cs typeface="Open Sans Light"/>
              </a:defRPr>
            </a:lvl1pPr>
          </a:lstStyle>
          <a:p>
            <a:pPr marL="0" lvl="0" indent="0" algn="ctr" defTabSz="1087444" rtl="0" eaLnBrk="1" latinLnBrk="0" hangingPunct="1">
              <a:lnSpc>
                <a:spcPct val="150000"/>
              </a:lnSpc>
              <a:spcBef>
                <a:spcPct val="20000"/>
              </a:spcBef>
              <a:buFont typeface="Arial"/>
              <a:buNone/>
            </a:pPr>
            <a:r>
              <a:rPr lang="fr-FR" dirty="0"/>
              <a:t>Modifiez les styles du texte du masque</a:t>
            </a:r>
          </a:p>
        </p:txBody>
      </p:sp>
      <p:sp>
        <p:nvSpPr>
          <p:cNvPr id="20" name="Text Placeholder 18"/>
          <p:cNvSpPr>
            <a:spLocks noGrp="1"/>
          </p:cNvSpPr>
          <p:nvPr>
            <p:ph type="body" sz="quarter" idx="26"/>
          </p:nvPr>
        </p:nvSpPr>
        <p:spPr>
          <a:xfrm>
            <a:off x="17819125" y="6418295"/>
            <a:ext cx="4793225" cy="4653157"/>
          </a:xfrm>
        </p:spPr>
        <p:txBody>
          <a:bodyPr anchor="t">
            <a:normAutofit/>
          </a:bodyPr>
          <a:lstStyle>
            <a:lvl1pPr marL="0" indent="0" algn="ctr">
              <a:lnSpc>
                <a:spcPct val="150000"/>
              </a:lnSpc>
              <a:buNone/>
              <a:defRPr lang="fr-FR" sz="1800" b="1" i="1" kern="1200" dirty="0" smtClean="0">
                <a:solidFill>
                  <a:srgbClr val="5E412F"/>
                </a:solidFill>
                <a:latin typeface="Open Sans Light"/>
                <a:ea typeface="+mn-ea"/>
                <a:cs typeface="Open Sans Light"/>
              </a:defRPr>
            </a:lvl1pPr>
          </a:lstStyle>
          <a:p>
            <a:pPr marL="0" lvl="0" indent="0" algn="ctr" defTabSz="1087444" rtl="0" eaLnBrk="1" latinLnBrk="0" hangingPunct="1">
              <a:lnSpc>
                <a:spcPct val="150000"/>
              </a:lnSpc>
              <a:spcBef>
                <a:spcPct val="20000"/>
              </a:spcBef>
              <a:buFont typeface="Arial"/>
              <a:buNone/>
            </a:pPr>
            <a:r>
              <a:rPr lang="fr-FR" dirty="0"/>
              <a:t>Modifiez les styles du texte du masque</a:t>
            </a:r>
          </a:p>
        </p:txBody>
      </p:sp>
      <p:sp>
        <p:nvSpPr>
          <p:cNvPr id="21" name="Picture Placeholder 6"/>
          <p:cNvSpPr>
            <a:spLocks noGrp="1"/>
          </p:cNvSpPr>
          <p:nvPr>
            <p:ph type="pic" sz="quarter" idx="23"/>
          </p:nvPr>
        </p:nvSpPr>
        <p:spPr>
          <a:xfrm>
            <a:off x="3099938" y="3218682"/>
            <a:ext cx="2371844" cy="2263205"/>
          </a:xfrm>
        </p:spPr>
        <p:txBody>
          <a:bodyPr>
            <a:normAutofit/>
          </a:bodyPr>
          <a:lstStyle>
            <a:lvl1pPr marL="0" indent="0">
              <a:buNone/>
              <a:defRPr sz="1200"/>
            </a:lvl1pPr>
          </a:lstStyle>
          <a:p>
            <a:r>
              <a:rPr lang="fr-FR"/>
              <a:t>Cliquez sur l'icône pour ajouter une image</a:t>
            </a:r>
            <a:endParaRPr lang="hu-HU"/>
          </a:p>
        </p:txBody>
      </p:sp>
      <p:sp>
        <p:nvSpPr>
          <p:cNvPr id="22" name="Picture Placeholder 6"/>
          <p:cNvSpPr>
            <a:spLocks noGrp="1"/>
          </p:cNvSpPr>
          <p:nvPr>
            <p:ph type="pic" sz="quarter" idx="27"/>
          </p:nvPr>
        </p:nvSpPr>
        <p:spPr>
          <a:xfrm>
            <a:off x="8409897" y="3218681"/>
            <a:ext cx="2371844" cy="2263205"/>
          </a:xfrm>
        </p:spPr>
        <p:txBody>
          <a:bodyPr>
            <a:normAutofit/>
          </a:bodyPr>
          <a:lstStyle>
            <a:lvl1pPr marL="0" indent="0">
              <a:buNone/>
              <a:defRPr sz="1200"/>
            </a:lvl1pPr>
          </a:lstStyle>
          <a:p>
            <a:r>
              <a:rPr lang="fr-FR"/>
              <a:t>Cliquez sur l'icône pour ajouter une image</a:t>
            </a:r>
            <a:endParaRPr lang="hu-HU"/>
          </a:p>
        </p:txBody>
      </p:sp>
      <p:sp>
        <p:nvSpPr>
          <p:cNvPr id="23" name="Picture Placeholder 6"/>
          <p:cNvSpPr>
            <a:spLocks noGrp="1"/>
          </p:cNvSpPr>
          <p:nvPr>
            <p:ph type="pic" sz="quarter" idx="28"/>
          </p:nvPr>
        </p:nvSpPr>
        <p:spPr>
          <a:xfrm>
            <a:off x="13719856" y="3218680"/>
            <a:ext cx="2371844" cy="2263205"/>
          </a:xfrm>
        </p:spPr>
        <p:txBody>
          <a:bodyPr>
            <a:normAutofit/>
          </a:bodyPr>
          <a:lstStyle>
            <a:lvl1pPr marL="0" indent="0">
              <a:buNone/>
              <a:defRPr sz="1200"/>
            </a:lvl1pPr>
          </a:lstStyle>
          <a:p>
            <a:r>
              <a:rPr lang="fr-FR"/>
              <a:t>Cliquez sur l'icône pour ajouter une image</a:t>
            </a:r>
            <a:endParaRPr lang="hu-HU"/>
          </a:p>
        </p:txBody>
      </p:sp>
      <p:sp>
        <p:nvSpPr>
          <p:cNvPr id="24" name="Picture Placeholder 6"/>
          <p:cNvSpPr>
            <a:spLocks noGrp="1"/>
          </p:cNvSpPr>
          <p:nvPr>
            <p:ph type="pic" sz="quarter" idx="29"/>
          </p:nvPr>
        </p:nvSpPr>
        <p:spPr>
          <a:xfrm>
            <a:off x="19029815" y="3218679"/>
            <a:ext cx="2371844" cy="2263205"/>
          </a:xfrm>
        </p:spPr>
        <p:txBody>
          <a:bodyPr>
            <a:normAutofit/>
          </a:bodyPr>
          <a:lstStyle>
            <a:lvl1pPr marL="0" indent="0">
              <a:buNone/>
              <a:defRPr sz="1200"/>
            </a:lvl1pPr>
          </a:lstStyle>
          <a:p>
            <a:r>
              <a:rPr lang="fr-FR" dirty="0"/>
              <a:t>Cliquez sur l'icône pour ajouter une image</a:t>
            </a:r>
            <a:endParaRPr lang="hu-HU" dirty="0"/>
          </a:p>
        </p:txBody>
      </p:sp>
      <p:sp>
        <p:nvSpPr>
          <p:cNvPr id="27" name="Picture Placeholder 4"/>
          <p:cNvSpPr>
            <a:spLocks noGrp="1"/>
          </p:cNvSpPr>
          <p:nvPr>
            <p:ph type="pic" sz="quarter" idx="31" hasCustomPrompt="1"/>
          </p:nvPr>
        </p:nvSpPr>
        <p:spPr>
          <a:xfrm>
            <a:off x="401217" y="12759073"/>
            <a:ext cx="3176058" cy="699672"/>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
        <p:nvSpPr>
          <p:cNvPr id="15" name="Slide Number Placeholder 5"/>
          <p:cNvSpPr>
            <a:spLocks noGrp="1"/>
          </p:cNvSpPr>
          <p:nvPr>
            <p:ph type="sldNum" sz="quarter" idx="12"/>
          </p:nvPr>
        </p:nvSpPr>
        <p:spPr>
          <a:xfrm>
            <a:off x="23171041" y="12985488"/>
            <a:ext cx="824808" cy="462198"/>
          </a:xfrm>
          <a:prstGeom prst="rect">
            <a:avLst/>
          </a:prstGeom>
          <a:solidFill>
            <a:srgbClr val="4CA285"/>
          </a:solidFill>
        </p:spPr>
        <p:txBody>
          <a:bodyPr/>
          <a:lstStyle>
            <a:lvl1pPr algn="ctr">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C9468CE9-3F3D-1446-A027-4B4CDD3883B0}" type="slidenum">
              <a:rPr lang="en-US" smtClean="0"/>
              <a:pPr/>
              <a:t>‹N°›</a:t>
            </a:fld>
            <a:endParaRPr lang="en-US" dirty="0"/>
          </a:p>
        </p:txBody>
      </p:sp>
      <p:pic>
        <p:nvPicPr>
          <p:cNvPr id="25" name="Imag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06498" y="6343651"/>
            <a:ext cx="9169128" cy="7372350"/>
          </a:xfrm>
          <a:prstGeom prst="rect">
            <a:avLst/>
          </a:prstGeom>
        </p:spPr>
      </p:pic>
    </p:spTree>
    <p:extLst>
      <p:ext uri="{BB962C8B-B14F-4D97-AF65-F5344CB8AC3E}">
        <p14:creationId xmlns:p14="http://schemas.microsoft.com/office/powerpoint/2010/main" val="3964882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19" name="Imag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06498" y="6343651"/>
            <a:ext cx="9169128" cy="7372350"/>
          </a:xfrm>
          <a:prstGeom prst="rect">
            <a:avLst/>
          </a:prstGeom>
        </p:spPr>
      </p:pic>
      <p:sp>
        <p:nvSpPr>
          <p:cNvPr id="13" name="Title 1"/>
          <p:cNvSpPr>
            <a:spLocks noGrp="1"/>
          </p:cNvSpPr>
          <p:nvPr>
            <p:ph type="title"/>
          </p:nvPr>
        </p:nvSpPr>
        <p:spPr>
          <a:xfrm>
            <a:off x="838199" y="365125"/>
            <a:ext cx="21385223" cy="2695753"/>
          </a:xfrm>
        </p:spPr>
        <p:txBody>
          <a:bodyPr/>
          <a:lstStyle>
            <a:lvl1pPr>
              <a:defRPr lang="fr-FR" sz="7200" b="0" kern="1200" dirty="0" smtClean="0">
                <a:solidFill>
                  <a:srgbClr val="78C0A8"/>
                </a:solidFill>
                <a:latin typeface="Arial" panose="020B0604020202020204" pitchFamily="34" charset="0"/>
                <a:ea typeface="Open Sans Light" panose="020B0306030504020204" pitchFamily="34" charset="0"/>
                <a:cs typeface="Arial" panose="020B0604020202020204" pitchFamily="34" charset="0"/>
              </a:defRPr>
            </a:lvl1pPr>
          </a:lstStyle>
          <a:p>
            <a:r>
              <a:rPr lang="fr-FR" dirty="0"/>
              <a:t>Modifiez le style du titre</a:t>
            </a:r>
            <a:endParaRPr lang="hu-HU" dirty="0"/>
          </a:p>
        </p:txBody>
      </p:sp>
      <p:sp>
        <p:nvSpPr>
          <p:cNvPr id="14" name="Text Placeholder 7"/>
          <p:cNvSpPr>
            <a:spLocks noGrp="1"/>
          </p:cNvSpPr>
          <p:nvPr>
            <p:ph type="body" sz="quarter" idx="11"/>
          </p:nvPr>
        </p:nvSpPr>
        <p:spPr>
          <a:xfrm>
            <a:off x="2673019" y="3542621"/>
            <a:ext cx="8280000" cy="1781586"/>
          </a:xfrm>
        </p:spPr>
        <p:txBody>
          <a:bodyPr>
            <a:normAutofit/>
          </a:bodyPr>
          <a:lstStyle>
            <a:lvl1pPr marL="0" indent="0">
              <a:buNone/>
              <a:defRPr lang="fr-FR" sz="2800" b="1" kern="1200" dirty="0" smtClean="0">
                <a:solidFill>
                  <a:srgbClr val="78C0A8"/>
                </a:solidFill>
                <a:latin typeface="Arial" panose="020B0604020202020204" pitchFamily="34" charset="0"/>
                <a:ea typeface="Open Sans Semibold" panose="020B0706030804020204" pitchFamily="34" charset="0"/>
                <a:cs typeface="Arial" panose="020B0604020202020204" pitchFamily="34" charset="0"/>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marL="0" lvl="0" indent="0" algn="ctr" defTabSz="1087444" rtl="0" eaLnBrk="1" latinLnBrk="0" hangingPunct="1">
              <a:lnSpc>
                <a:spcPct val="130000"/>
              </a:lnSpc>
              <a:spcBef>
                <a:spcPct val="20000"/>
              </a:spcBef>
              <a:buFont typeface="Arial"/>
              <a:buNone/>
            </a:pPr>
            <a:r>
              <a:rPr lang="fr-FR" dirty="0"/>
              <a:t>Modifiez les styles du texte du masque</a:t>
            </a:r>
          </a:p>
        </p:txBody>
      </p:sp>
      <p:sp>
        <p:nvSpPr>
          <p:cNvPr id="15" name="Text Placeholder 7"/>
          <p:cNvSpPr>
            <a:spLocks noGrp="1"/>
          </p:cNvSpPr>
          <p:nvPr>
            <p:ph type="body" sz="quarter" idx="13"/>
          </p:nvPr>
        </p:nvSpPr>
        <p:spPr>
          <a:xfrm>
            <a:off x="2673020" y="5543550"/>
            <a:ext cx="8280000" cy="1409700"/>
          </a:xfrm>
        </p:spPr>
        <p:txBody>
          <a:bodyPr>
            <a:normAutofit/>
          </a:bodyPr>
          <a:lstStyle>
            <a:lvl1pPr marL="0" indent="0">
              <a:lnSpc>
                <a:spcPct val="100000"/>
              </a:lnSpc>
              <a:buNone/>
              <a:defRPr sz="2800" b="0" i="1">
                <a:solidFill>
                  <a:schemeClr val="bg1">
                    <a:lumMod val="65000"/>
                  </a:schemeClr>
                </a:solidFill>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lvl="0"/>
            <a:r>
              <a:rPr lang="fr-FR" dirty="0"/>
              <a:t>Modifiez les styles du texte du masque</a:t>
            </a:r>
          </a:p>
        </p:txBody>
      </p:sp>
      <p:sp>
        <p:nvSpPr>
          <p:cNvPr id="26" name="Text Placeholder 7"/>
          <p:cNvSpPr>
            <a:spLocks noGrp="1"/>
          </p:cNvSpPr>
          <p:nvPr>
            <p:ph type="body" sz="quarter" idx="14"/>
          </p:nvPr>
        </p:nvSpPr>
        <p:spPr>
          <a:xfrm>
            <a:off x="2673472" y="7143750"/>
            <a:ext cx="8280000" cy="5000412"/>
          </a:xfrm>
        </p:spPr>
        <p:txBody>
          <a:bodyPr>
            <a:normAutofit/>
          </a:bodyPr>
          <a:lstStyle>
            <a:lvl1pPr marL="0" indent="0">
              <a:lnSpc>
                <a:spcPct val="150000"/>
              </a:lnSpc>
              <a:buNone/>
              <a:defRPr lang="fr-FR" sz="2000" b="0" i="0" kern="1200" dirty="0" smtClean="0">
                <a:solidFill>
                  <a:schemeClr val="tx1">
                    <a:lumMod val="85000"/>
                    <a:lumOff val="15000"/>
                  </a:schemeClr>
                </a:solidFill>
                <a:latin typeface="Arial" panose="020B0604020202020204" pitchFamily="34" charset="0"/>
                <a:ea typeface="Open Sans" panose="020B0606030504020204" pitchFamily="34" charset="0"/>
                <a:cs typeface="Arial" panose="020B0604020202020204" pitchFamily="34" charset="0"/>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marL="0" lvl="0" indent="0" algn="ctr" defTabSz="1087444" rtl="0" eaLnBrk="1" latinLnBrk="0" hangingPunct="1">
              <a:lnSpc>
                <a:spcPct val="150000"/>
              </a:lnSpc>
              <a:spcBef>
                <a:spcPct val="20000"/>
              </a:spcBef>
              <a:buFont typeface="Arial"/>
              <a:buNone/>
            </a:pPr>
            <a:r>
              <a:rPr lang="fr-FR" dirty="0"/>
              <a:t>Modifiez les styles du texte du masque</a:t>
            </a:r>
          </a:p>
        </p:txBody>
      </p:sp>
      <p:sp>
        <p:nvSpPr>
          <p:cNvPr id="27" name="Text Placeholder 7"/>
          <p:cNvSpPr>
            <a:spLocks noGrp="1"/>
          </p:cNvSpPr>
          <p:nvPr>
            <p:ph type="body" sz="quarter" idx="15"/>
          </p:nvPr>
        </p:nvSpPr>
        <p:spPr>
          <a:xfrm>
            <a:off x="13928397" y="3542620"/>
            <a:ext cx="8280000" cy="1781587"/>
          </a:xfrm>
        </p:spPr>
        <p:txBody>
          <a:bodyPr>
            <a:normAutofit/>
          </a:bodyPr>
          <a:lstStyle>
            <a:lvl1pPr marL="0" indent="0">
              <a:buNone/>
              <a:defRPr lang="fr-FR" sz="2800" b="1" kern="1200" dirty="0" smtClean="0">
                <a:solidFill>
                  <a:srgbClr val="78C0A8"/>
                </a:solidFill>
                <a:latin typeface="Arial" panose="020B0604020202020204" pitchFamily="34" charset="0"/>
                <a:ea typeface="Open Sans Semibold" panose="020B0706030804020204" pitchFamily="34" charset="0"/>
                <a:cs typeface="Arial" panose="020B0604020202020204" pitchFamily="34" charset="0"/>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marL="0" lvl="0" indent="0" algn="ctr" defTabSz="1087444" rtl="0" eaLnBrk="1" latinLnBrk="0" hangingPunct="1">
              <a:lnSpc>
                <a:spcPct val="130000"/>
              </a:lnSpc>
              <a:spcBef>
                <a:spcPct val="20000"/>
              </a:spcBef>
              <a:buFont typeface="Arial"/>
              <a:buNone/>
            </a:pPr>
            <a:r>
              <a:rPr lang="fr-FR" dirty="0"/>
              <a:t>Modifiez les styles du texte du masque</a:t>
            </a:r>
          </a:p>
        </p:txBody>
      </p:sp>
      <p:sp>
        <p:nvSpPr>
          <p:cNvPr id="28" name="Text Placeholder 7"/>
          <p:cNvSpPr>
            <a:spLocks noGrp="1"/>
          </p:cNvSpPr>
          <p:nvPr>
            <p:ph type="body" sz="quarter" idx="16"/>
          </p:nvPr>
        </p:nvSpPr>
        <p:spPr>
          <a:xfrm>
            <a:off x="13928397" y="5543550"/>
            <a:ext cx="8280000" cy="1409700"/>
          </a:xfrm>
        </p:spPr>
        <p:txBody>
          <a:bodyPr>
            <a:normAutofit/>
          </a:bodyPr>
          <a:lstStyle>
            <a:lvl1pPr marL="0" indent="0">
              <a:lnSpc>
                <a:spcPct val="100000"/>
              </a:lnSpc>
              <a:buNone/>
              <a:defRPr lang="fr-FR" sz="2800" b="0" i="1" kern="1200" dirty="0" smtClean="0">
                <a:solidFill>
                  <a:schemeClr val="bg1">
                    <a:lumMod val="65000"/>
                  </a:schemeClr>
                </a:solidFill>
                <a:latin typeface="Arial" panose="020B0604020202020204" pitchFamily="34" charset="0"/>
                <a:ea typeface="+mn-ea"/>
                <a:cs typeface="Arial" panose="020B0604020202020204" pitchFamily="34" charset="0"/>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marL="0" lvl="0" indent="0" algn="ctr" defTabSz="1087444" rtl="0" eaLnBrk="1" latinLnBrk="0" hangingPunct="1">
              <a:lnSpc>
                <a:spcPct val="100000"/>
              </a:lnSpc>
              <a:spcBef>
                <a:spcPct val="20000"/>
              </a:spcBef>
              <a:buFont typeface="Arial"/>
              <a:buNone/>
            </a:pPr>
            <a:r>
              <a:rPr lang="fr-FR" dirty="0"/>
              <a:t>Modifiez les styles du texte du masque</a:t>
            </a:r>
          </a:p>
        </p:txBody>
      </p:sp>
      <p:sp>
        <p:nvSpPr>
          <p:cNvPr id="29" name="Text Placeholder 7"/>
          <p:cNvSpPr>
            <a:spLocks noGrp="1"/>
          </p:cNvSpPr>
          <p:nvPr>
            <p:ph type="body" sz="quarter" idx="17"/>
          </p:nvPr>
        </p:nvSpPr>
        <p:spPr>
          <a:xfrm>
            <a:off x="13928849" y="7159352"/>
            <a:ext cx="8280000" cy="4984810"/>
          </a:xfrm>
        </p:spPr>
        <p:txBody>
          <a:bodyPr>
            <a:normAutofit/>
          </a:bodyPr>
          <a:lstStyle>
            <a:lvl1pPr marL="0" indent="0">
              <a:lnSpc>
                <a:spcPct val="150000"/>
              </a:lnSpc>
              <a:buNone/>
              <a:defRPr sz="2000" b="0" i="0">
                <a:solidFill>
                  <a:schemeClr val="tx1">
                    <a:lumMod val="85000"/>
                    <a:lumOff val="15000"/>
                  </a:schemeClr>
                </a:solidFill>
                <a:latin typeface="Arial" panose="020B0604020202020204" pitchFamily="34" charset="0"/>
                <a:ea typeface="Open Sans" panose="020B0606030504020204" pitchFamily="34" charset="0"/>
                <a:cs typeface="Arial" panose="020B0604020202020204" pitchFamily="34" charset="0"/>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lvl="0"/>
            <a:r>
              <a:rPr lang="fr-FR" dirty="0"/>
              <a:t>Modifiez les styles du texte du masque</a:t>
            </a:r>
          </a:p>
        </p:txBody>
      </p:sp>
      <p:sp>
        <p:nvSpPr>
          <p:cNvPr id="30" name="Text Placeholder 7"/>
          <p:cNvSpPr>
            <a:spLocks noGrp="1"/>
          </p:cNvSpPr>
          <p:nvPr>
            <p:ph type="body" sz="quarter" idx="18" hasCustomPrompt="1"/>
          </p:nvPr>
        </p:nvSpPr>
        <p:spPr>
          <a:xfrm>
            <a:off x="838200" y="3544207"/>
            <a:ext cx="1581324" cy="1351643"/>
          </a:xfrm>
        </p:spPr>
        <p:txBody>
          <a:bodyPr>
            <a:noAutofit/>
          </a:bodyPr>
          <a:lstStyle>
            <a:lvl1pPr marL="0" indent="0">
              <a:buFont typeface="Arial" panose="020B0604020202020204" pitchFamily="34" charset="0"/>
              <a:buNone/>
              <a:defRPr sz="6000" b="1">
                <a:solidFill>
                  <a:srgbClr val="5E412F"/>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lvl="0"/>
            <a:r>
              <a:rPr lang="hu-HU" dirty="0"/>
              <a:t>01</a:t>
            </a:r>
          </a:p>
        </p:txBody>
      </p:sp>
      <p:sp>
        <p:nvSpPr>
          <p:cNvPr id="31" name="Text Placeholder 7"/>
          <p:cNvSpPr>
            <a:spLocks noGrp="1"/>
          </p:cNvSpPr>
          <p:nvPr>
            <p:ph type="body" sz="quarter" idx="19" hasCustomPrompt="1"/>
          </p:nvPr>
        </p:nvSpPr>
        <p:spPr>
          <a:xfrm>
            <a:off x="12055929" y="3544207"/>
            <a:ext cx="1581324" cy="1351643"/>
          </a:xfrm>
        </p:spPr>
        <p:txBody>
          <a:bodyPr>
            <a:noAutofit/>
          </a:bodyPr>
          <a:lstStyle>
            <a:lvl1pPr marL="0" indent="0">
              <a:buFont typeface="Arial" panose="020B0604020202020204" pitchFamily="34" charset="0"/>
              <a:buNone/>
              <a:defRPr lang="hu-HU" sz="6000" b="1" kern="1200" dirty="0">
                <a:solidFill>
                  <a:srgbClr val="5E412F"/>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marL="0" lvl="0" indent="0" algn="ctr" defTabSz="1087444" rtl="0" eaLnBrk="1" latinLnBrk="0" hangingPunct="1">
              <a:lnSpc>
                <a:spcPct val="130000"/>
              </a:lnSpc>
              <a:spcBef>
                <a:spcPct val="20000"/>
              </a:spcBef>
              <a:buFont typeface="Arial" panose="020B0604020202020204" pitchFamily="34" charset="0"/>
              <a:buNone/>
            </a:pPr>
            <a:r>
              <a:rPr lang="hu-HU" dirty="0"/>
              <a:t>02</a:t>
            </a:r>
          </a:p>
        </p:txBody>
      </p:sp>
      <p:sp>
        <p:nvSpPr>
          <p:cNvPr id="18" name="Picture Placeholder 4"/>
          <p:cNvSpPr>
            <a:spLocks noGrp="1"/>
          </p:cNvSpPr>
          <p:nvPr>
            <p:ph type="pic" sz="quarter" idx="31" hasCustomPrompt="1"/>
          </p:nvPr>
        </p:nvSpPr>
        <p:spPr>
          <a:xfrm>
            <a:off x="401217" y="12759073"/>
            <a:ext cx="3176058" cy="699672"/>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
        <p:nvSpPr>
          <p:cNvPr id="17" name="Slide Number Placeholder 5"/>
          <p:cNvSpPr>
            <a:spLocks noGrp="1"/>
          </p:cNvSpPr>
          <p:nvPr>
            <p:ph type="sldNum" sz="quarter" idx="12"/>
          </p:nvPr>
        </p:nvSpPr>
        <p:spPr>
          <a:xfrm>
            <a:off x="23171041" y="12985488"/>
            <a:ext cx="824808" cy="462198"/>
          </a:xfrm>
          <a:prstGeom prst="rect">
            <a:avLst/>
          </a:prstGeom>
          <a:solidFill>
            <a:srgbClr val="4CA285"/>
          </a:solidFill>
        </p:spPr>
        <p:txBody>
          <a:bodyPr/>
          <a:lstStyle>
            <a:lvl1pPr algn="ctr">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C9468CE9-3F3D-1446-A027-4B4CDD3883B0}" type="slidenum">
              <a:rPr lang="en-US" smtClean="0"/>
              <a:pPr/>
              <a:t>‹N°›</a:t>
            </a:fld>
            <a:endParaRPr lang="en-US" dirty="0"/>
          </a:p>
        </p:txBody>
      </p:sp>
    </p:spTree>
    <p:extLst>
      <p:ext uri="{BB962C8B-B14F-4D97-AF65-F5344CB8AC3E}">
        <p14:creationId xmlns:p14="http://schemas.microsoft.com/office/powerpoint/2010/main" val="409693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pic>
        <p:nvPicPr>
          <p:cNvPr id="22" name="Imag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06498" y="6343651"/>
            <a:ext cx="9169128" cy="7372350"/>
          </a:xfrm>
          <a:prstGeom prst="rect">
            <a:avLst/>
          </a:prstGeom>
        </p:spPr>
      </p:pic>
      <p:sp>
        <p:nvSpPr>
          <p:cNvPr id="12" name="Picture Placeholder 2"/>
          <p:cNvSpPr>
            <a:spLocks noGrp="1"/>
          </p:cNvSpPr>
          <p:nvPr>
            <p:ph type="pic" sz="quarter" idx="14"/>
          </p:nvPr>
        </p:nvSpPr>
        <p:spPr>
          <a:xfrm>
            <a:off x="12233274" y="6858000"/>
            <a:ext cx="12193588" cy="6858000"/>
          </a:xfrm>
        </p:spPr>
        <p:txBody>
          <a:bodyPr/>
          <a:lstStyle/>
          <a:p>
            <a:endParaRPr lang="en-US"/>
          </a:p>
        </p:txBody>
      </p:sp>
      <p:sp>
        <p:nvSpPr>
          <p:cNvPr id="13" name="Picture Placeholder 2"/>
          <p:cNvSpPr>
            <a:spLocks noGrp="1"/>
          </p:cNvSpPr>
          <p:nvPr>
            <p:ph type="pic" sz="quarter" idx="13"/>
          </p:nvPr>
        </p:nvSpPr>
        <p:spPr>
          <a:xfrm>
            <a:off x="0" y="0"/>
            <a:ext cx="12193588" cy="6858000"/>
          </a:xfrm>
        </p:spPr>
        <p:txBody>
          <a:bodyPr/>
          <a:lstStyle/>
          <a:p>
            <a:endParaRPr lang="en-US"/>
          </a:p>
        </p:txBody>
      </p:sp>
      <p:sp>
        <p:nvSpPr>
          <p:cNvPr id="11" name="Text Placeholder 7"/>
          <p:cNvSpPr>
            <a:spLocks noGrp="1"/>
          </p:cNvSpPr>
          <p:nvPr>
            <p:ph type="body" sz="quarter" idx="11"/>
          </p:nvPr>
        </p:nvSpPr>
        <p:spPr>
          <a:xfrm>
            <a:off x="14589644" y="1197679"/>
            <a:ext cx="8280000" cy="1136448"/>
          </a:xfrm>
        </p:spPr>
        <p:txBody>
          <a:bodyPr>
            <a:noAutofit/>
          </a:bodyPr>
          <a:lstStyle>
            <a:lvl1pPr marL="0" indent="0">
              <a:buNone/>
              <a:defRPr lang="fr-FR" sz="4000" b="1" kern="1200" dirty="0" smtClean="0">
                <a:solidFill>
                  <a:srgbClr val="78C0A8"/>
                </a:solidFill>
                <a:latin typeface="Arial" panose="020B0604020202020204" pitchFamily="34" charset="0"/>
                <a:ea typeface="Open Sans Light" panose="020B0306030504020204" pitchFamily="34" charset="0"/>
                <a:cs typeface="Arial" panose="020B0604020202020204" pitchFamily="34" charset="0"/>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marL="0" lvl="0" indent="0" algn="ctr" defTabSz="1087444" rtl="0" eaLnBrk="1" latinLnBrk="0" hangingPunct="1">
              <a:lnSpc>
                <a:spcPct val="130000"/>
              </a:lnSpc>
              <a:spcBef>
                <a:spcPct val="20000"/>
              </a:spcBef>
              <a:buFont typeface="Arial"/>
              <a:buNone/>
            </a:pPr>
            <a:r>
              <a:rPr lang="fr-FR" dirty="0"/>
              <a:t>Modifiez les styles du texte du masque</a:t>
            </a:r>
          </a:p>
        </p:txBody>
      </p:sp>
      <p:sp>
        <p:nvSpPr>
          <p:cNvPr id="14" name="Text Placeholder 7"/>
          <p:cNvSpPr>
            <a:spLocks noGrp="1"/>
          </p:cNvSpPr>
          <p:nvPr>
            <p:ph type="body" sz="quarter" idx="15"/>
          </p:nvPr>
        </p:nvSpPr>
        <p:spPr>
          <a:xfrm>
            <a:off x="14589645" y="2848475"/>
            <a:ext cx="8280000" cy="3503377"/>
          </a:xfrm>
        </p:spPr>
        <p:txBody>
          <a:bodyPr>
            <a:normAutofit/>
          </a:bodyPr>
          <a:lstStyle>
            <a:lvl1pPr marL="0" indent="0">
              <a:lnSpc>
                <a:spcPct val="100000"/>
              </a:lnSpc>
              <a:buNone/>
              <a:defRPr sz="3200" b="0" i="0">
                <a:solidFill>
                  <a:schemeClr val="bg1">
                    <a:lumMod val="65000"/>
                  </a:schemeClr>
                </a:solidFill>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lvl="0"/>
            <a:r>
              <a:rPr lang="fr-FR" dirty="0"/>
              <a:t>Modifiez les styles du texte du masque</a:t>
            </a:r>
          </a:p>
        </p:txBody>
      </p:sp>
      <p:sp>
        <p:nvSpPr>
          <p:cNvPr id="16" name="Rectangle 15"/>
          <p:cNvSpPr/>
          <p:nvPr userDrawn="1"/>
        </p:nvSpPr>
        <p:spPr>
          <a:xfrm>
            <a:off x="18330068" y="2269053"/>
            <a:ext cx="804630" cy="73275"/>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50000"/>
                </a:schemeClr>
              </a:solidFill>
              <a:latin typeface="Open Sans Light"/>
            </a:endParaRPr>
          </a:p>
        </p:txBody>
      </p:sp>
      <p:sp>
        <p:nvSpPr>
          <p:cNvPr id="17" name="Text Placeholder 7"/>
          <p:cNvSpPr>
            <a:spLocks noGrp="1"/>
          </p:cNvSpPr>
          <p:nvPr>
            <p:ph type="body" sz="quarter" idx="16"/>
          </p:nvPr>
        </p:nvSpPr>
        <p:spPr>
          <a:xfrm>
            <a:off x="2084806" y="7293684"/>
            <a:ext cx="8280000" cy="1136448"/>
          </a:xfrm>
        </p:spPr>
        <p:txBody>
          <a:bodyPr>
            <a:noAutofit/>
          </a:bodyPr>
          <a:lstStyle>
            <a:lvl1pPr marL="0" indent="0">
              <a:buNone/>
              <a:defRPr lang="fr-FR" sz="4000" b="1" kern="1200" dirty="0" smtClean="0">
                <a:solidFill>
                  <a:srgbClr val="78C0A8"/>
                </a:solidFill>
                <a:latin typeface="Arial" panose="020B0604020202020204" pitchFamily="34" charset="0"/>
                <a:ea typeface="Open Sans Light" panose="020B0306030504020204" pitchFamily="34" charset="0"/>
                <a:cs typeface="Arial" panose="020B0604020202020204" pitchFamily="34" charset="0"/>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marL="0" lvl="0" indent="0" algn="ctr" defTabSz="1087444" rtl="0" eaLnBrk="1" latinLnBrk="0" hangingPunct="1">
              <a:lnSpc>
                <a:spcPct val="130000"/>
              </a:lnSpc>
              <a:spcBef>
                <a:spcPct val="20000"/>
              </a:spcBef>
              <a:buFont typeface="Arial"/>
              <a:buNone/>
            </a:pPr>
            <a:r>
              <a:rPr lang="fr-FR" dirty="0"/>
              <a:t>Modifiez les styles du texte du masque</a:t>
            </a:r>
          </a:p>
        </p:txBody>
      </p:sp>
      <p:sp>
        <p:nvSpPr>
          <p:cNvPr id="18" name="Text Placeholder 7"/>
          <p:cNvSpPr>
            <a:spLocks noGrp="1"/>
          </p:cNvSpPr>
          <p:nvPr>
            <p:ph type="body" sz="quarter" idx="17"/>
          </p:nvPr>
        </p:nvSpPr>
        <p:spPr>
          <a:xfrm>
            <a:off x="2084807" y="8927432"/>
            <a:ext cx="8280000" cy="4282245"/>
          </a:xfrm>
        </p:spPr>
        <p:txBody>
          <a:bodyPr>
            <a:normAutofit/>
          </a:bodyPr>
          <a:lstStyle>
            <a:lvl1pPr marL="0" indent="0">
              <a:lnSpc>
                <a:spcPct val="100000"/>
              </a:lnSpc>
              <a:buNone/>
              <a:defRPr sz="3200" b="0" i="0">
                <a:solidFill>
                  <a:schemeClr val="bg1">
                    <a:lumMod val="65000"/>
                  </a:schemeClr>
                </a:solidFill>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lvl="0"/>
            <a:r>
              <a:rPr lang="fr-FR" dirty="0"/>
              <a:t>Modifiez les styles du texte du masque</a:t>
            </a:r>
          </a:p>
        </p:txBody>
      </p:sp>
      <p:sp>
        <p:nvSpPr>
          <p:cNvPr id="19" name="Rectangle 18"/>
          <p:cNvSpPr/>
          <p:nvPr userDrawn="1"/>
        </p:nvSpPr>
        <p:spPr>
          <a:xfrm>
            <a:off x="5825230" y="8365056"/>
            <a:ext cx="804630" cy="73275"/>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50000"/>
                </a:schemeClr>
              </a:solidFill>
              <a:latin typeface="Open Sans Light"/>
            </a:endParaRPr>
          </a:p>
        </p:txBody>
      </p:sp>
      <p:sp>
        <p:nvSpPr>
          <p:cNvPr id="21" name="Picture Placeholder 4"/>
          <p:cNvSpPr>
            <a:spLocks noGrp="1"/>
          </p:cNvSpPr>
          <p:nvPr>
            <p:ph type="pic" sz="quarter" idx="31" hasCustomPrompt="1"/>
          </p:nvPr>
        </p:nvSpPr>
        <p:spPr>
          <a:xfrm>
            <a:off x="401217" y="12759073"/>
            <a:ext cx="3176058" cy="699672"/>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
        <p:nvSpPr>
          <p:cNvPr id="20" name="Slide Number Placeholder 5"/>
          <p:cNvSpPr>
            <a:spLocks noGrp="1"/>
          </p:cNvSpPr>
          <p:nvPr>
            <p:ph type="sldNum" sz="quarter" idx="12"/>
          </p:nvPr>
        </p:nvSpPr>
        <p:spPr>
          <a:xfrm>
            <a:off x="23171041" y="12985488"/>
            <a:ext cx="824808" cy="462198"/>
          </a:xfrm>
          <a:prstGeom prst="rect">
            <a:avLst/>
          </a:prstGeom>
          <a:solidFill>
            <a:srgbClr val="4CA285"/>
          </a:solidFill>
        </p:spPr>
        <p:txBody>
          <a:bodyPr/>
          <a:lstStyle>
            <a:lvl1pPr algn="ctr">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C9468CE9-3F3D-1446-A027-4B4CDD3883B0}" type="slidenum">
              <a:rPr lang="en-US" smtClean="0"/>
              <a:pPr/>
              <a:t>‹N°›</a:t>
            </a:fld>
            <a:endParaRPr lang="en-US" dirty="0"/>
          </a:p>
        </p:txBody>
      </p:sp>
    </p:spTree>
    <p:extLst>
      <p:ext uri="{BB962C8B-B14F-4D97-AF65-F5344CB8AC3E}">
        <p14:creationId xmlns:p14="http://schemas.microsoft.com/office/powerpoint/2010/main" val="2251567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elcome Message">
    <p:spTree>
      <p:nvGrpSpPr>
        <p:cNvPr id="1" name=""/>
        <p:cNvGrpSpPr/>
        <p:nvPr/>
      </p:nvGrpSpPr>
      <p:grpSpPr>
        <a:xfrm>
          <a:off x="0" y="0"/>
          <a:ext cx="0" cy="0"/>
          <a:chOff x="0" y="0"/>
          <a:chExt cx="0" cy="0"/>
        </a:xfrm>
      </p:grpSpPr>
      <p:pic>
        <p:nvPicPr>
          <p:cNvPr id="19" name="Imag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06498" y="6343651"/>
            <a:ext cx="9169128" cy="7372350"/>
          </a:xfrm>
          <a:prstGeom prst="rect">
            <a:avLst/>
          </a:prstGeom>
        </p:spPr>
      </p:pic>
      <p:sp>
        <p:nvSpPr>
          <p:cNvPr id="7" name="Picture Placeholder 2"/>
          <p:cNvSpPr>
            <a:spLocks noGrp="1"/>
          </p:cNvSpPr>
          <p:nvPr>
            <p:ph type="pic" sz="quarter" idx="13"/>
          </p:nvPr>
        </p:nvSpPr>
        <p:spPr>
          <a:xfrm>
            <a:off x="-1" y="0"/>
            <a:ext cx="24387175" cy="4876800"/>
          </a:xfrm>
        </p:spPr>
        <p:txBody>
          <a:bodyPr/>
          <a:lstStyle/>
          <a:p>
            <a:endParaRPr lang="en-US" dirty="0"/>
          </a:p>
        </p:txBody>
      </p:sp>
      <p:sp>
        <p:nvSpPr>
          <p:cNvPr id="13" name="Title 1"/>
          <p:cNvSpPr>
            <a:spLocks noGrp="1"/>
          </p:cNvSpPr>
          <p:nvPr>
            <p:ph type="title"/>
          </p:nvPr>
        </p:nvSpPr>
        <p:spPr>
          <a:xfrm>
            <a:off x="1142012" y="5023408"/>
            <a:ext cx="22103151" cy="1264201"/>
          </a:xfrm>
        </p:spPr>
        <p:txBody>
          <a:bodyPr>
            <a:noAutofit/>
          </a:bodyPr>
          <a:lstStyle>
            <a:lvl1pPr algn="ctr">
              <a:defRPr lang="en-US" sz="7200" b="0" kern="1200" dirty="0">
                <a:solidFill>
                  <a:srgbClr val="78C0A8"/>
                </a:solidFill>
                <a:latin typeface="Arial" panose="020B0604020202020204" pitchFamily="34" charset="0"/>
                <a:ea typeface="Open Sans Light" panose="020B0306030504020204" pitchFamily="34" charset="0"/>
                <a:cs typeface="Arial" panose="020B0604020202020204" pitchFamily="34" charset="0"/>
              </a:defRPr>
            </a:lvl1pPr>
          </a:lstStyle>
          <a:p>
            <a:r>
              <a:rPr lang="fr-FR" dirty="0"/>
              <a:t>Modifiez le style du titre</a:t>
            </a:r>
            <a:endParaRPr lang="en-US" dirty="0"/>
          </a:p>
        </p:txBody>
      </p:sp>
      <p:sp>
        <p:nvSpPr>
          <p:cNvPr id="14" name="Text Placeholder 7"/>
          <p:cNvSpPr>
            <a:spLocks noGrp="1"/>
          </p:cNvSpPr>
          <p:nvPr>
            <p:ph type="body" sz="quarter" idx="14"/>
          </p:nvPr>
        </p:nvSpPr>
        <p:spPr>
          <a:xfrm>
            <a:off x="1142012" y="6344760"/>
            <a:ext cx="22103151" cy="627540"/>
          </a:xfrm>
        </p:spPr>
        <p:txBody>
          <a:bodyPr>
            <a:normAutofit/>
          </a:bodyPr>
          <a:lstStyle>
            <a:lvl1pPr marL="0" indent="0">
              <a:lnSpc>
                <a:spcPct val="100000"/>
              </a:lnSpc>
              <a:buNone/>
              <a:defRPr lang="fr-FR" sz="3700" kern="1200" dirty="0" smtClean="0">
                <a:solidFill>
                  <a:schemeClr val="bg1">
                    <a:lumMod val="50000"/>
                  </a:schemeClr>
                </a:solidFill>
                <a:latin typeface="Arial" panose="020B0604020202020204" pitchFamily="34" charset="0"/>
                <a:ea typeface="+mn-ea"/>
                <a:cs typeface="Arial" panose="020B0604020202020204" pitchFamily="34" charset="0"/>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lvl="0"/>
            <a:r>
              <a:rPr lang="fr-FR" dirty="0"/>
              <a:t>Modifiez les styles du texte du masque</a:t>
            </a:r>
          </a:p>
        </p:txBody>
      </p:sp>
      <p:sp>
        <p:nvSpPr>
          <p:cNvPr id="12" name="Picture Placeholder 4"/>
          <p:cNvSpPr>
            <a:spLocks noGrp="1"/>
          </p:cNvSpPr>
          <p:nvPr>
            <p:ph type="pic" sz="quarter" idx="31" hasCustomPrompt="1"/>
          </p:nvPr>
        </p:nvSpPr>
        <p:spPr>
          <a:xfrm>
            <a:off x="401217" y="12759073"/>
            <a:ext cx="3176058" cy="699672"/>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
        <p:nvSpPr>
          <p:cNvPr id="11" name="Text Placeholder 7"/>
          <p:cNvSpPr>
            <a:spLocks noGrp="1"/>
          </p:cNvSpPr>
          <p:nvPr>
            <p:ph type="body" sz="quarter" idx="18"/>
          </p:nvPr>
        </p:nvSpPr>
        <p:spPr>
          <a:xfrm>
            <a:off x="3603368" y="10037919"/>
            <a:ext cx="4782718" cy="2094212"/>
          </a:xfrm>
        </p:spPr>
        <p:txBody>
          <a:bodyPr>
            <a:normAutofit/>
          </a:bodyPr>
          <a:lstStyle>
            <a:lvl1pPr marL="0" indent="0">
              <a:lnSpc>
                <a:spcPct val="100000"/>
              </a:lnSpc>
              <a:buNone/>
              <a:defRPr sz="2000" b="0" i="0">
                <a:solidFill>
                  <a:schemeClr val="bg1">
                    <a:lumMod val="65000"/>
                  </a:schemeClr>
                </a:solidFill>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lvl="0"/>
            <a:r>
              <a:rPr lang="fr-FR" dirty="0"/>
              <a:t>Modifiez les styles du texte du masque</a:t>
            </a:r>
          </a:p>
        </p:txBody>
      </p:sp>
      <p:sp>
        <p:nvSpPr>
          <p:cNvPr id="16" name="Text Placeholder 7"/>
          <p:cNvSpPr>
            <a:spLocks noGrp="1"/>
          </p:cNvSpPr>
          <p:nvPr>
            <p:ph type="body" sz="quarter" idx="21"/>
          </p:nvPr>
        </p:nvSpPr>
        <p:spPr>
          <a:xfrm>
            <a:off x="9903913" y="10037919"/>
            <a:ext cx="4782718" cy="2094212"/>
          </a:xfrm>
        </p:spPr>
        <p:txBody>
          <a:bodyPr>
            <a:normAutofit/>
          </a:bodyPr>
          <a:lstStyle>
            <a:lvl1pPr marL="0" indent="0">
              <a:lnSpc>
                <a:spcPct val="100000"/>
              </a:lnSpc>
              <a:buNone/>
              <a:defRPr sz="2000" b="0" i="0">
                <a:solidFill>
                  <a:schemeClr val="bg1">
                    <a:lumMod val="65000"/>
                  </a:schemeClr>
                </a:solidFill>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lvl="0"/>
            <a:r>
              <a:rPr lang="fr-FR" dirty="0"/>
              <a:t>Modifiez les styles du texte du masque</a:t>
            </a:r>
          </a:p>
        </p:txBody>
      </p:sp>
      <p:sp>
        <p:nvSpPr>
          <p:cNvPr id="17" name="Text Placeholder 7"/>
          <p:cNvSpPr>
            <a:spLocks noGrp="1"/>
          </p:cNvSpPr>
          <p:nvPr>
            <p:ph type="body" sz="quarter" idx="24"/>
          </p:nvPr>
        </p:nvSpPr>
        <p:spPr>
          <a:xfrm>
            <a:off x="16014237" y="10037919"/>
            <a:ext cx="4782718" cy="2094212"/>
          </a:xfrm>
        </p:spPr>
        <p:txBody>
          <a:bodyPr>
            <a:normAutofit/>
          </a:bodyPr>
          <a:lstStyle>
            <a:lvl1pPr marL="0" indent="0">
              <a:lnSpc>
                <a:spcPct val="100000"/>
              </a:lnSpc>
              <a:buNone/>
              <a:defRPr sz="2000" b="0" i="0">
                <a:solidFill>
                  <a:schemeClr val="bg1">
                    <a:lumMod val="65000"/>
                  </a:schemeClr>
                </a:solidFill>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lvl="0"/>
            <a:r>
              <a:rPr lang="fr-FR" dirty="0"/>
              <a:t>Modifiez les styles du texte du masque</a:t>
            </a:r>
          </a:p>
        </p:txBody>
      </p:sp>
      <p:sp>
        <p:nvSpPr>
          <p:cNvPr id="18" name="Slide Number Placeholder 5"/>
          <p:cNvSpPr>
            <a:spLocks noGrp="1"/>
          </p:cNvSpPr>
          <p:nvPr>
            <p:ph type="sldNum" sz="quarter" idx="12"/>
          </p:nvPr>
        </p:nvSpPr>
        <p:spPr>
          <a:xfrm>
            <a:off x="23171041" y="12985488"/>
            <a:ext cx="824808" cy="462198"/>
          </a:xfrm>
          <a:prstGeom prst="rect">
            <a:avLst/>
          </a:prstGeom>
          <a:solidFill>
            <a:srgbClr val="4CA285"/>
          </a:solidFill>
        </p:spPr>
        <p:txBody>
          <a:bodyPr/>
          <a:lstStyle>
            <a:lvl1pPr algn="ctr">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C9468CE9-3F3D-1446-A027-4B4CDD3883B0}" type="slidenum">
              <a:rPr lang="en-US" smtClean="0"/>
              <a:pPr/>
              <a:t>‹N°›</a:t>
            </a:fld>
            <a:endParaRPr lang="en-US" dirty="0"/>
          </a:p>
        </p:txBody>
      </p:sp>
    </p:spTree>
    <p:extLst>
      <p:ext uri="{BB962C8B-B14F-4D97-AF65-F5344CB8AC3E}">
        <p14:creationId xmlns:p14="http://schemas.microsoft.com/office/powerpoint/2010/main" val="859963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s">
    <p:spTree>
      <p:nvGrpSpPr>
        <p:cNvPr id="1" name=""/>
        <p:cNvGrpSpPr/>
        <p:nvPr/>
      </p:nvGrpSpPr>
      <p:grpSpPr>
        <a:xfrm>
          <a:off x="0" y="0"/>
          <a:ext cx="0" cy="0"/>
          <a:chOff x="0" y="0"/>
          <a:chExt cx="0" cy="0"/>
        </a:xfrm>
      </p:grpSpPr>
      <p:sp>
        <p:nvSpPr>
          <p:cNvPr id="8" name="Picture Placeholder 4"/>
          <p:cNvSpPr>
            <a:spLocks noGrp="1"/>
          </p:cNvSpPr>
          <p:nvPr>
            <p:ph type="pic" sz="quarter" idx="13" hasCustomPrompt="1"/>
          </p:nvPr>
        </p:nvSpPr>
        <p:spPr>
          <a:xfrm>
            <a:off x="0" y="0"/>
            <a:ext cx="24387175" cy="13716000"/>
          </a:xfrm>
        </p:spPr>
        <p:txBody>
          <a:bodyPr/>
          <a:lstStyle>
            <a:lvl1pPr>
              <a:defRPr baseline="0"/>
            </a:lvl1pPr>
          </a:lstStyle>
          <a:p>
            <a:r>
              <a:rPr lang="en-US" dirty="0"/>
              <a:t>Drag / Drop / Send to Back</a:t>
            </a:r>
          </a:p>
        </p:txBody>
      </p:sp>
    </p:spTree>
    <p:extLst>
      <p:ext uri="{BB962C8B-B14F-4D97-AF65-F5344CB8AC3E}">
        <p14:creationId xmlns:p14="http://schemas.microsoft.com/office/powerpoint/2010/main" val="3004368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31" name="Imag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06498" y="6343651"/>
            <a:ext cx="9169128" cy="7372350"/>
          </a:xfrm>
          <a:prstGeom prst="rect">
            <a:avLst/>
          </a:prstGeom>
        </p:spPr>
      </p:pic>
      <p:sp>
        <p:nvSpPr>
          <p:cNvPr id="12" name="Picture Placeholder 2"/>
          <p:cNvSpPr>
            <a:spLocks noGrp="1"/>
          </p:cNvSpPr>
          <p:nvPr>
            <p:ph type="pic" sz="quarter" idx="13"/>
          </p:nvPr>
        </p:nvSpPr>
        <p:spPr>
          <a:xfrm>
            <a:off x="2043799" y="3667381"/>
            <a:ext cx="4823726" cy="3657600"/>
          </a:xfrm>
        </p:spPr>
        <p:txBody>
          <a:bodyPr/>
          <a:lstStyle/>
          <a:p>
            <a:endParaRPr lang="en-US"/>
          </a:p>
        </p:txBody>
      </p:sp>
      <p:sp>
        <p:nvSpPr>
          <p:cNvPr id="13" name="Picture Placeholder 2"/>
          <p:cNvSpPr>
            <a:spLocks noGrp="1"/>
          </p:cNvSpPr>
          <p:nvPr>
            <p:ph type="pic" sz="quarter" idx="14"/>
          </p:nvPr>
        </p:nvSpPr>
        <p:spPr>
          <a:xfrm>
            <a:off x="7243796" y="3667381"/>
            <a:ext cx="4823726" cy="3657600"/>
          </a:xfrm>
        </p:spPr>
        <p:txBody>
          <a:bodyPr/>
          <a:lstStyle/>
          <a:p>
            <a:endParaRPr lang="en-US"/>
          </a:p>
        </p:txBody>
      </p:sp>
      <p:sp>
        <p:nvSpPr>
          <p:cNvPr id="14" name="Picture Placeholder 2"/>
          <p:cNvSpPr>
            <a:spLocks noGrp="1"/>
          </p:cNvSpPr>
          <p:nvPr>
            <p:ph type="pic" sz="quarter" idx="15"/>
          </p:nvPr>
        </p:nvSpPr>
        <p:spPr>
          <a:xfrm>
            <a:off x="12450926" y="3667381"/>
            <a:ext cx="4823726" cy="3657600"/>
          </a:xfrm>
        </p:spPr>
        <p:txBody>
          <a:bodyPr/>
          <a:lstStyle/>
          <a:p>
            <a:endParaRPr lang="en-US"/>
          </a:p>
        </p:txBody>
      </p:sp>
      <p:sp>
        <p:nvSpPr>
          <p:cNvPr id="15" name="Picture Placeholder 2"/>
          <p:cNvSpPr>
            <a:spLocks noGrp="1"/>
          </p:cNvSpPr>
          <p:nvPr>
            <p:ph type="pic" sz="quarter" idx="16"/>
          </p:nvPr>
        </p:nvSpPr>
        <p:spPr>
          <a:xfrm>
            <a:off x="17650923" y="3667381"/>
            <a:ext cx="4823726" cy="3657600"/>
          </a:xfrm>
        </p:spPr>
        <p:txBody>
          <a:bodyPr/>
          <a:lstStyle/>
          <a:p>
            <a:endParaRPr lang="en-US"/>
          </a:p>
        </p:txBody>
      </p:sp>
      <p:sp>
        <p:nvSpPr>
          <p:cNvPr id="8" name="Text Placeholder 7"/>
          <p:cNvSpPr>
            <a:spLocks noGrp="1"/>
          </p:cNvSpPr>
          <p:nvPr>
            <p:ph type="body" sz="quarter" idx="17"/>
          </p:nvPr>
        </p:nvSpPr>
        <p:spPr>
          <a:xfrm>
            <a:off x="2084806" y="8781585"/>
            <a:ext cx="4782719" cy="1136448"/>
          </a:xfrm>
        </p:spPr>
        <p:txBody>
          <a:bodyPr>
            <a:noAutofit/>
          </a:bodyPr>
          <a:lstStyle>
            <a:lvl1pPr marL="0" indent="0" algn="l" rtl="0">
              <a:buNone/>
              <a:defRPr lang="fr-FR" sz="3600" b="0" kern="1200" dirty="0" smtClean="0">
                <a:solidFill>
                  <a:schemeClr val="tx1">
                    <a:lumMod val="65000"/>
                    <a:lumOff val="35000"/>
                  </a:schemeClr>
                </a:solidFill>
                <a:latin typeface="Arial" panose="020B0604020202020204" pitchFamily="34" charset="0"/>
                <a:ea typeface="Open Sans" panose="020B0606030504020204" pitchFamily="34" charset="0"/>
                <a:cs typeface="Arial" panose="020B0604020202020204" pitchFamily="34" charset="0"/>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marL="0" lvl="0" indent="0" algn="ctr" defTabSz="1087444" rtl="0" eaLnBrk="1" latinLnBrk="0" hangingPunct="1">
              <a:lnSpc>
                <a:spcPct val="130000"/>
              </a:lnSpc>
              <a:spcBef>
                <a:spcPct val="20000"/>
              </a:spcBef>
              <a:buFont typeface="Arial"/>
              <a:buNone/>
            </a:pPr>
            <a:r>
              <a:rPr lang="fr-FR" dirty="0"/>
              <a:t>Modifiez les styles du texte du masque</a:t>
            </a:r>
          </a:p>
        </p:txBody>
      </p:sp>
      <p:sp>
        <p:nvSpPr>
          <p:cNvPr id="9" name="Text Placeholder 7"/>
          <p:cNvSpPr>
            <a:spLocks noGrp="1"/>
          </p:cNvSpPr>
          <p:nvPr>
            <p:ph type="body" sz="quarter" idx="18"/>
          </p:nvPr>
        </p:nvSpPr>
        <p:spPr>
          <a:xfrm>
            <a:off x="2084807" y="9918034"/>
            <a:ext cx="4782718" cy="3291644"/>
          </a:xfrm>
        </p:spPr>
        <p:txBody>
          <a:bodyPr>
            <a:normAutofit/>
          </a:bodyPr>
          <a:lstStyle>
            <a:lvl1pPr marL="0" indent="0">
              <a:lnSpc>
                <a:spcPct val="100000"/>
              </a:lnSpc>
              <a:buNone/>
              <a:defRPr sz="3200" b="0" i="0">
                <a:solidFill>
                  <a:schemeClr val="bg1">
                    <a:lumMod val="65000"/>
                  </a:schemeClr>
                </a:solidFill>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lvl="0"/>
            <a:r>
              <a:rPr lang="fr-FR" dirty="0"/>
              <a:t>Modifiez les styles du texte du masque</a:t>
            </a:r>
          </a:p>
        </p:txBody>
      </p:sp>
      <p:sp>
        <p:nvSpPr>
          <p:cNvPr id="10" name="Text Placeholder 7"/>
          <p:cNvSpPr>
            <a:spLocks noGrp="1"/>
          </p:cNvSpPr>
          <p:nvPr>
            <p:ph type="body" sz="quarter" idx="19" hasCustomPrompt="1"/>
          </p:nvPr>
        </p:nvSpPr>
        <p:spPr>
          <a:xfrm>
            <a:off x="2089484" y="7752256"/>
            <a:ext cx="2193757" cy="1029329"/>
          </a:xfrm>
        </p:spPr>
        <p:txBody>
          <a:bodyPr>
            <a:normAutofit/>
          </a:bodyPr>
          <a:lstStyle>
            <a:lvl1pPr marL="0" indent="0" algn="l" defTabSz="1087444" fontAlgn="auto">
              <a:spcBef>
                <a:spcPts val="0"/>
              </a:spcBef>
              <a:spcAft>
                <a:spcPts val="0"/>
              </a:spcAft>
              <a:buFont typeface="Arial" panose="020B0604020202020204" pitchFamily="34" charset="0"/>
              <a:buNone/>
              <a:defRPr sz="6600" b="0">
                <a:solidFill>
                  <a:srgbClr val="5E412F"/>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defTabSz="1087444" fontAlgn="auto">
              <a:spcBef>
                <a:spcPts val="0"/>
              </a:spcBef>
              <a:spcAft>
                <a:spcPts val="0"/>
              </a:spcAft>
              <a:defRPr/>
            </a:pPr>
            <a:r>
              <a:rPr lang="hu-HU" dirty="0"/>
              <a:t>01</a:t>
            </a:r>
            <a:r>
              <a:rPr lang="fr-FR" dirty="0"/>
              <a:t> </a:t>
            </a:r>
            <a:r>
              <a:rPr lang="en-US" sz="6400" dirty="0">
                <a:solidFill>
                  <a:schemeClr val="tx1">
                    <a:lumMod val="50000"/>
                    <a:lumOff val="50000"/>
                  </a:schemeClr>
                </a:solidFill>
                <a:latin typeface="Open Sans"/>
                <a:ea typeface="Open Sans Light"/>
                <a:cs typeface="Open Sans"/>
              </a:rPr>
              <a:t>.</a:t>
            </a:r>
          </a:p>
        </p:txBody>
      </p:sp>
      <p:sp>
        <p:nvSpPr>
          <p:cNvPr id="18" name="Text Placeholder 7"/>
          <p:cNvSpPr>
            <a:spLocks noGrp="1"/>
          </p:cNvSpPr>
          <p:nvPr>
            <p:ph type="body" sz="quarter" idx="20"/>
          </p:nvPr>
        </p:nvSpPr>
        <p:spPr>
          <a:xfrm>
            <a:off x="7242346" y="8789607"/>
            <a:ext cx="4782719" cy="1136448"/>
          </a:xfrm>
        </p:spPr>
        <p:txBody>
          <a:bodyPr>
            <a:noAutofit/>
          </a:bodyPr>
          <a:lstStyle>
            <a:lvl1pPr marL="0" indent="0">
              <a:buNone/>
              <a:defRPr lang="fr-FR" sz="3600" b="0" kern="1200" dirty="0" smtClean="0">
                <a:solidFill>
                  <a:schemeClr val="tx1">
                    <a:lumMod val="65000"/>
                    <a:lumOff val="35000"/>
                  </a:schemeClr>
                </a:solidFill>
                <a:latin typeface="Arial" panose="020B0604020202020204" pitchFamily="34" charset="0"/>
                <a:ea typeface="Open Sans" panose="020B0606030504020204" pitchFamily="34" charset="0"/>
                <a:cs typeface="Arial" panose="020B0604020202020204" pitchFamily="34" charset="0"/>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marL="0" lvl="0" indent="0" algn="ctr" defTabSz="1087444" rtl="0" eaLnBrk="1" latinLnBrk="0" hangingPunct="1">
              <a:lnSpc>
                <a:spcPct val="130000"/>
              </a:lnSpc>
              <a:spcBef>
                <a:spcPct val="20000"/>
              </a:spcBef>
              <a:buFont typeface="Arial"/>
              <a:buNone/>
            </a:pPr>
            <a:r>
              <a:rPr lang="fr-FR" dirty="0"/>
              <a:t>Modifiez les styles du texte du masque</a:t>
            </a:r>
          </a:p>
        </p:txBody>
      </p:sp>
      <p:sp>
        <p:nvSpPr>
          <p:cNvPr id="19" name="Text Placeholder 7"/>
          <p:cNvSpPr>
            <a:spLocks noGrp="1"/>
          </p:cNvSpPr>
          <p:nvPr>
            <p:ph type="body" sz="quarter" idx="21"/>
          </p:nvPr>
        </p:nvSpPr>
        <p:spPr>
          <a:xfrm>
            <a:off x="7242347" y="9926056"/>
            <a:ext cx="4782718" cy="3291644"/>
          </a:xfrm>
        </p:spPr>
        <p:txBody>
          <a:bodyPr>
            <a:normAutofit/>
          </a:bodyPr>
          <a:lstStyle>
            <a:lvl1pPr marL="0" indent="0">
              <a:lnSpc>
                <a:spcPct val="100000"/>
              </a:lnSpc>
              <a:buNone/>
              <a:defRPr sz="3200" b="0" i="0">
                <a:solidFill>
                  <a:schemeClr val="bg1">
                    <a:lumMod val="65000"/>
                  </a:schemeClr>
                </a:solidFill>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lvl="0"/>
            <a:r>
              <a:rPr lang="fr-FR" dirty="0"/>
              <a:t>Modifiez les styles du texte du masque</a:t>
            </a:r>
          </a:p>
        </p:txBody>
      </p:sp>
      <p:sp>
        <p:nvSpPr>
          <p:cNvPr id="20" name="Text Placeholder 7"/>
          <p:cNvSpPr>
            <a:spLocks noGrp="1"/>
          </p:cNvSpPr>
          <p:nvPr>
            <p:ph type="body" sz="quarter" idx="22" hasCustomPrompt="1"/>
          </p:nvPr>
        </p:nvSpPr>
        <p:spPr>
          <a:xfrm>
            <a:off x="7247024" y="7760278"/>
            <a:ext cx="2193757" cy="1029329"/>
          </a:xfrm>
        </p:spPr>
        <p:txBody>
          <a:bodyPr>
            <a:normAutofit/>
          </a:bodyPr>
          <a:lstStyle>
            <a:lvl1pPr marL="0" indent="0" algn="l" defTabSz="1087444" fontAlgn="auto">
              <a:spcBef>
                <a:spcPts val="0"/>
              </a:spcBef>
              <a:spcAft>
                <a:spcPts val="0"/>
              </a:spcAft>
              <a:buFont typeface="Arial" panose="020B0604020202020204" pitchFamily="34" charset="0"/>
              <a:buNone/>
              <a:defRPr sz="6600" b="0">
                <a:solidFill>
                  <a:srgbClr val="5E412F"/>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defTabSz="1087444" fontAlgn="auto">
              <a:spcBef>
                <a:spcPts val="0"/>
              </a:spcBef>
              <a:spcAft>
                <a:spcPts val="0"/>
              </a:spcAft>
              <a:defRPr/>
            </a:pPr>
            <a:r>
              <a:rPr lang="hu-HU" dirty="0"/>
              <a:t>0</a:t>
            </a:r>
            <a:r>
              <a:rPr lang="fr-FR" dirty="0"/>
              <a:t>2 </a:t>
            </a:r>
            <a:r>
              <a:rPr lang="en-US" sz="6400" dirty="0">
                <a:solidFill>
                  <a:schemeClr val="tx1">
                    <a:lumMod val="50000"/>
                    <a:lumOff val="50000"/>
                  </a:schemeClr>
                </a:solidFill>
                <a:latin typeface="Open Sans"/>
                <a:ea typeface="Open Sans Light"/>
                <a:cs typeface="Open Sans"/>
              </a:rPr>
              <a:t>.</a:t>
            </a:r>
          </a:p>
        </p:txBody>
      </p:sp>
      <p:sp>
        <p:nvSpPr>
          <p:cNvPr id="21" name="Text Placeholder 7"/>
          <p:cNvSpPr>
            <a:spLocks noGrp="1"/>
          </p:cNvSpPr>
          <p:nvPr>
            <p:ph type="body" sz="quarter" idx="23"/>
          </p:nvPr>
        </p:nvSpPr>
        <p:spPr>
          <a:xfrm>
            <a:off x="12536242" y="8813670"/>
            <a:ext cx="4782719" cy="1136448"/>
          </a:xfrm>
        </p:spPr>
        <p:txBody>
          <a:bodyPr>
            <a:noAutofit/>
          </a:bodyPr>
          <a:lstStyle>
            <a:lvl1pPr marL="0" indent="0">
              <a:buNone/>
              <a:defRPr lang="fr-FR" sz="3600" b="0" kern="1200" dirty="0" smtClean="0">
                <a:solidFill>
                  <a:schemeClr val="tx1">
                    <a:lumMod val="65000"/>
                    <a:lumOff val="35000"/>
                  </a:schemeClr>
                </a:solidFill>
                <a:latin typeface="Arial" panose="020B0604020202020204" pitchFamily="34" charset="0"/>
                <a:ea typeface="Open Sans" panose="020B0606030504020204" pitchFamily="34" charset="0"/>
                <a:cs typeface="Arial" panose="020B0604020202020204" pitchFamily="34" charset="0"/>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marL="0" lvl="0" indent="0" algn="ctr" defTabSz="1087444" rtl="0" eaLnBrk="1" latinLnBrk="0" hangingPunct="1">
              <a:lnSpc>
                <a:spcPct val="130000"/>
              </a:lnSpc>
              <a:spcBef>
                <a:spcPct val="20000"/>
              </a:spcBef>
              <a:buFont typeface="Arial"/>
              <a:buNone/>
            </a:pPr>
            <a:r>
              <a:rPr lang="fr-FR" dirty="0"/>
              <a:t>Modifiez les styles du texte du masque</a:t>
            </a:r>
          </a:p>
        </p:txBody>
      </p:sp>
      <p:sp>
        <p:nvSpPr>
          <p:cNvPr id="22" name="Text Placeholder 7"/>
          <p:cNvSpPr>
            <a:spLocks noGrp="1"/>
          </p:cNvSpPr>
          <p:nvPr>
            <p:ph type="body" sz="quarter" idx="24"/>
          </p:nvPr>
        </p:nvSpPr>
        <p:spPr>
          <a:xfrm>
            <a:off x="12536243" y="9950119"/>
            <a:ext cx="4782718" cy="3291644"/>
          </a:xfrm>
        </p:spPr>
        <p:txBody>
          <a:bodyPr>
            <a:normAutofit/>
          </a:bodyPr>
          <a:lstStyle>
            <a:lvl1pPr marL="0" indent="0">
              <a:lnSpc>
                <a:spcPct val="100000"/>
              </a:lnSpc>
              <a:buNone/>
              <a:defRPr sz="3200" b="0" i="0">
                <a:solidFill>
                  <a:schemeClr val="bg1">
                    <a:lumMod val="65000"/>
                  </a:schemeClr>
                </a:solidFill>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lvl="0"/>
            <a:r>
              <a:rPr lang="fr-FR" dirty="0"/>
              <a:t>Modifiez les styles du texte du masque</a:t>
            </a:r>
          </a:p>
        </p:txBody>
      </p:sp>
      <p:sp>
        <p:nvSpPr>
          <p:cNvPr id="23" name="Text Placeholder 7"/>
          <p:cNvSpPr>
            <a:spLocks noGrp="1"/>
          </p:cNvSpPr>
          <p:nvPr>
            <p:ph type="body" sz="quarter" idx="25" hasCustomPrompt="1"/>
          </p:nvPr>
        </p:nvSpPr>
        <p:spPr>
          <a:xfrm>
            <a:off x="12540920" y="7784341"/>
            <a:ext cx="2193757" cy="1029329"/>
          </a:xfrm>
        </p:spPr>
        <p:txBody>
          <a:bodyPr>
            <a:normAutofit/>
          </a:bodyPr>
          <a:lstStyle>
            <a:lvl1pPr marL="0" indent="0" algn="l" defTabSz="1087444" fontAlgn="auto">
              <a:spcBef>
                <a:spcPts val="0"/>
              </a:spcBef>
              <a:spcAft>
                <a:spcPts val="0"/>
              </a:spcAft>
              <a:buFont typeface="Arial" panose="020B0604020202020204" pitchFamily="34" charset="0"/>
              <a:buNone/>
              <a:defRPr sz="6600" b="0">
                <a:solidFill>
                  <a:srgbClr val="5E412F"/>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defTabSz="1087444" fontAlgn="auto">
              <a:spcBef>
                <a:spcPts val="0"/>
              </a:spcBef>
              <a:spcAft>
                <a:spcPts val="0"/>
              </a:spcAft>
              <a:defRPr/>
            </a:pPr>
            <a:r>
              <a:rPr lang="hu-HU" dirty="0"/>
              <a:t>0</a:t>
            </a:r>
            <a:r>
              <a:rPr lang="fr-FR" dirty="0"/>
              <a:t>3 </a:t>
            </a:r>
            <a:r>
              <a:rPr lang="en-US" sz="6400" dirty="0">
                <a:solidFill>
                  <a:schemeClr val="tx1">
                    <a:lumMod val="50000"/>
                    <a:lumOff val="50000"/>
                  </a:schemeClr>
                </a:solidFill>
                <a:latin typeface="Open Sans"/>
                <a:ea typeface="Open Sans Light"/>
                <a:cs typeface="Open Sans"/>
              </a:rPr>
              <a:t>.</a:t>
            </a:r>
          </a:p>
        </p:txBody>
      </p:sp>
      <p:sp>
        <p:nvSpPr>
          <p:cNvPr id="24" name="Text Placeholder 7"/>
          <p:cNvSpPr>
            <a:spLocks noGrp="1"/>
          </p:cNvSpPr>
          <p:nvPr>
            <p:ph type="body" sz="quarter" idx="26"/>
          </p:nvPr>
        </p:nvSpPr>
        <p:spPr>
          <a:xfrm>
            <a:off x="17693782" y="8821692"/>
            <a:ext cx="4782719" cy="1136448"/>
          </a:xfrm>
        </p:spPr>
        <p:txBody>
          <a:bodyPr>
            <a:noAutofit/>
          </a:bodyPr>
          <a:lstStyle>
            <a:lvl1pPr marL="0" indent="0">
              <a:buNone/>
              <a:defRPr lang="fr-FR" sz="3600" b="0" kern="1200" dirty="0" smtClean="0">
                <a:solidFill>
                  <a:schemeClr val="tx1">
                    <a:lumMod val="65000"/>
                    <a:lumOff val="35000"/>
                  </a:schemeClr>
                </a:solidFill>
                <a:latin typeface="Arial" panose="020B0604020202020204" pitchFamily="34" charset="0"/>
                <a:ea typeface="Open Sans" panose="020B0606030504020204" pitchFamily="34" charset="0"/>
                <a:cs typeface="Arial" panose="020B0604020202020204" pitchFamily="34" charset="0"/>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marL="0" lvl="0" indent="0" algn="ctr" defTabSz="1087444" rtl="0" eaLnBrk="1" latinLnBrk="0" hangingPunct="1">
              <a:lnSpc>
                <a:spcPct val="130000"/>
              </a:lnSpc>
              <a:spcBef>
                <a:spcPct val="20000"/>
              </a:spcBef>
              <a:buFont typeface="Arial"/>
              <a:buNone/>
            </a:pPr>
            <a:r>
              <a:rPr lang="fr-FR" dirty="0"/>
              <a:t>Modifiez les styles du texte du masque</a:t>
            </a:r>
          </a:p>
        </p:txBody>
      </p:sp>
      <p:sp>
        <p:nvSpPr>
          <p:cNvPr id="25" name="Text Placeholder 7"/>
          <p:cNvSpPr>
            <a:spLocks noGrp="1"/>
          </p:cNvSpPr>
          <p:nvPr>
            <p:ph type="body" sz="quarter" idx="27"/>
          </p:nvPr>
        </p:nvSpPr>
        <p:spPr>
          <a:xfrm>
            <a:off x="17693783" y="9958141"/>
            <a:ext cx="4782718" cy="3291644"/>
          </a:xfrm>
        </p:spPr>
        <p:txBody>
          <a:bodyPr>
            <a:normAutofit/>
          </a:bodyPr>
          <a:lstStyle>
            <a:lvl1pPr marL="0" indent="0">
              <a:lnSpc>
                <a:spcPct val="100000"/>
              </a:lnSpc>
              <a:buNone/>
              <a:defRPr sz="3200" b="0" i="0">
                <a:solidFill>
                  <a:schemeClr val="bg1">
                    <a:lumMod val="65000"/>
                  </a:schemeClr>
                </a:solidFill>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lvl="0"/>
            <a:r>
              <a:rPr lang="fr-FR" dirty="0"/>
              <a:t>Modifiez les styles du texte du masque</a:t>
            </a:r>
          </a:p>
        </p:txBody>
      </p:sp>
      <p:sp>
        <p:nvSpPr>
          <p:cNvPr id="26" name="Text Placeholder 7"/>
          <p:cNvSpPr>
            <a:spLocks noGrp="1"/>
          </p:cNvSpPr>
          <p:nvPr>
            <p:ph type="body" sz="quarter" idx="28" hasCustomPrompt="1"/>
          </p:nvPr>
        </p:nvSpPr>
        <p:spPr>
          <a:xfrm>
            <a:off x="17698460" y="7792363"/>
            <a:ext cx="2193757" cy="1029329"/>
          </a:xfrm>
        </p:spPr>
        <p:txBody>
          <a:bodyPr>
            <a:normAutofit/>
          </a:bodyPr>
          <a:lstStyle>
            <a:lvl1pPr marL="0" indent="0" algn="l" defTabSz="1087444" fontAlgn="auto">
              <a:spcBef>
                <a:spcPts val="0"/>
              </a:spcBef>
              <a:spcAft>
                <a:spcPts val="0"/>
              </a:spcAft>
              <a:buFont typeface="Arial" panose="020B0604020202020204" pitchFamily="34" charset="0"/>
              <a:buNone/>
              <a:defRPr sz="6600" b="0">
                <a:solidFill>
                  <a:srgbClr val="2572B9"/>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800" b="1">
                <a:solidFill>
                  <a:srgbClr val="897E9E"/>
                </a:solidFill>
              </a:defRPr>
            </a:lvl2pPr>
            <a:lvl3pPr marL="914400" indent="0">
              <a:buNone/>
              <a:defRPr sz="2800" b="1">
                <a:solidFill>
                  <a:srgbClr val="897E9E"/>
                </a:solidFill>
              </a:defRPr>
            </a:lvl3pPr>
            <a:lvl4pPr marL="1371600" indent="0">
              <a:buNone/>
              <a:defRPr sz="2800" b="1">
                <a:solidFill>
                  <a:srgbClr val="897E9E"/>
                </a:solidFill>
              </a:defRPr>
            </a:lvl4pPr>
            <a:lvl5pPr marL="1828800" indent="0">
              <a:buNone/>
              <a:defRPr sz="2800" b="1">
                <a:solidFill>
                  <a:srgbClr val="897E9E"/>
                </a:solidFill>
              </a:defRPr>
            </a:lvl5pPr>
          </a:lstStyle>
          <a:p>
            <a:pPr defTabSz="1087444" fontAlgn="auto">
              <a:spcBef>
                <a:spcPts val="0"/>
              </a:spcBef>
              <a:spcAft>
                <a:spcPts val="0"/>
              </a:spcAft>
              <a:defRPr/>
            </a:pPr>
            <a:r>
              <a:rPr lang="hu-HU" dirty="0"/>
              <a:t>0</a:t>
            </a:r>
            <a:r>
              <a:rPr lang="fr-FR" dirty="0"/>
              <a:t>4 </a:t>
            </a:r>
            <a:r>
              <a:rPr lang="en-US" sz="6400" dirty="0">
                <a:solidFill>
                  <a:schemeClr val="tx1">
                    <a:lumMod val="50000"/>
                    <a:lumOff val="50000"/>
                  </a:schemeClr>
                </a:solidFill>
                <a:latin typeface="Open Sans"/>
                <a:ea typeface="Open Sans Light"/>
                <a:cs typeface="Open Sans"/>
              </a:rPr>
              <a:t>.</a:t>
            </a:r>
          </a:p>
        </p:txBody>
      </p:sp>
      <p:sp>
        <p:nvSpPr>
          <p:cNvPr id="27" name="Title 1"/>
          <p:cNvSpPr>
            <a:spLocks noGrp="1"/>
          </p:cNvSpPr>
          <p:nvPr>
            <p:ph type="title"/>
          </p:nvPr>
        </p:nvSpPr>
        <p:spPr>
          <a:xfrm>
            <a:off x="838199" y="365125"/>
            <a:ext cx="21385223" cy="2695753"/>
          </a:xfrm>
        </p:spPr>
        <p:txBody>
          <a:bodyPr/>
          <a:lstStyle/>
          <a:p>
            <a:r>
              <a:rPr lang="fr-FR" dirty="0"/>
              <a:t>Modifiez le style du titre</a:t>
            </a:r>
            <a:endParaRPr lang="hu-HU" dirty="0"/>
          </a:p>
        </p:txBody>
      </p:sp>
      <p:sp>
        <p:nvSpPr>
          <p:cNvPr id="30" name="Picture Placeholder 4"/>
          <p:cNvSpPr>
            <a:spLocks noGrp="1"/>
          </p:cNvSpPr>
          <p:nvPr>
            <p:ph type="pic" sz="quarter" idx="31" hasCustomPrompt="1"/>
          </p:nvPr>
        </p:nvSpPr>
        <p:spPr>
          <a:xfrm>
            <a:off x="401217" y="12759073"/>
            <a:ext cx="3176058" cy="699672"/>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
        <p:nvSpPr>
          <p:cNvPr id="29" name="Slide Number Placeholder 5"/>
          <p:cNvSpPr>
            <a:spLocks noGrp="1"/>
          </p:cNvSpPr>
          <p:nvPr>
            <p:ph type="sldNum" sz="quarter" idx="12"/>
          </p:nvPr>
        </p:nvSpPr>
        <p:spPr>
          <a:xfrm>
            <a:off x="23171041" y="12985488"/>
            <a:ext cx="824808" cy="462198"/>
          </a:xfrm>
          <a:prstGeom prst="rect">
            <a:avLst/>
          </a:prstGeom>
          <a:solidFill>
            <a:srgbClr val="4CA285"/>
          </a:solidFill>
        </p:spPr>
        <p:txBody>
          <a:bodyPr/>
          <a:lstStyle>
            <a:lvl1pPr algn="ctr">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C9468CE9-3F3D-1446-A027-4B4CDD3883B0}" type="slidenum">
              <a:rPr lang="en-US" smtClean="0"/>
              <a:pPr/>
              <a:t>‹N°›</a:t>
            </a:fld>
            <a:endParaRPr lang="en-US" dirty="0"/>
          </a:p>
        </p:txBody>
      </p:sp>
    </p:spTree>
    <p:extLst>
      <p:ext uri="{BB962C8B-B14F-4D97-AF65-F5344CB8AC3E}">
        <p14:creationId xmlns:p14="http://schemas.microsoft.com/office/powerpoint/2010/main" val="4242595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359" y="549278"/>
            <a:ext cx="21948458" cy="2286000"/>
          </a:xfrm>
          <a:prstGeom prst="rect">
            <a:avLst/>
          </a:prstGeom>
        </p:spPr>
        <p:txBody>
          <a:bodyPr vert="horz" lIns="217490" tIns="108745" rIns="217490" bIns="108745" rtlCol="0" anchor="ctr">
            <a:noAutofit/>
          </a:bodyPr>
          <a:lstStyle/>
          <a:p>
            <a:r>
              <a:rPr lang="en-US" dirty="0"/>
              <a:t>Click to edit Master title style</a:t>
            </a:r>
          </a:p>
        </p:txBody>
      </p:sp>
      <p:sp>
        <p:nvSpPr>
          <p:cNvPr id="3" name="Text Placeholder 2"/>
          <p:cNvSpPr>
            <a:spLocks noGrp="1"/>
          </p:cNvSpPr>
          <p:nvPr>
            <p:ph type="body" idx="1"/>
          </p:nvPr>
        </p:nvSpPr>
        <p:spPr>
          <a:xfrm>
            <a:off x="1219359" y="3200413"/>
            <a:ext cx="21948458" cy="9051926"/>
          </a:xfrm>
          <a:prstGeom prst="rect">
            <a:avLst/>
          </a:prstGeom>
        </p:spPr>
        <p:txBody>
          <a:bodyPr vert="horz" lIns="217490" tIns="108745" rIns="217490" bIns="108745" rtlCol="0">
            <a:noAutofit/>
          </a:bodyPr>
          <a:lstStyle/>
          <a:p>
            <a:pPr lvl="0"/>
            <a:r>
              <a:rPr lang="en-US" dirty="0"/>
              <a:t>Click to edit Master text styles</a:t>
            </a:r>
          </a:p>
        </p:txBody>
      </p:sp>
    </p:spTree>
    <p:extLst>
      <p:ext uri="{BB962C8B-B14F-4D97-AF65-F5344CB8AC3E}">
        <p14:creationId xmlns:p14="http://schemas.microsoft.com/office/powerpoint/2010/main" val="4025151764"/>
      </p:ext>
    </p:extLst>
  </p:cSld>
  <p:clrMap bg1="lt1" tx1="dk1" bg2="lt2" tx2="dk2" accent1="accent1" accent2="accent2" accent3="accent3" accent4="accent4" accent5="accent5" accent6="accent6" hlink="hlink" folHlink="folHlink"/>
  <p:sldLayoutIdLst>
    <p:sldLayoutId id="2147483689" r:id="rId1"/>
    <p:sldLayoutId id="2147483649" r:id="rId2"/>
    <p:sldLayoutId id="2147483684" r:id="rId3"/>
    <p:sldLayoutId id="2147483685" r:id="rId4"/>
    <p:sldLayoutId id="2147483686" r:id="rId5"/>
    <p:sldLayoutId id="2147483660" r:id="rId6"/>
    <p:sldLayoutId id="2147483683" r:id="rId7"/>
    <p:sldLayoutId id="2147483661" r:id="rId8"/>
    <p:sldLayoutId id="2147483663" r:id="rId9"/>
    <p:sldLayoutId id="2147483665" r:id="rId10"/>
    <p:sldLayoutId id="2147483690" r:id="rId11"/>
    <p:sldLayoutId id="2147483708" r:id="rId12"/>
    <p:sldLayoutId id="2147483698" r:id="rId13"/>
    <p:sldLayoutId id="2147483703" r:id="rId14"/>
    <p:sldLayoutId id="2147483692" r:id="rId15"/>
    <p:sldLayoutId id="2147483693" r:id="rId16"/>
    <p:sldLayoutId id="2147483694" r:id="rId17"/>
    <p:sldLayoutId id="2147483695" r:id="rId18"/>
    <p:sldLayoutId id="2147483696" r:id="rId19"/>
    <p:sldLayoutId id="2147483697" r:id="rId20"/>
    <p:sldLayoutId id="2147483701" r:id="rId21"/>
    <p:sldLayoutId id="2147483702" r:id="rId22"/>
    <p:sldLayoutId id="2147483709" r:id="rId23"/>
    <p:sldLayoutId id="2147483710" r:id="rId24"/>
  </p:sldLayoutIdLst>
  <p:hf sldNum="0" hdr="0" ftr="0" dt="0"/>
  <p:txStyles>
    <p:titleStyle>
      <a:lvl1pPr algn="ctr" defTabSz="1087444" rtl="0" eaLnBrk="1" latinLnBrk="0" hangingPunct="1">
        <a:spcBef>
          <a:spcPct val="0"/>
        </a:spcBef>
        <a:buNone/>
        <a:defRPr sz="7200" b="0" kern="1200">
          <a:solidFill>
            <a:srgbClr val="78C0A8"/>
          </a:solidFill>
          <a:latin typeface="Arial" panose="020B0604020202020204" pitchFamily="34" charset="0"/>
          <a:ea typeface="Open Sans Light" panose="020B0306030504020204" pitchFamily="34" charset="0"/>
          <a:cs typeface="Arial" panose="020B0604020202020204" pitchFamily="34" charset="0"/>
        </a:defRPr>
      </a:lvl1pPr>
    </p:titleStyle>
    <p:bodyStyle>
      <a:lvl1pPr marL="0" indent="0" algn="ctr" defTabSz="1087444" rtl="0" eaLnBrk="1" latinLnBrk="0" hangingPunct="1">
        <a:lnSpc>
          <a:spcPct val="130000"/>
        </a:lnSpc>
        <a:spcBef>
          <a:spcPct val="20000"/>
        </a:spcBef>
        <a:buFont typeface="Arial"/>
        <a:buNone/>
        <a:defRPr sz="3200" kern="1200">
          <a:solidFill>
            <a:schemeClr val="bg1">
              <a:lumMod val="50000"/>
            </a:schemeClr>
          </a:solidFill>
          <a:latin typeface="Arial" panose="020B0604020202020204" pitchFamily="34" charset="0"/>
          <a:ea typeface="+mn-ea"/>
          <a:cs typeface="Arial" panose="020B0604020202020204" pitchFamily="34" charset="0"/>
        </a:defRPr>
      </a:lvl1pPr>
      <a:lvl2pPr marL="1087444"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2pPr>
      <a:lvl3pPr marL="2174887"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3pPr>
      <a:lvl4pPr marL="3262338"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4pPr>
      <a:lvl5pPr marL="4349779"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5pPr>
      <a:lvl6pPr marL="5980947" indent="-543724" algn="l" defTabSz="1087444" rtl="0" eaLnBrk="1" latinLnBrk="0" hangingPunct="1">
        <a:spcBef>
          <a:spcPct val="20000"/>
        </a:spcBef>
        <a:buFont typeface="Arial"/>
        <a:buChar char="•"/>
        <a:defRPr sz="4800" kern="1200">
          <a:solidFill>
            <a:schemeClr val="tx1"/>
          </a:solidFill>
          <a:latin typeface="+mn-lt"/>
          <a:ea typeface="+mn-ea"/>
          <a:cs typeface="+mn-cs"/>
        </a:defRPr>
      </a:lvl6pPr>
      <a:lvl7pPr marL="7068393" indent="-543724" algn="l" defTabSz="1087444" rtl="0" eaLnBrk="1" latinLnBrk="0" hangingPunct="1">
        <a:spcBef>
          <a:spcPct val="20000"/>
        </a:spcBef>
        <a:buFont typeface="Arial"/>
        <a:buChar char="•"/>
        <a:defRPr sz="4800" kern="1200">
          <a:solidFill>
            <a:schemeClr val="tx1"/>
          </a:solidFill>
          <a:latin typeface="+mn-lt"/>
          <a:ea typeface="+mn-ea"/>
          <a:cs typeface="+mn-cs"/>
        </a:defRPr>
      </a:lvl7pPr>
      <a:lvl8pPr marL="8155841" indent="-543724" algn="l" defTabSz="1087444" rtl="0" eaLnBrk="1" latinLnBrk="0" hangingPunct="1">
        <a:spcBef>
          <a:spcPct val="20000"/>
        </a:spcBef>
        <a:buFont typeface="Arial"/>
        <a:buChar char="•"/>
        <a:defRPr sz="4800" kern="1200">
          <a:solidFill>
            <a:schemeClr val="tx1"/>
          </a:solidFill>
          <a:latin typeface="+mn-lt"/>
          <a:ea typeface="+mn-ea"/>
          <a:cs typeface="+mn-cs"/>
        </a:defRPr>
      </a:lvl8pPr>
      <a:lvl9pPr marL="9243285" indent="-543724" algn="l" defTabSz="1087444" rtl="0" eaLnBrk="1" latinLnBrk="0" hangingPunct="1">
        <a:spcBef>
          <a:spcPct val="20000"/>
        </a:spcBef>
        <a:buFont typeface="Arial"/>
        <a:buChar char="•"/>
        <a:defRPr sz="4800" kern="1200">
          <a:solidFill>
            <a:schemeClr val="tx1"/>
          </a:solidFill>
          <a:latin typeface="+mn-lt"/>
          <a:ea typeface="+mn-ea"/>
          <a:cs typeface="+mn-cs"/>
        </a:defRPr>
      </a:lvl9pPr>
    </p:bodyStyle>
    <p:otherStyle>
      <a:defPPr>
        <a:defRPr lang="en-US"/>
      </a:defPPr>
      <a:lvl1pPr marL="0" algn="l" defTabSz="1087444" rtl="0" eaLnBrk="1" latinLnBrk="0" hangingPunct="1">
        <a:defRPr sz="4300" kern="1200">
          <a:solidFill>
            <a:schemeClr val="tx1"/>
          </a:solidFill>
          <a:latin typeface="+mn-lt"/>
          <a:ea typeface="+mn-ea"/>
          <a:cs typeface="+mn-cs"/>
        </a:defRPr>
      </a:lvl1pPr>
      <a:lvl2pPr marL="1087444" algn="l" defTabSz="1087444" rtl="0" eaLnBrk="1" latinLnBrk="0" hangingPunct="1">
        <a:defRPr sz="4300" kern="1200">
          <a:solidFill>
            <a:schemeClr val="tx1"/>
          </a:solidFill>
          <a:latin typeface="+mn-lt"/>
          <a:ea typeface="+mn-ea"/>
          <a:cs typeface="+mn-cs"/>
        </a:defRPr>
      </a:lvl2pPr>
      <a:lvl3pPr marL="2174887" algn="l" defTabSz="1087444" rtl="0" eaLnBrk="1" latinLnBrk="0" hangingPunct="1">
        <a:defRPr sz="4300" kern="1200">
          <a:solidFill>
            <a:schemeClr val="tx1"/>
          </a:solidFill>
          <a:latin typeface="+mn-lt"/>
          <a:ea typeface="+mn-ea"/>
          <a:cs typeface="+mn-cs"/>
        </a:defRPr>
      </a:lvl3pPr>
      <a:lvl4pPr marL="3262338" algn="l" defTabSz="1087444" rtl="0" eaLnBrk="1" latinLnBrk="0" hangingPunct="1">
        <a:defRPr sz="4300" kern="1200">
          <a:solidFill>
            <a:schemeClr val="tx1"/>
          </a:solidFill>
          <a:latin typeface="+mn-lt"/>
          <a:ea typeface="+mn-ea"/>
          <a:cs typeface="+mn-cs"/>
        </a:defRPr>
      </a:lvl4pPr>
      <a:lvl5pPr marL="4349779" algn="l" defTabSz="1087444" rtl="0" eaLnBrk="1" latinLnBrk="0" hangingPunct="1">
        <a:defRPr sz="4300" kern="1200">
          <a:solidFill>
            <a:schemeClr val="tx1"/>
          </a:solidFill>
          <a:latin typeface="+mn-lt"/>
          <a:ea typeface="+mn-ea"/>
          <a:cs typeface="+mn-cs"/>
        </a:defRPr>
      </a:lvl5pPr>
      <a:lvl6pPr marL="5437225" algn="l" defTabSz="1087444" rtl="0" eaLnBrk="1" latinLnBrk="0" hangingPunct="1">
        <a:defRPr sz="4300" kern="1200">
          <a:solidFill>
            <a:schemeClr val="tx1"/>
          </a:solidFill>
          <a:latin typeface="+mn-lt"/>
          <a:ea typeface="+mn-ea"/>
          <a:cs typeface="+mn-cs"/>
        </a:defRPr>
      </a:lvl6pPr>
      <a:lvl7pPr marL="6524671" algn="l" defTabSz="1087444" rtl="0" eaLnBrk="1" latinLnBrk="0" hangingPunct="1">
        <a:defRPr sz="4300" kern="1200">
          <a:solidFill>
            <a:schemeClr val="tx1"/>
          </a:solidFill>
          <a:latin typeface="+mn-lt"/>
          <a:ea typeface="+mn-ea"/>
          <a:cs typeface="+mn-cs"/>
        </a:defRPr>
      </a:lvl7pPr>
      <a:lvl8pPr marL="7612115" algn="l" defTabSz="1087444" rtl="0" eaLnBrk="1" latinLnBrk="0" hangingPunct="1">
        <a:defRPr sz="4300" kern="1200">
          <a:solidFill>
            <a:schemeClr val="tx1"/>
          </a:solidFill>
          <a:latin typeface="+mn-lt"/>
          <a:ea typeface="+mn-ea"/>
          <a:cs typeface="+mn-cs"/>
        </a:defRPr>
      </a:lvl8pPr>
      <a:lvl9pPr marL="8699558" algn="l" defTabSz="1087444" rtl="0" eaLnBrk="1" latinLnBrk="0" hangingPunct="1">
        <a:defRPr sz="4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comments" Target="../comments/comment27.xml"/><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3" Type="http://schemas.openxmlformats.org/officeDocument/2006/relationships/comments" Target="../comments/comment28.xml"/><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comments" Target="../comments/comment30.xml"/><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3" Type="http://schemas.openxmlformats.org/officeDocument/2006/relationships/comments" Target="../comments/comment31.xml"/><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comments" Target="../comments/comment32.xml"/><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3" Type="http://schemas.openxmlformats.org/officeDocument/2006/relationships/comments" Target="../comments/comment33.xml"/><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3" Type="http://schemas.openxmlformats.org/officeDocument/2006/relationships/comments" Target="../comments/comment34.xml"/><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3" Type="http://schemas.openxmlformats.org/officeDocument/2006/relationships/comments" Target="../comments/comment35.xml"/><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3" Type="http://schemas.openxmlformats.org/officeDocument/2006/relationships/comments" Target="../comments/comment36.xml"/><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3" Type="http://schemas.openxmlformats.org/officeDocument/2006/relationships/comments" Target="../comments/comment37.xml"/><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3" Type="http://schemas.openxmlformats.org/officeDocument/2006/relationships/comments" Target="../comments/comment38.xml"/><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3" Type="http://schemas.openxmlformats.org/officeDocument/2006/relationships/comments" Target="../comments/comment39.xml"/><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5" descr="8H0UdTsvRFqe03hZkNJr_New York - On the rock - Empire State Building.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0" y="0"/>
            <a:ext cx="24387175" cy="13716000"/>
          </a:xfrm>
          <a:prstGeom prst="rect">
            <a:avLst/>
          </a:prstGeom>
        </p:spPr>
      </p:pic>
      <p:sp>
        <p:nvSpPr>
          <p:cNvPr id="9" name="Rectangle 8"/>
          <p:cNvSpPr/>
          <p:nvPr/>
        </p:nvSpPr>
        <p:spPr>
          <a:xfrm>
            <a:off x="-2" y="0"/>
            <a:ext cx="24387175" cy="13716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Open Sans Light"/>
            </a:endParaRPr>
          </a:p>
        </p:txBody>
      </p:sp>
      <p:sp>
        <p:nvSpPr>
          <p:cNvPr id="13" name="TextBox 12"/>
          <p:cNvSpPr txBox="1"/>
          <p:nvPr/>
        </p:nvSpPr>
        <p:spPr>
          <a:xfrm>
            <a:off x="1400241" y="3913150"/>
            <a:ext cx="21586688" cy="3093167"/>
          </a:xfrm>
          <a:prstGeom prst="rect">
            <a:avLst/>
          </a:prstGeom>
          <a:noFill/>
        </p:spPr>
        <p:txBody>
          <a:bodyPr wrap="square" lIns="243852" tIns="121926" rIns="243852" bIns="121926" rtlCol="0">
            <a:spAutoFit/>
          </a:bodyPr>
          <a:lstStyle/>
          <a:p>
            <a:pPr algn="ctr"/>
            <a:r>
              <a:rPr lang="en-US" sz="18500" b="1" dirty="0">
                <a:latin typeface="Arial" panose="020B0604020202020204" pitchFamily="34" charset="0"/>
                <a:cs typeface="Arial" panose="020B0604020202020204" pitchFamily="34" charset="0"/>
              </a:rPr>
              <a:t>ITGate-Training</a:t>
            </a:r>
          </a:p>
        </p:txBody>
      </p:sp>
      <p:sp>
        <p:nvSpPr>
          <p:cNvPr id="14" name="TextBox 13"/>
          <p:cNvSpPr txBox="1"/>
          <p:nvPr/>
        </p:nvSpPr>
        <p:spPr>
          <a:xfrm>
            <a:off x="1772050" y="7006317"/>
            <a:ext cx="20843070" cy="5355324"/>
          </a:xfrm>
          <a:prstGeom prst="rect">
            <a:avLst/>
          </a:prstGeom>
          <a:noFill/>
        </p:spPr>
        <p:txBody>
          <a:bodyPr wrap="square" lIns="243852" tIns="121926" rIns="243852" bIns="121926" rtlCol="0">
            <a:spAutoFit/>
          </a:bodyPr>
          <a:lstStyle/>
          <a:p>
            <a:pPr algn="ctr"/>
            <a:r>
              <a:rPr lang="en-US" sz="16600" b="1" dirty="0">
                <a:solidFill>
                  <a:srgbClr val="6E0101"/>
                </a:solidFill>
                <a:latin typeface="Baskerville" charset="0"/>
                <a:ea typeface="Baskerville" charset="0"/>
                <a:cs typeface="Baskerville" charset="0"/>
              </a:rPr>
              <a:t>Proposition </a:t>
            </a:r>
          </a:p>
          <a:p>
            <a:pPr algn="ctr"/>
            <a:r>
              <a:rPr lang="en-US" sz="16600" b="1" dirty="0">
                <a:solidFill>
                  <a:srgbClr val="6E0101"/>
                </a:solidFill>
                <a:latin typeface="Baskerville" charset="0"/>
                <a:ea typeface="Baskerville" charset="0"/>
                <a:cs typeface="Baskerville" charset="0"/>
              </a:rPr>
              <a:t>PFE 2020</a:t>
            </a:r>
          </a:p>
        </p:txBody>
      </p:sp>
      <p:sp>
        <p:nvSpPr>
          <p:cNvPr id="3" name="Organigramme : Connecteur page suivante 2"/>
          <p:cNvSpPr/>
          <p:nvPr/>
        </p:nvSpPr>
        <p:spPr>
          <a:xfrm>
            <a:off x="9678987" y="-30839"/>
            <a:ext cx="5029200" cy="3320716"/>
          </a:xfrm>
          <a:prstGeom prst="flowChartOffpageConnector">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26675" y="537189"/>
            <a:ext cx="4333822" cy="1844420"/>
          </a:xfrm>
          <a:prstGeom prst="rect">
            <a:avLst/>
          </a:prstGeom>
        </p:spPr>
      </p:pic>
    </p:spTree>
    <p:extLst>
      <p:ext uri="{BB962C8B-B14F-4D97-AF65-F5344CB8AC3E}">
        <p14:creationId xmlns:p14="http://schemas.microsoft.com/office/powerpoint/2010/main" val="157615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824944" y="679358"/>
            <a:ext cx="19689029" cy="1015663"/>
          </a:xfrm>
          <a:prstGeom prst="rect">
            <a:avLst/>
          </a:prstGeom>
        </p:spPr>
        <p:txBody>
          <a:bodyPr wrap="square">
            <a:spAutoFit/>
          </a:bodyPr>
          <a:lstStyle/>
          <a:p>
            <a:pPr algn="ctr"/>
            <a:r>
              <a:rPr lang="fr-FR" sz="6000" b="1" dirty="0">
                <a:solidFill>
                  <a:schemeClr val="accent2">
                    <a:lumMod val="50000"/>
                  </a:schemeClr>
                </a:solidFill>
                <a:latin typeface="Arial" charset="0"/>
                <a:ea typeface="Arial" charset="0"/>
                <a:cs typeface="Arial" charset="0"/>
              </a:rPr>
              <a:t>Gestion d'un cabinet médical</a:t>
            </a:r>
          </a:p>
        </p:txBody>
      </p:sp>
      <p:sp>
        <p:nvSpPr>
          <p:cNvPr id="3" name="ZoneTexte 2"/>
          <p:cNvSpPr txBox="1"/>
          <p:nvPr/>
        </p:nvSpPr>
        <p:spPr>
          <a:xfrm>
            <a:off x="2011680" y="1952804"/>
            <a:ext cx="20502293" cy="10187404"/>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Description de sujet :</a:t>
            </a:r>
          </a:p>
          <a:p>
            <a:r>
              <a:rPr lang="fr-FR" sz="4000" dirty="0">
                <a:latin typeface="Times New Roman" charset="0"/>
                <a:ea typeface="Times New Roman" charset="0"/>
                <a:cs typeface="Times New Roman" charset="0"/>
              </a:rPr>
              <a:t>Conception et développement d'un plateforme web pour la Gestion d'un cabinet médical. </a:t>
            </a:r>
          </a:p>
          <a:p>
            <a:r>
              <a:rPr lang="fr-FR" sz="4000" dirty="0">
                <a:latin typeface="Times New Roman" charset="0"/>
                <a:ea typeface="Times New Roman" charset="0"/>
                <a:cs typeface="Times New Roman" charset="0"/>
              </a:rPr>
              <a:t>Ce projet comporte les modules suivants : </a:t>
            </a:r>
          </a:p>
          <a:p>
            <a:pPr marL="1658944" lvl="1" indent="-571500">
              <a:buFont typeface="Arial" charset="0"/>
              <a:buChar char="•"/>
            </a:pPr>
            <a:r>
              <a:rPr lang="fr-FR" sz="3600" dirty="0">
                <a:latin typeface="Times New Roman" charset="0"/>
                <a:ea typeface="Times New Roman" charset="0"/>
                <a:cs typeface="Times New Roman" charset="0"/>
              </a:rPr>
              <a:t>Gestion des secrétaires</a:t>
            </a:r>
          </a:p>
          <a:p>
            <a:pPr marL="1658944" lvl="1" indent="-571500">
              <a:buFont typeface="Arial" charset="0"/>
              <a:buChar char="•"/>
            </a:pPr>
            <a:r>
              <a:rPr lang="fr-FR" sz="3600" dirty="0">
                <a:latin typeface="Times New Roman" charset="0"/>
                <a:ea typeface="Times New Roman" charset="0"/>
                <a:cs typeface="Times New Roman" charset="0"/>
              </a:rPr>
              <a:t>Gestion des patients : </a:t>
            </a:r>
          </a:p>
          <a:p>
            <a:pPr marL="2746387" lvl="2" indent="-571500">
              <a:buFont typeface="Courier New" charset="0"/>
              <a:buChar char="o"/>
            </a:pPr>
            <a:r>
              <a:rPr lang="fr-FR" sz="4000" dirty="0">
                <a:latin typeface="Times New Roman" charset="0"/>
                <a:ea typeface="Times New Roman" charset="0"/>
                <a:cs typeface="Times New Roman" charset="0"/>
              </a:rPr>
              <a:t>	</a:t>
            </a:r>
            <a:r>
              <a:rPr lang="fr-FR" sz="3600" dirty="0">
                <a:latin typeface="Times New Roman" charset="0"/>
                <a:ea typeface="Times New Roman" charset="0"/>
                <a:cs typeface="Times New Roman" charset="0"/>
              </a:rPr>
              <a:t>Coordonnées personnels ( numéro téléphone , email , nom ....)</a:t>
            </a:r>
          </a:p>
          <a:p>
            <a:pPr marL="2746387" lvl="2" indent="-571500">
              <a:buFont typeface="Courier New" charset="0"/>
              <a:buChar char="o"/>
            </a:pPr>
            <a:r>
              <a:rPr lang="fr-FR" sz="3600" dirty="0">
                <a:latin typeface="Times New Roman" charset="0"/>
                <a:ea typeface="Times New Roman" charset="0"/>
                <a:cs typeface="Times New Roman" charset="0"/>
              </a:rPr>
              <a:t>	Portfolio ( dossier médical du chaque patient)</a:t>
            </a:r>
          </a:p>
          <a:p>
            <a:pPr marL="2746387" lvl="2" indent="-571500">
              <a:buFont typeface="Courier New" charset="0"/>
              <a:buChar char="o"/>
            </a:pPr>
            <a:r>
              <a:rPr lang="fr-FR" sz="3600" dirty="0">
                <a:latin typeface="Times New Roman" charset="0"/>
                <a:ea typeface="Times New Roman" charset="0"/>
                <a:cs typeface="Times New Roman" charset="0"/>
              </a:rPr>
              <a:t>	Ajout des commentaires et les remarques après chaque consultation </a:t>
            </a:r>
          </a:p>
          <a:p>
            <a:pPr marL="2746387" lvl="2" indent="-571500">
              <a:buFont typeface="Courier New" charset="0"/>
              <a:buChar char="o"/>
            </a:pPr>
            <a:r>
              <a:rPr lang="fr-FR" sz="3600" dirty="0">
                <a:latin typeface="Times New Roman" charset="0"/>
                <a:ea typeface="Times New Roman" charset="0"/>
                <a:cs typeface="Times New Roman" charset="0"/>
              </a:rPr>
              <a:t>	Envoi des emails / SMS pour chaque patient comme étant un rappel pour chaque rendez vous ou pour la date des médicaments ( </a:t>
            </a:r>
            <a:r>
              <a:rPr lang="fr-FR" sz="3600" dirty="0" err="1">
                <a:latin typeface="Times New Roman" charset="0"/>
                <a:ea typeface="Times New Roman" charset="0"/>
                <a:cs typeface="Times New Roman" charset="0"/>
              </a:rPr>
              <a:t>Crone</a:t>
            </a:r>
            <a:r>
              <a:rPr lang="fr-FR" sz="3600" dirty="0">
                <a:latin typeface="Times New Roman" charset="0"/>
                <a:ea typeface="Times New Roman" charset="0"/>
                <a:cs typeface="Times New Roman" charset="0"/>
              </a:rPr>
              <a:t> ).</a:t>
            </a:r>
          </a:p>
          <a:p>
            <a:pPr marL="1658944" lvl="1" indent="-571500">
              <a:buFont typeface="Arial" charset="0"/>
              <a:buChar char="•"/>
            </a:pPr>
            <a:r>
              <a:rPr lang="fr-FR" sz="3600" dirty="0">
                <a:latin typeface="Times New Roman" charset="0"/>
                <a:ea typeface="Times New Roman" charset="0"/>
                <a:cs typeface="Times New Roman" charset="0"/>
              </a:rPr>
              <a:t>Discussion instantanée entre médecin et secrétaire</a:t>
            </a:r>
          </a:p>
          <a:p>
            <a:pPr marL="1658944" lvl="1" indent="-571500">
              <a:buFont typeface="Arial" charset="0"/>
              <a:buChar char="•"/>
            </a:pPr>
            <a:r>
              <a:rPr lang="fr-FR" sz="3600" dirty="0">
                <a:latin typeface="Times New Roman" charset="0"/>
                <a:ea typeface="Times New Roman" charset="0"/>
                <a:cs typeface="Times New Roman" charset="0"/>
              </a:rPr>
              <a:t>Gestion PDF pour les ordonnances par exemples </a:t>
            </a:r>
          </a:p>
          <a:p>
            <a:pPr marL="1658944" lvl="1" indent="-571500">
              <a:buFont typeface="Arial" charset="0"/>
              <a:buChar char="•"/>
            </a:pPr>
            <a:r>
              <a:rPr lang="fr-FR" sz="3600" dirty="0">
                <a:latin typeface="Times New Roman" charset="0"/>
                <a:ea typeface="Times New Roman" charset="0"/>
                <a:cs typeface="Times New Roman" charset="0"/>
              </a:rPr>
              <a:t>Organisation des rendez vous : partie dédier pour la secrétaire qui sert à : </a:t>
            </a:r>
            <a:br>
              <a:rPr lang="fr-FR" sz="3600" dirty="0">
                <a:latin typeface="Times New Roman" charset="0"/>
                <a:ea typeface="Times New Roman" charset="0"/>
                <a:cs typeface="Times New Roman" charset="0"/>
              </a:rPr>
            </a:br>
            <a:r>
              <a:rPr lang="fr-FR" sz="3600" dirty="0">
                <a:latin typeface="Times New Roman" charset="0"/>
                <a:ea typeface="Times New Roman" charset="0"/>
                <a:cs typeface="Times New Roman" charset="0"/>
              </a:rPr>
              <a:t>Réception des demandes et Organisation d'horaire du travail ainsi que la disponibilité.</a:t>
            </a:r>
          </a:p>
          <a:p>
            <a:endParaRPr lang="fr-FR" sz="4800" dirty="0"/>
          </a:p>
          <a:p>
            <a:r>
              <a:rPr lang="fr-FR" sz="4400" b="1" dirty="0">
                <a:solidFill>
                  <a:schemeClr val="accent2">
                    <a:lumMod val="75000"/>
                  </a:schemeClr>
                </a:solidFill>
                <a:latin typeface="Arial" charset="0"/>
                <a:ea typeface="Arial" charset="0"/>
                <a:cs typeface="Arial" charset="0"/>
              </a:rPr>
              <a:t>Technologies</a:t>
            </a:r>
            <a:r>
              <a:rPr lang="fr-FR" sz="4800" dirty="0"/>
              <a:t>  </a:t>
            </a:r>
            <a:r>
              <a:rPr lang="fr-FR" sz="4800" dirty="0">
                <a:solidFill>
                  <a:schemeClr val="accent2">
                    <a:lumMod val="75000"/>
                  </a:schemeClr>
                </a:solidFill>
              </a:rPr>
              <a:t>:</a:t>
            </a:r>
            <a:r>
              <a:rPr lang="fr-FR" sz="4800" dirty="0"/>
              <a:t> </a:t>
            </a:r>
          </a:p>
          <a:p>
            <a:r>
              <a:rPr lang="fr-FR" sz="3600" dirty="0">
                <a:latin typeface="Times New Roman" charset="0"/>
                <a:ea typeface="Times New Roman" charset="0"/>
                <a:cs typeface="Times New Roman" charset="0"/>
              </a:rPr>
              <a:t>NODE.JS , ANGULAR , MONGODB </a:t>
            </a:r>
          </a:p>
        </p:txBody>
      </p:sp>
      <p:sp>
        <p:nvSpPr>
          <p:cNvPr id="5" name="Signalisation droite 4"/>
          <p:cNvSpPr/>
          <p:nvPr/>
        </p:nvSpPr>
        <p:spPr>
          <a:xfrm>
            <a:off x="-1" y="613423"/>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1</a:t>
            </a:r>
            <a:endParaRPr lang="fr-FR" sz="6000" b="1" dirty="0">
              <a:solidFill>
                <a:schemeClr val="tx1"/>
              </a:solidFill>
              <a:latin typeface="Open Sans Light"/>
            </a:endParaRPr>
          </a:p>
        </p:txBody>
      </p:sp>
    </p:spTree>
    <p:extLst>
      <p:ext uri="{BB962C8B-B14F-4D97-AF65-F5344CB8AC3E}">
        <p14:creationId xmlns:p14="http://schemas.microsoft.com/office/powerpoint/2010/main" val="202220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011680" y="3095044"/>
            <a:ext cx="20502293" cy="8586966"/>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Description de sujet :</a:t>
            </a:r>
            <a:endParaRPr lang="fr-FR" sz="4400" dirty="0"/>
          </a:p>
          <a:p>
            <a:r>
              <a:rPr lang="fr-FR" sz="4000" dirty="0">
                <a:latin typeface="Times New Roman" charset="0"/>
                <a:ea typeface="Times New Roman" charset="0"/>
                <a:cs typeface="Times New Roman" charset="0"/>
              </a:rPr>
              <a:t>Conception et réalisation d'un plateforme pour la gestion des projets dans une boite de développement selon la méthodologie SCRUM.</a:t>
            </a:r>
          </a:p>
          <a:p>
            <a:r>
              <a:rPr lang="fr-FR" sz="4000" dirty="0">
                <a:latin typeface="Times New Roman" charset="0"/>
                <a:ea typeface="Times New Roman" charset="0"/>
                <a:cs typeface="Times New Roman" charset="0"/>
              </a:rPr>
              <a:t>Chaque projet va être gérer par le </a:t>
            </a:r>
            <a:r>
              <a:rPr lang="fr-FR" sz="4000" dirty="0" err="1">
                <a:latin typeface="Times New Roman" charset="0"/>
                <a:ea typeface="Times New Roman" charset="0"/>
                <a:cs typeface="Times New Roman" charset="0"/>
              </a:rPr>
              <a:t>Scrum</a:t>
            </a:r>
            <a:r>
              <a:rPr lang="fr-FR" sz="4000" dirty="0">
                <a:latin typeface="Times New Roman" charset="0"/>
                <a:ea typeface="Times New Roman" charset="0"/>
                <a:cs typeface="Times New Roman" charset="0"/>
              </a:rPr>
              <a:t> Master , qui va être ce dernier composer de 3 parties sous la forme suivante : projet -&gt; </a:t>
            </a:r>
            <a:r>
              <a:rPr lang="fr-FR" sz="4000" dirty="0" err="1">
                <a:latin typeface="Times New Roman" charset="0"/>
                <a:ea typeface="Times New Roman" charset="0"/>
                <a:cs typeface="Times New Roman" charset="0"/>
              </a:rPr>
              <a:t>backlog</a:t>
            </a:r>
            <a:r>
              <a:rPr lang="fr-FR" sz="4000" dirty="0">
                <a:latin typeface="Times New Roman" charset="0"/>
                <a:ea typeface="Times New Roman" charset="0"/>
                <a:cs typeface="Times New Roman" charset="0"/>
              </a:rPr>
              <a:t> -&gt; sprint -&gt; tache</a:t>
            </a:r>
          </a:p>
          <a:p>
            <a:pPr marL="1658944" lvl="1" indent="-571500">
              <a:buFont typeface="Arial" charset="0"/>
              <a:buChar char="•"/>
            </a:pPr>
            <a:r>
              <a:rPr lang="fr-FR" sz="3600" dirty="0">
                <a:latin typeface="Times New Roman" charset="0"/>
                <a:ea typeface="Times New Roman" charset="0"/>
                <a:cs typeface="Times New Roman" charset="0"/>
              </a:rPr>
              <a:t>Gestion des équipes </a:t>
            </a:r>
          </a:p>
          <a:p>
            <a:pPr marL="1658944" lvl="1" indent="-571500">
              <a:buFont typeface="Arial" charset="0"/>
              <a:buChar char="•"/>
            </a:pPr>
            <a:r>
              <a:rPr lang="fr-FR" sz="3600" dirty="0">
                <a:latin typeface="Times New Roman" charset="0"/>
                <a:ea typeface="Times New Roman" charset="0"/>
                <a:cs typeface="Times New Roman" charset="0"/>
              </a:rPr>
              <a:t>Gestion des membres </a:t>
            </a:r>
          </a:p>
          <a:p>
            <a:pPr marL="1658944" lvl="1" indent="-571500">
              <a:buFont typeface="Arial" charset="0"/>
              <a:buChar char="•"/>
            </a:pPr>
            <a:r>
              <a:rPr lang="fr-FR" sz="3600" dirty="0">
                <a:latin typeface="Times New Roman" charset="0"/>
                <a:ea typeface="Times New Roman" charset="0"/>
                <a:cs typeface="Times New Roman" charset="0"/>
              </a:rPr>
              <a:t>Gestion des rôles </a:t>
            </a:r>
          </a:p>
          <a:p>
            <a:pPr marL="1658944" lvl="1" indent="-571500">
              <a:buFont typeface="Arial" charset="0"/>
              <a:buChar char="•"/>
            </a:pPr>
            <a:r>
              <a:rPr lang="fr-FR" sz="3600" dirty="0">
                <a:latin typeface="Times New Roman" charset="0"/>
                <a:ea typeface="Times New Roman" charset="0"/>
                <a:cs typeface="Times New Roman" charset="0"/>
              </a:rPr>
              <a:t>Gestion des privilèges</a:t>
            </a:r>
          </a:p>
          <a:p>
            <a:pPr marL="1658944" lvl="1" indent="-571500">
              <a:buFont typeface="Arial" charset="0"/>
              <a:buChar char="•"/>
            </a:pPr>
            <a:r>
              <a:rPr lang="fr-FR" sz="3600" dirty="0">
                <a:latin typeface="Times New Roman" charset="0"/>
                <a:ea typeface="Times New Roman" charset="0"/>
                <a:cs typeface="Times New Roman" charset="0"/>
              </a:rPr>
              <a:t>Chat entre les différentes membres du boite </a:t>
            </a:r>
          </a:p>
          <a:p>
            <a:br>
              <a:rPr lang="fr-FR" sz="4000" dirty="0">
                <a:latin typeface="Times New Roman" charset="0"/>
                <a:ea typeface="Times New Roman" charset="0"/>
                <a:cs typeface="Times New Roman" charset="0"/>
              </a:rPr>
            </a:br>
            <a:endParaRPr lang="fr-FR" sz="4000" dirty="0">
              <a:latin typeface="Times New Roman" charset="0"/>
              <a:ea typeface="Times New Roman" charset="0"/>
              <a:cs typeface="Times New Roman" charset="0"/>
            </a:endParaRPr>
          </a:p>
          <a:p>
            <a:r>
              <a:rPr lang="fr-FR" sz="4000" b="1" dirty="0">
                <a:solidFill>
                  <a:schemeClr val="accent2">
                    <a:lumMod val="75000"/>
                  </a:schemeClr>
                </a:solidFill>
                <a:latin typeface="Arial" charset="0"/>
                <a:ea typeface="Arial" charset="0"/>
                <a:cs typeface="Arial" charset="0"/>
              </a:rPr>
              <a:t>Technologies</a:t>
            </a:r>
            <a:r>
              <a:rPr lang="fr-FR" sz="4400" dirty="0"/>
              <a:t>  </a:t>
            </a:r>
            <a:r>
              <a:rPr lang="fr-FR" sz="4400" b="1" dirty="0">
                <a:solidFill>
                  <a:schemeClr val="accent2">
                    <a:lumMod val="75000"/>
                  </a:schemeClr>
                </a:solidFill>
                <a:latin typeface="Arial" charset="0"/>
                <a:ea typeface="Arial" charset="0"/>
                <a:cs typeface="Arial" charset="0"/>
              </a:rPr>
              <a:t>:</a:t>
            </a:r>
            <a:r>
              <a:rPr lang="fr-FR" sz="4400" dirty="0"/>
              <a:t> </a:t>
            </a:r>
          </a:p>
          <a:p>
            <a:r>
              <a:rPr lang="fr-FR" sz="4000" dirty="0">
                <a:latin typeface="Times New Roman" charset="0"/>
                <a:ea typeface="Times New Roman" charset="0"/>
                <a:cs typeface="Times New Roman" charset="0"/>
              </a:rPr>
              <a:t>NODE JS , ANGULAR , MONGODB </a:t>
            </a:r>
          </a:p>
        </p:txBody>
      </p:sp>
      <p:sp>
        <p:nvSpPr>
          <p:cNvPr id="8" name="Signalisation droite 7"/>
          <p:cNvSpPr/>
          <p:nvPr/>
        </p:nvSpPr>
        <p:spPr>
          <a:xfrm>
            <a:off x="-1" y="613423"/>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2</a:t>
            </a:r>
            <a:endParaRPr lang="fr-FR" sz="6000" b="1" dirty="0">
              <a:solidFill>
                <a:schemeClr val="tx1"/>
              </a:solidFill>
              <a:latin typeface="Open Sans Light"/>
            </a:endParaRPr>
          </a:p>
        </p:txBody>
      </p:sp>
      <p:sp>
        <p:nvSpPr>
          <p:cNvPr id="9" name="Rectangle 8"/>
          <p:cNvSpPr/>
          <p:nvPr/>
        </p:nvSpPr>
        <p:spPr>
          <a:xfrm>
            <a:off x="2824944" y="679358"/>
            <a:ext cx="19689029" cy="1938992"/>
          </a:xfrm>
          <a:prstGeom prst="rect">
            <a:avLst/>
          </a:prstGeom>
        </p:spPr>
        <p:txBody>
          <a:bodyPr wrap="square">
            <a:spAutoFit/>
          </a:bodyPr>
          <a:lstStyle/>
          <a:p>
            <a:pPr algn="ctr"/>
            <a:r>
              <a:rPr lang="fr-FR" sz="6000" b="1" dirty="0">
                <a:solidFill>
                  <a:schemeClr val="accent2">
                    <a:lumMod val="50000"/>
                  </a:schemeClr>
                </a:solidFill>
                <a:latin typeface="Arial" charset="0"/>
                <a:ea typeface="Arial" charset="0"/>
                <a:cs typeface="Arial" charset="0"/>
              </a:rPr>
              <a:t>Gestion des projets dans une boite de développement selon la méthodologie SCRUM</a:t>
            </a:r>
          </a:p>
        </p:txBody>
      </p:sp>
    </p:spTree>
    <p:extLst>
      <p:ext uri="{BB962C8B-B14F-4D97-AF65-F5344CB8AC3E}">
        <p14:creationId xmlns:p14="http://schemas.microsoft.com/office/powerpoint/2010/main" val="1604122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ignalisation droite 7"/>
          <p:cNvSpPr/>
          <p:nvPr/>
        </p:nvSpPr>
        <p:spPr>
          <a:xfrm>
            <a:off x="-1" y="613423"/>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3</a:t>
            </a:r>
            <a:endParaRPr lang="fr-FR" sz="6000" b="1" dirty="0">
              <a:solidFill>
                <a:schemeClr val="tx1"/>
              </a:solidFill>
              <a:latin typeface="Open Sans Light"/>
            </a:endParaRPr>
          </a:p>
        </p:txBody>
      </p:sp>
      <p:sp>
        <p:nvSpPr>
          <p:cNvPr id="9" name="Rectangle 8"/>
          <p:cNvSpPr/>
          <p:nvPr/>
        </p:nvSpPr>
        <p:spPr>
          <a:xfrm>
            <a:off x="2824944" y="679358"/>
            <a:ext cx="19885613" cy="938719"/>
          </a:xfrm>
          <a:prstGeom prst="rect">
            <a:avLst/>
          </a:prstGeom>
        </p:spPr>
        <p:txBody>
          <a:bodyPr wrap="square">
            <a:spAutoFit/>
          </a:bodyPr>
          <a:lstStyle/>
          <a:p>
            <a:pPr lvl="0" algn="ctr"/>
            <a:r>
              <a:rPr lang="fr-FR" sz="5500" b="1" dirty="0">
                <a:solidFill>
                  <a:schemeClr val="accent2">
                    <a:lumMod val="50000"/>
                  </a:schemeClr>
                </a:solidFill>
                <a:latin typeface="Arial" charset="0"/>
                <a:ea typeface="Arial" charset="0"/>
                <a:cs typeface="Arial" charset="0"/>
              </a:rPr>
              <a:t>Editeur des CV </a:t>
            </a:r>
          </a:p>
        </p:txBody>
      </p:sp>
      <p:sp>
        <p:nvSpPr>
          <p:cNvPr id="11" name="ZoneTexte 10"/>
          <p:cNvSpPr txBox="1"/>
          <p:nvPr/>
        </p:nvSpPr>
        <p:spPr>
          <a:xfrm>
            <a:off x="2011680" y="3095044"/>
            <a:ext cx="20698877" cy="6986528"/>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Description de sujet :</a:t>
            </a:r>
            <a:endParaRPr lang="fr-FR" sz="4000" dirty="0">
              <a:latin typeface="Times New Roman" charset="0"/>
              <a:ea typeface="Times New Roman" charset="0"/>
              <a:cs typeface="Times New Roman" charset="0"/>
            </a:endParaRPr>
          </a:p>
          <a:p>
            <a:r>
              <a:rPr lang="fr-FR" sz="4000" dirty="0">
                <a:latin typeface="Times New Roman" charset="0"/>
                <a:ea typeface="Times New Roman" charset="0"/>
                <a:cs typeface="Times New Roman" charset="0"/>
              </a:rPr>
              <a:t>Ce projet offre des exemples des CV pour les chercheurs des emplois selon les spécialités .</a:t>
            </a:r>
          </a:p>
          <a:p>
            <a:endParaRPr lang="fr-FR" sz="4000" dirty="0">
              <a:latin typeface="Times New Roman" charset="0"/>
              <a:ea typeface="Times New Roman" charset="0"/>
              <a:cs typeface="Times New Roman" charset="0"/>
            </a:endParaRPr>
          </a:p>
          <a:p>
            <a:r>
              <a:rPr lang="fr-FR" sz="4000" dirty="0">
                <a:latin typeface="Times New Roman" charset="0"/>
                <a:ea typeface="Times New Roman" charset="0"/>
                <a:cs typeface="Times New Roman" charset="0"/>
              </a:rPr>
              <a:t>Dans chaque CV on trouve une partie pour les compétences, donc le candidats ici sera obligatoirement passer un test selon son niveau de compétence ( </a:t>
            </a:r>
            <a:r>
              <a:rPr lang="fr-FR" sz="4000" dirty="0" err="1">
                <a:latin typeface="Times New Roman" charset="0"/>
                <a:ea typeface="Times New Roman" charset="0"/>
                <a:cs typeface="Times New Roman" charset="0"/>
              </a:rPr>
              <a:t>exp</a:t>
            </a:r>
            <a:r>
              <a:rPr lang="fr-FR" sz="4000" dirty="0">
                <a:latin typeface="Times New Roman" charset="0"/>
                <a:ea typeface="Times New Roman" charset="0"/>
                <a:cs typeface="Times New Roman" charset="0"/>
              </a:rPr>
              <a:t> : compétence JAVA, niveau : intermédiaire ) </a:t>
            </a:r>
          </a:p>
          <a:p>
            <a:br>
              <a:rPr lang="fr-FR" sz="4000" dirty="0"/>
            </a:br>
            <a:endParaRPr lang="fr-FR" sz="4000" dirty="0"/>
          </a:p>
          <a:p>
            <a:endParaRPr lang="fr-FR" sz="4000" dirty="0">
              <a:latin typeface="Times New Roman" charset="0"/>
              <a:ea typeface="Times New Roman" charset="0"/>
              <a:cs typeface="Times New Roman" charset="0"/>
            </a:endParaRPr>
          </a:p>
          <a:p>
            <a:r>
              <a:rPr lang="fr-FR" sz="4400" b="1" dirty="0">
                <a:solidFill>
                  <a:schemeClr val="accent2">
                    <a:lumMod val="75000"/>
                  </a:schemeClr>
                </a:solidFill>
                <a:latin typeface="Arial" charset="0"/>
                <a:ea typeface="Arial" charset="0"/>
                <a:cs typeface="Arial" charset="0"/>
              </a:rPr>
              <a:t>Technologies :</a:t>
            </a:r>
          </a:p>
          <a:p>
            <a:r>
              <a:rPr lang="fr-FR" sz="4000" dirty="0">
                <a:latin typeface="Times New Roman" charset="0"/>
                <a:ea typeface="Times New Roman" charset="0"/>
                <a:cs typeface="Times New Roman" charset="0"/>
              </a:rPr>
              <a:t>NODE JS , ANGULAR , MONGODB</a:t>
            </a:r>
            <a:endParaRPr lang="fr-FR" sz="4000"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6630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ignalisation droite 7"/>
          <p:cNvSpPr/>
          <p:nvPr/>
        </p:nvSpPr>
        <p:spPr>
          <a:xfrm>
            <a:off x="-1" y="613423"/>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4</a:t>
            </a:r>
            <a:endParaRPr lang="fr-FR" sz="6000" b="1" dirty="0">
              <a:solidFill>
                <a:schemeClr val="tx1"/>
              </a:solidFill>
              <a:latin typeface="Open Sans Light"/>
            </a:endParaRPr>
          </a:p>
        </p:txBody>
      </p:sp>
      <p:sp>
        <p:nvSpPr>
          <p:cNvPr id="9" name="Rectangle 8"/>
          <p:cNvSpPr/>
          <p:nvPr/>
        </p:nvSpPr>
        <p:spPr>
          <a:xfrm>
            <a:off x="2824944" y="609929"/>
            <a:ext cx="19885613" cy="1015663"/>
          </a:xfrm>
          <a:prstGeom prst="rect">
            <a:avLst/>
          </a:prstGeom>
        </p:spPr>
        <p:txBody>
          <a:bodyPr wrap="square">
            <a:spAutoFit/>
          </a:bodyPr>
          <a:lstStyle/>
          <a:p>
            <a:pPr lvl="0" algn="ctr"/>
            <a:r>
              <a:rPr lang="fr-FR" sz="6000" b="1" dirty="0">
                <a:solidFill>
                  <a:schemeClr val="accent2">
                    <a:lumMod val="50000"/>
                  </a:schemeClr>
                </a:solidFill>
                <a:latin typeface="Arial" charset="0"/>
                <a:ea typeface="Arial" charset="0"/>
                <a:cs typeface="Arial" charset="0"/>
              </a:rPr>
              <a:t>Apprentissage des bébés 'Bambino' </a:t>
            </a:r>
          </a:p>
        </p:txBody>
      </p:sp>
      <p:sp>
        <p:nvSpPr>
          <p:cNvPr id="10" name="ZoneTexte 9"/>
          <p:cNvSpPr txBox="1"/>
          <p:nvPr/>
        </p:nvSpPr>
        <p:spPr>
          <a:xfrm>
            <a:off x="2011680" y="3095044"/>
            <a:ext cx="20698877" cy="6370975"/>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Description de sujet :</a:t>
            </a:r>
            <a:endParaRPr lang="fr-FR" sz="4000" dirty="0">
              <a:latin typeface="Times New Roman" charset="0"/>
              <a:ea typeface="Times New Roman" charset="0"/>
              <a:cs typeface="Times New Roman" charset="0"/>
            </a:endParaRPr>
          </a:p>
          <a:p>
            <a:r>
              <a:rPr lang="fr-FR" sz="4000" dirty="0">
                <a:latin typeface="Times New Roman" charset="0"/>
                <a:ea typeface="Times New Roman" charset="0"/>
                <a:cs typeface="Times New Roman" charset="0"/>
              </a:rPr>
              <a:t>Application mobile pour l'apprentissage des bébés </a:t>
            </a:r>
            <a:r>
              <a:rPr lang="fr-FR" sz="4000" b="1" dirty="0">
                <a:latin typeface="Times New Roman" charset="0"/>
                <a:ea typeface="Times New Roman" charset="0"/>
                <a:cs typeface="Times New Roman" charset="0"/>
              </a:rPr>
              <a:t>'Bambino' </a:t>
            </a:r>
            <a:r>
              <a:rPr lang="fr-FR" sz="4000" dirty="0">
                <a:latin typeface="Times New Roman" charset="0"/>
                <a:ea typeface="Times New Roman" charset="0"/>
                <a:cs typeface="Times New Roman" charset="0"/>
              </a:rPr>
              <a:t>.</a:t>
            </a:r>
            <a:br>
              <a:rPr lang="fr-FR" sz="4000" dirty="0">
                <a:latin typeface="Times New Roman" charset="0"/>
                <a:ea typeface="Times New Roman" charset="0"/>
                <a:cs typeface="Times New Roman" charset="0"/>
              </a:rPr>
            </a:br>
            <a:endParaRPr lang="fr-FR" sz="4000" dirty="0">
              <a:latin typeface="Times New Roman" charset="0"/>
              <a:ea typeface="Times New Roman" charset="0"/>
              <a:cs typeface="Times New Roman" charset="0"/>
            </a:endParaRPr>
          </a:p>
          <a:p>
            <a:r>
              <a:rPr lang="fr-FR" sz="4000" dirty="0">
                <a:latin typeface="Times New Roman" charset="0"/>
                <a:ea typeface="Times New Roman" charset="0"/>
                <a:cs typeface="Times New Roman" charset="0"/>
              </a:rPr>
              <a:t>Les bébés vont être amenés à répéter les voix qu'ils attends , cette application sert à apprendre les petits les alphabets , les animaux , les organes du </a:t>
            </a:r>
            <a:r>
              <a:rPr lang="fr-FR" sz="4000" dirty="0" err="1">
                <a:latin typeface="Times New Roman" charset="0"/>
                <a:ea typeface="Times New Roman" charset="0"/>
                <a:cs typeface="Times New Roman" charset="0"/>
              </a:rPr>
              <a:t>corp</a:t>
            </a:r>
            <a:r>
              <a:rPr lang="fr-FR" sz="4000" dirty="0">
                <a:latin typeface="Times New Roman" charset="0"/>
                <a:ea typeface="Times New Roman" charset="0"/>
                <a:cs typeface="Times New Roman" charset="0"/>
              </a:rPr>
              <a:t> , les fruits , les couleurs ....</a:t>
            </a:r>
          </a:p>
          <a:p>
            <a:endParaRPr lang="fr-FR" sz="4000" dirty="0">
              <a:latin typeface="Times New Roman" charset="0"/>
              <a:ea typeface="Times New Roman" charset="0"/>
              <a:cs typeface="Times New Roman" charset="0"/>
            </a:endParaRPr>
          </a:p>
          <a:p>
            <a:endParaRPr lang="fr-FR" sz="4000" dirty="0">
              <a:latin typeface="Times New Roman" charset="0"/>
              <a:ea typeface="Times New Roman" charset="0"/>
              <a:cs typeface="Times New Roman" charset="0"/>
            </a:endParaRPr>
          </a:p>
          <a:p>
            <a:endParaRPr lang="fr-FR" sz="4000" dirty="0">
              <a:latin typeface="Times New Roman" charset="0"/>
              <a:ea typeface="Times New Roman" charset="0"/>
              <a:cs typeface="Times New Roman" charset="0"/>
            </a:endParaRPr>
          </a:p>
          <a:p>
            <a:r>
              <a:rPr lang="fr-FR" sz="4400" b="1" dirty="0">
                <a:solidFill>
                  <a:schemeClr val="accent2">
                    <a:lumMod val="75000"/>
                  </a:schemeClr>
                </a:solidFill>
                <a:latin typeface="Arial" charset="0"/>
                <a:ea typeface="Arial" charset="0"/>
                <a:cs typeface="Arial" charset="0"/>
              </a:rPr>
              <a:t>Technologies :</a:t>
            </a:r>
          </a:p>
          <a:p>
            <a:r>
              <a:rPr lang="fr-FR" sz="4000" b="1" dirty="0">
                <a:latin typeface="Times New Roman" charset="0"/>
                <a:ea typeface="Times New Roman" charset="0"/>
                <a:cs typeface="Times New Roman" charset="0"/>
              </a:rPr>
              <a:t>React.JS, Node.Js, Redux, MongoDB, Mongoose, REST, Docker</a:t>
            </a:r>
          </a:p>
        </p:txBody>
      </p:sp>
    </p:spTree>
    <p:extLst>
      <p:ext uri="{BB962C8B-B14F-4D97-AF65-F5344CB8AC3E}">
        <p14:creationId xmlns:p14="http://schemas.microsoft.com/office/powerpoint/2010/main" val="315818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011680" y="3095044"/>
            <a:ext cx="20698877" cy="7663636"/>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Description de sujet :</a:t>
            </a:r>
            <a:endParaRPr lang="fr-FR" sz="4000" dirty="0">
              <a:latin typeface="Times New Roman" charset="0"/>
              <a:ea typeface="Times New Roman" charset="0"/>
              <a:cs typeface="Times New Roman" charset="0"/>
            </a:endParaRPr>
          </a:p>
          <a:p>
            <a:pPr marL="1658944" lvl="1" indent="-571500" algn="just">
              <a:buFont typeface="Arial" charset="0"/>
              <a:buChar char="•"/>
            </a:pPr>
            <a:r>
              <a:rPr lang="fr-FR" sz="4000" dirty="0">
                <a:solidFill>
                  <a:srgbClr val="222222"/>
                </a:solidFill>
                <a:latin typeface="Times New Roman" charset="0"/>
                <a:ea typeface="Times New Roman" charset="0"/>
                <a:cs typeface="Times New Roman" charset="0"/>
              </a:rPr>
              <a:t>Achetez et payez vos e-tickets en ligne </a:t>
            </a:r>
          </a:p>
          <a:p>
            <a:pPr marL="1658944" lvl="1" indent="-571500" algn="just">
              <a:buFont typeface="Arial" charset="0"/>
              <a:buChar char="•"/>
            </a:pPr>
            <a:r>
              <a:rPr lang="fr-FR" sz="4000" dirty="0">
                <a:solidFill>
                  <a:srgbClr val="222222"/>
                </a:solidFill>
                <a:latin typeface="Times New Roman" charset="0"/>
                <a:ea typeface="Times New Roman" charset="0"/>
                <a:cs typeface="Times New Roman" charset="0"/>
              </a:rPr>
              <a:t>Imprimez-les à domicile ou téléchargez-les sur votre smartphone.</a:t>
            </a:r>
          </a:p>
          <a:p>
            <a:pPr marL="1658944" lvl="1" indent="-571500" algn="just">
              <a:buFont typeface="Arial" charset="0"/>
              <a:buChar char="•"/>
            </a:pPr>
            <a:r>
              <a:rPr lang="fr-FR" sz="4000" dirty="0">
                <a:solidFill>
                  <a:srgbClr val="222222"/>
                </a:solidFill>
                <a:latin typeface="Times New Roman" charset="0"/>
                <a:ea typeface="Times New Roman" charset="0"/>
                <a:cs typeface="Times New Roman" charset="0"/>
              </a:rPr>
              <a:t>Présentez vous le jour de l’événement pour un accès plus rapide. (un code QR sera générer pour chaque réservation ).</a:t>
            </a:r>
          </a:p>
          <a:p>
            <a:pPr marL="1658944" lvl="1" indent="-571500" algn="just">
              <a:buFont typeface="Arial" charset="0"/>
              <a:buChar char="•"/>
            </a:pPr>
            <a:r>
              <a:rPr lang="fr-FR" sz="4000" dirty="0">
                <a:solidFill>
                  <a:srgbClr val="222222"/>
                </a:solidFill>
                <a:latin typeface="Times New Roman" charset="0"/>
                <a:ea typeface="Times New Roman" charset="0"/>
                <a:cs typeface="Times New Roman" charset="0"/>
              </a:rPr>
              <a:t>Les billets seront disponibles sur le site Vous pourrez choisir les dates (début/ fin) des ventes et avoir un suivi quotidien de leur évolution(nombre de réservation).</a:t>
            </a:r>
          </a:p>
          <a:p>
            <a:pPr marL="1658944" lvl="1" indent="-571500" algn="just">
              <a:buFont typeface="Arial" charset="0"/>
              <a:buChar char="•"/>
            </a:pPr>
            <a:r>
              <a:rPr lang="fr-FR" sz="4000" dirty="0">
                <a:latin typeface="Times New Roman" charset="0"/>
                <a:ea typeface="Times New Roman" charset="0"/>
                <a:cs typeface="Times New Roman" charset="0"/>
              </a:rPr>
              <a:t>Vous pourrez suivre en instantané le nombre de personne entrée (Taux de remplissage) et le nombre de personne restante.</a:t>
            </a:r>
          </a:p>
          <a:p>
            <a:endParaRPr lang="fr-FR" sz="4400" b="1" dirty="0">
              <a:solidFill>
                <a:schemeClr val="accent2">
                  <a:lumMod val="75000"/>
                </a:schemeClr>
              </a:solidFill>
              <a:latin typeface="Arial" charset="0"/>
              <a:ea typeface="Arial" charset="0"/>
              <a:cs typeface="Arial" charset="0"/>
            </a:endParaRPr>
          </a:p>
          <a:p>
            <a:r>
              <a:rPr lang="fr-FR" sz="4400" b="1" dirty="0">
                <a:solidFill>
                  <a:schemeClr val="accent2">
                    <a:lumMod val="75000"/>
                  </a:schemeClr>
                </a:solidFill>
                <a:latin typeface="Arial" charset="0"/>
                <a:ea typeface="Arial" charset="0"/>
                <a:cs typeface="Arial" charset="0"/>
              </a:rPr>
              <a:t>Technologies :</a:t>
            </a:r>
          </a:p>
          <a:p>
            <a:r>
              <a:rPr lang="fr-FR" sz="4000" b="1" dirty="0">
                <a:latin typeface="Times New Roman" charset="0"/>
                <a:ea typeface="Times New Roman" charset="0"/>
                <a:cs typeface="Times New Roman" charset="0"/>
              </a:rPr>
              <a:t>Angular8, </a:t>
            </a:r>
            <a:r>
              <a:rPr lang="fr-FR" sz="4000" b="1" dirty="0" err="1">
                <a:latin typeface="Times New Roman" charset="0"/>
                <a:ea typeface="Times New Roman" charset="0"/>
                <a:cs typeface="Times New Roman" charset="0"/>
              </a:rPr>
              <a:t>Springboot</a:t>
            </a:r>
            <a:r>
              <a:rPr lang="fr-FR" sz="4000" b="1" dirty="0">
                <a:latin typeface="Times New Roman" charset="0"/>
                <a:ea typeface="Times New Roman" charset="0"/>
                <a:cs typeface="Times New Roman" charset="0"/>
              </a:rPr>
              <a:t>, </a:t>
            </a:r>
            <a:r>
              <a:rPr lang="fr-FR" sz="4000" b="1" dirty="0" err="1">
                <a:latin typeface="Times New Roman" charset="0"/>
                <a:ea typeface="Times New Roman" charset="0"/>
                <a:cs typeface="Times New Roman" charset="0"/>
              </a:rPr>
              <a:t>mongodb</a:t>
            </a:r>
            <a:endParaRPr lang="fr-FR" sz="4000" b="1" dirty="0">
              <a:latin typeface="Times New Roman" charset="0"/>
              <a:ea typeface="Times New Roman" charset="0"/>
              <a:cs typeface="Times New Roman" charset="0"/>
            </a:endParaRPr>
          </a:p>
        </p:txBody>
      </p:sp>
      <p:sp>
        <p:nvSpPr>
          <p:cNvPr id="6" name="Signalisation droite 5"/>
          <p:cNvSpPr/>
          <p:nvPr/>
        </p:nvSpPr>
        <p:spPr>
          <a:xfrm>
            <a:off x="-1" y="613423"/>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1</a:t>
            </a:r>
            <a:endParaRPr lang="fr-FR" sz="6000" b="1" dirty="0">
              <a:solidFill>
                <a:schemeClr val="tx1"/>
              </a:solidFill>
              <a:latin typeface="Open Sans Light"/>
            </a:endParaRPr>
          </a:p>
        </p:txBody>
      </p:sp>
      <p:sp>
        <p:nvSpPr>
          <p:cNvPr id="7" name="Rectangle 6"/>
          <p:cNvSpPr/>
          <p:nvPr/>
        </p:nvSpPr>
        <p:spPr>
          <a:xfrm>
            <a:off x="2824944" y="609929"/>
            <a:ext cx="19885613" cy="1015663"/>
          </a:xfrm>
          <a:prstGeom prst="rect">
            <a:avLst/>
          </a:prstGeom>
        </p:spPr>
        <p:txBody>
          <a:bodyPr wrap="square">
            <a:spAutoFit/>
          </a:bodyPr>
          <a:lstStyle/>
          <a:p>
            <a:pPr lvl="0" algn="ctr"/>
            <a:r>
              <a:rPr lang="fr-FR" sz="6000" b="1" dirty="0">
                <a:solidFill>
                  <a:schemeClr val="accent2">
                    <a:lumMod val="50000"/>
                  </a:schemeClr>
                </a:solidFill>
                <a:latin typeface="Arial" charset="0"/>
                <a:ea typeface="Arial" charset="0"/>
                <a:cs typeface="Arial" charset="0"/>
              </a:rPr>
              <a:t>Billetterie électronique</a:t>
            </a:r>
          </a:p>
        </p:txBody>
      </p:sp>
    </p:spTree>
    <p:extLst>
      <p:ext uri="{BB962C8B-B14F-4D97-AF65-F5344CB8AC3E}">
        <p14:creationId xmlns:p14="http://schemas.microsoft.com/office/powerpoint/2010/main" val="270602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011680" y="3712264"/>
            <a:ext cx="20698877" cy="7048083"/>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Description de sujet :</a:t>
            </a:r>
            <a:endParaRPr lang="fr-FR" sz="4000" dirty="0">
              <a:latin typeface="Times New Roman" charset="0"/>
              <a:ea typeface="Times New Roman" charset="0"/>
              <a:cs typeface="Times New Roman" charset="0"/>
            </a:endParaRPr>
          </a:p>
          <a:p>
            <a:r>
              <a:rPr lang="fr-FR" sz="4000" dirty="0">
                <a:solidFill>
                  <a:srgbClr val="222222"/>
                </a:solidFill>
                <a:latin typeface="Times New Roman" charset="0"/>
                <a:ea typeface="Times New Roman" charset="0"/>
                <a:cs typeface="Times New Roman" charset="0"/>
              </a:rPr>
              <a:t>Le projet consiste à réaliser ces différents modules :</a:t>
            </a:r>
          </a:p>
          <a:p>
            <a:pPr marL="1658944" lvl="1" indent="-571500" algn="just">
              <a:buFont typeface="Arial" charset="0"/>
              <a:buChar char="•"/>
            </a:pPr>
            <a:r>
              <a:rPr lang="fr-FR" sz="4000" dirty="0">
                <a:solidFill>
                  <a:srgbClr val="222222"/>
                </a:solidFill>
                <a:latin typeface="Times New Roman" charset="0"/>
                <a:ea typeface="Times New Roman" charset="0"/>
                <a:cs typeface="Times New Roman" charset="0"/>
              </a:rPr>
              <a:t>Gestion des offres</a:t>
            </a:r>
          </a:p>
          <a:p>
            <a:pPr marL="1658944" lvl="1" indent="-571500" algn="just">
              <a:buFont typeface="Arial" charset="0"/>
              <a:buChar char="•"/>
            </a:pPr>
            <a:r>
              <a:rPr lang="fr-FR" sz="4000" dirty="0">
                <a:solidFill>
                  <a:srgbClr val="222222"/>
                </a:solidFill>
                <a:latin typeface="Times New Roman" charset="0"/>
                <a:ea typeface="Times New Roman" charset="0"/>
                <a:cs typeface="Times New Roman" charset="0"/>
              </a:rPr>
              <a:t>Gestion des candidats</a:t>
            </a:r>
          </a:p>
          <a:p>
            <a:pPr marL="1658944" lvl="1" indent="-571500" algn="just">
              <a:buFont typeface="Arial" charset="0"/>
              <a:buChar char="•"/>
            </a:pPr>
            <a:r>
              <a:rPr lang="fr-FR" sz="4000" dirty="0">
                <a:solidFill>
                  <a:srgbClr val="222222"/>
                </a:solidFill>
                <a:latin typeface="Times New Roman" charset="0"/>
                <a:ea typeface="Times New Roman" charset="0"/>
                <a:cs typeface="Times New Roman" charset="0"/>
              </a:rPr>
              <a:t>Gestion des stagiaires</a:t>
            </a:r>
          </a:p>
          <a:p>
            <a:pPr marL="1658944" lvl="1" indent="-571500" algn="just">
              <a:buFont typeface="Arial" charset="0"/>
              <a:buChar char="•"/>
            </a:pPr>
            <a:r>
              <a:rPr lang="fr-FR" sz="4000" dirty="0">
                <a:solidFill>
                  <a:srgbClr val="222222"/>
                </a:solidFill>
                <a:latin typeface="Times New Roman" charset="0"/>
                <a:ea typeface="Times New Roman" charset="0"/>
                <a:cs typeface="Times New Roman" charset="0"/>
              </a:rPr>
              <a:t>Gestion des entretiens</a:t>
            </a:r>
          </a:p>
          <a:p>
            <a:pPr marL="1658944" lvl="1" indent="-571500" algn="just">
              <a:buFont typeface="Arial" charset="0"/>
              <a:buChar char="•"/>
            </a:pPr>
            <a:r>
              <a:rPr lang="fr-FR" sz="4000" dirty="0">
                <a:solidFill>
                  <a:srgbClr val="222222"/>
                </a:solidFill>
                <a:latin typeface="Times New Roman" charset="0"/>
                <a:ea typeface="Times New Roman" charset="0"/>
                <a:cs typeface="Times New Roman" charset="0"/>
              </a:rPr>
              <a:t>Définir une matrice de compétences</a:t>
            </a:r>
          </a:p>
          <a:p>
            <a:pPr marL="1658944" lvl="1" indent="-571500" algn="just">
              <a:buFont typeface="Arial" charset="0"/>
              <a:buChar char="•"/>
            </a:pPr>
            <a:r>
              <a:rPr lang="fr-FR" sz="4000" dirty="0">
                <a:solidFill>
                  <a:srgbClr val="222222"/>
                </a:solidFill>
                <a:latin typeface="Times New Roman" charset="0"/>
                <a:ea typeface="Times New Roman" charset="0"/>
                <a:cs typeface="Times New Roman" charset="0"/>
              </a:rPr>
              <a:t>Partage et publication sur les réseaux sociaux</a:t>
            </a:r>
          </a:p>
          <a:p>
            <a:endParaRPr lang="fr-FR" sz="4400" b="1" dirty="0">
              <a:solidFill>
                <a:schemeClr val="accent2">
                  <a:lumMod val="75000"/>
                </a:schemeClr>
              </a:solidFill>
              <a:latin typeface="Arial" charset="0"/>
              <a:ea typeface="Arial" charset="0"/>
              <a:cs typeface="Arial" charset="0"/>
            </a:endParaRPr>
          </a:p>
          <a:p>
            <a:r>
              <a:rPr lang="fr-FR" sz="4400" b="1" dirty="0">
                <a:solidFill>
                  <a:schemeClr val="accent2">
                    <a:lumMod val="75000"/>
                  </a:schemeClr>
                </a:solidFill>
                <a:latin typeface="Arial" charset="0"/>
                <a:ea typeface="Arial" charset="0"/>
                <a:cs typeface="Arial" charset="0"/>
              </a:rPr>
              <a:t>Technologies :</a:t>
            </a:r>
          </a:p>
          <a:p>
            <a:r>
              <a:rPr lang="fr-FR" sz="4000" b="1" dirty="0">
                <a:latin typeface="Times New Roman" charset="0"/>
                <a:ea typeface="Times New Roman" charset="0"/>
                <a:cs typeface="Times New Roman" charset="0"/>
              </a:rPr>
              <a:t>Angular8, </a:t>
            </a:r>
            <a:r>
              <a:rPr lang="fr-FR" sz="4000" b="1" dirty="0" err="1">
                <a:latin typeface="Times New Roman" charset="0"/>
                <a:ea typeface="Times New Roman" charset="0"/>
                <a:cs typeface="Times New Roman" charset="0"/>
              </a:rPr>
              <a:t>Springboot</a:t>
            </a:r>
            <a:r>
              <a:rPr lang="fr-FR" sz="4000" b="1" dirty="0">
                <a:latin typeface="Times New Roman" charset="0"/>
                <a:ea typeface="Times New Roman" charset="0"/>
                <a:cs typeface="Times New Roman" charset="0"/>
              </a:rPr>
              <a:t>, </a:t>
            </a:r>
            <a:r>
              <a:rPr lang="fr-FR" sz="4000" b="1" dirty="0" err="1">
                <a:latin typeface="Times New Roman" charset="0"/>
                <a:ea typeface="Times New Roman" charset="0"/>
                <a:cs typeface="Times New Roman" charset="0"/>
              </a:rPr>
              <a:t>mongodb</a:t>
            </a:r>
            <a:endParaRPr lang="fr-FR" sz="4000" b="1" dirty="0">
              <a:latin typeface="Times New Roman" charset="0"/>
              <a:ea typeface="Times New Roman" charset="0"/>
              <a:cs typeface="Times New Roman" charset="0"/>
            </a:endParaRPr>
          </a:p>
        </p:txBody>
      </p:sp>
      <p:sp>
        <p:nvSpPr>
          <p:cNvPr id="6" name="Signalisation droite 5"/>
          <p:cNvSpPr/>
          <p:nvPr/>
        </p:nvSpPr>
        <p:spPr>
          <a:xfrm>
            <a:off x="-1" y="613423"/>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2</a:t>
            </a:r>
            <a:endParaRPr lang="fr-FR" sz="6000" b="1" dirty="0">
              <a:solidFill>
                <a:schemeClr val="tx1"/>
              </a:solidFill>
              <a:latin typeface="Open Sans Light"/>
            </a:endParaRPr>
          </a:p>
        </p:txBody>
      </p:sp>
      <p:sp>
        <p:nvSpPr>
          <p:cNvPr id="7" name="Rectangle 6"/>
          <p:cNvSpPr/>
          <p:nvPr/>
        </p:nvSpPr>
        <p:spPr>
          <a:xfrm>
            <a:off x="2824944" y="609929"/>
            <a:ext cx="19885613" cy="1938992"/>
          </a:xfrm>
          <a:prstGeom prst="rect">
            <a:avLst/>
          </a:prstGeom>
        </p:spPr>
        <p:txBody>
          <a:bodyPr wrap="square">
            <a:spAutoFit/>
          </a:bodyPr>
          <a:lstStyle/>
          <a:p>
            <a:pPr lvl="0" algn="ctr"/>
            <a:r>
              <a:rPr lang="fr-FR" sz="6000" b="1" dirty="0">
                <a:solidFill>
                  <a:schemeClr val="accent2">
                    <a:lumMod val="50000"/>
                  </a:schemeClr>
                </a:solidFill>
                <a:latin typeface="Arial" charset="0"/>
                <a:ea typeface="Arial" charset="0"/>
                <a:cs typeface="Arial" charset="0"/>
              </a:rPr>
              <a:t>Développement d’une application </a:t>
            </a:r>
          </a:p>
          <a:p>
            <a:pPr lvl="0" algn="ctr"/>
            <a:r>
              <a:rPr lang="fr-FR" sz="6000" b="1" dirty="0">
                <a:solidFill>
                  <a:schemeClr val="accent2">
                    <a:lumMod val="50000"/>
                  </a:schemeClr>
                </a:solidFill>
                <a:latin typeface="Arial" charset="0"/>
                <a:ea typeface="Arial" charset="0"/>
                <a:cs typeface="Arial" charset="0"/>
              </a:rPr>
              <a:t>de gestion de recrutement</a:t>
            </a:r>
          </a:p>
        </p:txBody>
      </p:sp>
    </p:spTree>
    <p:extLst>
      <p:ext uri="{BB962C8B-B14F-4D97-AF65-F5344CB8AC3E}">
        <p14:creationId xmlns:p14="http://schemas.microsoft.com/office/powerpoint/2010/main" val="1326865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011680" y="3803704"/>
            <a:ext cx="20698877" cy="7048083"/>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Description de sujet :</a:t>
            </a:r>
            <a:endParaRPr lang="fr-FR" sz="4000" dirty="0">
              <a:latin typeface="Times New Roman" charset="0"/>
              <a:ea typeface="Times New Roman" charset="0"/>
              <a:cs typeface="Times New Roman" charset="0"/>
            </a:endParaRPr>
          </a:p>
          <a:p>
            <a:r>
              <a:rPr lang="fr-FR" sz="4000" dirty="0">
                <a:solidFill>
                  <a:srgbClr val="222222"/>
                </a:solidFill>
                <a:latin typeface="Times New Roman" charset="0"/>
                <a:ea typeface="Times New Roman" charset="0"/>
                <a:cs typeface="Times New Roman" charset="0"/>
              </a:rPr>
              <a:t>Le projet consiste à réaliser ces différents modules :</a:t>
            </a:r>
          </a:p>
          <a:p>
            <a:pPr marL="1658944" lvl="1" indent="-571500" algn="just">
              <a:buFont typeface="Arial" charset="0"/>
              <a:buChar char="•"/>
            </a:pPr>
            <a:r>
              <a:rPr lang="fr-FR" sz="4000" dirty="0">
                <a:solidFill>
                  <a:srgbClr val="222222"/>
                </a:solidFill>
                <a:latin typeface="Times New Roman" charset="0"/>
                <a:ea typeface="Times New Roman" charset="0"/>
                <a:cs typeface="Times New Roman" charset="0"/>
              </a:rPr>
              <a:t>Saisie de rapports de visites</a:t>
            </a:r>
          </a:p>
          <a:p>
            <a:pPr marL="1658944" lvl="1" indent="-571500" algn="just">
              <a:buFont typeface="Arial" charset="0"/>
              <a:buChar char="•"/>
            </a:pPr>
            <a:r>
              <a:rPr lang="fr-FR" sz="4000" dirty="0">
                <a:solidFill>
                  <a:srgbClr val="222222"/>
                </a:solidFill>
                <a:latin typeface="Times New Roman" charset="0"/>
                <a:ea typeface="Times New Roman" charset="0"/>
                <a:cs typeface="Times New Roman" charset="0"/>
              </a:rPr>
              <a:t>Gestion des tournées et planning du travail</a:t>
            </a:r>
          </a:p>
          <a:p>
            <a:pPr marL="1658944" lvl="1" indent="-571500" algn="just">
              <a:buFont typeface="Arial" charset="0"/>
              <a:buChar char="•"/>
            </a:pPr>
            <a:r>
              <a:rPr lang="fr-FR" sz="4000" dirty="0">
                <a:solidFill>
                  <a:srgbClr val="222222"/>
                </a:solidFill>
                <a:latin typeface="Times New Roman" charset="0"/>
                <a:ea typeface="Times New Roman" charset="0"/>
                <a:cs typeface="Times New Roman" charset="0"/>
              </a:rPr>
              <a:t>Gestion séparée des agendas privés et professionnel</a:t>
            </a:r>
          </a:p>
          <a:p>
            <a:pPr marL="1658944" lvl="1" indent="-571500" algn="just">
              <a:buFont typeface="Arial" charset="0"/>
              <a:buChar char="•"/>
            </a:pPr>
            <a:r>
              <a:rPr lang="fr-FR" sz="4000" dirty="0">
                <a:solidFill>
                  <a:srgbClr val="222222"/>
                </a:solidFill>
                <a:latin typeface="Times New Roman" charset="0"/>
                <a:ea typeface="Times New Roman" charset="0"/>
                <a:cs typeface="Times New Roman" charset="0"/>
              </a:rPr>
              <a:t>Gestion des frais</a:t>
            </a:r>
          </a:p>
          <a:p>
            <a:pPr marL="1658944" lvl="1" indent="-571500" algn="just">
              <a:buFont typeface="Arial" charset="0"/>
              <a:buChar char="•"/>
            </a:pPr>
            <a:r>
              <a:rPr lang="fr-FR" sz="4000" dirty="0">
                <a:solidFill>
                  <a:srgbClr val="222222"/>
                </a:solidFill>
                <a:latin typeface="Times New Roman" charset="0"/>
                <a:ea typeface="Times New Roman" charset="0"/>
                <a:cs typeface="Times New Roman" charset="0"/>
              </a:rPr>
              <a:t>Consultation permanente de l’activité des délégué Médical</a:t>
            </a:r>
          </a:p>
          <a:p>
            <a:pPr marL="1658944" lvl="1" indent="-571500" algn="just">
              <a:buFont typeface="Arial" charset="0"/>
              <a:buChar char="•"/>
            </a:pPr>
            <a:r>
              <a:rPr lang="fr-FR" sz="4000" dirty="0">
                <a:solidFill>
                  <a:srgbClr val="222222"/>
                </a:solidFill>
                <a:latin typeface="Times New Roman" charset="0"/>
                <a:ea typeface="Times New Roman" charset="0"/>
                <a:cs typeface="Times New Roman" charset="0"/>
              </a:rPr>
              <a:t>Tableaux de bord personnalisés</a:t>
            </a:r>
          </a:p>
          <a:p>
            <a:endParaRPr lang="fr-FR" sz="4400" b="1" dirty="0">
              <a:solidFill>
                <a:schemeClr val="accent2">
                  <a:lumMod val="75000"/>
                </a:schemeClr>
              </a:solidFill>
              <a:latin typeface="Arial" charset="0"/>
              <a:ea typeface="Arial" charset="0"/>
              <a:cs typeface="Arial" charset="0"/>
            </a:endParaRPr>
          </a:p>
          <a:p>
            <a:r>
              <a:rPr lang="fr-FR" sz="4400" b="1" dirty="0">
                <a:solidFill>
                  <a:schemeClr val="accent2">
                    <a:lumMod val="75000"/>
                  </a:schemeClr>
                </a:solidFill>
                <a:latin typeface="Arial" charset="0"/>
                <a:ea typeface="Arial" charset="0"/>
                <a:cs typeface="Arial" charset="0"/>
              </a:rPr>
              <a:t>Technologies :</a:t>
            </a:r>
          </a:p>
          <a:p>
            <a:r>
              <a:rPr lang="fr-FR" sz="4000" b="1" dirty="0">
                <a:latin typeface="Times New Roman" charset="0"/>
                <a:ea typeface="Times New Roman" charset="0"/>
                <a:cs typeface="Times New Roman" charset="0"/>
              </a:rPr>
              <a:t>Angular8, </a:t>
            </a:r>
            <a:r>
              <a:rPr lang="fr-FR" sz="4000" b="1" dirty="0" err="1">
                <a:latin typeface="Times New Roman" charset="0"/>
                <a:ea typeface="Times New Roman" charset="0"/>
                <a:cs typeface="Times New Roman" charset="0"/>
              </a:rPr>
              <a:t>Springboot</a:t>
            </a:r>
            <a:r>
              <a:rPr lang="fr-FR" sz="4000" b="1" dirty="0">
                <a:latin typeface="Times New Roman" charset="0"/>
                <a:ea typeface="Times New Roman" charset="0"/>
                <a:cs typeface="Times New Roman" charset="0"/>
              </a:rPr>
              <a:t>, </a:t>
            </a:r>
            <a:r>
              <a:rPr lang="fr-FR" sz="4000" b="1" dirty="0" err="1">
                <a:latin typeface="Times New Roman" charset="0"/>
                <a:ea typeface="Times New Roman" charset="0"/>
                <a:cs typeface="Times New Roman" charset="0"/>
              </a:rPr>
              <a:t>mongodb</a:t>
            </a:r>
            <a:endParaRPr lang="fr-FR" sz="4000" b="1" dirty="0">
              <a:latin typeface="Times New Roman" charset="0"/>
              <a:ea typeface="Times New Roman" charset="0"/>
              <a:cs typeface="Times New Roman" charset="0"/>
            </a:endParaRPr>
          </a:p>
        </p:txBody>
      </p:sp>
      <p:sp>
        <p:nvSpPr>
          <p:cNvPr id="7" name="Signalisation droite 6"/>
          <p:cNvSpPr/>
          <p:nvPr/>
        </p:nvSpPr>
        <p:spPr>
          <a:xfrm>
            <a:off x="-1" y="613423"/>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2</a:t>
            </a:r>
            <a:endParaRPr lang="fr-FR" sz="6000" b="1" dirty="0">
              <a:solidFill>
                <a:schemeClr val="tx1"/>
              </a:solidFill>
              <a:latin typeface="Open Sans Light"/>
            </a:endParaRPr>
          </a:p>
        </p:txBody>
      </p:sp>
      <p:sp>
        <p:nvSpPr>
          <p:cNvPr id="8" name="Rectangle 7"/>
          <p:cNvSpPr/>
          <p:nvPr/>
        </p:nvSpPr>
        <p:spPr>
          <a:xfrm>
            <a:off x="2824944" y="609929"/>
            <a:ext cx="19885613" cy="1938992"/>
          </a:xfrm>
          <a:prstGeom prst="rect">
            <a:avLst/>
          </a:prstGeom>
        </p:spPr>
        <p:txBody>
          <a:bodyPr wrap="square">
            <a:spAutoFit/>
          </a:bodyPr>
          <a:lstStyle/>
          <a:p>
            <a:pPr lvl="0" algn="ctr"/>
            <a:r>
              <a:rPr lang="fr-FR" sz="6000" b="1" dirty="0">
                <a:solidFill>
                  <a:schemeClr val="accent2">
                    <a:lumMod val="50000"/>
                  </a:schemeClr>
                </a:solidFill>
                <a:latin typeface="Arial" charset="0"/>
                <a:ea typeface="Arial" charset="0"/>
                <a:cs typeface="Arial" charset="0"/>
              </a:rPr>
              <a:t>Développement d’une application de gestion des laboratoires médicaux (délégué médical)</a:t>
            </a:r>
          </a:p>
        </p:txBody>
      </p:sp>
    </p:spTree>
    <p:extLst>
      <p:ext uri="{BB962C8B-B14F-4D97-AF65-F5344CB8AC3E}">
        <p14:creationId xmlns:p14="http://schemas.microsoft.com/office/powerpoint/2010/main" val="1802235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824944" y="679358"/>
            <a:ext cx="19689029" cy="1938992"/>
          </a:xfrm>
          <a:prstGeom prst="rect">
            <a:avLst/>
          </a:prstGeom>
        </p:spPr>
        <p:txBody>
          <a:bodyPr wrap="square">
            <a:spAutoFit/>
          </a:bodyPr>
          <a:lstStyle/>
          <a:p>
            <a:pPr algn="ctr"/>
            <a:r>
              <a:rPr lang="fr-FR" sz="6000" b="1" dirty="0">
                <a:solidFill>
                  <a:schemeClr val="accent2">
                    <a:lumMod val="50000"/>
                  </a:schemeClr>
                </a:solidFill>
                <a:latin typeface="Arial" charset="0"/>
                <a:ea typeface="Arial" charset="0"/>
                <a:cs typeface="Arial" charset="0"/>
              </a:rPr>
              <a:t>Application Web et Mobile : micro-covoiturage adaptée pour les grandes entreprises</a:t>
            </a:r>
          </a:p>
        </p:txBody>
      </p:sp>
      <p:sp>
        <p:nvSpPr>
          <p:cNvPr id="3" name="ZoneTexte 2"/>
          <p:cNvSpPr txBox="1"/>
          <p:nvPr/>
        </p:nvSpPr>
        <p:spPr>
          <a:xfrm>
            <a:off x="2011680" y="3638445"/>
            <a:ext cx="20502293" cy="7909858"/>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Description de sujet :</a:t>
            </a:r>
            <a:br>
              <a:rPr lang="fr-FR" sz="4800" dirty="0"/>
            </a:br>
            <a:r>
              <a:rPr lang="fr-FR" sz="4000" dirty="0">
                <a:latin typeface="Times New Roman" charset="0"/>
                <a:ea typeface="Times New Roman" charset="0"/>
                <a:cs typeface="Times New Roman" charset="0"/>
              </a:rPr>
              <a:t>Chacun enregistrerait sur un site web ou une application mobile son trajet régulier entre son lieu de travail et son domicile. </a:t>
            </a:r>
          </a:p>
          <a:p>
            <a:r>
              <a:rPr lang="fr-FR" sz="4000" dirty="0">
                <a:latin typeface="Times New Roman" charset="0"/>
                <a:ea typeface="Times New Roman" charset="0"/>
                <a:cs typeface="Times New Roman" charset="0"/>
              </a:rPr>
              <a:t>Chaque jour, un peu avant d'effectuer son trajet aller ou retour ( 10 à 30 minutes avant ? ) on valide l'horaire de départ prévu. </a:t>
            </a:r>
          </a:p>
          <a:p>
            <a:endParaRPr lang="fr-FR" sz="4000" dirty="0">
              <a:latin typeface="Times New Roman" charset="0"/>
              <a:ea typeface="Times New Roman" charset="0"/>
              <a:cs typeface="Times New Roman" charset="0"/>
            </a:endParaRPr>
          </a:p>
          <a:p>
            <a:r>
              <a:rPr lang="fr-FR" sz="4000" dirty="0">
                <a:latin typeface="Times New Roman" charset="0"/>
                <a:ea typeface="Times New Roman" charset="0"/>
                <a:cs typeface="Times New Roman" charset="0"/>
              </a:rPr>
              <a:t>Un site web / appli mobile et un écran dans le hall de l'établissement récapitulent les départs proches avec la destination à la manière d'un affichage de gare ou d'aéroport, et les gens intéressés pourraient l'indiquer et rejoindre le conducteur à un point de rendez-vous prévu.</a:t>
            </a:r>
            <a:br>
              <a:rPr lang="fr-FR" sz="4800" dirty="0"/>
            </a:br>
            <a:endParaRPr lang="fr-FR" sz="4800" dirty="0"/>
          </a:p>
          <a:p>
            <a:endParaRPr lang="fr-FR" sz="4800" dirty="0"/>
          </a:p>
          <a:p>
            <a:r>
              <a:rPr lang="fr-FR" sz="4800" b="1" dirty="0">
                <a:solidFill>
                  <a:schemeClr val="accent2">
                    <a:lumMod val="75000"/>
                  </a:schemeClr>
                </a:solidFill>
                <a:latin typeface="Arial" charset="0"/>
                <a:ea typeface="Arial" charset="0"/>
                <a:cs typeface="Arial" charset="0"/>
              </a:rPr>
              <a:t>Technologie : </a:t>
            </a:r>
            <a:r>
              <a:rPr lang="fr-FR" sz="4000" b="1" dirty="0" err="1">
                <a:latin typeface="Times New Roman" charset="0"/>
                <a:ea typeface="Times New Roman" charset="0"/>
                <a:cs typeface="Times New Roman" charset="0"/>
              </a:rPr>
              <a:t>React</a:t>
            </a:r>
            <a:r>
              <a:rPr lang="fr-FR" sz="4000" b="1" dirty="0">
                <a:latin typeface="Times New Roman" charset="0"/>
                <a:ea typeface="Times New Roman" charset="0"/>
                <a:cs typeface="Times New Roman" charset="0"/>
              </a:rPr>
              <a:t> Native &amp; </a:t>
            </a:r>
            <a:r>
              <a:rPr lang="fr-FR" sz="4000" b="1" dirty="0" err="1">
                <a:latin typeface="Times New Roman" charset="0"/>
                <a:ea typeface="Times New Roman" charset="0"/>
                <a:cs typeface="Times New Roman" charset="0"/>
              </a:rPr>
              <a:t>React</a:t>
            </a:r>
            <a:r>
              <a:rPr lang="fr-FR" sz="4000" b="1" dirty="0">
                <a:latin typeface="Times New Roman" charset="0"/>
                <a:ea typeface="Times New Roman" charset="0"/>
                <a:cs typeface="Times New Roman" charset="0"/>
              </a:rPr>
              <a:t> JS </a:t>
            </a:r>
          </a:p>
        </p:txBody>
      </p:sp>
      <p:sp>
        <p:nvSpPr>
          <p:cNvPr id="5" name="Signalisation droite 4"/>
          <p:cNvSpPr/>
          <p:nvPr/>
        </p:nvSpPr>
        <p:spPr>
          <a:xfrm>
            <a:off x="-1" y="613423"/>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1</a:t>
            </a:r>
            <a:endParaRPr lang="fr-FR" sz="6000" b="1" dirty="0">
              <a:solidFill>
                <a:schemeClr val="tx1"/>
              </a:solidFill>
              <a:latin typeface="Open Sans Light"/>
            </a:endParaRPr>
          </a:p>
        </p:txBody>
      </p:sp>
    </p:spTree>
    <p:extLst>
      <p:ext uri="{BB962C8B-B14F-4D97-AF65-F5344CB8AC3E}">
        <p14:creationId xmlns:p14="http://schemas.microsoft.com/office/powerpoint/2010/main" val="2060916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011680" y="2409244"/>
            <a:ext cx="20502293" cy="9448740"/>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Description de sujet :</a:t>
            </a:r>
            <a:br>
              <a:rPr lang="fr-FR" sz="4000" dirty="0"/>
            </a:br>
            <a:r>
              <a:rPr lang="fr-FR" sz="4000" dirty="0">
                <a:latin typeface="Times New Roman" charset="0"/>
                <a:ea typeface="Times New Roman" charset="0"/>
                <a:cs typeface="Times New Roman" charset="0"/>
              </a:rPr>
              <a:t>Pour les gens ont des compétences plus ou moins poussées dans divers domaines, on pourrait remplir une fiche en indiquant ses compétences.</a:t>
            </a:r>
          </a:p>
          <a:p>
            <a:r>
              <a:rPr lang="fr-FR" sz="4000" dirty="0">
                <a:latin typeface="Times New Roman" charset="0"/>
                <a:ea typeface="Times New Roman" charset="0"/>
                <a:cs typeface="Times New Roman" charset="0"/>
              </a:rPr>
              <a:t>Quand on a besoin d'un service, par exemple de la plomberie ou de la menuiserie, on pourrait faire une recherche, trouver un profil adapté de quelqu'un de disponible et lui indiquer notre besoin. A son tour il pourrait regarder nos compétences et décider si il est intéressé pour faire du troc maintenant ou plus tard, par exemple en échange d'une formation en cuisine ou en mixage, et on validerait ensuite l'échange.</a:t>
            </a:r>
          </a:p>
          <a:p>
            <a:r>
              <a:rPr lang="fr-FR" sz="4000" dirty="0">
                <a:latin typeface="Times New Roman" charset="0"/>
                <a:ea typeface="Times New Roman" charset="0"/>
                <a:cs typeface="Times New Roman" charset="0"/>
              </a:rPr>
              <a:t>Les profils seraient notés comme sur </a:t>
            </a:r>
            <a:r>
              <a:rPr lang="fr-FR" sz="4000" dirty="0" err="1">
                <a:latin typeface="Times New Roman" charset="0"/>
                <a:ea typeface="Times New Roman" charset="0"/>
                <a:cs typeface="Times New Roman" charset="0"/>
              </a:rPr>
              <a:t>blablacar</a:t>
            </a:r>
            <a:r>
              <a:rPr lang="fr-FR" sz="4000" dirty="0">
                <a:latin typeface="Times New Roman" charset="0"/>
                <a:ea typeface="Times New Roman" charset="0"/>
                <a:cs typeface="Times New Roman" charset="0"/>
              </a:rPr>
              <a:t> et compagnie pour éviter les gens peu fiables. On pourrait même éventuellement avoir un système de points qui remplacerait l'argent et qu'on pourrait cumuler si on veut rendre le service sans échange équivalent, et qui nous donnerait du crédit plus tard pour profiter à notre tour d'un service sans troc.</a:t>
            </a:r>
          </a:p>
          <a:p>
            <a:endParaRPr lang="fr-FR" sz="4000" dirty="0">
              <a:latin typeface="Times New Roman" charset="0"/>
              <a:ea typeface="Times New Roman" charset="0"/>
              <a:cs typeface="Times New Roman" charset="0"/>
            </a:endParaRPr>
          </a:p>
          <a:p>
            <a:r>
              <a:rPr lang="fr-FR" sz="4400" b="1" dirty="0">
                <a:solidFill>
                  <a:schemeClr val="accent2">
                    <a:lumMod val="75000"/>
                  </a:schemeClr>
                </a:solidFill>
                <a:latin typeface="Arial" charset="0"/>
                <a:ea typeface="Arial" charset="0"/>
                <a:cs typeface="Arial" charset="0"/>
              </a:rPr>
              <a:t>Technologies :</a:t>
            </a:r>
          </a:p>
          <a:p>
            <a:r>
              <a:rPr lang="fr-FR" sz="4000" b="1" dirty="0" err="1">
                <a:latin typeface="Times New Roman" charset="0"/>
                <a:ea typeface="Times New Roman" charset="0"/>
                <a:cs typeface="Times New Roman" charset="0"/>
              </a:rPr>
              <a:t>Ionic</a:t>
            </a:r>
            <a:r>
              <a:rPr lang="fr-FR" sz="4000" b="1" dirty="0">
                <a:latin typeface="Times New Roman" charset="0"/>
                <a:ea typeface="Times New Roman" charset="0"/>
                <a:cs typeface="Times New Roman" charset="0"/>
              </a:rPr>
              <a:t> 4 &amp; </a:t>
            </a:r>
            <a:r>
              <a:rPr lang="fr-FR" sz="4000" b="1" dirty="0" err="1">
                <a:latin typeface="Times New Roman" charset="0"/>
                <a:ea typeface="Times New Roman" charset="0"/>
                <a:cs typeface="Times New Roman" charset="0"/>
              </a:rPr>
              <a:t>angular</a:t>
            </a:r>
            <a:r>
              <a:rPr lang="fr-FR" sz="4000" b="1" dirty="0">
                <a:latin typeface="Times New Roman" charset="0"/>
                <a:ea typeface="Times New Roman" charset="0"/>
                <a:cs typeface="Times New Roman" charset="0"/>
              </a:rPr>
              <a:t> 8 </a:t>
            </a:r>
          </a:p>
        </p:txBody>
      </p:sp>
      <p:sp>
        <p:nvSpPr>
          <p:cNvPr id="8" name="Signalisation droite 7"/>
          <p:cNvSpPr/>
          <p:nvPr/>
        </p:nvSpPr>
        <p:spPr>
          <a:xfrm>
            <a:off x="-1" y="613423"/>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2</a:t>
            </a:r>
            <a:endParaRPr lang="fr-FR" sz="6000" b="1" dirty="0">
              <a:solidFill>
                <a:schemeClr val="tx1"/>
              </a:solidFill>
              <a:latin typeface="Open Sans Light"/>
            </a:endParaRPr>
          </a:p>
        </p:txBody>
      </p:sp>
      <p:sp>
        <p:nvSpPr>
          <p:cNvPr id="9" name="Rectangle 8"/>
          <p:cNvSpPr/>
          <p:nvPr/>
        </p:nvSpPr>
        <p:spPr>
          <a:xfrm>
            <a:off x="2824944" y="679358"/>
            <a:ext cx="19689029" cy="1015663"/>
          </a:xfrm>
          <a:prstGeom prst="rect">
            <a:avLst/>
          </a:prstGeom>
        </p:spPr>
        <p:txBody>
          <a:bodyPr wrap="square">
            <a:spAutoFit/>
          </a:bodyPr>
          <a:lstStyle/>
          <a:p>
            <a:pPr algn="ctr"/>
            <a:r>
              <a:rPr lang="fr-FR" sz="6000" b="1" dirty="0">
                <a:solidFill>
                  <a:schemeClr val="accent2">
                    <a:lumMod val="50000"/>
                  </a:schemeClr>
                </a:solidFill>
                <a:latin typeface="Arial" charset="0"/>
                <a:ea typeface="Arial" charset="0"/>
                <a:cs typeface="Arial" charset="0"/>
              </a:rPr>
              <a:t>Une application Mobile de troc de services</a:t>
            </a:r>
          </a:p>
        </p:txBody>
      </p:sp>
    </p:spTree>
    <p:extLst>
      <p:ext uri="{BB962C8B-B14F-4D97-AF65-F5344CB8AC3E}">
        <p14:creationId xmlns:p14="http://schemas.microsoft.com/office/powerpoint/2010/main" val="1794442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1"/>
            <a:ext cx="24387175" cy="13716000"/>
          </a:xfrm>
          <a:prstGeom prst="rect">
            <a:avLst/>
          </a:prstGeom>
          <a:solidFill>
            <a:srgbClr val="82D9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b="1" spc="50" dirty="0">
              <a:ln w="9525" cmpd="sng">
                <a:solidFill>
                  <a:schemeClr val="accent1"/>
                </a:solidFill>
                <a:prstDash val="solid"/>
              </a:ln>
              <a:solidFill>
                <a:srgbClr val="70AD47">
                  <a:tint val="1000"/>
                </a:srgbClr>
              </a:solidFill>
              <a:effectLst>
                <a:glow rad="38100">
                  <a:schemeClr val="accent1">
                    <a:alpha val="40000"/>
                  </a:schemeClr>
                </a:glow>
              </a:effectLst>
              <a:latin typeface="Open Sans Light"/>
            </a:endParaRPr>
          </a:p>
        </p:txBody>
      </p:sp>
      <p:sp>
        <p:nvSpPr>
          <p:cNvPr id="2" name="Titre 1"/>
          <p:cNvSpPr>
            <a:spLocks noGrp="1"/>
          </p:cNvSpPr>
          <p:nvPr>
            <p:ph type="title"/>
          </p:nvPr>
        </p:nvSpPr>
        <p:spPr>
          <a:xfrm>
            <a:off x="16633950" y="5887513"/>
            <a:ext cx="7521919" cy="4044094"/>
          </a:xfrm>
        </p:spPr>
        <p:txBody>
          <a:bodyPr/>
          <a:lstStyle/>
          <a:p>
            <a:r>
              <a:rPr lang="fr-FR" sz="96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ook Antiqua" charset="0"/>
                <a:ea typeface="Book Antiqua" charset="0"/>
                <a:cs typeface="Book Antiqua" charset="0"/>
              </a:rPr>
              <a:t>Sujets </a:t>
            </a:r>
            <a:r>
              <a:rPr lang="fr-FR" sz="9600" b="0">
                <a:ln w="0"/>
                <a:solidFill>
                  <a:schemeClr val="tx1"/>
                </a:solidFill>
                <a:effectLst>
                  <a:outerShdw blurRad="38100" dist="19050" dir="2700000" algn="tl" rotWithShape="0">
                    <a:schemeClr val="dk1">
                      <a:alpha val="40000"/>
                    </a:schemeClr>
                  </a:outerShdw>
                </a:effectLst>
                <a:latin typeface="Book Antiqua" charset="0"/>
                <a:ea typeface="Book Antiqua" charset="0"/>
                <a:cs typeface="Book Antiqua" charset="0"/>
              </a:rPr>
              <a:t>Intelligence</a:t>
            </a:r>
            <a:r>
              <a:rPr lang="fr-FR" sz="96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ook Antiqua" charset="0"/>
                <a:ea typeface="Book Antiqua" charset="0"/>
                <a:cs typeface="Book Antiqua" charset="0"/>
              </a:rPr>
              <a:t> Artificielle</a:t>
            </a:r>
            <a:endParaRPr lang="en-US" sz="9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ook Antiqua" charset="0"/>
              <a:ea typeface="Book Antiqua" charset="0"/>
              <a:cs typeface="Book Antiqua" charset="0"/>
            </a:endParaRPr>
          </a:p>
        </p:txBody>
      </p:sp>
      <p:pic>
        <p:nvPicPr>
          <p:cNvPr id="4" name="Espace réservé pour une image  3"/>
          <p:cNvPicPr>
            <a:picLocks noGrp="1" noChangeAspect="1"/>
          </p:cNvPicPr>
          <p:nvPr>
            <p:ph type="pic" sz="quarter" idx="20"/>
          </p:nvPr>
        </p:nvPicPr>
        <p:blipFill>
          <a:blip r:embed="rId2">
            <a:extLst>
              <a:ext uri="{28A0092B-C50C-407E-A947-70E740481C1C}">
                <a14:useLocalDpi xmlns:a14="http://schemas.microsoft.com/office/drawing/2010/main" val="0"/>
              </a:ext>
            </a:extLst>
          </a:blip>
          <a:srcRect l="4459" r="4459"/>
          <a:stretch>
            <a:fillRect/>
          </a:stretch>
        </p:blipFill>
        <p:spPr/>
      </p:pic>
    </p:spTree>
    <p:extLst>
      <p:ext uri="{BB962C8B-B14F-4D97-AF65-F5344CB8AC3E}">
        <p14:creationId xmlns:p14="http://schemas.microsoft.com/office/powerpoint/2010/main" val="1637603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66019" y="1"/>
            <a:ext cx="24387175" cy="13716000"/>
          </a:xfrm>
          <a:prstGeom prst="rect">
            <a:avLst/>
          </a:prstGeom>
          <a:gradFill flip="none" rotWithShape="1">
            <a:gsLst>
              <a:gs pos="0">
                <a:srgbClr val="0060CD">
                  <a:shade val="30000"/>
                  <a:satMod val="115000"/>
                </a:srgbClr>
              </a:gs>
              <a:gs pos="50000">
                <a:srgbClr val="0060CD">
                  <a:shade val="67500"/>
                  <a:satMod val="115000"/>
                </a:srgbClr>
              </a:gs>
              <a:gs pos="100000">
                <a:srgbClr val="0060CD">
                  <a:shade val="100000"/>
                  <a:satMod val="115000"/>
                </a:srgbClr>
              </a:gs>
            </a:gsLst>
            <a:path path="circle">
              <a:fillToRect l="100000" b="100000"/>
            </a:path>
            <a:tileRect t="-100000" r="-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Open Sans Light"/>
            </a:endParaRPr>
          </a:p>
        </p:txBody>
      </p:sp>
      <p:sp>
        <p:nvSpPr>
          <p:cNvPr id="2" name="Titre 1"/>
          <p:cNvSpPr>
            <a:spLocks noGrp="1"/>
          </p:cNvSpPr>
          <p:nvPr>
            <p:ph type="title"/>
          </p:nvPr>
        </p:nvSpPr>
        <p:spPr>
          <a:xfrm>
            <a:off x="15241983" y="4091941"/>
            <a:ext cx="9079173" cy="3543300"/>
          </a:xfrm>
        </p:spPr>
        <p:txBody>
          <a:bodyPr/>
          <a:lstStyle/>
          <a:p>
            <a:r>
              <a:rPr lang="fr-FR" sz="8500">
                <a:solidFill>
                  <a:schemeClr val="bg1"/>
                </a:solidFill>
                <a:latin typeface="Book Antiqua" charset="0"/>
                <a:ea typeface="Book Antiqua" charset="0"/>
                <a:cs typeface="Book Antiqua" charset="0"/>
              </a:rPr>
              <a:t>Sujets Développement Web</a:t>
            </a:r>
            <a:endParaRPr lang="en-US" sz="8500" dirty="0">
              <a:solidFill>
                <a:schemeClr val="bg1"/>
              </a:solidFill>
              <a:latin typeface="Book Antiqua" charset="0"/>
              <a:ea typeface="Book Antiqua" charset="0"/>
              <a:cs typeface="Book Antiqua" charset="0"/>
            </a:endParaRPr>
          </a:p>
        </p:txBody>
      </p:sp>
      <p:pic>
        <p:nvPicPr>
          <p:cNvPr id="31" name="Espace réservé pour une image  30"/>
          <p:cNvPicPr>
            <a:picLocks noGrp="1" noChangeAspect="1"/>
          </p:cNvPicPr>
          <p:nvPr>
            <p:ph type="pic" sz="quarter" idx="20"/>
          </p:nvPr>
        </p:nvPicPr>
        <p:blipFill>
          <a:blip r:embed="rId2">
            <a:extLst>
              <a:ext uri="{28A0092B-C50C-407E-A947-70E740481C1C}">
                <a14:useLocalDpi xmlns:a14="http://schemas.microsoft.com/office/drawing/2010/main" val="0"/>
              </a:ext>
            </a:extLst>
          </a:blip>
          <a:srcRect l="24534" r="24534"/>
          <a:stretch>
            <a:fillRect/>
          </a:stretch>
        </p:blipFill>
        <p:spPr/>
      </p:pic>
    </p:spTree>
    <p:extLst>
      <p:ext uri="{BB962C8B-B14F-4D97-AF65-F5344CB8AC3E}">
        <p14:creationId xmlns:p14="http://schemas.microsoft.com/office/powerpoint/2010/main" val="2030079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418311" y="951975"/>
            <a:ext cx="19689029" cy="1692771"/>
          </a:xfrm>
          <a:prstGeom prst="rect">
            <a:avLst/>
          </a:prstGeom>
        </p:spPr>
        <p:txBody>
          <a:bodyPr wrap="square">
            <a:spAutoFit/>
          </a:bodyPr>
          <a:lstStyle/>
          <a:p>
            <a:pPr algn="ctr"/>
            <a:r>
              <a:rPr lang="fr-FR" sz="5200" b="1" dirty="0">
                <a:solidFill>
                  <a:schemeClr val="accent2">
                    <a:lumMod val="50000"/>
                  </a:schemeClr>
                </a:solidFill>
                <a:latin typeface="Arial" charset="0"/>
                <a:ea typeface="Arial" charset="0"/>
                <a:cs typeface="Arial" charset="0"/>
              </a:rPr>
              <a:t>Mises-en place d’une solution Machine Learning pour analyser les performances tactiques des équipes de football</a:t>
            </a:r>
          </a:p>
        </p:txBody>
      </p:sp>
      <p:sp>
        <p:nvSpPr>
          <p:cNvPr id="3" name="ZoneTexte 2"/>
          <p:cNvSpPr txBox="1"/>
          <p:nvPr/>
        </p:nvSpPr>
        <p:spPr>
          <a:xfrm>
            <a:off x="2011680" y="4164225"/>
            <a:ext cx="20502293" cy="4955203"/>
          </a:xfrm>
          <a:prstGeom prst="rect">
            <a:avLst/>
          </a:prstGeom>
          <a:noFill/>
        </p:spPr>
        <p:txBody>
          <a:bodyPr wrap="square" rtlCol="0">
            <a:spAutoFit/>
          </a:bodyPr>
          <a:lstStyle/>
          <a:p>
            <a:r>
              <a:rPr lang="fr-FR" sz="4800" b="1" dirty="0">
                <a:solidFill>
                  <a:schemeClr val="accent2">
                    <a:lumMod val="75000"/>
                  </a:schemeClr>
                </a:solidFill>
                <a:latin typeface="Arial" charset="0"/>
                <a:ea typeface="Arial" charset="0"/>
                <a:cs typeface="Arial" charset="0"/>
              </a:rPr>
              <a:t>Objectif :</a:t>
            </a:r>
          </a:p>
          <a:p>
            <a:r>
              <a:rPr lang="fr-FR" sz="4400" dirty="0">
                <a:latin typeface="Times New Roman" charset="0"/>
                <a:ea typeface="Times New Roman" charset="0"/>
                <a:cs typeface="Times New Roman" charset="0"/>
              </a:rPr>
              <a:t>Intégration d’une solution Machine Learning dans un site web en utilisant le Framework Django ou </a:t>
            </a:r>
            <a:r>
              <a:rPr lang="fr-FR" sz="4400" dirty="0" err="1">
                <a:latin typeface="Times New Roman" charset="0"/>
                <a:ea typeface="Times New Roman" charset="0"/>
                <a:cs typeface="Times New Roman" charset="0"/>
              </a:rPr>
              <a:t>Flask</a:t>
            </a:r>
            <a:r>
              <a:rPr lang="fr-FR" sz="4400" dirty="0">
                <a:latin typeface="Times New Roman" charset="0"/>
                <a:ea typeface="Times New Roman" charset="0"/>
                <a:cs typeface="Times New Roman" charset="0"/>
              </a:rPr>
              <a:t> afin de déterminer les tactiques du jeu réussies des équipes de football.</a:t>
            </a:r>
          </a:p>
          <a:p>
            <a:endParaRPr lang="en-US" sz="4400" b="1" i="1" dirty="0">
              <a:latin typeface="Times New Roman" charset="0"/>
              <a:ea typeface="Times New Roman" charset="0"/>
              <a:cs typeface="Times New Roman" charset="0"/>
            </a:endParaRPr>
          </a:p>
          <a:p>
            <a:endParaRPr lang="en-US" sz="4400" b="1" i="1" dirty="0">
              <a:latin typeface="Times New Roman" charset="0"/>
              <a:ea typeface="Times New Roman" charset="0"/>
              <a:cs typeface="Times New Roman" charset="0"/>
            </a:endParaRPr>
          </a:p>
          <a:p>
            <a:r>
              <a:rPr lang="en-US" sz="4800" b="1" dirty="0">
                <a:solidFill>
                  <a:schemeClr val="accent2">
                    <a:lumMod val="75000"/>
                  </a:schemeClr>
                </a:solidFill>
                <a:latin typeface="Arial" charset="0"/>
                <a:ea typeface="Arial" charset="0"/>
                <a:cs typeface="Arial" charset="0"/>
              </a:rPr>
              <a:t>Compétence :</a:t>
            </a:r>
            <a:endParaRPr lang="fr-FR" sz="4800" dirty="0">
              <a:solidFill>
                <a:schemeClr val="accent2">
                  <a:lumMod val="75000"/>
                </a:schemeClr>
              </a:solidFill>
              <a:latin typeface="Arial" charset="0"/>
              <a:ea typeface="Arial" charset="0"/>
              <a:cs typeface="Arial" charset="0"/>
            </a:endParaRPr>
          </a:p>
          <a:p>
            <a:r>
              <a:rPr lang="en-US" sz="4400" b="1" dirty="0">
                <a:latin typeface="Times New Roman" charset="0"/>
                <a:ea typeface="Times New Roman" charset="0"/>
                <a:cs typeface="Times New Roman" charset="0"/>
              </a:rPr>
              <a:t>Python, Machine Learning, Deep Learning, </a:t>
            </a:r>
            <a:r>
              <a:rPr lang="en-US" sz="4400" b="1" dirty="0" err="1">
                <a:latin typeface="Times New Roman" charset="0"/>
                <a:ea typeface="Times New Roman" charset="0"/>
                <a:cs typeface="Times New Roman" charset="0"/>
              </a:rPr>
              <a:t>OpenCV</a:t>
            </a:r>
            <a:r>
              <a:rPr lang="en-US" sz="4400" b="1" dirty="0">
                <a:latin typeface="Times New Roman" charset="0"/>
                <a:ea typeface="Times New Roman" charset="0"/>
                <a:cs typeface="Times New Roman" charset="0"/>
              </a:rPr>
              <a:t>, </a:t>
            </a:r>
            <a:r>
              <a:rPr lang="en-US" sz="4400" b="1" dirty="0" err="1">
                <a:latin typeface="Times New Roman" charset="0"/>
                <a:ea typeface="Times New Roman" charset="0"/>
                <a:cs typeface="Times New Roman" charset="0"/>
              </a:rPr>
              <a:t>Sql</a:t>
            </a:r>
            <a:endParaRPr lang="fr-FR" sz="4400" b="1" dirty="0">
              <a:latin typeface="Times New Roman" charset="0"/>
              <a:ea typeface="Times New Roman" charset="0"/>
              <a:cs typeface="Times New Roman" charset="0"/>
            </a:endParaRPr>
          </a:p>
        </p:txBody>
      </p:sp>
      <p:sp>
        <p:nvSpPr>
          <p:cNvPr id="5" name="Signalisation droite 4"/>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1</a:t>
            </a:r>
            <a:endParaRPr lang="fr-FR" sz="6000" b="1" dirty="0">
              <a:solidFill>
                <a:schemeClr val="tx1"/>
              </a:solidFill>
              <a:latin typeface="Open Sans Light"/>
            </a:endParaRPr>
          </a:p>
        </p:txBody>
      </p:sp>
    </p:spTree>
    <p:extLst>
      <p:ext uri="{BB962C8B-B14F-4D97-AF65-F5344CB8AC3E}">
        <p14:creationId xmlns:p14="http://schemas.microsoft.com/office/powerpoint/2010/main" val="105284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011680" y="3735124"/>
            <a:ext cx="20502293" cy="6801862"/>
          </a:xfrm>
          <a:prstGeom prst="rect">
            <a:avLst/>
          </a:prstGeom>
          <a:noFill/>
        </p:spPr>
        <p:txBody>
          <a:bodyPr wrap="square" rtlCol="0">
            <a:spAutoFit/>
          </a:bodyPr>
          <a:lstStyle/>
          <a:p>
            <a:r>
              <a:rPr lang="fr-FR" sz="4800" b="1" dirty="0">
                <a:solidFill>
                  <a:schemeClr val="accent2">
                    <a:lumMod val="75000"/>
                  </a:schemeClr>
                </a:solidFill>
                <a:latin typeface="Arial" charset="0"/>
                <a:ea typeface="Arial" charset="0"/>
                <a:cs typeface="Arial" charset="0"/>
              </a:rPr>
              <a:t>Objectif :</a:t>
            </a:r>
          </a:p>
          <a:p>
            <a:r>
              <a:rPr lang="fr-FR" sz="4400" dirty="0">
                <a:latin typeface="Times New Roman" charset="0"/>
                <a:ea typeface="Times New Roman" charset="0"/>
                <a:cs typeface="Times New Roman" charset="0"/>
              </a:rPr>
              <a:t>Dans le cadre d’intégrer l’intelligence artificielle afin d’augmenter le taux de sécurité, nous voulons créer un robot qui permet de :</a:t>
            </a:r>
          </a:p>
          <a:p>
            <a:pPr marL="571500" lvl="0" indent="-571500">
              <a:buFont typeface="Arial" charset="0"/>
              <a:buChar char="•"/>
            </a:pPr>
            <a:r>
              <a:rPr lang="fr-FR" sz="4000" dirty="0">
                <a:latin typeface="Times New Roman" charset="0"/>
                <a:ea typeface="Times New Roman" charset="0"/>
                <a:cs typeface="Times New Roman" charset="0"/>
              </a:rPr>
              <a:t>Reconnaitre les visages et les voix des employés.</a:t>
            </a:r>
          </a:p>
          <a:p>
            <a:pPr marL="571500" lvl="0" indent="-571500">
              <a:buFont typeface="Arial" charset="0"/>
              <a:buChar char="•"/>
            </a:pPr>
            <a:r>
              <a:rPr lang="fr-FR" sz="4000" dirty="0">
                <a:latin typeface="Times New Roman" charset="0"/>
                <a:ea typeface="Times New Roman" charset="0"/>
                <a:cs typeface="Times New Roman" charset="0"/>
              </a:rPr>
              <a:t>Détecter les objets.</a:t>
            </a:r>
          </a:p>
          <a:p>
            <a:pPr marL="571500" lvl="0" indent="-571500">
              <a:buFont typeface="Arial" charset="0"/>
              <a:buChar char="•"/>
            </a:pPr>
            <a:r>
              <a:rPr lang="fr-FR" sz="4000" dirty="0">
                <a:latin typeface="Times New Roman" charset="0"/>
                <a:ea typeface="Times New Roman" charset="0"/>
                <a:cs typeface="Times New Roman" charset="0"/>
              </a:rPr>
              <a:t>Faire un signal d’alarme en cas de détection de visage, de voie ou d’objet non reconnues.</a:t>
            </a:r>
          </a:p>
          <a:p>
            <a:endParaRPr lang="en-US" sz="4400" b="1" i="1" dirty="0">
              <a:latin typeface="Times New Roman" charset="0"/>
              <a:ea typeface="Times New Roman" charset="0"/>
              <a:cs typeface="Times New Roman" charset="0"/>
            </a:endParaRPr>
          </a:p>
          <a:p>
            <a:endParaRPr lang="en-US" sz="4400" b="1" i="1" dirty="0"/>
          </a:p>
          <a:p>
            <a:r>
              <a:rPr lang="en-US" sz="4800" b="1" dirty="0">
                <a:solidFill>
                  <a:schemeClr val="accent2">
                    <a:lumMod val="75000"/>
                  </a:schemeClr>
                </a:solidFill>
                <a:latin typeface="Arial" charset="0"/>
                <a:ea typeface="Arial" charset="0"/>
                <a:cs typeface="Arial" charset="0"/>
              </a:rPr>
              <a:t>Compétence :</a:t>
            </a:r>
            <a:endParaRPr lang="fr-FR" sz="4800" b="1" dirty="0">
              <a:solidFill>
                <a:schemeClr val="accent2">
                  <a:lumMod val="75000"/>
                </a:schemeClr>
              </a:solidFill>
              <a:latin typeface="Arial" charset="0"/>
              <a:ea typeface="Arial" charset="0"/>
              <a:cs typeface="Arial" charset="0"/>
            </a:endParaRPr>
          </a:p>
          <a:p>
            <a:r>
              <a:rPr lang="en-US" sz="4400" b="1" dirty="0">
                <a:latin typeface="Times New Roman" charset="0"/>
                <a:ea typeface="Times New Roman" charset="0"/>
                <a:cs typeface="Times New Roman" charset="0"/>
              </a:rPr>
              <a:t>Python, Machine Learning, Deep Learning, </a:t>
            </a:r>
            <a:r>
              <a:rPr lang="en-US" sz="4400" b="1" dirty="0" err="1">
                <a:latin typeface="Times New Roman" charset="0"/>
                <a:ea typeface="Times New Roman" charset="0"/>
                <a:cs typeface="Times New Roman" charset="0"/>
              </a:rPr>
              <a:t>OpenCV</a:t>
            </a:r>
            <a:r>
              <a:rPr lang="en-US" sz="4400" b="1" dirty="0">
                <a:latin typeface="Times New Roman" charset="0"/>
                <a:ea typeface="Times New Roman" charset="0"/>
                <a:cs typeface="Times New Roman" charset="0"/>
              </a:rPr>
              <a:t>, </a:t>
            </a:r>
            <a:r>
              <a:rPr lang="en-US" sz="4400" b="1" dirty="0" err="1">
                <a:latin typeface="Times New Roman" charset="0"/>
                <a:ea typeface="Times New Roman" charset="0"/>
                <a:cs typeface="Times New Roman" charset="0"/>
              </a:rPr>
              <a:t>RaspberyPi</a:t>
            </a:r>
            <a:r>
              <a:rPr lang="en-US" sz="4400" b="1" dirty="0">
                <a:latin typeface="Times New Roman" charset="0"/>
                <a:ea typeface="Times New Roman" charset="0"/>
                <a:cs typeface="Times New Roman" charset="0"/>
              </a:rPr>
              <a:t>.</a:t>
            </a:r>
            <a:endParaRPr lang="fr-FR" sz="4400" b="1" dirty="0">
              <a:latin typeface="Times New Roman" charset="0"/>
              <a:ea typeface="Times New Roman" charset="0"/>
              <a:cs typeface="Times New Roman" charset="0"/>
            </a:endParaRPr>
          </a:p>
        </p:txBody>
      </p:sp>
      <p:sp>
        <p:nvSpPr>
          <p:cNvPr id="6" name="Rectangle 5"/>
          <p:cNvSpPr/>
          <p:nvPr/>
        </p:nvSpPr>
        <p:spPr>
          <a:xfrm>
            <a:off x="2418311" y="951975"/>
            <a:ext cx="19689029" cy="1692771"/>
          </a:xfrm>
          <a:prstGeom prst="rect">
            <a:avLst/>
          </a:prstGeom>
        </p:spPr>
        <p:txBody>
          <a:bodyPr wrap="square">
            <a:spAutoFit/>
          </a:bodyPr>
          <a:lstStyle/>
          <a:p>
            <a:pPr algn="ctr"/>
            <a:r>
              <a:rPr lang="fr-FR" sz="5200" b="1" dirty="0">
                <a:solidFill>
                  <a:schemeClr val="accent2">
                    <a:lumMod val="50000"/>
                  </a:schemeClr>
                </a:solidFill>
                <a:latin typeface="Arial" charset="0"/>
                <a:ea typeface="Arial" charset="0"/>
                <a:cs typeface="Arial" charset="0"/>
              </a:rPr>
              <a:t>Création d’un robot d’accueil de reconnaissance faciale </a:t>
            </a:r>
          </a:p>
          <a:p>
            <a:pPr algn="ctr"/>
            <a:r>
              <a:rPr lang="fr-FR" sz="5200" b="1" dirty="0">
                <a:solidFill>
                  <a:schemeClr val="accent2">
                    <a:lumMod val="50000"/>
                  </a:schemeClr>
                </a:solidFill>
                <a:latin typeface="Arial" charset="0"/>
                <a:ea typeface="Arial" charset="0"/>
                <a:cs typeface="Arial" charset="0"/>
              </a:rPr>
              <a:t>et vocale et de détection des objets</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2</a:t>
            </a:r>
            <a:endParaRPr lang="fr-FR" sz="6000" b="1" dirty="0">
              <a:solidFill>
                <a:schemeClr val="tx1"/>
              </a:solidFill>
              <a:latin typeface="Open Sans Light"/>
            </a:endParaRPr>
          </a:p>
        </p:txBody>
      </p:sp>
    </p:spTree>
    <p:extLst>
      <p:ext uri="{BB962C8B-B14F-4D97-AF65-F5344CB8AC3E}">
        <p14:creationId xmlns:p14="http://schemas.microsoft.com/office/powerpoint/2010/main" val="343614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p:cNvSpPr txBox="1"/>
          <p:nvPr/>
        </p:nvSpPr>
        <p:spPr>
          <a:xfrm>
            <a:off x="2011680" y="4347119"/>
            <a:ext cx="20698877" cy="4955203"/>
          </a:xfrm>
          <a:prstGeom prst="rect">
            <a:avLst/>
          </a:prstGeom>
          <a:noFill/>
        </p:spPr>
        <p:txBody>
          <a:bodyPr wrap="square" rtlCol="0">
            <a:spAutoFit/>
          </a:bodyPr>
          <a:lstStyle/>
          <a:p>
            <a:r>
              <a:rPr lang="en-US" sz="4800" b="1" dirty="0">
                <a:solidFill>
                  <a:schemeClr val="accent2">
                    <a:lumMod val="75000"/>
                  </a:schemeClr>
                </a:solidFill>
                <a:latin typeface="Arial" charset="0"/>
                <a:ea typeface="Arial" charset="0"/>
                <a:cs typeface="Arial" charset="0"/>
              </a:rPr>
              <a:t>Objectif :</a:t>
            </a:r>
            <a:endParaRPr lang="fr-FR" sz="4800" b="1" dirty="0">
              <a:solidFill>
                <a:schemeClr val="accent2">
                  <a:lumMod val="75000"/>
                </a:schemeClr>
              </a:solidFill>
              <a:latin typeface="Arial" charset="0"/>
              <a:ea typeface="Arial" charset="0"/>
              <a:cs typeface="Arial" charset="0"/>
            </a:endParaRPr>
          </a:p>
          <a:p>
            <a:r>
              <a:rPr lang="fr-FR" sz="4400" dirty="0">
                <a:latin typeface="Times New Roman" charset="0"/>
                <a:ea typeface="Times New Roman" charset="0"/>
                <a:cs typeface="Times New Roman" charset="0"/>
              </a:rPr>
              <a:t>Création d’un modèle qui donne aux voitures la possibilité de voir, de penser, d'apprendre et de naviguer dans une gamme presque infinie de scénarios de conduite.</a:t>
            </a:r>
          </a:p>
          <a:p>
            <a:endParaRPr lang="en-US" sz="4400" b="1" i="1" dirty="0"/>
          </a:p>
          <a:p>
            <a:endParaRPr lang="en-US" sz="4400" b="1" i="1" dirty="0"/>
          </a:p>
          <a:p>
            <a:r>
              <a:rPr lang="en-US" sz="4800" b="1" dirty="0">
                <a:solidFill>
                  <a:schemeClr val="accent2">
                    <a:lumMod val="75000"/>
                  </a:schemeClr>
                </a:solidFill>
                <a:latin typeface="Arial" charset="0"/>
                <a:ea typeface="Arial" charset="0"/>
                <a:cs typeface="Arial" charset="0"/>
              </a:rPr>
              <a:t>Compétence :</a:t>
            </a:r>
            <a:endParaRPr lang="fr-FR" sz="4800" dirty="0">
              <a:solidFill>
                <a:schemeClr val="accent2">
                  <a:lumMod val="75000"/>
                </a:schemeClr>
              </a:solidFill>
              <a:latin typeface="Arial" charset="0"/>
              <a:ea typeface="Arial" charset="0"/>
              <a:cs typeface="Arial" charset="0"/>
            </a:endParaRPr>
          </a:p>
          <a:p>
            <a:r>
              <a:rPr lang="en-US" sz="4400" b="1" dirty="0">
                <a:latin typeface="Times New Roman" charset="0"/>
                <a:ea typeface="Times New Roman" charset="0"/>
                <a:cs typeface="Times New Roman" charset="0"/>
              </a:rPr>
              <a:t>Python, Machine Learning, Deep Learning</a:t>
            </a:r>
            <a:endParaRPr lang="fr-FR" sz="4400" b="1" dirty="0">
              <a:latin typeface="Times New Roman" charset="0"/>
              <a:ea typeface="Times New Roman" charset="0"/>
              <a:cs typeface="Times New Roman" charset="0"/>
            </a:endParaRPr>
          </a:p>
        </p:txBody>
      </p:sp>
      <p:sp>
        <p:nvSpPr>
          <p:cNvPr id="6" name="Rectangle 5"/>
          <p:cNvSpPr/>
          <p:nvPr/>
        </p:nvSpPr>
        <p:spPr>
          <a:xfrm>
            <a:off x="2516603" y="971744"/>
            <a:ext cx="19689029" cy="1107996"/>
          </a:xfrm>
          <a:prstGeom prst="rect">
            <a:avLst/>
          </a:prstGeom>
        </p:spPr>
        <p:txBody>
          <a:bodyPr wrap="square">
            <a:spAutoFit/>
          </a:bodyPr>
          <a:lstStyle/>
          <a:p>
            <a:pPr algn="ctr"/>
            <a:r>
              <a:rPr lang="fr-FR" sz="6600" b="1" dirty="0">
                <a:solidFill>
                  <a:schemeClr val="accent2">
                    <a:lumMod val="50000"/>
                  </a:schemeClr>
                </a:solidFill>
                <a:latin typeface="Arial" charset="0"/>
                <a:ea typeface="Arial" charset="0"/>
                <a:cs typeface="Arial" charset="0"/>
              </a:rPr>
              <a:t>Self-</a:t>
            </a:r>
            <a:r>
              <a:rPr lang="fr-FR" sz="6600" b="1" dirty="0" err="1">
                <a:solidFill>
                  <a:schemeClr val="accent2">
                    <a:lumMod val="50000"/>
                  </a:schemeClr>
                </a:solidFill>
                <a:latin typeface="Arial" charset="0"/>
                <a:ea typeface="Arial" charset="0"/>
                <a:cs typeface="Arial" charset="0"/>
              </a:rPr>
              <a:t>driving</a:t>
            </a:r>
            <a:r>
              <a:rPr lang="fr-FR" sz="6600" b="1" dirty="0">
                <a:solidFill>
                  <a:schemeClr val="accent2">
                    <a:lumMod val="50000"/>
                  </a:schemeClr>
                </a:solidFill>
                <a:latin typeface="Arial" charset="0"/>
                <a:ea typeface="Arial" charset="0"/>
                <a:cs typeface="Arial" charset="0"/>
              </a:rPr>
              <a:t> car</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3</a:t>
            </a:r>
            <a:endParaRPr lang="fr-FR" sz="6000" b="1" dirty="0">
              <a:solidFill>
                <a:schemeClr val="tx1"/>
              </a:solidFill>
              <a:latin typeface="Open Sans Light"/>
            </a:endParaRPr>
          </a:p>
        </p:txBody>
      </p:sp>
    </p:spTree>
    <p:extLst>
      <p:ext uri="{BB962C8B-B14F-4D97-AF65-F5344CB8AC3E}">
        <p14:creationId xmlns:p14="http://schemas.microsoft.com/office/powerpoint/2010/main" val="206748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p:cNvSpPr txBox="1"/>
          <p:nvPr/>
        </p:nvSpPr>
        <p:spPr>
          <a:xfrm>
            <a:off x="2011678" y="3369364"/>
            <a:ext cx="20698877" cy="7417415"/>
          </a:xfrm>
          <a:prstGeom prst="rect">
            <a:avLst/>
          </a:prstGeom>
          <a:noFill/>
        </p:spPr>
        <p:txBody>
          <a:bodyPr wrap="square" rtlCol="0">
            <a:spAutoFit/>
          </a:bodyPr>
          <a:lstStyle/>
          <a:p>
            <a:r>
              <a:rPr lang="fr-FR" sz="4800" b="1" dirty="0">
                <a:solidFill>
                  <a:schemeClr val="accent2">
                    <a:lumMod val="75000"/>
                  </a:schemeClr>
                </a:solidFill>
                <a:latin typeface="Arial" charset="0"/>
                <a:ea typeface="Arial" charset="0"/>
                <a:cs typeface="Arial" charset="0"/>
              </a:rPr>
              <a:t>Objectif :</a:t>
            </a:r>
          </a:p>
          <a:p>
            <a:r>
              <a:rPr lang="fr-FR" sz="4400" dirty="0">
                <a:latin typeface="Times New Roman" charset="0"/>
                <a:ea typeface="Times New Roman" charset="0"/>
                <a:cs typeface="Times New Roman" charset="0"/>
              </a:rPr>
              <a:t>Développement d’un outil d’arbitrage (</a:t>
            </a:r>
            <a:r>
              <a:rPr lang="fr-FR" sz="4400" dirty="0" err="1">
                <a:latin typeface="Times New Roman" charset="0"/>
                <a:ea typeface="Times New Roman" charset="0"/>
                <a:cs typeface="Times New Roman" charset="0"/>
              </a:rPr>
              <a:t>Forex</a:t>
            </a:r>
            <a:r>
              <a:rPr lang="fr-FR" sz="4400" dirty="0">
                <a:latin typeface="Times New Roman" charset="0"/>
                <a:ea typeface="Times New Roman" charset="0"/>
                <a:cs typeface="Times New Roman" charset="0"/>
              </a:rPr>
              <a:t> ou </a:t>
            </a:r>
            <a:r>
              <a:rPr lang="fr-FR" sz="4400" dirty="0" err="1">
                <a:latin typeface="Times New Roman" charset="0"/>
                <a:ea typeface="Times New Roman" charset="0"/>
                <a:cs typeface="Times New Roman" charset="0"/>
              </a:rPr>
              <a:t>Bourse,Bitcoin</a:t>
            </a:r>
            <a:r>
              <a:rPr lang="fr-FR" sz="4400" dirty="0">
                <a:latin typeface="Times New Roman" charset="0"/>
                <a:ea typeface="Times New Roman" charset="0"/>
                <a:cs typeface="Times New Roman" charset="0"/>
              </a:rPr>
              <a:t>)</a:t>
            </a:r>
          </a:p>
          <a:p>
            <a:pPr marL="571500" indent="-571500">
              <a:buFont typeface="Wingdings" charset="2"/>
              <a:buChar char="Ø"/>
            </a:pPr>
            <a:r>
              <a:rPr lang="fr-FR" sz="4400" dirty="0">
                <a:latin typeface="Times New Roman" charset="0"/>
                <a:ea typeface="Times New Roman" charset="0"/>
                <a:cs typeface="Times New Roman" charset="0"/>
              </a:rPr>
              <a:t>Concevoir et développer un outil d’arbitrage :</a:t>
            </a:r>
          </a:p>
          <a:p>
            <a:pPr marL="1658944" lvl="1" indent="-571500">
              <a:buFont typeface="Arial" charset="0"/>
              <a:buChar char="•"/>
            </a:pPr>
            <a:r>
              <a:rPr lang="fr-FR" sz="4000" dirty="0">
                <a:latin typeface="Times New Roman" charset="0"/>
                <a:ea typeface="Times New Roman" charset="0"/>
                <a:cs typeface="Times New Roman" charset="0"/>
              </a:rPr>
              <a:t>Modélisation des variations des cours</a:t>
            </a:r>
          </a:p>
          <a:p>
            <a:pPr marL="1658944" lvl="1" indent="-571500">
              <a:buFont typeface="Arial" charset="0"/>
              <a:buChar char="•"/>
            </a:pPr>
            <a:r>
              <a:rPr lang="fr-FR" sz="4000" dirty="0">
                <a:latin typeface="Times New Roman" charset="0"/>
                <a:ea typeface="Times New Roman" charset="0"/>
                <a:cs typeface="Times New Roman" charset="0"/>
              </a:rPr>
              <a:t>Modélisation des tendances des tendances des variations</a:t>
            </a:r>
          </a:p>
          <a:p>
            <a:pPr marL="1658944" lvl="1" indent="-571500">
              <a:buFont typeface="Arial" charset="0"/>
              <a:buChar char="•"/>
            </a:pPr>
            <a:r>
              <a:rPr lang="fr-FR" sz="4000" dirty="0">
                <a:latin typeface="Times New Roman" charset="0"/>
                <a:ea typeface="Times New Roman" charset="0"/>
                <a:cs typeface="Times New Roman" charset="0"/>
              </a:rPr>
              <a:t>Estimation de la prochaine variation (baisse ou augmentation)</a:t>
            </a:r>
          </a:p>
          <a:p>
            <a:pPr marL="1658944" lvl="1" indent="-571500">
              <a:buFont typeface="Arial" charset="0"/>
              <a:buChar char="•"/>
            </a:pPr>
            <a:r>
              <a:rPr lang="fr-FR" sz="4000" dirty="0">
                <a:latin typeface="Times New Roman" charset="0"/>
                <a:ea typeface="Times New Roman" charset="0"/>
                <a:cs typeface="Times New Roman" charset="0"/>
              </a:rPr>
              <a:t>Prise de décision </a:t>
            </a:r>
          </a:p>
          <a:p>
            <a:endParaRPr lang="en-US" sz="4400" b="1" i="1" dirty="0"/>
          </a:p>
          <a:p>
            <a:endParaRPr lang="en-US" sz="4400" b="1" i="1" dirty="0"/>
          </a:p>
          <a:p>
            <a:r>
              <a:rPr lang="en-US" sz="4800" b="1" dirty="0">
                <a:solidFill>
                  <a:schemeClr val="accent2">
                    <a:lumMod val="75000"/>
                  </a:schemeClr>
                </a:solidFill>
                <a:latin typeface="Arial" charset="0"/>
                <a:ea typeface="Arial" charset="0"/>
                <a:cs typeface="Arial" charset="0"/>
              </a:rPr>
              <a:t>Compétence :</a:t>
            </a:r>
            <a:endParaRPr lang="fr-FR" sz="4800" dirty="0">
              <a:solidFill>
                <a:schemeClr val="accent2">
                  <a:lumMod val="75000"/>
                </a:schemeClr>
              </a:solidFill>
              <a:latin typeface="Arial" charset="0"/>
              <a:ea typeface="Arial" charset="0"/>
              <a:cs typeface="Arial" charset="0"/>
            </a:endParaRPr>
          </a:p>
          <a:p>
            <a:r>
              <a:rPr lang="en-US" sz="4400" dirty="0">
                <a:latin typeface="Times New Roman" charset="0"/>
                <a:ea typeface="Times New Roman" charset="0"/>
                <a:cs typeface="Times New Roman" charset="0"/>
              </a:rPr>
              <a:t>Python, Machine Learning, Deep Learning</a:t>
            </a:r>
            <a:endParaRPr lang="fr-FR" sz="4400" dirty="0">
              <a:latin typeface="Times New Roman" charset="0"/>
              <a:ea typeface="Times New Roman" charset="0"/>
              <a:cs typeface="Times New Roman" charset="0"/>
            </a:endParaRPr>
          </a:p>
        </p:txBody>
      </p:sp>
      <p:sp>
        <p:nvSpPr>
          <p:cNvPr id="6" name="Rectangle 5"/>
          <p:cNvSpPr/>
          <p:nvPr/>
        </p:nvSpPr>
        <p:spPr>
          <a:xfrm>
            <a:off x="2516603" y="971744"/>
            <a:ext cx="19689029" cy="1107996"/>
          </a:xfrm>
          <a:prstGeom prst="rect">
            <a:avLst/>
          </a:prstGeom>
        </p:spPr>
        <p:txBody>
          <a:bodyPr wrap="square">
            <a:spAutoFit/>
          </a:bodyPr>
          <a:lstStyle/>
          <a:p>
            <a:pPr algn="ctr"/>
            <a:r>
              <a:rPr lang="fr-FR" sz="6600" b="1" dirty="0">
                <a:solidFill>
                  <a:schemeClr val="accent2">
                    <a:lumMod val="50000"/>
                  </a:schemeClr>
                </a:solidFill>
                <a:latin typeface="Arial" charset="0"/>
                <a:ea typeface="Arial" charset="0"/>
                <a:cs typeface="Arial" charset="0"/>
              </a:rPr>
              <a:t>Prédiction de taux de change euro/dollar</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4</a:t>
            </a:r>
            <a:endParaRPr lang="fr-FR" sz="6000" b="1" dirty="0">
              <a:solidFill>
                <a:schemeClr val="tx1"/>
              </a:solidFill>
              <a:latin typeface="Open Sans Light"/>
            </a:endParaRPr>
          </a:p>
        </p:txBody>
      </p:sp>
    </p:spTree>
    <p:extLst>
      <p:ext uri="{BB962C8B-B14F-4D97-AF65-F5344CB8AC3E}">
        <p14:creationId xmlns:p14="http://schemas.microsoft.com/office/powerpoint/2010/main" val="1396510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838495" y="3312984"/>
            <a:ext cx="324128" cy="2308324"/>
          </a:xfrm>
          <a:prstGeom prst="rect">
            <a:avLst/>
          </a:prstGeom>
          <a:noFill/>
        </p:spPr>
        <p:txBody>
          <a:bodyPr wrap="none" rtlCol="0">
            <a:spAutoFit/>
          </a:bodyPr>
          <a:lstStyle/>
          <a:p>
            <a:endParaRPr lang="es-ES_tradnl" sz="4800" dirty="0"/>
          </a:p>
          <a:p>
            <a:endParaRPr lang="es-ES_tradnl" sz="4800" i="1" dirty="0"/>
          </a:p>
          <a:p>
            <a:r>
              <a:rPr lang="fr-FR" sz="4800" i="1" dirty="0"/>
              <a:t> </a:t>
            </a:r>
            <a:endParaRPr lang="fr-FR" sz="4800" dirty="0"/>
          </a:p>
        </p:txBody>
      </p:sp>
      <p:sp>
        <p:nvSpPr>
          <p:cNvPr id="10" name="ZoneTexte 9"/>
          <p:cNvSpPr txBox="1"/>
          <p:nvPr/>
        </p:nvSpPr>
        <p:spPr>
          <a:xfrm>
            <a:off x="2011680" y="3849424"/>
            <a:ext cx="20698877" cy="5016758"/>
          </a:xfrm>
          <a:prstGeom prst="rect">
            <a:avLst/>
          </a:prstGeom>
          <a:noFill/>
        </p:spPr>
        <p:txBody>
          <a:bodyPr wrap="square" rtlCol="0">
            <a:spAutoFit/>
          </a:bodyPr>
          <a:lstStyle/>
          <a:p>
            <a:r>
              <a:rPr lang="fr-FR" sz="4800" b="1" dirty="0">
                <a:solidFill>
                  <a:schemeClr val="accent2">
                    <a:lumMod val="75000"/>
                  </a:schemeClr>
                </a:solidFill>
                <a:latin typeface="Arial" charset="0"/>
                <a:ea typeface="Arial" charset="0"/>
                <a:cs typeface="Arial" charset="0"/>
              </a:rPr>
              <a:t>Objectif :</a:t>
            </a:r>
            <a:endParaRPr lang="fr-FR" sz="4800" dirty="0">
              <a:solidFill>
                <a:schemeClr val="accent2">
                  <a:lumMod val="75000"/>
                </a:schemeClr>
              </a:solidFill>
              <a:latin typeface="Arial" charset="0"/>
              <a:ea typeface="Arial" charset="0"/>
              <a:cs typeface="Arial" charset="0"/>
            </a:endParaRPr>
          </a:p>
          <a:p>
            <a:r>
              <a:rPr lang="fr-FR" sz="4400" dirty="0">
                <a:latin typeface="Times New Roman" charset="0"/>
                <a:ea typeface="Times New Roman" charset="0"/>
                <a:cs typeface="Times New Roman" charset="0"/>
              </a:rPr>
              <a:t>Intégration de l’intelligence artificielle dans un site web en utilisant le Framework </a:t>
            </a:r>
            <a:r>
              <a:rPr lang="fr-FR" sz="4400" dirty="0" err="1">
                <a:latin typeface="Times New Roman" charset="0"/>
                <a:ea typeface="Times New Roman" charset="0"/>
                <a:cs typeface="Times New Roman" charset="0"/>
              </a:rPr>
              <a:t>Flask</a:t>
            </a:r>
            <a:r>
              <a:rPr lang="fr-FR" sz="4400" dirty="0">
                <a:latin typeface="Times New Roman" charset="0"/>
                <a:ea typeface="Times New Roman" charset="0"/>
                <a:cs typeface="Times New Roman" charset="0"/>
              </a:rPr>
              <a:t> </a:t>
            </a:r>
          </a:p>
          <a:p>
            <a:r>
              <a:rPr lang="fr-FR" sz="4400" dirty="0">
                <a:latin typeface="Times New Roman" charset="0"/>
                <a:ea typeface="Times New Roman" charset="0"/>
                <a:cs typeface="Times New Roman" charset="0"/>
              </a:rPr>
              <a:t>ou Django afin d’aider les visiteurs à choisir les bons produits de vente.</a:t>
            </a:r>
          </a:p>
          <a:p>
            <a:endParaRPr lang="en-US" sz="4400" b="1" i="1" dirty="0"/>
          </a:p>
          <a:p>
            <a:endParaRPr lang="en-US" sz="4400" b="1" i="1" dirty="0">
              <a:solidFill>
                <a:schemeClr val="accent2">
                  <a:lumMod val="75000"/>
                </a:schemeClr>
              </a:solidFill>
              <a:latin typeface="Arial" charset="0"/>
              <a:ea typeface="Arial" charset="0"/>
              <a:cs typeface="Arial" charset="0"/>
            </a:endParaRPr>
          </a:p>
          <a:p>
            <a:r>
              <a:rPr lang="en-US" sz="4800" b="1" dirty="0">
                <a:solidFill>
                  <a:schemeClr val="accent2">
                    <a:lumMod val="75000"/>
                  </a:schemeClr>
                </a:solidFill>
                <a:latin typeface="Arial" charset="0"/>
                <a:ea typeface="Arial" charset="0"/>
                <a:cs typeface="Arial" charset="0"/>
              </a:rPr>
              <a:t>Compétence :</a:t>
            </a:r>
            <a:endParaRPr lang="fr-FR" sz="4800" dirty="0">
              <a:solidFill>
                <a:schemeClr val="accent2">
                  <a:lumMod val="75000"/>
                </a:schemeClr>
              </a:solidFill>
              <a:latin typeface="Arial" charset="0"/>
              <a:ea typeface="Arial" charset="0"/>
              <a:cs typeface="Arial" charset="0"/>
            </a:endParaRPr>
          </a:p>
          <a:p>
            <a:r>
              <a:rPr lang="en-US" sz="4400" b="1" dirty="0">
                <a:latin typeface="Times New Roman" charset="0"/>
                <a:ea typeface="Times New Roman" charset="0"/>
                <a:cs typeface="Times New Roman" charset="0"/>
              </a:rPr>
              <a:t>HTML, CSS, Python, Machine Learning, Deep Learning</a:t>
            </a:r>
            <a:endParaRPr lang="fr-FR" sz="4400" b="1" dirty="0">
              <a:latin typeface="Times New Roman" charset="0"/>
              <a:ea typeface="Times New Roman" charset="0"/>
              <a:cs typeface="Times New Roman" charset="0"/>
            </a:endParaRPr>
          </a:p>
        </p:txBody>
      </p:sp>
      <p:sp>
        <p:nvSpPr>
          <p:cNvPr id="7" name="Rectangle 6"/>
          <p:cNvSpPr/>
          <p:nvPr/>
        </p:nvSpPr>
        <p:spPr>
          <a:xfrm>
            <a:off x="2516603" y="951975"/>
            <a:ext cx="19689029" cy="1754326"/>
          </a:xfrm>
          <a:prstGeom prst="rect">
            <a:avLst/>
          </a:prstGeom>
        </p:spPr>
        <p:txBody>
          <a:bodyPr wrap="square">
            <a:spAutoFit/>
          </a:bodyPr>
          <a:lstStyle/>
          <a:p>
            <a:pPr algn="ctr"/>
            <a:r>
              <a:rPr lang="fr-FR" sz="5400" b="1" dirty="0">
                <a:solidFill>
                  <a:schemeClr val="accent2">
                    <a:lumMod val="50000"/>
                  </a:schemeClr>
                </a:solidFill>
                <a:latin typeface="Arial" charset="0"/>
                <a:ea typeface="Arial" charset="0"/>
                <a:cs typeface="Arial" charset="0"/>
              </a:rPr>
              <a:t>Création d’un Chatbot intelligent dans une plateforme </a:t>
            </a:r>
          </a:p>
          <a:p>
            <a:pPr algn="ctr"/>
            <a:r>
              <a:rPr lang="fr-FR" sz="5400" b="1" dirty="0">
                <a:solidFill>
                  <a:schemeClr val="accent2">
                    <a:lumMod val="50000"/>
                  </a:schemeClr>
                </a:solidFill>
                <a:latin typeface="Arial" charset="0"/>
                <a:ea typeface="Arial" charset="0"/>
                <a:cs typeface="Arial" charset="0"/>
              </a:rPr>
              <a:t>de vente</a:t>
            </a:r>
          </a:p>
        </p:txBody>
      </p:sp>
      <p:sp>
        <p:nvSpPr>
          <p:cNvPr id="11" name="Signalisation droite 10"/>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5</a:t>
            </a:r>
            <a:endParaRPr lang="fr-FR" sz="6000" b="1" dirty="0">
              <a:solidFill>
                <a:schemeClr val="tx1"/>
              </a:solidFill>
              <a:latin typeface="Open Sans Light"/>
            </a:endParaRPr>
          </a:p>
        </p:txBody>
      </p:sp>
    </p:spTree>
    <p:extLst>
      <p:ext uri="{BB962C8B-B14F-4D97-AF65-F5344CB8AC3E}">
        <p14:creationId xmlns:p14="http://schemas.microsoft.com/office/powerpoint/2010/main" val="7281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838495" y="3312984"/>
            <a:ext cx="324128" cy="2308324"/>
          </a:xfrm>
          <a:prstGeom prst="rect">
            <a:avLst/>
          </a:prstGeom>
          <a:noFill/>
        </p:spPr>
        <p:txBody>
          <a:bodyPr wrap="none" rtlCol="0">
            <a:spAutoFit/>
          </a:bodyPr>
          <a:lstStyle/>
          <a:p>
            <a:endParaRPr lang="es-ES_tradnl" sz="4800" dirty="0"/>
          </a:p>
          <a:p>
            <a:endParaRPr lang="es-ES_tradnl" sz="4800" i="1" dirty="0"/>
          </a:p>
          <a:p>
            <a:r>
              <a:rPr lang="fr-FR" sz="4800" i="1" dirty="0"/>
              <a:t> </a:t>
            </a:r>
            <a:endParaRPr lang="fr-FR" sz="4800" dirty="0"/>
          </a:p>
        </p:txBody>
      </p:sp>
      <p:sp>
        <p:nvSpPr>
          <p:cNvPr id="11" name="ZoneTexte 10"/>
          <p:cNvSpPr txBox="1"/>
          <p:nvPr/>
        </p:nvSpPr>
        <p:spPr>
          <a:xfrm>
            <a:off x="2011680" y="3117904"/>
            <a:ext cx="20945050" cy="7786747"/>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Objectif</a:t>
            </a:r>
            <a:r>
              <a:rPr lang="fr-FR" sz="4400" b="1" i="1" dirty="0">
                <a:solidFill>
                  <a:schemeClr val="accent2">
                    <a:lumMod val="75000"/>
                  </a:schemeClr>
                </a:solidFill>
                <a:latin typeface="Arial" charset="0"/>
                <a:ea typeface="Arial" charset="0"/>
                <a:cs typeface="Arial" charset="0"/>
              </a:rPr>
              <a:t> </a:t>
            </a:r>
            <a:r>
              <a:rPr lang="fr-FR" sz="4400" b="1" dirty="0">
                <a:solidFill>
                  <a:schemeClr val="accent2">
                    <a:lumMod val="75000"/>
                  </a:schemeClr>
                </a:solidFill>
                <a:latin typeface="Arial" charset="0"/>
                <a:ea typeface="Arial" charset="0"/>
                <a:cs typeface="Arial" charset="0"/>
              </a:rPr>
              <a:t>:</a:t>
            </a:r>
            <a:endParaRPr lang="fr-FR" sz="4400" dirty="0">
              <a:solidFill>
                <a:schemeClr val="accent2">
                  <a:lumMod val="75000"/>
                </a:schemeClr>
              </a:solidFill>
              <a:latin typeface="Arial" charset="0"/>
              <a:ea typeface="Arial" charset="0"/>
              <a:cs typeface="Arial" charset="0"/>
            </a:endParaRPr>
          </a:p>
          <a:p>
            <a:pPr marL="571500" lvl="0" indent="-571500">
              <a:buFont typeface="Arial" charset="0"/>
              <a:buChar char="•"/>
            </a:pPr>
            <a:r>
              <a:rPr lang="fr-FR" sz="4000" dirty="0">
                <a:latin typeface="Times New Roman" charset="0"/>
                <a:ea typeface="Times New Roman" charset="0"/>
                <a:cs typeface="Times New Roman" charset="0"/>
              </a:rPr>
              <a:t>Utilisation d’un API pour l’extraction de données (commentaire, </a:t>
            </a:r>
            <a:r>
              <a:rPr lang="fr-FR" sz="4000" dirty="0" err="1">
                <a:latin typeface="Times New Roman" charset="0"/>
                <a:ea typeface="Times New Roman" charset="0"/>
                <a:cs typeface="Times New Roman" charset="0"/>
              </a:rPr>
              <a:t>like</a:t>
            </a:r>
            <a:r>
              <a:rPr lang="fr-FR" sz="4000" dirty="0">
                <a:latin typeface="Times New Roman" charset="0"/>
                <a:ea typeface="Times New Roman" charset="0"/>
                <a:cs typeface="Times New Roman" charset="0"/>
              </a:rPr>
              <a:t>, </a:t>
            </a:r>
            <a:r>
              <a:rPr lang="fr-FR" sz="4000" dirty="0" err="1">
                <a:latin typeface="Times New Roman" charset="0"/>
                <a:ea typeface="Times New Roman" charset="0"/>
                <a:cs typeface="Times New Roman" charset="0"/>
              </a:rPr>
              <a:t>dislike</a:t>
            </a:r>
            <a:r>
              <a:rPr lang="fr-FR" sz="4000" dirty="0">
                <a:latin typeface="Times New Roman" charset="0"/>
                <a:ea typeface="Times New Roman" charset="0"/>
                <a:cs typeface="Times New Roman" charset="0"/>
              </a:rPr>
              <a:t>) du réseau commercial (Amazon, Tayara, Jumia).</a:t>
            </a:r>
          </a:p>
          <a:p>
            <a:pPr lvl="0"/>
            <a:endParaRPr lang="fr-FR" sz="4000" dirty="0">
              <a:latin typeface="Times New Roman" charset="0"/>
              <a:ea typeface="Times New Roman" charset="0"/>
              <a:cs typeface="Times New Roman" charset="0"/>
            </a:endParaRPr>
          </a:p>
          <a:p>
            <a:pPr marL="571500" lvl="0" indent="-571500">
              <a:buFont typeface="Arial" charset="0"/>
              <a:buChar char="•"/>
            </a:pPr>
            <a:r>
              <a:rPr lang="fr-FR" sz="4000" dirty="0">
                <a:latin typeface="Times New Roman" charset="0"/>
                <a:ea typeface="Times New Roman" charset="0"/>
                <a:cs typeface="Times New Roman" charset="0"/>
              </a:rPr>
              <a:t>Classifier les personnes selon leur comportement en utilisant un algorithme de classification.</a:t>
            </a:r>
          </a:p>
          <a:p>
            <a:pPr lvl="0"/>
            <a:endParaRPr lang="fr-FR" sz="4000" dirty="0">
              <a:latin typeface="Times New Roman" charset="0"/>
              <a:ea typeface="Times New Roman" charset="0"/>
              <a:cs typeface="Times New Roman" charset="0"/>
            </a:endParaRPr>
          </a:p>
          <a:p>
            <a:pPr marL="571500" lvl="0" indent="-571500">
              <a:buFont typeface="Arial" charset="0"/>
              <a:buChar char="•"/>
            </a:pPr>
            <a:r>
              <a:rPr lang="fr-FR" sz="4000" dirty="0">
                <a:latin typeface="Times New Roman" charset="0"/>
                <a:ea typeface="Times New Roman" charset="0"/>
                <a:cs typeface="Times New Roman" charset="0"/>
              </a:rPr>
              <a:t>Utilisation des algorithmes de détection de communautés et des systèmes de recommandation ou utilisation d’algorithme de détection de corrélation.</a:t>
            </a:r>
          </a:p>
          <a:p>
            <a:endParaRPr lang="en-US" sz="4400" b="1" i="1" dirty="0"/>
          </a:p>
          <a:p>
            <a:endParaRPr lang="en-US" sz="4400" b="1" i="1" dirty="0"/>
          </a:p>
          <a:p>
            <a:r>
              <a:rPr lang="en-US" sz="4400" b="1" dirty="0">
                <a:solidFill>
                  <a:schemeClr val="accent2">
                    <a:lumMod val="75000"/>
                  </a:schemeClr>
                </a:solidFill>
                <a:latin typeface="Arial" charset="0"/>
                <a:ea typeface="Arial" charset="0"/>
                <a:cs typeface="Arial" charset="0"/>
              </a:rPr>
              <a:t>Compétence :</a:t>
            </a:r>
            <a:endParaRPr lang="fr-FR" sz="4400" dirty="0">
              <a:solidFill>
                <a:schemeClr val="accent2">
                  <a:lumMod val="75000"/>
                </a:schemeClr>
              </a:solidFill>
              <a:latin typeface="Arial" charset="0"/>
              <a:ea typeface="Arial" charset="0"/>
              <a:cs typeface="Arial" charset="0"/>
            </a:endParaRPr>
          </a:p>
          <a:p>
            <a:r>
              <a:rPr lang="en-US" sz="4400" b="1" dirty="0">
                <a:latin typeface="Times New Roman" charset="0"/>
                <a:ea typeface="Times New Roman" charset="0"/>
                <a:cs typeface="Times New Roman" charset="0"/>
              </a:rPr>
              <a:t>Python, Machine Learning, Deep Learning, HTML, CSS</a:t>
            </a:r>
            <a:endParaRPr lang="fr-FR" sz="4400" b="1" dirty="0">
              <a:latin typeface="Times New Roman" charset="0"/>
              <a:ea typeface="Times New Roman" charset="0"/>
              <a:cs typeface="Times New Roman" charset="0"/>
            </a:endParaRPr>
          </a:p>
        </p:txBody>
      </p:sp>
      <p:sp>
        <p:nvSpPr>
          <p:cNvPr id="7" name="Rectangle 6"/>
          <p:cNvSpPr/>
          <p:nvPr/>
        </p:nvSpPr>
        <p:spPr>
          <a:xfrm>
            <a:off x="2516603" y="951975"/>
            <a:ext cx="19689029" cy="1754326"/>
          </a:xfrm>
          <a:prstGeom prst="rect">
            <a:avLst/>
          </a:prstGeom>
        </p:spPr>
        <p:txBody>
          <a:bodyPr wrap="square">
            <a:spAutoFit/>
          </a:bodyPr>
          <a:lstStyle/>
          <a:p>
            <a:pPr algn="ctr"/>
            <a:r>
              <a:rPr lang="fr-FR" sz="5400" b="1" dirty="0">
                <a:solidFill>
                  <a:schemeClr val="accent2">
                    <a:lumMod val="50000"/>
                  </a:schemeClr>
                </a:solidFill>
                <a:latin typeface="Arial" charset="0"/>
                <a:ea typeface="Arial" charset="0"/>
                <a:cs typeface="Arial" charset="0"/>
              </a:rPr>
              <a:t>Classification de comportement de consommateur dans </a:t>
            </a:r>
          </a:p>
          <a:p>
            <a:pPr algn="ctr"/>
            <a:r>
              <a:rPr lang="fr-FR" sz="5400" b="1" dirty="0">
                <a:solidFill>
                  <a:schemeClr val="accent2">
                    <a:lumMod val="50000"/>
                  </a:schemeClr>
                </a:solidFill>
                <a:latin typeface="Arial" charset="0"/>
                <a:ea typeface="Arial" charset="0"/>
                <a:cs typeface="Arial" charset="0"/>
              </a:rPr>
              <a:t>un environnement </a:t>
            </a:r>
            <a:r>
              <a:rPr lang="fr-FR" sz="5400" b="1" dirty="0" err="1">
                <a:solidFill>
                  <a:schemeClr val="accent2">
                    <a:lumMod val="50000"/>
                  </a:schemeClr>
                </a:solidFill>
                <a:latin typeface="Arial" charset="0"/>
                <a:ea typeface="Arial" charset="0"/>
                <a:cs typeface="Arial" charset="0"/>
              </a:rPr>
              <a:t>Big_Data</a:t>
            </a:r>
            <a:endParaRPr lang="fr-FR" sz="5400" b="1" dirty="0">
              <a:solidFill>
                <a:schemeClr val="accent2">
                  <a:lumMod val="50000"/>
                </a:schemeClr>
              </a:solidFill>
              <a:latin typeface="Arial" charset="0"/>
              <a:ea typeface="Arial" charset="0"/>
              <a:cs typeface="Arial" charset="0"/>
            </a:endParaRPr>
          </a:p>
        </p:txBody>
      </p:sp>
      <p:sp>
        <p:nvSpPr>
          <p:cNvPr id="8" name="Signalisation droite 7"/>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6</a:t>
            </a:r>
            <a:endParaRPr lang="fr-FR" sz="6000" b="1" dirty="0">
              <a:solidFill>
                <a:schemeClr val="tx1"/>
              </a:solidFill>
              <a:latin typeface="Open Sans Light"/>
            </a:endParaRPr>
          </a:p>
        </p:txBody>
      </p:sp>
    </p:spTree>
    <p:extLst>
      <p:ext uri="{BB962C8B-B14F-4D97-AF65-F5344CB8AC3E}">
        <p14:creationId xmlns:p14="http://schemas.microsoft.com/office/powerpoint/2010/main" val="1575863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838495" y="3312984"/>
            <a:ext cx="324128" cy="2308324"/>
          </a:xfrm>
          <a:prstGeom prst="rect">
            <a:avLst/>
          </a:prstGeom>
          <a:noFill/>
        </p:spPr>
        <p:txBody>
          <a:bodyPr wrap="none" rtlCol="0">
            <a:spAutoFit/>
          </a:bodyPr>
          <a:lstStyle/>
          <a:p>
            <a:endParaRPr lang="es-ES_tradnl" sz="4800" dirty="0"/>
          </a:p>
          <a:p>
            <a:endParaRPr lang="es-ES_tradnl" sz="4800" i="1" dirty="0"/>
          </a:p>
          <a:p>
            <a:r>
              <a:rPr lang="fr-FR" sz="4800" i="1" dirty="0"/>
              <a:t> </a:t>
            </a:r>
            <a:endParaRPr lang="fr-FR" sz="4800" dirty="0"/>
          </a:p>
        </p:txBody>
      </p:sp>
      <p:sp>
        <p:nvSpPr>
          <p:cNvPr id="11" name="ZoneTexte 10"/>
          <p:cNvSpPr txBox="1"/>
          <p:nvPr/>
        </p:nvSpPr>
        <p:spPr>
          <a:xfrm>
            <a:off x="2011680" y="3464745"/>
            <a:ext cx="20945050" cy="7171194"/>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Objectif</a:t>
            </a:r>
            <a:r>
              <a:rPr lang="fr-FR" sz="4400" b="1" i="1" dirty="0">
                <a:solidFill>
                  <a:schemeClr val="accent2">
                    <a:lumMod val="75000"/>
                  </a:schemeClr>
                </a:solidFill>
                <a:latin typeface="Arial" charset="0"/>
                <a:ea typeface="Arial" charset="0"/>
                <a:cs typeface="Arial" charset="0"/>
              </a:rPr>
              <a:t> </a:t>
            </a:r>
            <a:r>
              <a:rPr lang="fr-FR" sz="4400" b="1" dirty="0">
                <a:solidFill>
                  <a:schemeClr val="accent2">
                    <a:lumMod val="75000"/>
                  </a:schemeClr>
                </a:solidFill>
                <a:latin typeface="Arial" charset="0"/>
                <a:ea typeface="Arial" charset="0"/>
                <a:cs typeface="Arial" charset="0"/>
              </a:rPr>
              <a:t>:</a:t>
            </a:r>
            <a:endParaRPr lang="fr-FR" sz="4400" dirty="0">
              <a:solidFill>
                <a:schemeClr val="accent2">
                  <a:lumMod val="75000"/>
                </a:schemeClr>
              </a:solidFill>
              <a:latin typeface="Arial" charset="0"/>
              <a:ea typeface="Arial" charset="0"/>
              <a:cs typeface="Arial" charset="0"/>
            </a:endParaRPr>
          </a:p>
          <a:p>
            <a:pPr marL="571500" lvl="0" indent="-571500">
              <a:buFont typeface="Arial" charset="0"/>
              <a:buChar char="•"/>
            </a:pPr>
            <a:r>
              <a:rPr lang="fr-FR" sz="4000" dirty="0">
                <a:latin typeface="Times New Roman" charset="0"/>
                <a:ea typeface="Times New Roman" charset="0"/>
                <a:cs typeface="Times New Roman" charset="0"/>
              </a:rPr>
              <a:t>Les agents conversationnels (ou bien les </a:t>
            </a:r>
            <a:r>
              <a:rPr lang="fr-FR" sz="4000" dirty="0" err="1">
                <a:latin typeface="Times New Roman" charset="0"/>
                <a:ea typeface="Times New Roman" charset="0"/>
                <a:cs typeface="Times New Roman" charset="0"/>
              </a:rPr>
              <a:t>ChatBots</a:t>
            </a:r>
            <a:r>
              <a:rPr lang="fr-FR" sz="4000" dirty="0">
                <a:latin typeface="Times New Roman" charset="0"/>
                <a:ea typeface="Times New Roman" charset="0"/>
                <a:cs typeface="Times New Roman" charset="0"/>
              </a:rPr>
              <a:t> comme </a:t>
            </a:r>
            <a:r>
              <a:rPr lang="fr-FR" sz="4000" dirty="0" err="1">
                <a:latin typeface="Times New Roman" charset="0"/>
                <a:ea typeface="Times New Roman" charset="0"/>
                <a:cs typeface="Times New Roman" charset="0"/>
              </a:rPr>
              <a:t>Siri</a:t>
            </a:r>
            <a:r>
              <a:rPr lang="fr-FR" sz="4000" dirty="0">
                <a:latin typeface="Times New Roman" charset="0"/>
                <a:ea typeface="Times New Roman" charset="0"/>
                <a:cs typeface="Times New Roman" charset="0"/>
              </a:rPr>
              <a:t> et Cortana ) ont marqué un grand progrès dans les dernières années.</a:t>
            </a:r>
          </a:p>
          <a:p>
            <a:pPr marL="571500" lvl="0" indent="-571500">
              <a:buFont typeface="Arial" charset="0"/>
              <a:buChar char="•"/>
            </a:pPr>
            <a:endParaRPr lang="fr-FR" sz="4000" dirty="0">
              <a:latin typeface="Times New Roman" charset="0"/>
              <a:ea typeface="Times New Roman" charset="0"/>
              <a:cs typeface="Times New Roman" charset="0"/>
            </a:endParaRPr>
          </a:p>
          <a:p>
            <a:pPr marL="571500" lvl="0" indent="-571500">
              <a:buFont typeface="Arial" charset="0"/>
              <a:buChar char="•"/>
            </a:pPr>
            <a:r>
              <a:rPr lang="fr-FR" sz="4000" dirty="0">
                <a:latin typeface="Times New Roman" charset="0"/>
                <a:ea typeface="Times New Roman" charset="0"/>
                <a:cs typeface="Times New Roman" charset="0"/>
              </a:rPr>
              <a:t>Ce projet va entamer la création d’un </a:t>
            </a:r>
            <a:r>
              <a:rPr lang="fr-FR" sz="4000" dirty="0" err="1">
                <a:latin typeface="Times New Roman" charset="0"/>
                <a:ea typeface="Times New Roman" charset="0"/>
                <a:cs typeface="Times New Roman" charset="0"/>
              </a:rPr>
              <a:t>chatbot</a:t>
            </a:r>
            <a:r>
              <a:rPr lang="fr-FR" sz="4000" dirty="0">
                <a:latin typeface="Times New Roman" charset="0"/>
                <a:ea typeface="Times New Roman" charset="0"/>
                <a:cs typeface="Times New Roman" charset="0"/>
              </a:rPr>
              <a:t> qui se base sur des techniques d’apprentissage supervisé et qui comporte un module d’Online Learning qui assure l’amélioration progressive à travers des conversations réelles</a:t>
            </a:r>
            <a:endParaRPr lang="en-US" sz="4400" b="1" i="1" dirty="0"/>
          </a:p>
          <a:p>
            <a:endParaRPr lang="en-US" sz="4400" b="1" i="1" dirty="0"/>
          </a:p>
          <a:p>
            <a:endParaRPr lang="en-US" sz="4400" b="1" i="1" dirty="0"/>
          </a:p>
          <a:p>
            <a:r>
              <a:rPr lang="en-US" sz="4400" b="1" dirty="0">
                <a:solidFill>
                  <a:schemeClr val="accent2">
                    <a:lumMod val="75000"/>
                  </a:schemeClr>
                </a:solidFill>
                <a:latin typeface="Arial" charset="0"/>
                <a:ea typeface="Arial" charset="0"/>
                <a:cs typeface="Arial" charset="0"/>
              </a:rPr>
              <a:t>Compétence :</a:t>
            </a:r>
            <a:endParaRPr lang="fr-FR" sz="4400" dirty="0">
              <a:solidFill>
                <a:schemeClr val="accent2">
                  <a:lumMod val="75000"/>
                </a:schemeClr>
              </a:solidFill>
              <a:latin typeface="Arial" charset="0"/>
              <a:ea typeface="Arial" charset="0"/>
              <a:cs typeface="Arial" charset="0"/>
            </a:endParaRPr>
          </a:p>
          <a:p>
            <a:r>
              <a:rPr lang="en-US" sz="4400" b="1" dirty="0">
                <a:latin typeface="Times New Roman" charset="0"/>
                <a:ea typeface="Times New Roman" charset="0"/>
                <a:cs typeface="Times New Roman" charset="0"/>
              </a:rPr>
              <a:t>Machine Learning, Reinforcement Learning, NLP, Python, </a:t>
            </a:r>
            <a:r>
              <a:rPr lang="en-US" sz="4400" b="1" dirty="0" err="1">
                <a:latin typeface="Times New Roman" charset="0"/>
                <a:ea typeface="Times New Roman" charset="0"/>
                <a:cs typeface="Times New Roman" charset="0"/>
              </a:rPr>
              <a:t>Pytorch</a:t>
            </a:r>
            <a:r>
              <a:rPr lang="en-US" sz="4400" b="1" dirty="0">
                <a:latin typeface="Times New Roman" charset="0"/>
                <a:ea typeface="Times New Roman" charset="0"/>
                <a:cs typeface="Times New Roman" charset="0"/>
              </a:rPr>
              <a:t>, </a:t>
            </a:r>
            <a:r>
              <a:rPr lang="en-US" sz="4400" b="1" dirty="0" err="1">
                <a:latin typeface="Times New Roman" charset="0"/>
                <a:ea typeface="Times New Roman" charset="0"/>
                <a:cs typeface="Times New Roman" charset="0"/>
              </a:rPr>
              <a:t>Numpy</a:t>
            </a:r>
            <a:r>
              <a:rPr lang="en-US" sz="4400" b="1" dirty="0">
                <a:latin typeface="Times New Roman" charset="0"/>
                <a:ea typeface="Times New Roman" charset="0"/>
                <a:cs typeface="Times New Roman" charset="0"/>
              </a:rPr>
              <a:t>, Scipy</a:t>
            </a:r>
            <a:endParaRPr lang="fr-FR" sz="4400" b="1" dirty="0">
              <a:latin typeface="Times New Roman" charset="0"/>
              <a:ea typeface="Times New Roman" charset="0"/>
              <a:cs typeface="Times New Roman" charset="0"/>
            </a:endParaRPr>
          </a:p>
        </p:txBody>
      </p:sp>
      <p:sp>
        <p:nvSpPr>
          <p:cNvPr id="7" name="Rectangle 6"/>
          <p:cNvSpPr/>
          <p:nvPr/>
        </p:nvSpPr>
        <p:spPr>
          <a:xfrm>
            <a:off x="2516603" y="951975"/>
            <a:ext cx="19689029" cy="1754326"/>
          </a:xfrm>
          <a:prstGeom prst="rect">
            <a:avLst/>
          </a:prstGeom>
        </p:spPr>
        <p:txBody>
          <a:bodyPr wrap="square">
            <a:spAutoFit/>
          </a:bodyPr>
          <a:lstStyle/>
          <a:p>
            <a:pPr algn="ctr"/>
            <a:r>
              <a:rPr lang="fr-FR" sz="5400" b="1" dirty="0">
                <a:solidFill>
                  <a:schemeClr val="accent2">
                    <a:lumMod val="50000"/>
                  </a:schemeClr>
                </a:solidFill>
                <a:latin typeface="Arial" charset="0"/>
                <a:ea typeface="Arial" charset="0"/>
                <a:cs typeface="Arial" charset="0"/>
              </a:rPr>
              <a:t>AGENT CONVERSATIONNEL PAR APPRENTISSAGE SUPERVISÉ ET PAR RENFORCEMENT</a:t>
            </a:r>
          </a:p>
        </p:txBody>
      </p:sp>
      <p:sp>
        <p:nvSpPr>
          <p:cNvPr id="8" name="Signalisation droite 7"/>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7</a:t>
            </a:r>
            <a:endParaRPr lang="fr-FR" sz="6000" b="1" dirty="0">
              <a:solidFill>
                <a:schemeClr val="tx1"/>
              </a:solidFill>
              <a:latin typeface="Open Sans Light"/>
            </a:endParaRPr>
          </a:p>
        </p:txBody>
      </p:sp>
    </p:spTree>
    <p:extLst>
      <p:ext uri="{BB962C8B-B14F-4D97-AF65-F5344CB8AC3E}">
        <p14:creationId xmlns:p14="http://schemas.microsoft.com/office/powerpoint/2010/main" val="2598006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838495" y="3312984"/>
            <a:ext cx="324128" cy="2308324"/>
          </a:xfrm>
          <a:prstGeom prst="rect">
            <a:avLst/>
          </a:prstGeom>
          <a:noFill/>
        </p:spPr>
        <p:txBody>
          <a:bodyPr wrap="none" rtlCol="0">
            <a:spAutoFit/>
          </a:bodyPr>
          <a:lstStyle/>
          <a:p>
            <a:endParaRPr lang="es-ES_tradnl" sz="4800" dirty="0"/>
          </a:p>
          <a:p>
            <a:endParaRPr lang="es-ES_tradnl" sz="4800" i="1" dirty="0"/>
          </a:p>
          <a:p>
            <a:r>
              <a:rPr lang="fr-FR" sz="4800" i="1" dirty="0"/>
              <a:t> </a:t>
            </a:r>
            <a:endParaRPr lang="fr-FR" sz="4800" dirty="0"/>
          </a:p>
        </p:txBody>
      </p:sp>
      <p:sp>
        <p:nvSpPr>
          <p:cNvPr id="11" name="ZoneTexte 10"/>
          <p:cNvSpPr txBox="1"/>
          <p:nvPr/>
        </p:nvSpPr>
        <p:spPr>
          <a:xfrm>
            <a:off x="2011680" y="3622400"/>
            <a:ext cx="20945050" cy="6555641"/>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Objectif</a:t>
            </a:r>
            <a:r>
              <a:rPr lang="fr-FR" sz="4400" b="1" i="1" dirty="0">
                <a:solidFill>
                  <a:schemeClr val="accent2">
                    <a:lumMod val="75000"/>
                  </a:schemeClr>
                </a:solidFill>
                <a:latin typeface="Arial" charset="0"/>
                <a:ea typeface="Arial" charset="0"/>
                <a:cs typeface="Arial" charset="0"/>
              </a:rPr>
              <a:t> </a:t>
            </a:r>
            <a:r>
              <a:rPr lang="fr-FR" sz="4400" b="1" dirty="0">
                <a:solidFill>
                  <a:schemeClr val="accent2">
                    <a:lumMod val="75000"/>
                  </a:schemeClr>
                </a:solidFill>
                <a:latin typeface="Arial" charset="0"/>
                <a:ea typeface="Arial" charset="0"/>
                <a:cs typeface="Arial" charset="0"/>
              </a:rPr>
              <a:t>:</a:t>
            </a:r>
            <a:endParaRPr lang="fr-FR" sz="4400" dirty="0">
              <a:solidFill>
                <a:schemeClr val="accent2">
                  <a:lumMod val="75000"/>
                </a:schemeClr>
              </a:solidFill>
              <a:latin typeface="Arial" charset="0"/>
              <a:ea typeface="Arial" charset="0"/>
              <a:cs typeface="Arial" charset="0"/>
            </a:endParaRPr>
          </a:p>
          <a:p>
            <a:pPr marL="571500" lvl="0" indent="-571500">
              <a:buFont typeface="Arial" charset="0"/>
              <a:buChar char="•"/>
            </a:pPr>
            <a:r>
              <a:rPr lang="fr-FR" sz="4000" dirty="0">
                <a:latin typeface="Times New Roman" charset="0"/>
                <a:ea typeface="Times New Roman" charset="0"/>
                <a:cs typeface="Times New Roman" charset="0"/>
              </a:rPr>
              <a:t>Développement, analyse et implémentation d'un modèle de langage qui permet de détecter si un message est en dialecte Anglais.</a:t>
            </a:r>
          </a:p>
          <a:p>
            <a:pPr marL="571500" lvl="0" indent="-571500">
              <a:buFont typeface="Arial" charset="0"/>
              <a:buChar char="•"/>
            </a:pPr>
            <a:endParaRPr lang="fr-FR" sz="4000" dirty="0">
              <a:latin typeface="Times New Roman" charset="0"/>
              <a:ea typeface="Times New Roman" charset="0"/>
              <a:cs typeface="Times New Roman" charset="0"/>
            </a:endParaRPr>
          </a:p>
          <a:p>
            <a:pPr marL="571500" lvl="0" indent="-571500">
              <a:buFont typeface="Arial" charset="0"/>
              <a:buChar char="•"/>
            </a:pPr>
            <a:r>
              <a:rPr lang="fr-FR" sz="4000" dirty="0">
                <a:latin typeface="Times New Roman" charset="0"/>
                <a:ea typeface="Times New Roman" charset="0"/>
                <a:cs typeface="Times New Roman" charset="0"/>
              </a:rPr>
              <a:t>Le modèle peut éventuellement permettre la transcription de messages Anglais/Allemand et Allemand/Anglais.</a:t>
            </a:r>
          </a:p>
          <a:p>
            <a:pPr marL="571500" lvl="0" indent="-571500">
              <a:buFont typeface="Arial" charset="0"/>
              <a:buChar char="•"/>
            </a:pPr>
            <a:endParaRPr lang="en-US" sz="4400" b="1" i="1" dirty="0"/>
          </a:p>
          <a:p>
            <a:pPr marL="571500" lvl="0" indent="-571500">
              <a:buFont typeface="Arial" charset="0"/>
              <a:buChar char="•"/>
            </a:pPr>
            <a:endParaRPr lang="en-US" sz="4400" b="1" i="1" dirty="0"/>
          </a:p>
          <a:p>
            <a:r>
              <a:rPr lang="en-US" sz="4400" b="1" dirty="0">
                <a:solidFill>
                  <a:schemeClr val="accent2">
                    <a:lumMod val="75000"/>
                  </a:schemeClr>
                </a:solidFill>
                <a:latin typeface="Arial" charset="0"/>
                <a:ea typeface="Arial" charset="0"/>
                <a:cs typeface="Arial" charset="0"/>
              </a:rPr>
              <a:t>Compétence :</a:t>
            </a:r>
            <a:endParaRPr lang="fr-FR" sz="4400" dirty="0">
              <a:solidFill>
                <a:schemeClr val="accent2">
                  <a:lumMod val="75000"/>
                </a:schemeClr>
              </a:solidFill>
              <a:latin typeface="Arial" charset="0"/>
              <a:ea typeface="Arial" charset="0"/>
              <a:cs typeface="Arial" charset="0"/>
            </a:endParaRPr>
          </a:p>
          <a:p>
            <a:r>
              <a:rPr lang="en-US" sz="4400" b="1" dirty="0">
                <a:latin typeface="Times New Roman" charset="0"/>
                <a:ea typeface="Times New Roman" charset="0"/>
                <a:cs typeface="Times New Roman" charset="0"/>
              </a:rPr>
              <a:t>NLP, Machine Learning, Python, </a:t>
            </a:r>
            <a:r>
              <a:rPr lang="en-US" sz="4400" b="1" dirty="0" err="1">
                <a:latin typeface="Times New Roman" charset="0"/>
                <a:ea typeface="Times New Roman" charset="0"/>
                <a:cs typeface="Times New Roman" charset="0"/>
              </a:rPr>
              <a:t>Pytorch</a:t>
            </a:r>
            <a:r>
              <a:rPr lang="en-US" sz="4400" b="1" dirty="0">
                <a:latin typeface="Times New Roman" charset="0"/>
                <a:ea typeface="Times New Roman" charset="0"/>
                <a:cs typeface="Times New Roman" charset="0"/>
              </a:rPr>
              <a:t>, </a:t>
            </a:r>
            <a:r>
              <a:rPr lang="en-US" sz="4400" b="1" dirty="0" err="1">
                <a:latin typeface="Times New Roman" charset="0"/>
                <a:ea typeface="Times New Roman" charset="0"/>
                <a:cs typeface="Times New Roman" charset="0"/>
              </a:rPr>
              <a:t>SpaCy</a:t>
            </a:r>
            <a:r>
              <a:rPr lang="en-US" sz="4400" b="1" dirty="0">
                <a:latin typeface="Times New Roman" charset="0"/>
                <a:ea typeface="Times New Roman" charset="0"/>
                <a:cs typeface="Times New Roman" charset="0"/>
              </a:rPr>
              <a:t>, NLTK</a:t>
            </a:r>
            <a:endParaRPr lang="fr-FR" sz="4400" b="1" dirty="0">
              <a:latin typeface="Times New Roman" charset="0"/>
              <a:ea typeface="Times New Roman" charset="0"/>
              <a:cs typeface="Times New Roman" charset="0"/>
            </a:endParaRPr>
          </a:p>
        </p:txBody>
      </p:sp>
      <p:sp>
        <p:nvSpPr>
          <p:cNvPr id="7" name="Rectangle 6"/>
          <p:cNvSpPr/>
          <p:nvPr/>
        </p:nvSpPr>
        <p:spPr>
          <a:xfrm>
            <a:off x="2516603" y="951975"/>
            <a:ext cx="19689029" cy="1754326"/>
          </a:xfrm>
          <a:prstGeom prst="rect">
            <a:avLst/>
          </a:prstGeom>
        </p:spPr>
        <p:txBody>
          <a:bodyPr wrap="square">
            <a:spAutoFit/>
          </a:bodyPr>
          <a:lstStyle/>
          <a:p>
            <a:pPr algn="ctr"/>
            <a:r>
              <a:rPr lang="fr-FR" sz="5400" b="1" dirty="0">
                <a:solidFill>
                  <a:schemeClr val="accent2">
                    <a:lumMod val="50000"/>
                  </a:schemeClr>
                </a:solidFill>
                <a:latin typeface="Arial" charset="0"/>
                <a:ea typeface="Arial" charset="0"/>
                <a:cs typeface="Arial" charset="0"/>
              </a:rPr>
              <a:t>IMPLÉMENTATION D’UN MODÈLE NLP POUR LE DIALECTE Anglais</a:t>
            </a:r>
          </a:p>
        </p:txBody>
      </p:sp>
      <p:sp>
        <p:nvSpPr>
          <p:cNvPr id="8" name="Signalisation droite 7"/>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8</a:t>
            </a:r>
            <a:endParaRPr lang="fr-FR" sz="6000" b="1" dirty="0">
              <a:solidFill>
                <a:schemeClr val="tx1"/>
              </a:solidFill>
              <a:latin typeface="Open Sans Light"/>
            </a:endParaRPr>
          </a:p>
        </p:txBody>
      </p:sp>
    </p:spTree>
    <p:extLst>
      <p:ext uri="{BB962C8B-B14F-4D97-AF65-F5344CB8AC3E}">
        <p14:creationId xmlns:p14="http://schemas.microsoft.com/office/powerpoint/2010/main" val="2598006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2" y="0"/>
            <a:ext cx="24387175" cy="13716000"/>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Open Sans Light"/>
            </a:endParaRPr>
          </a:p>
        </p:txBody>
      </p:sp>
      <p:sp>
        <p:nvSpPr>
          <p:cNvPr id="2" name="Titre 1"/>
          <p:cNvSpPr>
            <a:spLocks noGrp="1"/>
          </p:cNvSpPr>
          <p:nvPr>
            <p:ph type="title"/>
          </p:nvPr>
        </p:nvSpPr>
        <p:spPr>
          <a:xfrm>
            <a:off x="16082606" y="4527343"/>
            <a:ext cx="7913243" cy="4661314"/>
          </a:xfrm>
        </p:spPr>
        <p:txBody>
          <a:bodyPr/>
          <a:lstStyle/>
          <a:p>
            <a:r>
              <a:rPr lang="fr-FR" sz="11500">
                <a:ln w="10160">
                  <a:solidFill>
                    <a:schemeClr val="accent5"/>
                  </a:solidFill>
                  <a:prstDash val="solid"/>
                </a:ln>
                <a:solidFill>
                  <a:srgbClr val="FFFFFF"/>
                </a:solidFill>
                <a:effectLst>
                  <a:outerShdw blurRad="38100" dist="22860" dir="5400000" algn="tl" rotWithShape="0">
                    <a:srgbClr val="000000">
                      <a:alpha val="30000"/>
                    </a:srgbClr>
                  </a:outerShdw>
                </a:effectLst>
              </a:rPr>
              <a:t>Sujets Système Embarqué</a:t>
            </a:r>
            <a:endParaRPr lang="en-US" sz="115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ook Antiqua" charset="0"/>
              <a:ea typeface="Book Antiqua" charset="0"/>
              <a:cs typeface="Book Antiqua" charset="0"/>
            </a:endParaRPr>
          </a:p>
        </p:txBody>
      </p:sp>
      <p:pic>
        <p:nvPicPr>
          <p:cNvPr id="6" name="Espace réservé pour une image  5"/>
          <p:cNvPicPr>
            <a:picLocks noGrp="1" noChangeAspect="1"/>
          </p:cNvPicPr>
          <p:nvPr>
            <p:ph type="pic" sz="quarter" idx="20"/>
          </p:nvPr>
        </p:nvPicPr>
        <p:blipFill>
          <a:blip r:embed="rId3">
            <a:extLst>
              <a:ext uri="{28A0092B-C50C-407E-A947-70E740481C1C}">
                <a14:useLocalDpi xmlns:a14="http://schemas.microsoft.com/office/drawing/2010/main" val="0"/>
              </a:ext>
            </a:extLst>
          </a:blip>
          <a:srcRect l="18223" r="18223"/>
          <a:stretch>
            <a:fillRect/>
          </a:stretch>
        </p:blipFill>
        <p:spPr/>
      </p:pic>
    </p:spTree>
    <p:extLst>
      <p:ext uri="{BB962C8B-B14F-4D97-AF65-F5344CB8AC3E}">
        <p14:creationId xmlns:p14="http://schemas.microsoft.com/office/powerpoint/2010/main" val="1986783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418311" y="971744"/>
            <a:ext cx="19689029" cy="1107996"/>
          </a:xfrm>
          <a:prstGeom prst="rect">
            <a:avLst/>
          </a:prstGeom>
        </p:spPr>
        <p:txBody>
          <a:bodyPr wrap="square">
            <a:spAutoFit/>
          </a:bodyPr>
          <a:lstStyle/>
          <a:p>
            <a:pPr algn="ctr"/>
            <a:r>
              <a:rPr lang="fr-FR" sz="6600" b="1" dirty="0">
                <a:solidFill>
                  <a:schemeClr val="accent2">
                    <a:lumMod val="50000"/>
                  </a:schemeClr>
                </a:solidFill>
                <a:latin typeface="Arial" charset="0"/>
                <a:ea typeface="Arial" charset="0"/>
                <a:cs typeface="Arial" charset="0"/>
              </a:rPr>
              <a:t>Smart Control </a:t>
            </a:r>
          </a:p>
        </p:txBody>
      </p:sp>
      <p:sp>
        <p:nvSpPr>
          <p:cNvPr id="3" name="ZoneTexte 2"/>
          <p:cNvSpPr txBox="1"/>
          <p:nvPr/>
        </p:nvSpPr>
        <p:spPr>
          <a:xfrm>
            <a:off x="2011680" y="3560056"/>
            <a:ext cx="20502293" cy="6986528"/>
          </a:xfrm>
          <a:prstGeom prst="rect">
            <a:avLst/>
          </a:prstGeom>
          <a:noFill/>
        </p:spPr>
        <p:txBody>
          <a:bodyPr wrap="square" rtlCol="0">
            <a:spAutoFit/>
          </a:bodyPr>
          <a:lstStyle/>
          <a:p>
            <a:r>
              <a:rPr lang="fr-FR" sz="4800" b="1" dirty="0">
                <a:solidFill>
                  <a:schemeClr val="accent2">
                    <a:lumMod val="75000"/>
                  </a:schemeClr>
                </a:solidFill>
                <a:latin typeface="Arial" charset="0"/>
                <a:ea typeface="Arial" charset="0"/>
                <a:cs typeface="Arial" charset="0"/>
              </a:rPr>
              <a:t>Objectif :</a:t>
            </a:r>
          </a:p>
          <a:p>
            <a:r>
              <a:rPr lang="fr-FR" sz="4400" dirty="0">
                <a:latin typeface="Times New Roman" charset="0"/>
                <a:ea typeface="Times New Roman" charset="0"/>
                <a:cs typeface="Times New Roman" charset="0"/>
              </a:rPr>
              <a:t>Permet de piloter de façon simple et confortable l’ensemble des équipements électriques à travers plusieurs solutions avancées :</a:t>
            </a:r>
          </a:p>
          <a:p>
            <a:pPr marL="1658944" lvl="1" indent="-571500">
              <a:buFont typeface="Arial" charset="0"/>
              <a:buChar char="•"/>
            </a:pPr>
            <a:r>
              <a:rPr lang="fr-FR" sz="4400" dirty="0">
                <a:latin typeface="Times New Roman" charset="0"/>
                <a:ea typeface="Times New Roman" charset="0"/>
                <a:cs typeface="Times New Roman" charset="0"/>
              </a:rPr>
              <a:t>Ordre vocale (Amazon </a:t>
            </a:r>
            <a:r>
              <a:rPr lang="fr-FR" sz="4400" dirty="0" err="1">
                <a:latin typeface="Times New Roman" charset="0"/>
                <a:ea typeface="Times New Roman" charset="0"/>
                <a:cs typeface="Times New Roman" charset="0"/>
              </a:rPr>
              <a:t>voice</a:t>
            </a:r>
            <a:r>
              <a:rPr lang="fr-FR" sz="4400" dirty="0">
                <a:latin typeface="Times New Roman" charset="0"/>
                <a:ea typeface="Times New Roman" charset="0"/>
                <a:cs typeface="Times New Roman" charset="0"/>
              </a:rPr>
              <a:t> service)</a:t>
            </a:r>
          </a:p>
          <a:p>
            <a:pPr marL="1658944" lvl="1" indent="-571500">
              <a:buFont typeface="Arial" charset="0"/>
              <a:buChar char="•"/>
            </a:pPr>
            <a:r>
              <a:rPr lang="fr-FR" sz="4400" dirty="0">
                <a:latin typeface="Times New Roman" charset="0"/>
                <a:ea typeface="Times New Roman" charset="0"/>
                <a:cs typeface="Times New Roman" charset="0"/>
              </a:rPr>
              <a:t>Application Android</a:t>
            </a:r>
          </a:p>
          <a:p>
            <a:endParaRPr lang="en-US" sz="4400" dirty="0"/>
          </a:p>
          <a:p>
            <a:endParaRPr lang="en-US" sz="4400" dirty="0"/>
          </a:p>
          <a:p>
            <a:r>
              <a:rPr lang="en-US" sz="4800" b="1" dirty="0">
                <a:solidFill>
                  <a:schemeClr val="accent2">
                    <a:lumMod val="75000"/>
                  </a:schemeClr>
                </a:solidFill>
                <a:latin typeface="Arial" charset="0"/>
                <a:ea typeface="Arial" charset="0"/>
                <a:cs typeface="Arial" charset="0"/>
              </a:rPr>
              <a:t>Prérequis :</a:t>
            </a:r>
          </a:p>
          <a:p>
            <a:r>
              <a:rPr lang="en-US" sz="4400" dirty="0">
                <a:latin typeface="Times New Roman" charset="0"/>
                <a:ea typeface="Times New Roman" charset="0"/>
                <a:cs typeface="Times New Roman" charset="0"/>
              </a:rPr>
              <a:t>Python, Raspberry Pi, Android, Firebase, Amazon Alexa Alexa Skills Kit, Amazon Web Services Aws Lambda</a:t>
            </a:r>
            <a:endParaRPr lang="fr-FR" sz="4400" dirty="0">
              <a:latin typeface="Times New Roman" charset="0"/>
              <a:ea typeface="Times New Roman" charset="0"/>
              <a:cs typeface="Times New Roman" charset="0"/>
            </a:endParaRPr>
          </a:p>
        </p:txBody>
      </p:sp>
      <p:sp>
        <p:nvSpPr>
          <p:cNvPr id="5" name="Signalisation droite 4"/>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1</a:t>
            </a:r>
            <a:endParaRPr lang="fr-FR" sz="6000" b="1" dirty="0">
              <a:solidFill>
                <a:schemeClr val="tx1"/>
              </a:solidFill>
              <a:latin typeface="Open Sans Light"/>
            </a:endParaRPr>
          </a:p>
        </p:txBody>
      </p:sp>
    </p:spTree>
    <p:extLst>
      <p:ext uri="{BB962C8B-B14F-4D97-AF65-F5344CB8AC3E}">
        <p14:creationId xmlns:p14="http://schemas.microsoft.com/office/powerpoint/2010/main" val="650132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824944" y="679358"/>
            <a:ext cx="19689029" cy="1015663"/>
          </a:xfrm>
          <a:prstGeom prst="rect">
            <a:avLst/>
          </a:prstGeom>
        </p:spPr>
        <p:txBody>
          <a:bodyPr wrap="square">
            <a:spAutoFit/>
          </a:bodyPr>
          <a:lstStyle/>
          <a:p>
            <a:pPr algn="ctr"/>
            <a:r>
              <a:rPr lang="fr-FR" sz="6000" b="1" dirty="0">
                <a:solidFill>
                  <a:schemeClr val="accent2">
                    <a:lumMod val="50000"/>
                  </a:schemeClr>
                </a:solidFill>
                <a:latin typeface="Arial" charset="0"/>
                <a:ea typeface="Arial" charset="0"/>
                <a:cs typeface="Arial" charset="0"/>
              </a:rPr>
              <a:t>JUST : The new standard Quotation Management</a:t>
            </a:r>
          </a:p>
        </p:txBody>
      </p:sp>
      <p:sp>
        <p:nvSpPr>
          <p:cNvPr id="3" name="ZoneTexte 2"/>
          <p:cNvSpPr txBox="1"/>
          <p:nvPr/>
        </p:nvSpPr>
        <p:spPr>
          <a:xfrm>
            <a:off x="2011680" y="3341265"/>
            <a:ext cx="20502293" cy="7725192"/>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Description de sujet :</a:t>
            </a:r>
          </a:p>
          <a:p>
            <a:endParaRPr lang="fr-FR" sz="4800" b="1" dirty="0">
              <a:solidFill>
                <a:schemeClr val="accent2">
                  <a:lumMod val="75000"/>
                </a:schemeClr>
              </a:solidFill>
              <a:latin typeface="Arial" charset="0"/>
              <a:ea typeface="Arial" charset="0"/>
              <a:cs typeface="Arial" charset="0"/>
            </a:endParaRPr>
          </a:p>
          <a:p>
            <a:r>
              <a:rPr lang="fr-FR" sz="4000" dirty="0">
                <a:latin typeface="Times New Roman" charset="0"/>
                <a:ea typeface="Times New Roman" charset="0"/>
                <a:cs typeface="Times New Roman" charset="0"/>
              </a:rPr>
              <a:t>Just est la meilleure application Web pour gérer les devis. Nous avons aidé de nombreuses </a:t>
            </a:r>
          </a:p>
          <a:p>
            <a:r>
              <a:rPr lang="fr-FR" sz="4000" dirty="0">
                <a:latin typeface="Times New Roman" charset="0"/>
                <a:ea typeface="Times New Roman" charset="0"/>
                <a:cs typeface="Times New Roman" charset="0"/>
              </a:rPr>
              <a:t>personnes à développer leur activité en trouvant de nouveaux clients.</a:t>
            </a:r>
          </a:p>
          <a:p>
            <a:endParaRPr lang="fr-FR" sz="4000" dirty="0">
              <a:latin typeface="Times New Roman" charset="0"/>
              <a:ea typeface="Times New Roman" charset="0"/>
              <a:cs typeface="Times New Roman" charset="0"/>
            </a:endParaRPr>
          </a:p>
          <a:p>
            <a:r>
              <a:rPr lang="fr-FR" sz="4000" dirty="0">
                <a:latin typeface="Times New Roman" charset="0"/>
                <a:ea typeface="Times New Roman" charset="0"/>
                <a:cs typeface="Times New Roman" charset="0"/>
              </a:rPr>
              <a:t>Une application Full-</a:t>
            </a:r>
            <a:r>
              <a:rPr lang="fr-FR" sz="4000" dirty="0" err="1">
                <a:latin typeface="Times New Roman" charset="0"/>
                <a:ea typeface="Times New Roman" charset="0"/>
                <a:cs typeface="Times New Roman" charset="0"/>
              </a:rPr>
              <a:t>Stack</a:t>
            </a:r>
            <a:r>
              <a:rPr lang="fr-FR" sz="4000" dirty="0">
                <a:latin typeface="Times New Roman" charset="0"/>
                <a:ea typeface="Times New Roman" charset="0"/>
                <a:cs typeface="Times New Roman" charset="0"/>
              </a:rPr>
              <a:t> utilisant React.JS comme bibliothèque frontale, Redux pour gérer les</a:t>
            </a:r>
          </a:p>
          <a:p>
            <a:r>
              <a:rPr lang="fr-FR" sz="4000" dirty="0">
                <a:latin typeface="Times New Roman" charset="0"/>
                <a:ea typeface="Times New Roman" charset="0"/>
                <a:cs typeface="Times New Roman" charset="0"/>
              </a:rPr>
              <a:t>statistiques, </a:t>
            </a:r>
            <a:r>
              <a:rPr lang="fr-FR" sz="4000" dirty="0" err="1">
                <a:latin typeface="Times New Roman" charset="0"/>
                <a:ea typeface="Times New Roman" charset="0"/>
                <a:cs typeface="Times New Roman" charset="0"/>
              </a:rPr>
              <a:t>Node.JS</a:t>
            </a:r>
            <a:r>
              <a:rPr lang="fr-FR" sz="4000" dirty="0">
                <a:latin typeface="Times New Roman" charset="0"/>
                <a:ea typeface="Times New Roman" charset="0"/>
                <a:cs typeface="Times New Roman" charset="0"/>
              </a:rPr>
              <a:t> et </a:t>
            </a:r>
            <a:r>
              <a:rPr lang="fr-FR" sz="4000" dirty="0" err="1">
                <a:latin typeface="Times New Roman" charset="0"/>
                <a:ea typeface="Times New Roman" charset="0"/>
                <a:cs typeface="Times New Roman" charset="0"/>
              </a:rPr>
              <a:t>Express.JS</a:t>
            </a:r>
            <a:r>
              <a:rPr lang="fr-FR" sz="4000" dirty="0">
                <a:latin typeface="Times New Roman" charset="0"/>
                <a:ea typeface="Times New Roman" charset="0"/>
                <a:cs typeface="Times New Roman" charset="0"/>
              </a:rPr>
              <a:t> pour créer le serveur et une API REST et enfin MongoDB </a:t>
            </a:r>
          </a:p>
          <a:p>
            <a:r>
              <a:rPr lang="fr-FR" sz="4000" dirty="0">
                <a:latin typeface="Times New Roman" charset="0"/>
                <a:ea typeface="Times New Roman" charset="0"/>
                <a:cs typeface="Times New Roman" charset="0"/>
              </a:rPr>
              <a:t>comme base de données.</a:t>
            </a:r>
          </a:p>
          <a:p>
            <a:endParaRPr lang="fr-FR" sz="4000" dirty="0">
              <a:latin typeface="Times New Roman" charset="0"/>
              <a:ea typeface="Times New Roman" charset="0"/>
              <a:cs typeface="Times New Roman" charset="0"/>
            </a:endParaRPr>
          </a:p>
          <a:p>
            <a:r>
              <a:rPr lang="fr-FR" sz="4000" dirty="0">
                <a:latin typeface="Times New Roman" charset="0"/>
                <a:ea typeface="Times New Roman" charset="0"/>
                <a:cs typeface="Times New Roman" charset="0"/>
              </a:rPr>
              <a:t>Si vous recherchez quelque chose, envoyez une demande, surveillez-la en temps réel. </a:t>
            </a:r>
          </a:p>
          <a:p>
            <a:r>
              <a:rPr lang="fr-FR" sz="4000" dirty="0">
                <a:latin typeface="Times New Roman" charset="0"/>
                <a:ea typeface="Times New Roman" charset="0"/>
                <a:cs typeface="Times New Roman" charset="0"/>
              </a:rPr>
              <a:t>Restez à l'écoute si vous avez reçu une réponse, peut-être une bonne grâce à la notification push.</a:t>
            </a:r>
          </a:p>
          <a:p>
            <a:r>
              <a:rPr lang="fr-FR" sz="4000" dirty="0">
                <a:latin typeface="Times New Roman" charset="0"/>
                <a:ea typeface="Times New Roman" charset="0"/>
                <a:cs typeface="Times New Roman" charset="0"/>
              </a:rPr>
              <a:t>Vous ne manquerez jamais une bonne occasion</a:t>
            </a:r>
          </a:p>
        </p:txBody>
      </p:sp>
      <p:sp>
        <p:nvSpPr>
          <p:cNvPr id="5" name="Signalisation droite 4"/>
          <p:cNvSpPr/>
          <p:nvPr/>
        </p:nvSpPr>
        <p:spPr>
          <a:xfrm>
            <a:off x="-1" y="613423"/>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1</a:t>
            </a:r>
            <a:endParaRPr lang="fr-FR" sz="6000" b="1" dirty="0">
              <a:solidFill>
                <a:schemeClr val="tx1"/>
              </a:solidFill>
              <a:latin typeface="Open Sans Light"/>
            </a:endParaRPr>
          </a:p>
        </p:txBody>
      </p:sp>
    </p:spTree>
    <p:extLst>
      <p:ext uri="{BB962C8B-B14F-4D97-AF65-F5344CB8AC3E}">
        <p14:creationId xmlns:p14="http://schemas.microsoft.com/office/powerpoint/2010/main" val="8632749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913386" y="4283764"/>
            <a:ext cx="20698877" cy="5632311"/>
          </a:xfrm>
          <a:prstGeom prst="rect">
            <a:avLst/>
          </a:prstGeom>
          <a:noFill/>
        </p:spPr>
        <p:txBody>
          <a:bodyPr wrap="square" rtlCol="0">
            <a:spAutoFit/>
          </a:bodyPr>
          <a:lstStyle/>
          <a:p>
            <a:r>
              <a:rPr lang="fr-FR" sz="4800" b="1" dirty="0">
                <a:solidFill>
                  <a:schemeClr val="accent2">
                    <a:lumMod val="75000"/>
                  </a:schemeClr>
                </a:solidFill>
                <a:latin typeface="Arial" charset="0"/>
                <a:ea typeface="Arial" charset="0"/>
                <a:cs typeface="Arial" charset="0"/>
              </a:rPr>
              <a:t>Objectif :</a:t>
            </a:r>
          </a:p>
          <a:p>
            <a:r>
              <a:rPr lang="fr-FR" sz="4400" dirty="0">
                <a:latin typeface="Times New Roman" charset="0"/>
                <a:ea typeface="Times New Roman" charset="0"/>
                <a:cs typeface="Times New Roman" charset="0"/>
              </a:rPr>
              <a:t>Système de reconnaissance des plaques d’immatriculation et organisation de stationnement</a:t>
            </a:r>
          </a:p>
          <a:p>
            <a:r>
              <a:rPr lang="fr-FR" sz="4400" dirty="0">
                <a:latin typeface="Times New Roman" charset="0"/>
                <a:ea typeface="Times New Roman" charset="0"/>
                <a:cs typeface="Times New Roman" charset="0"/>
              </a:rPr>
              <a:t>Développement d’une interface graphique pour la supervision.</a:t>
            </a:r>
          </a:p>
          <a:p>
            <a:endParaRPr lang="fr-FR" sz="4400" dirty="0"/>
          </a:p>
          <a:p>
            <a:endParaRPr lang="fr-FR" sz="4400" dirty="0"/>
          </a:p>
          <a:p>
            <a:r>
              <a:rPr lang="fr-FR" sz="4800" b="1" dirty="0">
                <a:solidFill>
                  <a:schemeClr val="accent2">
                    <a:lumMod val="75000"/>
                  </a:schemeClr>
                </a:solidFill>
                <a:latin typeface="Arial" charset="0"/>
                <a:ea typeface="Arial" charset="0"/>
                <a:cs typeface="Arial" charset="0"/>
              </a:rPr>
              <a:t>Prérequis :</a:t>
            </a:r>
          </a:p>
          <a:p>
            <a:r>
              <a:rPr lang="fr-FR" sz="4400" dirty="0">
                <a:latin typeface="Times New Roman" charset="0"/>
                <a:ea typeface="Times New Roman" charset="0"/>
                <a:cs typeface="Times New Roman" charset="0"/>
              </a:rPr>
              <a:t>Proteus Isis , Python, </a:t>
            </a:r>
            <a:r>
              <a:rPr lang="fr-FR" sz="4400" dirty="0" err="1">
                <a:latin typeface="Times New Roman" charset="0"/>
                <a:ea typeface="Times New Roman" charset="0"/>
                <a:cs typeface="Times New Roman" charset="0"/>
              </a:rPr>
              <a:t>Opencv</a:t>
            </a:r>
            <a:r>
              <a:rPr lang="fr-FR" sz="4400" dirty="0">
                <a:latin typeface="Times New Roman" charset="0"/>
                <a:ea typeface="Times New Roman" charset="0"/>
                <a:cs typeface="Times New Roman" charset="0"/>
              </a:rPr>
              <a:t>, java, LabVIEW</a:t>
            </a:r>
          </a:p>
          <a:p>
            <a:r>
              <a:rPr lang="fr-FR" sz="4400" dirty="0">
                <a:latin typeface="Times New Roman" charset="0"/>
                <a:ea typeface="Times New Roman" charset="0"/>
                <a:cs typeface="Times New Roman" charset="0"/>
              </a:rPr>
              <a:t>Bonne connaissance en traitement d’image.</a:t>
            </a:r>
          </a:p>
        </p:txBody>
      </p:sp>
      <p:sp>
        <p:nvSpPr>
          <p:cNvPr id="6" name="Rectangle 5"/>
          <p:cNvSpPr/>
          <p:nvPr/>
        </p:nvSpPr>
        <p:spPr>
          <a:xfrm>
            <a:off x="2418311" y="951975"/>
            <a:ext cx="19689029" cy="2123658"/>
          </a:xfrm>
          <a:prstGeom prst="rect">
            <a:avLst/>
          </a:prstGeom>
        </p:spPr>
        <p:txBody>
          <a:bodyPr wrap="square">
            <a:spAutoFit/>
          </a:bodyPr>
          <a:lstStyle/>
          <a:p>
            <a:pPr algn="ctr"/>
            <a:r>
              <a:rPr lang="fr-FR" sz="6600" b="1" dirty="0">
                <a:solidFill>
                  <a:schemeClr val="accent2">
                    <a:lumMod val="50000"/>
                  </a:schemeClr>
                </a:solidFill>
                <a:latin typeface="Arial" charset="0"/>
                <a:ea typeface="Arial" charset="0"/>
                <a:cs typeface="Arial" charset="0"/>
              </a:rPr>
              <a:t>Gestion et identification des véhicules dans </a:t>
            </a:r>
          </a:p>
          <a:p>
            <a:pPr algn="ctr"/>
            <a:r>
              <a:rPr lang="fr-FR" sz="6600" b="1" dirty="0">
                <a:solidFill>
                  <a:schemeClr val="accent2">
                    <a:lumMod val="50000"/>
                  </a:schemeClr>
                </a:solidFill>
                <a:latin typeface="Arial" charset="0"/>
                <a:ea typeface="Arial" charset="0"/>
                <a:cs typeface="Arial" charset="0"/>
              </a:rPr>
              <a:t>un parking privé</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2</a:t>
            </a:r>
            <a:endParaRPr lang="fr-FR" sz="6000" b="1" dirty="0">
              <a:solidFill>
                <a:schemeClr val="tx1"/>
              </a:solidFill>
              <a:latin typeface="Open Sans Light"/>
            </a:endParaRPr>
          </a:p>
        </p:txBody>
      </p:sp>
      <p:sp>
        <p:nvSpPr>
          <p:cNvPr id="8" name="Espace réservé du numéro de diapositive 4"/>
          <p:cNvSpPr txBox="1">
            <a:spLocks/>
          </p:cNvSpPr>
          <p:nvPr/>
        </p:nvSpPr>
        <p:spPr>
          <a:xfrm>
            <a:off x="23111460" y="12915900"/>
            <a:ext cx="1044409" cy="640080"/>
          </a:xfrm>
          <a:prstGeom prst="rect">
            <a:avLst/>
          </a:prstGeom>
          <a:solidFill>
            <a:schemeClr val="accent2">
              <a:lumMod val="40000"/>
              <a:lumOff val="60000"/>
            </a:schemeClr>
          </a:solidFill>
          <a:ln w="38100">
            <a:solidFill>
              <a:schemeClr val="tx1"/>
            </a:solidFill>
          </a:ln>
        </p:spPr>
        <p:txBody>
          <a:bodyPr/>
          <a:lstStyle>
            <a:defPPr>
              <a:defRPr lang="en-US"/>
            </a:defPPr>
            <a:lvl1pPr marL="0" algn="l" defTabSz="1087444" rtl="0" eaLnBrk="1" latinLnBrk="0" hangingPunct="1">
              <a:defRPr sz="4300" kern="1200">
                <a:solidFill>
                  <a:schemeClr val="tx1"/>
                </a:solidFill>
                <a:latin typeface="+mn-lt"/>
                <a:ea typeface="+mn-ea"/>
                <a:cs typeface="+mn-cs"/>
              </a:defRPr>
            </a:lvl1pPr>
            <a:lvl2pPr marL="1087444" algn="l" defTabSz="1087444" rtl="0" eaLnBrk="1" latinLnBrk="0" hangingPunct="1">
              <a:defRPr sz="4300" kern="1200">
                <a:solidFill>
                  <a:schemeClr val="tx1"/>
                </a:solidFill>
                <a:latin typeface="+mn-lt"/>
                <a:ea typeface="+mn-ea"/>
                <a:cs typeface="+mn-cs"/>
              </a:defRPr>
            </a:lvl2pPr>
            <a:lvl3pPr marL="2174887" algn="l" defTabSz="1087444" rtl="0" eaLnBrk="1" latinLnBrk="0" hangingPunct="1">
              <a:defRPr sz="4300" kern="1200">
                <a:solidFill>
                  <a:schemeClr val="tx1"/>
                </a:solidFill>
                <a:latin typeface="+mn-lt"/>
                <a:ea typeface="+mn-ea"/>
                <a:cs typeface="+mn-cs"/>
              </a:defRPr>
            </a:lvl3pPr>
            <a:lvl4pPr marL="3262338" algn="l" defTabSz="1087444" rtl="0" eaLnBrk="1" latinLnBrk="0" hangingPunct="1">
              <a:defRPr sz="4300" kern="1200">
                <a:solidFill>
                  <a:schemeClr val="tx1"/>
                </a:solidFill>
                <a:latin typeface="+mn-lt"/>
                <a:ea typeface="+mn-ea"/>
                <a:cs typeface="+mn-cs"/>
              </a:defRPr>
            </a:lvl4pPr>
            <a:lvl5pPr marL="4349779" algn="l" defTabSz="1087444" rtl="0" eaLnBrk="1" latinLnBrk="0" hangingPunct="1">
              <a:defRPr sz="4300" kern="1200">
                <a:solidFill>
                  <a:schemeClr val="tx1"/>
                </a:solidFill>
                <a:latin typeface="+mn-lt"/>
                <a:ea typeface="+mn-ea"/>
                <a:cs typeface="+mn-cs"/>
              </a:defRPr>
            </a:lvl5pPr>
            <a:lvl6pPr marL="5437225" algn="l" defTabSz="1087444" rtl="0" eaLnBrk="1" latinLnBrk="0" hangingPunct="1">
              <a:defRPr sz="4300" kern="1200">
                <a:solidFill>
                  <a:schemeClr val="tx1"/>
                </a:solidFill>
                <a:latin typeface="+mn-lt"/>
                <a:ea typeface="+mn-ea"/>
                <a:cs typeface="+mn-cs"/>
              </a:defRPr>
            </a:lvl6pPr>
            <a:lvl7pPr marL="6524671" algn="l" defTabSz="1087444" rtl="0" eaLnBrk="1" latinLnBrk="0" hangingPunct="1">
              <a:defRPr sz="4300" kern="1200">
                <a:solidFill>
                  <a:schemeClr val="tx1"/>
                </a:solidFill>
                <a:latin typeface="+mn-lt"/>
                <a:ea typeface="+mn-ea"/>
                <a:cs typeface="+mn-cs"/>
              </a:defRPr>
            </a:lvl7pPr>
            <a:lvl8pPr marL="7612115" algn="l" defTabSz="1087444" rtl="0" eaLnBrk="1" latinLnBrk="0" hangingPunct="1">
              <a:defRPr sz="4300" kern="1200">
                <a:solidFill>
                  <a:schemeClr val="tx1"/>
                </a:solidFill>
                <a:latin typeface="+mn-lt"/>
                <a:ea typeface="+mn-ea"/>
                <a:cs typeface="+mn-cs"/>
              </a:defRPr>
            </a:lvl8pPr>
            <a:lvl9pPr marL="8699558" algn="l" defTabSz="1087444" rtl="0" eaLnBrk="1" latinLnBrk="0" hangingPunct="1">
              <a:defRPr sz="4300" kern="1200">
                <a:solidFill>
                  <a:schemeClr val="tx1"/>
                </a:solidFill>
                <a:latin typeface="+mn-lt"/>
                <a:ea typeface="+mn-ea"/>
                <a:cs typeface="+mn-cs"/>
              </a:defRPr>
            </a:lvl9pPr>
          </a:lstStyle>
          <a:p>
            <a:pPr algn="ctr"/>
            <a:r>
              <a:rPr lang="en-US" sz="4000" b="1" dirty="0"/>
              <a:t>24</a:t>
            </a:r>
            <a:endParaRPr lang="en-US" sz="3200" b="1" dirty="0"/>
          </a:p>
        </p:txBody>
      </p:sp>
    </p:spTree>
    <p:extLst>
      <p:ext uri="{BB962C8B-B14F-4D97-AF65-F5344CB8AC3E}">
        <p14:creationId xmlns:p14="http://schemas.microsoft.com/office/powerpoint/2010/main" val="1986529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p:cNvSpPr txBox="1"/>
          <p:nvPr/>
        </p:nvSpPr>
        <p:spPr>
          <a:xfrm>
            <a:off x="2011678" y="4065691"/>
            <a:ext cx="20698877" cy="5632311"/>
          </a:xfrm>
          <a:prstGeom prst="rect">
            <a:avLst/>
          </a:prstGeom>
          <a:noFill/>
        </p:spPr>
        <p:txBody>
          <a:bodyPr wrap="square" rtlCol="0">
            <a:spAutoFit/>
          </a:bodyPr>
          <a:lstStyle/>
          <a:p>
            <a:r>
              <a:rPr lang="en-US" sz="4800" b="1" dirty="0">
                <a:solidFill>
                  <a:schemeClr val="accent2">
                    <a:lumMod val="75000"/>
                  </a:schemeClr>
                </a:solidFill>
                <a:latin typeface="Arial" charset="0"/>
                <a:ea typeface="Arial" charset="0"/>
                <a:cs typeface="Arial" charset="0"/>
              </a:rPr>
              <a:t>Objectif :</a:t>
            </a:r>
            <a:endParaRPr lang="fr-FR" sz="4800" b="1" dirty="0">
              <a:solidFill>
                <a:schemeClr val="accent2">
                  <a:lumMod val="75000"/>
                </a:schemeClr>
              </a:solidFill>
              <a:latin typeface="Arial" charset="0"/>
              <a:ea typeface="Arial" charset="0"/>
              <a:cs typeface="Arial" charset="0"/>
            </a:endParaRPr>
          </a:p>
          <a:p>
            <a:r>
              <a:rPr lang="fr-FR" sz="4400" dirty="0">
                <a:latin typeface="Times New Roman" charset="0"/>
                <a:ea typeface="Times New Roman" charset="0"/>
                <a:cs typeface="Times New Roman" charset="0"/>
              </a:rPr>
              <a:t>Créer des voitures télécommandées à distance (sans fil), à base d’Arduino, contrôlable par ordinateur. L’utilisateur pourra contrôler la voiture dans les 4 directions, l'arrêter </a:t>
            </a:r>
          </a:p>
          <a:p>
            <a:r>
              <a:rPr lang="fr-FR" sz="4400" dirty="0">
                <a:latin typeface="Times New Roman" charset="0"/>
                <a:ea typeface="Times New Roman" charset="0"/>
                <a:cs typeface="Times New Roman" charset="0"/>
              </a:rPr>
              <a:t>et modifier sa vitesse.</a:t>
            </a:r>
          </a:p>
          <a:p>
            <a:endParaRPr lang="fr-FR" sz="4400" dirty="0"/>
          </a:p>
          <a:p>
            <a:endParaRPr lang="fr-FR" sz="4400" dirty="0"/>
          </a:p>
          <a:p>
            <a:r>
              <a:rPr lang="fr-FR" sz="4800" b="1" dirty="0">
                <a:solidFill>
                  <a:schemeClr val="accent2">
                    <a:lumMod val="75000"/>
                  </a:schemeClr>
                </a:solidFill>
                <a:latin typeface="Arial" charset="0"/>
                <a:ea typeface="Arial" charset="0"/>
                <a:cs typeface="Arial" charset="0"/>
              </a:rPr>
              <a:t>Prérequis :</a:t>
            </a:r>
          </a:p>
          <a:p>
            <a:r>
              <a:rPr lang="fr-FR" sz="4400" dirty="0">
                <a:latin typeface="Times New Roman" charset="0"/>
                <a:ea typeface="Times New Roman" charset="0"/>
                <a:cs typeface="Times New Roman" charset="0"/>
              </a:rPr>
              <a:t>Programmation C++ embarqué, Arduino..</a:t>
            </a:r>
          </a:p>
        </p:txBody>
      </p:sp>
      <p:sp>
        <p:nvSpPr>
          <p:cNvPr id="6" name="Rectangle 5"/>
          <p:cNvSpPr/>
          <p:nvPr/>
        </p:nvSpPr>
        <p:spPr>
          <a:xfrm>
            <a:off x="2516603" y="951975"/>
            <a:ext cx="19689029" cy="2123658"/>
          </a:xfrm>
          <a:prstGeom prst="rect">
            <a:avLst/>
          </a:prstGeom>
        </p:spPr>
        <p:txBody>
          <a:bodyPr wrap="square">
            <a:spAutoFit/>
          </a:bodyPr>
          <a:lstStyle/>
          <a:p>
            <a:pPr algn="ctr"/>
            <a:r>
              <a:rPr lang="fr-FR" sz="6600" b="1" dirty="0">
                <a:solidFill>
                  <a:schemeClr val="accent2">
                    <a:lumMod val="50000"/>
                  </a:schemeClr>
                </a:solidFill>
                <a:latin typeface="Arial" charset="0"/>
                <a:ea typeface="Arial" charset="0"/>
                <a:cs typeface="Arial" charset="0"/>
              </a:rPr>
              <a:t>développement d’un véhicule commandé à la base d’Arduino</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3</a:t>
            </a:r>
            <a:endParaRPr lang="fr-FR" sz="6000" b="1" dirty="0">
              <a:solidFill>
                <a:schemeClr val="tx1"/>
              </a:solidFill>
              <a:latin typeface="Open Sans Light"/>
            </a:endParaRPr>
          </a:p>
        </p:txBody>
      </p:sp>
    </p:spTree>
    <p:extLst>
      <p:ext uri="{BB962C8B-B14F-4D97-AF65-F5344CB8AC3E}">
        <p14:creationId xmlns:p14="http://schemas.microsoft.com/office/powerpoint/2010/main" val="273771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p:cNvSpPr txBox="1"/>
          <p:nvPr/>
        </p:nvSpPr>
        <p:spPr>
          <a:xfrm>
            <a:off x="2011680" y="4146604"/>
            <a:ext cx="20698877" cy="4955203"/>
          </a:xfrm>
          <a:prstGeom prst="rect">
            <a:avLst/>
          </a:prstGeom>
          <a:noFill/>
        </p:spPr>
        <p:txBody>
          <a:bodyPr wrap="square" rtlCol="0">
            <a:spAutoFit/>
          </a:bodyPr>
          <a:lstStyle/>
          <a:p>
            <a:r>
              <a:rPr lang="fr-FR" sz="4800" b="1" dirty="0">
                <a:solidFill>
                  <a:schemeClr val="accent2">
                    <a:lumMod val="75000"/>
                  </a:schemeClr>
                </a:solidFill>
                <a:latin typeface="Arial" charset="0"/>
                <a:ea typeface="Arial" charset="0"/>
                <a:cs typeface="Arial" charset="0"/>
              </a:rPr>
              <a:t>Objectif :</a:t>
            </a:r>
          </a:p>
          <a:p>
            <a:pPr fontAlgn="base"/>
            <a:r>
              <a:rPr lang="fr-FR" sz="4400" dirty="0">
                <a:latin typeface="Times New Roman" charset="0"/>
                <a:ea typeface="Times New Roman" charset="0"/>
                <a:cs typeface="Times New Roman" charset="0"/>
              </a:rPr>
              <a:t>Mise en place d’une solution de diffuser de vidéo en direct depuis une caméra  sur un réseau avec OpenCV. </a:t>
            </a:r>
            <a:endParaRPr lang="fr-FR" sz="4400" b="1" dirty="0">
              <a:latin typeface="Times New Roman" charset="0"/>
              <a:ea typeface="Times New Roman" charset="0"/>
              <a:cs typeface="Times New Roman" charset="0"/>
            </a:endParaRPr>
          </a:p>
          <a:p>
            <a:pPr fontAlgn="base"/>
            <a:r>
              <a:rPr lang="fr-FR" sz="4400" dirty="0"/>
              <a:t> </a:t>
            </a:r>
            <a:endParaRPr lang="fr-FR" sz="4400" b="1" dirty="0"/>
          </a:p>
          <a:p>
            <a:pPr fontAlgn="base"/>
            <a:endParaRPr lang="fr-FR" sz="4400" b="1" dirty="0"/>
          </a:p>
          <a:p>
            <a:r>
              <a:rPr lang="en-US" sz="4800" b="1" dirty="0">
                <a:solidFill>
                  <a:schemeClr val="accent2">
                    <a:lumMod val="75000"/>
                  </a:schemeClr>
                </a:solidFill>
                <a:latin typeface="Arial" charset="0"/>
                <a:ea typeface="Arial" charset="0"/>
                <a:cs typeface="Arial" charset="0"/>
              </a:rPr>
              <a:t>Prérequis :</a:t>
            </a:r>
          </a:p>
          <a:p>
            <a:r>
              <a:rPr lang="en-US" sz="4400" dirty="0">
                <a:latin typeface="Times New Roman" charset="0"/>
                <a:ea typeface="Times New Roman" charset="0"/>
                <a:cs typeface="Times New Roman" charset="0"/>
              </a:rPr>
              <a:t>Python, Raspberry Pi, </a:t>
            </a:r>
            <a:r>
              <a:rPr lang="en-US" sz="4400" dirty="0" err="1">
                <a:latin typeface="Times New Roman" charset="0"/>
                <a:ea typeface="Times New Roman" charset="0"/>
                <a:cs typeface="Times New Roman" charset="0"/>
              </a:rPr>
              <a:t>Opencv</a:t>
            </a:r>
            <a:endParaRPr lang="fr-FR" sz="4400" dirty="0">
              <a:latin typeface="Times New Roman" charset="0"/>
              <a:ea typeface="Times New Roman" charset="0"/>
              <a:cs typeface="Times New Roman" charset="0"/>
            </a:endParaRPr>
          </a:p>
        </p:txBody>
      </p:sp>
      <p:sp>
        <p:nvSpPr>
          <p:cNvPr id="6" name="Rectangle 5"/>
          <p:cNvSpPr/>
          <p:nvPr/>
        </p:nvSpPr>
        <p:spPr>
          <a:xfrm>
            <a:off x="2516601" y="951975"/>
            <a:ext cx="19689029" cy="2123658"/>
          </a:xfrm>
          <a:prstGeom prst="rect">
            <a:avLst/>
          </a:prstGeom>
        </p:spPr>
        <p:txBody>
          <a:bodyPr wrap="square">
            <a:spAutoFit/>
          </a:bodyPr>
          <a:lstStyle/>
          <a:p>
            <a:pPr algn="ctr"/>
            <a:r>
              <a:rPr lang="fr-FR" sz="6600" b="1" dirty="0">
                <a:solidFill>
                  <a:schemeClr val="accent2">
                    <a:lumMod val="50000"/>
                  </a:schemeClr>
                </a:solidFill>
                <a:latin typeface="Arial" charset="0"/>
                <a:ea typeface="Arial" charset="0"/>
                <a:cs typeface="Arial" charset="0"/>
              </a:rPr>
              <a:t>Live video streaming over network with </a:t>
            </a:r>
          </a:p>
          <a:p>
            <a:pPr algn="ctr"/>
            <a:r>
              <a:rPr lang="fr-FR" sz="6600" b="1" dirty="0">
                <a:solidFill>
                  <a:schemeClr val="accent2">
                    <a:lumMod val="50000"/>
                  </a:schemeClr>
                </a:solidFill>
                <a:latin typeface="Arial" charset="0"/>
                <a:ea typeface="Arial" charset="0"/>
                <a:cs typeface="Arial" charset="0"/>
              </a:rPr>
              <a:t>OpenCV and ImageZMQ</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4</a:t>
            </a:r>
            <a:endParaRPr lang="fr-FR" sz="6000" b="1" dirty="0">
              <a:solidFill>
                <a:schemeClr val="tx1"/>
              </a:solidFill>
              <a:latin typeface="Open Sans Light"/>
            </a:endParaRPr>
          </a:p>
        </p:txBody>
      </p:sp>
    </p:spTree>
    <p:extLst>
      <p:ext uri="{BB962C8B-B14F-4D97-AF65-F5344CB8AC3E}">
        <p14:creationId xmlns:p14="http://schemas.microsoft.com/office/powerpoint/2010/main" val="1863883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838495" y="3312984"/>
            <a:ext cx="324128" cy="2308324"/>
          </a:xfrm>
          <a:prstGeom prst="rect">
            <a:avLst/>
          </a:prstGeom>
          <a:noFill/>
        </p:spPr>
        <p:txBody>
          <a:bodyPr wrap="none" rtlCol="0">
            <a:spAutoFit/>
          </a:bodyPr>
          <a:lstStyle/>
          <a:p>
            <a:endParaRPr lang="es-ES_tradnl" sz="4800" dirty="0"/>
          </a:p>
          <a:p>
            <a:endParaRPr lang="es-ES_tradnl" sz="4800" i="1" dirty="0"/>
          </a:p>
          <a:p>
            <a:r>
              <a:rPr lang="fr-FR" sz="4800" i="1" dirty="0"/>
              <a:t> </a:t>
            </a:r>
            <a:endParaRPr lang="fr-FR" sz="4800" dirty="0"/>
          </a:p>
        </p:txBody>
      </p:sp>
      <p:sp>
        <p:nvSpPr>
          <p:cNvPr id="10" name="ZoneTexte 9"/>
          <p:cNvSpPr txBox="1"/>
          <p:nvPr/>
        </p:nvSpPr>
        <p:spPr>
          <a:xfrm>
            <a:off x="2011680" y="3506524"/>
            <a:ext cx="20698877" cy="6986528"/>
          </a:xfrm>
          <a:prstGeom prst="rect">
            <a:avLst/>
          </a:prstGeom>
          <a:noFill/>
        </p:spPr>
        <p:txBody>
          <a:bodyPr wrap="square" rtlCol="0">
            <a:spAutoFit/>
          </a:bodyPr>
          <a:lstStyle/>
          <a:p>
            <a:r>
              <a:rPr lang="fr-FR" sz="4800" b="1" dirty="0">
                <a:solidFill>
                  <a:schemeClr val="accent2">
                    <a:lumMod val="75000"/>
                  </a:schemeClr>
                </a:solidFill>
                <a:latin typeface="Arial" charset="0"/>
                <a:ea typeface="Arial" charset="0"/>
                <a:cs typeface="Arial" charset="0"/>
              </a:rPr>
              <a:t>Objectif :</a:t>
            </a:r>
            <a:endParaRPr lang="fr-FR" sz="4800" dirty="0">
              <a:solidFill>
                <a:schemeClr val="accent2">
                  <a:lumMod val="75000"/>
                </a:schemeClr>
              </a:solidFill>
              <a:latin typeface="Arial" charset="0"/>
              <a:ea typeface="Arial" charset="0"/>
              <a:cs typeface="Arial" charset="0"/>
            </a:endParaRPr>
          </a:p>
          <a:p>
            <a:r>
              <a:rPr lang="fr-FR" sz="4400" dirty="0">
                <a:latin typeface="Times New Roman" charset="0"/>
                <a:ea typeface="Times New Roman" charset="0"/>
                <a:cs typeface="Times New Roman" charset="0"/>
              </a:rPr>
              <a:t>Conception et réalisation d'un robot nettoyeur (Aspirateur et diffuseur d'air parfumé) équipé de sa station de charge automatique.</a:t>
            </a:r>
          </a:p>
          <a:p>
            <a:endParaRPr lang="en-US" sz="4400" dirty="0">
              <a:latin typeface="Times New Roman" charset="0"/>
              <a:ea typeface="Times New Roman" charset="0"/>
              <a:cs typeface="Times New Roman" charset="0"/>
            </a:endParaRPr>
          </a:p>
          <a:p>
            <a:r>
              <a:rPr lang="en-US" sz="4400" dirty="0">
                <a:latin typeface="Times New Roman" charset="0"/>
                <a:ea typeface="Times New Roman" charset="0"/>
                <a:cs typeface="Times New Roman" charset="0"/>
              </a:rPr>
              <a:t>Lorsque le niveau de la batterie est critique (faible), </a:t>
            </a:r>
            <a:r>
              <a:rPr lang="en-US" sz="4400" dirty="0" err="1">
                <a:latin typeface="Times New Roman" charset="0"/>
                <a:ea typeface="Times New Roman" charset="0"/>
                <a:cs typeface="Times New Roman" charset="0"/>
              </a:rPr>
              <a:t>ce</a:t>
            </a:r>
            <a:r>
              <a:rPr lang="en-US" sz="4400" dirty="0">
                <a:latin typeface="Times New Roman" charset="0"/>
                <a:ea typeface="Times New Roman" charset="0"/>
                <a:cs typeface="Times New Roman" charset="0"/>
              </a:rPr>
              <a:t> robot se déplace (d'une manière autonome) à la station de charge sans intervention de l'utilisateur.  </a:t>
            </a:r>
            <a:endParaRPr lang="fr-FR" sz="4400" dirty="0">
              <a:latin typeface="Times New Roman" charset="0"/>
              <a:ea typeface="Times New Roman" charset="0"/>
              <a:cs typeface="Times New Roman" charset="0"/>
            </a:endParaRPr>
          </a:p>
          <a:p>
            <a:r>
              <a:rPr lang="en-US" sz="4400" dirty="0"/>
              <a:t> </a:t>
            </a:r>
          </a:p>
          <a:p>
            <a:endParaRPr lang="fr-FR" sz="4400" dirty="0"/>
          </a:p>
          <a:p>
            <a:r>
              <a:rPr lang="fr-FR" sz="4800" b="1" dirty="0">
                <a:solidFill>
                  <a:schemeClr val="accent2">
                    <a:lumMod val="75000"/>
                  </a:schemeClr>
                </a:solidFill>
                <a:latin typeface="Arial" charset="0"/>
                <a:ea typeface="Arial" charset="0"/>
                <a:cs typeface="Arial" charset="0"/>
              </a:rPr>
              <a:t>Prérequis :</a:t>
            </a:r>
          </a:p>
          <a:p>
            <a:r>
              <a:rPr lang="fr-FR" sz="4400" dirty="0">
                <a:latin typeface="Times New Roman" charset="0"/>
                <a:ea typeface="Times New Roman" charset="0"/>
                <a:cs typeface="Times New Roman" charset="0"/>
              </a:rPr>
              <a:t>CAO – Arduino, Python, Microcontrôleur – C/C++ Embarqué - Electronique de puissance </a:t>
            </a:r>
          </a:p>
        </p:txBody>
      </p:sp>
      <p:sp>
        <p:nvSpPr>
          <p:cNvPr id="7" name="Rectangle 6"/>
          <p:cNvSpPr/>
          <p:nvPr/>
        </p:nvSpPr>
        <p:spPr>
          <a:xfrm>
            <a:off x="2516603" y="971744"/>
            <a:ext cx="19689029" cy="1107996"/>
          </a:xfrm>
          <a:prstGeom prst="rect">
            <a:avLst/>
          </a:prstGeom>
        </p:spPr>
        <p:txBody>
          <a:bodyPr wrap="square">
            <a:spAutoFit/>
          </a:bodyPr>
          <a:lstStyle/>
          <a:p>
            <a:pPr algn="ctr"/>
            <a:r>
              <a:rPr lang="fr-FR" sz="6600" b="1" dirty="0">
                <a:solidFill>
                  <a:schemeClr val="accent2">
                    <a:lumMod val="50000"/>
                  </a:schemeClr>
                </a:solidFill>
                <a:latin typeface="Arial" charset="0"/>
                <a:ea typeface="Arial" charset="0"/>
                <a:cs typeface="Arial" charset="0"/>
              </a:rPr>
              <a:t>Conception et réalisation d'un robot nettoyeur </a:t>
            </a:r>
          </a:p>
        </p:txBody>
      </p:sp>
      <p:sp>
        <p:nvSpPr>
          <p:cNvPr id="11" name="Signalisation droite 10"/>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5</a:t>
            </a:r>
            <a:endParaRPr lang="fr-FR" sz="6000" b="1" dirty="0">
              <a:solidFill>
                <a:schemeClr val="tx1"/>
              </a:solidFill>
              <a:latin typeface="Open Sans Light"/>
            </a:endParaRPr>
          </a:p>
        </p:txBody>
      </p:sp>
    </p:spTree>
    <p:extLst>
      <p:ext uri="{BB962C8B-B14F-4D97-AF65-F5344CB8AC3E}">
        <p14:creationId xmlns:p14="http://schemas.microsoft.com/office/powerpoint/2010/main" val="78870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2" y="0"/>
            <a:ext cx="24387175" cy="1371600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Open Sans Light"/>
            </a:endParaRPr>
          </a:p>
        </p:txBody>
      </p:sp>
      <p:sp>
        <p:nvSpPr>
          <p:cNvPr id="2" name="Titre 1"/>
          <p:cNvSpPr>
            <a:spLocks noGrp="1"/>
          </p:cNvSpPr>
          <p:nvPr>
            <p:ph type="title"/>
          </p:nvPr>
        </p:nvSpPr>
        <p:spPr>
          <a:xfrm>
            <a:off x="15482553" y="3452391"/>
            <a:ext cx="8702509" cy="3930857"/>
          </a:xfrm>
        </p:spPr>
        <p:txBody>
          <a:bodyPr/>
          <a:lstStyle/>
          <a:p>
            <a:r>
              <a:rPr lang="fr-FR" sz="9600">
                <a:solidFill>
                  <a:schemeClr val="tx1"/>
                </a:solidFill>
              </a:rPr>
              <a:t>Sujets Réseau informatique</a:t>
            </a:r>
            <a:endParaRPr lang="fr-FR" sz="9600" dirty="0">
              <a:solidFill>
                <a:schemeClr val="tx1"/>
              </a:solidFill>
            </a:endParaRPr>
          </a:p>
        </p:txBody>
      </p:sp>
      <p:pic>
        <p:nvPicPr>
          <p:cNvPr id="6" name="Espace réservé pour une image  5"/>
          <p:cNvPicPr>
            <a:picLocks noGrp="1" noChangeAspect="1"/>
          </p:cNvPicPr>
          <p:nvPr>
            <p:ph type="pic" sz="quarter" idx="20"/>
          </p:nvPr>
        </p:nvPicPr>
        <p:blipFill>
          <a:blip r:embed="rId2">
            <a:extLst>
              <a:ext uri="{28A0092B-C50C-407E-A947-70E740481C1C}">
                <a14:useLocalDpi xmlns:a14="http://schemas.microsoft.com/office/drawing/2010/main" val="0"/>
              </a:ext>
            </a:extLst>
          </a:blip>
          <a:srcRect l="12959" r="12959"/>
          <a:stretch>
            <a:fillRect/>
          </a:stretch>
        </p:blipFill>
        <p:spPr>
          <a:xfrm>
            <a:off x="69931" y="38423"/>
            <a:ext cx="15342689" cy="136089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52551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418311" y="971744"/>
            <a:ext cx="19689029" cy="1877437"/>
          </a:xfrm>
          <a:prstGeom prst="rect">
            <a:avLst/>
          </a:prstGeom>
        </p:spPr>
        <p:txBody>
          <a:bodyPr wrap="square">
            <a:spAutoFit/>
          </a:bodyPr>
          <a:lstStyle/>
          <a:p>
            <a:pPr algn="ctr"/>
            <a:r>
              <a:rPr lang="fr-FR" sz="5800" b="1" dirty="0">
                <a:solidFill>
                  <a:schemeClr val="accent2">
                    <a:lumMod val="50000"/>
                  </a:schemeClr>
                </a:solidFill>
                <a:latin typeface="Arial" charset="0"/>
                <a:ea typeface="Arial" charset="0"/>
                <a:cs typeface="Arial" charset="0"/>
              </a:rPr>
              <a:t>Mise en place d’une Portail captive pour réseau Wifi sous </a:t>
            </a:r>
            <a:r>
              <a:rPr lang="fr-FR" sz="5800" b="1" dirty="0" err="1">
                <a:solidFill>
                  <a:schemeClr val="accent2">
                    <a:lumMod val="50000"/>
                  </a:schemeClr>
                </a:solidFill>
                <a:latin typeface="Arial" charset="0"/>
                <a:ea typeface="Arial" charset="0"/>
                <a:cs typeface="Arial" charset="0"/>
              </a:rPr>
              <a:t>PfSense</a:t>
            </a:r>
            <a:r>
              <a:rPr lang="fr-FR" sz="5800" b="1" dirty="0">
                <a:solidFill>
                  <a:schemeClr val="accent2">
                    <a:lumMod val="50000"/>
                  </a:schemeClr>
                </a:solidFill>
                <a:latin typeface="Arial" charset="0"/>
                <a:ea typeface="Arial" charset="0"/>
                <a:cs typeface="Arial" charset="0"/>
              </a:rPr>
              <a:t> avec un serveur d’authentification LDAP</a:t>
            </a:r>
          </a:p>
        </p:txBody>
      </p:sp>
      <p:sp>
        <p:nvSpPr>
          <p:cNvPr id="3" name="ZoneTexte 2"/>
          <p:cNvSpPr txBox="1"/>
          <p:nvPr/>
        </p:nvSpPr>
        <p:spPr>
          <a:xfrm>
            <a:off x="2011680" y="3902956"/>
            <a:ext cx="20502293" cy="6986528"/>
          </a:xfrm>
          <a:prstGeom prst="rect">
            <a:avLst/>
          </a:prstGeom>
          <a:noFill/>
        </p:spPr>
        <p:txBody>
          <a:bodyPr wrap="square" rtlCol="0">
            <a:spAutoFit/>
          </a:bodyPr>
          <a:lstStyle/>
          <a:p>
            <a:r>
              <a:rPr lang="fr-FR" sz="4800" b="1" dirty="0">
                <a:solidFill>
                  <a:schemeClr val="accent2">
                    <a:lumMod val="75000"/>
                  </a:schemeClr>
                </a:solidFill>
                <a:latin typeface="Arial" charset="0"/>
                <a:ea typeface="Arial" charset="0"/>
                <a:cs typeface="Arial" charset="0"/>
              </a:rPr>
              <a:t>Description : </a:t>
            </a:r>
          </a:p>
          <a:p>
            <a:r>
              <a:rPr lang="fr-FR" sz="4400" b="1" dirty="0">
                <a:latin typeface="Times New Roman" charset="0"/>
                <a:ea typeface="Times New Roman" charset="0"/>
                <a:cs typeface="Times New Roman" charset="0"/>
              </a:rPr>
              <a:t>Les tâches à réaliser sont : </a:t>
            </a:r>
            <a:endParaRPr lang="fr-FR" sz="4400" dirty="0">
              <a:latin typeface="Times New Roman" charset="0"/>
              <a:ea typeface="Times New Roman" charset="0"/>
              <a:cs typeface="Times New Roman" charset="0"/>
            </a:endParaRPr>
          </a:p>
          <a:p>
            <a:pPr lvl="1"/>
            <a:r>
              <a:rPr lang="fr-FR" sz="4400" dirty="0">
                <a:latin typeface="Times New Roman" charset="0"/>
                <a:ea typeface="Times New Roman" charset="0"/>
                <a:cs typeface="Times New Roman" charset="0"/>
              </a:rPr>
              <a:t>❖ Mettre en place un serveur d’authentification LDAP </a:t>
            </a:r>
          </a:p>
          <a:p>
            <a:pPr lvl="1"/>
            <a:r>
              <a:rPr lang="fr-FR" sz="4400" dirty="0">
                <a:latin typeface="Times New Roman" charset="0"/>
                <a:ea typeface="Times New Roman" charset="0"/>
                <a:cs typeface="Times New Roman" charset="0"/>
              </a:rPr>
              <a:t>❖ Mettre en place de portail captive </a:t>
            </a:r>
          </a:p>
          <a:p>
            <a:endParaRPr lang="fr-FR" sz="4400" b="1" dirty="0"/>
          </a:p>
          <a:p>
            <a:endParaRPr lang="fr-FR" sz="4400" b="1" dirty="0"/>
          </a:p>
          <a:p>
            <a:endParaRPr lang="fr-FR" sz="4400" b="1" dirty="0"/>
          </a:p>
          <a:p>
            <a:r>
              <a:rPr lang="fr-FR" sz="4800" b="1" dirty="0">
                <a:solidFill>
                  <a:schemeClr val="accent2">
                    <a:lumMod val="75000"/>
                  </a:schemeClr>
                </a:solidFill>
                <a:latin typeface="Arial" charset="0"/>
                <a:ea typeface="Arial" charset="0"/>
                <a:cs typeface="Arial" charset="0"/>
              </a:rPr>
              <a:t>Outils du développement : </a:t>
            </a:r>
            <a:endParaRPr lang="fr-FR" sz="4800" dirty="0">
              <a:solidFill>
                <a:schemeClr val="accent2">
                  <a:lumMod val="75000"/>
                </a:schemeClr>
              </a:solidFill>
              <a:latin typeface="Arial" charset="0"/>
              <a:ea typeface="Arial" charset="0"/>
              <a:cs typeface="Arial" charset="0"/>
            </a:endParaRPr>
          </a:p>
          <a:p>
            <a:r>
              <a:rPr lang="fr-FR" sz="4400" dirty="0">
                <a:latin typeface="Times New Roman" charset="0"/>
                <a:ea typeface="Times New Roman" charset="0"/>
                <a:cs typeface="Times New Roman" charset="0"/>
              </a:rPr>
              <a:t>❖ Firewall: </a:t>
            </a:r>
            <a:r>
              <a:rPr lang="fr-FR" sz="4400" dirty="0" err="1">
                <a:latin typeface="Times New Roman" charset="0"/>
                <a:ea typeface="Times New Roman" charset="0"/>
                <a:cs typeface="Times New Roman" charset="0"/>
              </a:rPr>
              <a:t>PfSense</a:t>
            </a:r>
            <a:r>
              <a:rPr lang="fr-FR" sz="4400" dirty="0">
                <a:latin typeface="Times New Roman" charset="0"/>
                <a:ea typeface="Times New Roman" charset="0"/>
                <a:cs typeface="Times New Roman" charset="0"/>
              </a:rPr>
              <a:t> </a:t>
            </a:r>
          </a:p>
          <a:p>
            <a:r>
              <a:rPr lang="fr-FR" sz="4400" dirty="0">
                <a:latin typeface="Times New Roman" charset="0"/>
                <a:ea typeface="Times New Roman" charset="0"/>
                <a:cs typeface="Times New Roman" charset="0"/>
              </a:rPr>
              <a:t>❖ Serveur LDAP </a:t>
            </a:r>
          </a:p>
        </p:txBody>
      </p:sp>
      <p:sp>
        <p:nvSpPr>
          <p:cNvPr id="5" name="Signalisation droite 4"/>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1</a:t>
            </a:r>
            <a:endParaRPr lang="fr-FR" sz="6000" b="1" dirty="0">
              <a:solidFill>
                <a:schemeClr val="tx1"/>
              </a:solidFill>
              <a:latin typeface="Open Sans Light"/>
            </a:endParaRPr>
          </a:p>
        </p:txBody>
      </p:sp>
    </p:spTree>
    <p:extLst>
      <p:ext uri="{BB962C8B-B14F-4D97-AF65-F5344CB8AC3E}">
        <p14:creationId xmlns:p14="http://schemas.microsoft.com/office/powerpoint/2010/main" val="247139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011680" y="4056827"/>
            <a:ext cx="20698877" cy="6417141"/>
          </a:xfrm>
          <a:prstGeom prst="rect">
            <a:avLst/>
          </a:prstGeom>
          <a:noFill/>
        </p:spPr>
        <p:txBody>
          <a:bodyPr wrap="square" rtlCol="0">
            <a:spAutoFit/>
          </a:bodyPr>
          <a:lstStyle/>
          <a:p>
            <a:r>
              <a:rPr lang="fr-FR" sz="4800" b="1" dirty="0">
                <a:solidFill>
                  <a:schemeClr val="accent2">
                    <a:lumMod val="75000"/>
                  </a:schemeClr>
                </a:solidFill>
                <a:latin typeface="Arial" charset="0"/>
                <a:ea typeface="Arial" charset="0"/>
                <a:cs typeface="Arial" charset="0"/>
              </a:rPr>
              <a:t>Description : </a:t>
            </a:r>
            <a:r>
              <a:rPr lang="fr-FR" sz="4400" b="1" dirty="0"/>
              <a:t>Les tâches à réaliser sont : </a:t>
            </a:r>
          </a:p>
          <a:p>
            <a:endParaRPr lang="fr-FR" dirty="0"/>
          </a:p>
          <a:p>
            <a:r>
              <a:rPr lang="fr-FR" sz="4000" u="sng" dirty="0">
                <a:latin typeface="Times New Roman" charset="0"/>
                <a:ea typeface="Times New Roman" charset="0"/>
                <a:cs typeface="Times New Roman" charset="0"/>
              </a:rPr>
              <a:t>Partie virtualisation</a:t>
            </a:r>
            <a:r>
              <a:rPr lang="fr-FR" sz="4000" dirty="0">
                <a:latin typeface="Times New Roman" charset="0"/>
                <a:ea typeface="Times New Roman" charset="0"/>
                <a:cs typeface="Times New Roman" charset="0"/>
              </a:rPr>
              <a:t> : </a:t>
            </a:r>
          </a:p>
          <a:p>
            <a:pPr lvl="1"/>
            <a:r>
              <a:rPr lang="fr-FR" sz="4000" dirty="0">
                <a:latin typeface="Times New Roman" charset="0"/>
                <a:ea typeface="Times New Roman" charset="0"/>
                <a:cs typeface="Times New Roman" charset="0"/>
              </a:rPr>
              <a:t>❖  Mettre en place la solution de virtualisation open source </a:t>
            </a:r>
            <a:r>
              <a:rPr lang="fr-FR" sz="4000" dirty="0" err="1">
                <a:latin typeface="Times New Roman" charset="0"/>
                <a:ea typeface="Times New Roman" charset="0"/>
                <a:cs typeface="Times New Roman" charset="0"/>
              </a:rPr>
              <a:t>Proxmox</a:t>
            </a:r>
            <a:r>
              <a:rPr lang="fr-FR" sz="4000" dirty="0">
                <a:latin typeface="Times New Roman" charset="0"/>
                <a:ea typeface="Times New Roman" charset="0"/>
                <a:cs typeface="Times New Roman" charset="0"/>
              </a:rPr>
              <a:t> qui permet d’</a:t>
            </a:r>
            <a:r>
              <a:rPr lang="fr-FR" sz="4000" dirty="0" err="1">
                <a:latin typeface="Times New Roman" charset="0"/>
                <a:ea typeface="Times New Roman" charset="0"/>
                <a:cs typeface="Times New Roman" charset="0"/>
              </a:rPr>
              <a:t>héberger</a:t>
            </a:r>
            <a:r>
              <a:rPr lang="fr-FR" sz="4000" dirty="0">
                <a:latin typeface="Times New Roman" charset="0"/>
                <a:ea typeface="Times New Roman" charset="0"/>
                <a:cs typeface="Times New Roman" charset="0"/>
              </a:rPr>
              <a:t> plusieurs machines virtuelles. </a:t>
            </a:r>
          </a:p>
          <a:p>
            <a:pPr lvl="1"/>
            <a:r>
              <a:rPr lang="fr-FR" sz="4000" dirty="0">
                <a:latin typeface="Times New Roman" charset="0"/>
                <a:ea typeface="Times New Roman" charset="0"/>
                <a:cs typeface="Times New Roman" charset="0"/>
              </a:rPr>
              <a:t>❖  Mettre en place la solution cloud : </a:t>
            </a:r>
            <a:r>
              <a:rPr lang="fr-FR" sz="4000" dirty="0" err="1">
                <a:latin typeface="Times New Roman" charset="0"/>
                <a:ea typeface="Times New Roman" charset="0"/>
                <a:cs typeface="Times New Roman" charset="0"/>
              </a:rPr>
              <a:t>seafile</a:t>
            </a:r>
            <a:r>
              <a:rPr lang="fr-FR" sz="4000" dirty="0">
                <a:latin typeface="Times New Roman" charset="0"/>
                <a:ea typeface="Times New Roman" charset="0"/>
                <a:cs typeface="Times New Roman" charset="0"/>
              </a:rPr>
              <a:t> </a:t>
            </a:r>
          </a:p>
          <a:p>
            <a:pPr lvl="1"/>
            <a:r>
              <a:rPr lang="fr-FR" sz="4000" dirty="0">
                <a:latin typeface="Times New Roman" charset="0"/>
                <a:ea typeface="Times New Roman" charset="0"/>
                <a:cs typeface="Times New Roman" charset="0"/>
              </a:rPr>
              <a:t>❖  Mettre en place un serveur d’authentification LDAP </a:t>
            </a:r>
          </a:p>
          <a:p>
            <a:pPr lvl="1"/>
            <a:r>
              <a:rPr lang="fr-FR" sz="4000" dirty="0">
                <a:latin typeface="Times New Roman" charset="0"/>
                <a:ea typeface="Times New Roman" charset="0"/>
                <a:cs typeface="Times New Roman" charset="0"/>
              </a:rPr>
              <a:t>❖  Mettre en place un Active directory </a:t>
            </a:r>
          </a:p>
          <a:p>
            <a:pPr lvl="1"/>
            <a:r>
              <a:rPr lang="fr-FR" sz="4000" dirty="0">
                <a:latin typeface="Times New Roman" charset="0"/>
                <a:ea typeface="Times New Roman" charset="0"/>
                <a:cs typeface="Times New Roman" charset="0"/>
              </a:rPr>
              <a:t>❖  Mettre en place un serveur </a:t>
            </a:r>
            <a:r>
              <a:rPr lang="fr-FR" sz="4000" dirty="0" err="1">
                <a:latin typeface="Times New Roman" charset="0"/>
                <a:ea typeface="Times New Roman" charset="0"/>
                <a:cs typeface="Times New Roman" charset="0"/>
              </a:rPr>
              <a:t>Voip</a:t>
            </a:r>
            <a:r>
              <a:rPr lang="fr-FR" sz="4000" dirty="0">
                <a:latin typeface="Times New Roman" charset="0"/>
                <a:ea typeface="Times New Roman" charset="0"/>
                <a:cs typeface="Times New Roman" charset="0"/>
              </a:rPr>
              <a:t> </a:t>
            </a:r>
          </a:p>
          <a:p>
            <a:pPr lvl="1"/>
            <a:r>
              <a:rPr lang="fr-FR" sz="4000" dirty="0">
                <a:latin typeface="Times New Roman" charset="0"/>
                <a:ea typeface="Times New Roman" charset="0"/>
                <a:cs typeface="Times New Roman" charset="0"/>
              </a:rPr>
              <a:t>❖  Mettre en place d’une suite des outils de collaboration : Open-</a:t>
            </a:r>
            <a:r>
              <a:rPr lang="fr-FR" sz="4000" dirty="0" err="1">
                <a:latin typeface="Times New Roman" charset="0"/>
                <a:ea typeface="Times New Roman" charset="0"/>
                <a:cs typeface="Times New Roman" charset="0"/>
              </a:rPr>
              <a:t>Xchange</a:t>
            </a:r>
            <a:r>
              <a:rPr lang="fr-FR" sz="4000" dirty="0">
                <a:latin typeface="Times New Roman" charset="0"/>
                <a:ea typeface="Times New Roman" charset="0"/>
                <a:cs typeface="Times New Roman" charset="0"/>
              </a:rPr>
              <a:t> </a:t>
            </a:r>
          </a:p>
        </p:txBody>
      </p:sp>
      <p:sp>
        <p:nvSpPr>
          <p:cNvPr id="6" name="Rectangle 5"/>
          <p:cNvSpPr/>
          <p:nvPr/>
        </p:nvSpPr>
        <p:spPr>
          <a:xfrm>
            <a:off x="2418311" y="951975"/>
            <a:ext cx="19689029" cy="1938992"/>
          </a:xfrm>
          <a:prstGeom prst="rect">
            <a:avLst/>
          </a:prstGeom>
        </p:spPr>
        <p:txBody>
          <a:bodyPr wrap="square">
            <a:spAutoFit/>
          </a:bodyPr>
          <a:lstStyle/>
          <a:p>
            <a:pPr algn="ctr"/>
            <a:r>
              <a:rPr lang="fr-FR" sz="6000" b="1" dirty="0">
                <a:solidFill>
                  <a:schemeClr val="accent2">
                    <a:lumMod val="50000"/>
                  </a:schemeClr>
                </a:solidFill>
                <a:latin typeface="Arial" charset="0"/>
                <a:ea typeface="Arial" charset="0"/>
                <a:cs typeface="Arial" charset="0"/>
              </a:rPr>
              <a:t>Mise en place d’un Réseau Pédagogique pour une établissement universitaire</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2</a:t>
            </a:r>
            <a:endParaRPr lang="fr-FR" sz="6000" b="1" dirty="0">
              <a:solidFill>
                <a:schemeClr val="tx1"/>
              </a:solidFill>
              <a:latin typeface="Open Sans Light"/>
            </a:endParaRPr>
          </a:p>
        </p:txBody>
      </p:sp>
    </p:spTree>
    <p:extLst>
      <p:ext uri="{BB962C8B-B14F-4D97-AF65-F5344CB8AC3E}">
        <p14:creationId xmlns:p14="http://schemas.microsoft.com/office/powerpoint/2010/main" val="2143230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011680" y="3668207"/>
            <a:ext cx="20698877" cy="7725192"/>
          </a:xfrm>
          <a:prstGeom prst="rect">
            <a:avLst/>
          </a:prstGeom>
          <a:noFill/>
        </p:spPr>
        <p:txBody>
          <a:bodyPr wrap="square" rtlCol="0">
            <a:spAutoFit/>
          </a:bodyPr>
          <a:lstStyle/>
          <a:p>
            <a:pPr lvl="0"/>
            <a:r>
              <a:rPr lang="fr-FR" sz="4000" u="sng" dirty="0">
                <a:solidFill>
                  <a:prstClr val="black"/>
                </a:solidFill>
                <a:latin typeface="Times New Roman" charset="0"/>
                <a:ea typeface="Times New Roman" charset="0"/>
                <a:cs typeface="Times New Roman" charset="0"/>
              </a:rPr>
              <a:t>Partie sécurité</a:t>
            </a:r>
            <a:r>
              <a:rPr lang="fr-FR" sz="4000" dirty="0">
                <a:solidFill>
                  <a:prstClr val="black"/>
                </a:solidFill>
                <a:latin typeface="Times New Roman" charset="0"/>
                <a:ea typeface="Times New Roman" charset="0"/>
                <a:cs typeface="Times New Roman" charset="0"/>
              </a:rPr>
              <a:t> : </a:t>
            </a:r>
          </a:p>
          <a:p>
            <a:pPr lvl="1"/>
            <a:r>
              <a:rPr lang="fr-FR" sz="4000" dirty="0">
                <a:solidFill>
                  <a:prstClr val="black"/>
                </a:solidFill>
                <a:latin typeface="Times New Roman" charset="0"/>
                <a:ea typeface="Times New Roman" charset="0"/>
                <a:cs typeface="Times New Roman" charset="0"/>
              </a:rPr>
              <a:t>❖ Mettre en place une solution de supervision « EON»</a:t>
            </a:r>
            <a:br>
              <a:rPr lang="fr-FR" sz="4000" dirty="0">
                <a:solidFill>
                  <a:prstClr val="black"/>
                </a:solidFill>
                <a:latin typeface="Times New Roman" charset="0"/>
                <a:ea typeface="Times New Roman" charset="0"/>
                <a:cs typeface="Times New Roman" charset="0"/>
              </a:rPr>
            </a:br>
            <a:r>
              <a:rPr lang="fr-FR" sz="4000" dirty="0">
                <a:solidFill>
                  <a:prstClr val="black"/>
                </a:solidFill>
                <a:latin typeface="Times New Roman" charset="0"/>
                <a:ea typeface="Times New Roman" charset="0"/>
                <a:cs typeface="Times New Roman" charset="0"/>
              </a:rPr>
              <a:t>❖ La sécurité́ et la confidentialité́ est garantit par l’utilisation d’un Firewall / VPN </a:t>
            </a:r>
          </a:p>
          <a:p>
            <a:pPr lvl="1"/>
            <a:r>
              <a:rPr lang="fr-FR" sz="4000" dirty="0">
                <a:solidFill>
                  <a:prstClr val="black"/>
                </a:solidFill>
                <a:latin typeface="Times New Roman" charset="0"/>
                <a:ea typeface="Times New Roman" charset="0"/>
                <a:cs typeface="Times New Roman" charset="0"/>
              </a:rPr>
              <a:t>❖ Segmentation de réseau aux suites des </a:t>
            </a:r>
            <a:r>
              <a:rPr lang="fr-FR" sz="4000" dirty="0" err="1">
                <a:solidFill>
                  <a:prstClr val="black"/>
                </a:solidFill>
                <a:latin typeface="Times New Roman" charset="0"/>
                <a:ea typeface="Times New Roman" charset="0"/>
                <a:cs typeface="Times New Roman" charset="0"/>
              </a:rPr>
              <a:t>Vlans</a:t>
            </a:r>
            <a:r>
              <a:rPr lang="fr-FR" sz="4000" dirty="0">
                <a:solidFill>
                  <a:prstClr val="black"/>
                </a:solidFill>
                <a:latin typeface="Times New Roman" charset="0"/>
                <a:ea typeface="Times New Roman" charset="0"/>
                <a:cs typeface="Times New Roman" charset="0"/>
              </a:rPr>
              <a:t>.</a:t>
            </a:r>
            <a:br>
              <a:rPr lang="fr-FR" sz="4000" dirty="0">
                <a:solidFill>
                  <a:prstClr val="black"/>
                </a:solidFill>
                <a:latin typeface="Times New Roman" charset="0"/>
                <a:ea typeface="Times New Roman" charset="0"/>
                <a:cs typeface="Times New Roman" charset="0"/>
              </a:rPr>
            </a:br>
            <a:r>
              <a:rPr lang="fr-FR" sz="4000" dirty="0">
                <a:solidFill>
                  <a:prstClr val="black"/>
                </a:solidFill>
                <a:latin typeface="Times New Roman" charset="0"/>
                <a:ea typeface="Times New Roman" charset="0"/>
                <a:cs typeface="Times New Roman" charset="0"/>
              </a:rPr>
              <a:t>❖ Mettre en place de </a:t>
            </a:r>
            <a:r>
              <a:rPr lang="fr-FR" sz="4000" dirty="0" err="1">
                <a:solidFill>
                  <a:prstClr val="black"/>
                </a:solidFill>
                <a:latin typeface="Times New Roman" charset="0"/>
                <a:ea typeface="Times New Roman" charset="0"/>
                <a:cs typeface="Times New Roman" charset="0"/>
              </a:rPr>
              <a:t>Failover</a:t>
            </a:r>
            <a:r>
              <a:rPr lang="fr-FR" sz="4000" dirty="0">
                <a:solidFill>
                  <a:prstClr val="black"/>
                </a:solidFill>
                <a:latin typeface="Times New Roman" charset="0"/>
                <a:ea typeface="Times New Roman" charset="0"/>
                <a:cs typeface="Times New Roman" charset="0"/>
              </a:rPr>
              <a:t> au niveau de Firewall</a:t>
            </a:r>
            <a:br>
              <a:rPr lang="fr-FR" sz="4000" dirty="0">
                <a:solidFill>
                  <a:prstClr val="black"/>
                </a:solidFill>
                <a:latin typeface="Times New Roman" charset="0"/>
                <a:ea typeface="Times New Roman" charset="0"/>
                <a:cs typeface="Times New Roman" charset="0"/>
              </a:rPr>
            </a:br>
            <a:r>
              <a:rPr lang="fr-FR" sz="4000" dirty="0">
                <a:solidFill>
                  <a:prstClr val="black"/>
                </a:solidFill>
                <a:latin typeface="Times New Roman" charset="0"/>
                <a:ea typeface="Times New Roman" charset="0"/>
                <a:cs typeface="Times New Roman" charset="0"/>
              </a:rPr>
              <a:t>❖ Mettre en place de cluster </a:t>
            </a:r>
            <a:r>
              <a:rPr lang="fr-FR" sz="4000" dirty="0" err="1">
                <a:solidFill>
                  <a:prstClr val="black"/>
                </a:solidFill>
                <a:latin typeface="Times New Roman" charset="0"/>
                <a:ea typeface="Times New Roman" charset="0"/>
                <a:cs typeface="Times New Roman" charset="0"/>
              </a:rPr>
              <a:t>Proxmox</a:t>
            </a:r>
            <a:r>
              <a:rPr lang="fr-FR" sz="4000" dirty="0">
                <a:solidFill>
                  <a:prstClr val="black"/>
                </a:solidFill>
                <a:latin typeface="Times New Roman" charset="0"/>
                <a:ea typeface="Times New Roman" charset="0"/>
                <a:cs typeface="Times New Roman" charset="0"/>
              </a:rPr>
              <a:t> </a:t>
            </a:r>
          </a:p>
          <a:p>
            <a:pPr lvl="0"/>
            <a:endParaRPr lang="fr-FR" sz="4400" b="1" dirty="0">
              <a:solidFill>
                <a:prstClr val="black"/>
              </a:solidFill>
            </a:endParaRPr>
          </a:p>
          <a:p>
            <a:pPr lvl="0"/>
            <a:endParaRPr lang="fr-FR" sz="4400" b="1" dirty="0">
              <a:solidFill>
                <a:prstClr val="black"/>
              </a:solidFill>
            </a:endParaRPr>
          </a:p>
          <a:p>
            <a:pPr lvl="0"/>
            <a:r>
              <a:rPr lang="fr-FR" sz="4800" b="1" dirty="0">
                <a:solidFill>
                  <a:srgbClr val="1BAAAA">
                    <a:lumMod val="75000"/>
                  </a:srgbClr>
                </a:solidFill>
                <a:latin typeface="Arial" charset="0"/>
                <a:ea typeface="Arial" charset="0"/>
                <a:cs typeface="Arial" charset="0"/>
              </a:rPr>
              <a:t>Outils du développement : </a:t>
            </a:r>
            <a:endParaRPr lang="fr-FR" sz="4800" dirty="0">
              <a:solidFill>
                <a:srgbClr val="1BAAAA">
                  <a:lumMod val="75000"/>
                </a:srgbClr>
              </a:solidFill>
              <a:latin typeface="Arial" charset="0"/>
              <a:ea typeface="Arial" charset="0"/>
              <a:cs typeface="Arial" charset="0"/>
            </a:endParaRPr>
          </a:p>
          <a:p>
            <a:pPr lvl="1"/>
            <a:r>
              <a:rPr lang="fr-FR" sz="4000" dirty="0">
                <a:solidFill>
                  <a:prstClr val="black"/>
                </a:solidFill>
                <a:latin typeface="Times New Roman" charset="0"/>
                <a:ea typeface="Times New Roman" charset="0"/>
                <a:cs typeface="Times New Roman" charset="0"/>
              </a:rPr>
              <a:t>❖ OS : Linux, </a:t>
            </a:r>
            <a:r>
              <a:rPr lang="fr-FR" sz="4000" dirty="0" err="1">
                <a:solidFill>
                  <a:prstClr val="black"/>
                </a:solidFill>
                <a:latin typeface="Times New Roman" charset="0"/>
                <a:ea typeface="Times New Roman" charset="0"/>
                <a:cs typeface="Times New Roman" charset="0"/>
              </a:rPr>
              <a:t>Proxmox</a:t>
            </a:r>
            <a:br>
              <a:rPr lang="fr-FR" sz="4000" dirty="0">
                <a:solidFill>
                  <a:prstClr val="black"/>
                </a:solidFill>
                <a:latin typeface="Times New Roman" charset="0"/>
                <a:ea typeface="Times New Roman" charset="0"/>
                <a:cs typeface="Times New Roman" charset="0"/>
              </a:rPr>
            </a:br>
            <a:r>
              <a:rPr lang="fr-FR" sz="4000" dirty="0">
                <a:solidFill>
                  <a:prstClr val="black"/>
                </a:solidFill>
                <a:latin typeface="Times New Roman" charset="0"/>
                <a:ea typeface="Times New Roman" charset="0"/>
                <a:cs typeface="Times New Roman" charset="0"/>
              </a:rPr>
              <a:t>❖ Outil de monitoring: </a:t>
            </a:r>
            <a:r>
              <a:rPr lang="fr-FR" sz="4000" dirty="0" err="1">
                <a:solidFill>
                  <a:prstClr val="black"/>
                </a:solidFill>
                <a:latin typeface="Times New Roman" charset="0"/>
                <a:ea typeface="Times New Roman" charset="0"/>
                <a:cs typeface="Times New Roman" charset="0"/>
              </a:rPr>
              <a:t>Zabbix</a:t>
            </a:r>
            <a:endParaRPr lang="fr-FR" sz="4000" dirty="0">
              <a:solidFill>
                <a:prstClr val="black"/>
              </a:solidFill>
              <a:latin typeface="Times New Roman" charset="0"/>
              <a:ea typeface="Times New Roman" charset="0"/>
              <a:cs typeface="Times New Roman" charset="0"/>
            </a:endParaRPr>
          </a:p>
          <a:p>
            <a:pPr lvl="1"/>
            <a:r>
              <a:rPr lang="fr-FR" sz="4000" dirty="0">
                <a:solidFill>
                  <a:prstClr val="black"/>
                </a:solidFill>
                <a:latin typeface="Times New Roman" charset="0"/>
                <a:ea typeface="Times New Roman" charset="0"/>
                <a:cs typeface="Times New Roman" charset="0"/>
              </a:rPr>
              <a:t>❖ Firewall: </a:t>
            </a:r>
            <a:r>
              <a:rPr lang="fr-FR" sz="4000" dirty="0" err="1">
                <a:solidFill>
                  <a:prstClr val="black"/>
                </a:solidFill>
                <a:latin typeface="Times New Roman" charset="0"/>
                <a:ea typeface="Times New Roman" charset="0"/>
                <a:cs typeface="Times New Roman" charset="0"/>
              </a:rPr>
              <a:t>PfSense</a:t>
            </a:r>
            <a:r>
              <a:rPr lang="fr-FR" sz="4000" dirty="0">
                <a:solidFill>
                  <a:prstClr val="black"/>
                </a:solidFill>
                <a:latin typeface="Times New Roman" charset="0"/>
                <a:ea typeface="Times New Roman" charset="0"/>
                <a:cs typeface="Times New Roman" charset="0"/>
              </a:rPr>
              <a:t> </a:t>
            </a:r>
          </a:p>
        </p:txBody>
      </p:sp>
      <p:sp>
        <p:nvSpPr>
          <p:cNvPr id="6" name="Rectangle 5"/>
          <p:cNvSpPr/>
          <p:nvPr/>
        </p:nvSpPr>
        <p:spPr>
          <a:xfrm>
            <a:off x="2418311" y="951975"/>
            <a:ext cx="19689029" cy="1938992"/>
          </a:xfrm>
          <a:prstGeom prst="rect">
            <a:avLst/>
          </a:prstGeom>
        </p:spPr>
        <p:txBody>
          <a:bodyPr wrap="square">
            <a:spAutoFit/>
          </a:bodyPr>
          <a:lstStyle/>
          <a:p>
            <a:pPr algn="ctr"/>
            <a:r>
              <a:rPr lang="fr-FR" sz="6000" b="1" dirty="0">
                <a:solidFill>
                  <a:schemeClr val="accent2">
                    <a:lumMod val="50000"/>
                  </a:schemeClr>
                </a:solidFill>
                <a:latin typeface="Arial" charset="0"/>
                <a:ea typeface="Arial" charset="0"/>
                <a:cs typeface="Arial" charset="0"/>
              </a:rPr>
              <a:t>Mise en place d’un Réseau Pédagogique pour une établissement universitaire</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2</a:t>
            </a:r>
            <a:endParaRPr lang="fr-FR" sz="6000" b="1" dirty="0">
              <a:solidFill>
                <a:schemeClr val="tx1"/>
              </a:solidFill>
              <a:latin typeface="Open Sans Light"/>
            </a:endParaRPr>
          </a:p>
        </p:txBody>
      </p:sp>
    </p:spTree>
    <p:extLst>
      <p:ext uri="{BB962C8B-B14F-4D97-AF65-F5344CB8AC3E}">
        <p14:creationId xmlns:p14="http://schemas.microsoft.com/office/powerpoint/2010/main" val="14977834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p:cNvSpPr txBox="1"/>
          <p:nvPr/>
        </p:nvSpPr>
        <p:spPr>
          <a:xfrm>
            <a:off x="2011678" y="3539911"/>
            <a:ext cx="20698877" cy="8279190"/>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Description : </a:t>
            </a:r>
            <a:r>
              <a:rPr lang="fr-FR" sz="3600" b="1" dirty="0">
                <a:latin typeface="Times New Roman" charset="0"/>
                <a:ea typeface="Times New Roman" charset="0"/>
                <a:cs typeface="Times New Roman" charset="0"/>
              </a:rPr>
              <a:t>Les tâches à réaliser sont : </a:t>
            </a:r>
            <a:endParaRPr lang="fr-FR" sz="3600" dirty="0">
              <a:latin typeface="Times New Roman" charset="0"/>
              <a:ea typeface="Times New Roman" charset="0"/>
              <a:cs typeface="Times New Roman" charset="0"/>
            </a:endParaRPr>
          </a:p>
          <a:p>
            <a:r>
              <a:rPr lang="fr-FR" sz="3600" u="sng" dirty="0">
                <a:latin typeface="Times New Roman" charset="0"/>
                <a:ea typeface="Times New Roman" charset="0"/>
                <a:cs typeface="Times New Roman" charset="0"/>
              </a:rPr>
              <a:t>Partie virtualisation</a:t>
            </a:r>
            <a:r>
              <a:rPr lang="fr-FR" sz="3600" dirty="0">
                <a:latin typeface="Times New Roman" charset="0"/>
                <a:ea typeface="Times New Roman" charset="0"/>
                <a:cs typeface="Times New Roman" charset="0"/>
              </a:rPr>
              <a:t> : </a:t>
            </a:r>
          </a:p>
          <a:p>
            <a:pPr lvl="1"/>
            <a:r>
              <a:rPr lang="fr-FR" sz="3600" dirty="0">
                <a:latin typeface="Times New Roman" charset="0"/>
                <a:ea typeface="Times New Roman" charset="0"/>
                <a:cs typeface="Times New Roman" charset="0"/>
              </a:rPr>
              <a:t>❖  Mettre en place la solution de virtualisation open source </a:t>
            </a:r>
            <a:r>
              <a:rPr lang="fr-FR" sz="3600" dirty="0" err="1">
                <a:latin typeface="Times New Roman" charset="0"/>
                <a:ea typeface="Times New Roman" charset="0"/>
                <a:cs typeface="Times New Roman" charset="0"/>
              </a:rPr>
              <a:t>Proxmox</a:t>
            </a:r>
            <a:r>
              <a:rPr lang="fr-FR" sz="3600" dirty="0">
                <a:latin typeface="Times New Roman" charset="0"/>
                <a:ea typeface="Times New Roman" charset="0"/>
                <a:cs typeface="Times New Roman" charset="0"/>
              </a:rPr>
              <a:t> qui permet d’</a:t>
            </a:r>
            <a:r>
              <a:rPr lang="fr-FR" sz="3600" dirty="0" err="1">
                <a:latin typeface="Times New Roman" charset="0"/>
                <a:ea typeface="Times New Roman" charset="0"/>
                <a:cs typeface="Times New Roman" charset="0"/>
              </a:rPr>
              <a:t>héberger</a:t>
            </a:r>
            <a:r>
              <a:rPr lang="fr-FR" sz="3600" dirty="0">
                <a:latin typeface="Times New Roman" charset="0"/>
                <a:ea typeface="Times New Roman" charset="0"/>
                <a:cs typeface="Times New Roman" charset="0"/>
              </a:rPr>
              <a:t> plusieurs machines virtuelles. </a:t>
            </a:r>
          </a:p>
          <a:p>
            <a:pPr lvl="1"/>
            <a:r>
              <a:rPr lang="fr-FR" sz="3600" dirty="0">
                <a:latin typeface="Times New Roman" charset="0"/>
                <a:ea typeface="Times New Roman" charset="0"/>
                <a:cs typeface="Times New Roman" charset="0"/>
              </a:rPr>
              <a:t>❖  Mettre en place la solution cloud : </a:t>
            </a:r>
            <a:r>
              <a:rPr lang="fr-FR" sz="3600" dirty="0" err="1">
                <a:latin typeface="Times New Roman" charset="0"/>
                <a:ea typeface="Times New Roman" charset="0"/>
                <a:cs typeface="Times New Roman" charset="0"/>
              </a:rPr>
              <a:t>Pydio</a:t>
            </a:r>
            <a:r>
              <a:rPr lang="fr-FR" sz="3600" dirty="0">
                <a:latin typeface="Times New Roman" charset="0"/>
                <a:ea typeface="Times New Roman" charset="0"/>
                <a:cs typeface="Times New Roman" charset="0"/>
              </a:rPr>
              <a:t> </a:t>
            </a:r>
          </a:p>
          <a:p>
            <a:endParaRPr lang="fr-FR" sz="3600" u="sng" dirty="0">
              <a:latin typeface="Times New Roman" charset="0"/>
              <a:ea typeface="Times New Roman" charset="0"/>
              <a:cs typeface="Times New Roman" charset="0"/>
            </a:endParaRPr>
          </a:p>
          <a:p>
            <a:r>
              <a:rPr lang="fr-FR" sz="3600" u="sng" dirty="0">
                <a:latin typeface="Times New Roman" charset="0"/>
                <a:ea typeface="Times New Roman" charset="0"/>
                <a:cs typeface="Times New Roman" charset="0"/>
              </a:rPr>
              <a:t>Partie sécurité</a:t>
            </a:r>
            <a:r>
              <a:rPr lang="fr-FR" sz="3600" dirty="0">
                <a:latin typeface="Times New Roman" charset="0"/>
                <a:ea typeface="Times New Roman" charset="0"/>
                <a:cs typeface="Times New Roman" charset="0"/>
              </a:rPr>
              <a:t> : </a:t>
            </a:r>
          </a:p>
          <a:p>
            <a:pPr lvl="1"/>
            <a:r>
              <a:rPr lang="fr-FR" sz="3600" dirty="0">
                <a:latin typeface="Times New Roman" charset="0"/>
                <a:ea typeface="Times New Roman" charset="0"/>
                <a:cs typeface="Times New Roman" charset="0"/>
              </a:rPr>
              <a:t>❖ Mettre en place une solution de supervision « </a:t>
            </a:r>
            <a:r>
              <a:rPr lang="fr-FR" sz="3600" dirty="0" err="1">
                <a:latin typeface="Times New Roman" charset="0"/>
                <a:ea typeface="Times New Roman" charset="0"/>
                <a:cs typeface="Times New Roman" charset="0"/>
              </a:rPr>
              <a:t>Zabbix</a:t>
            </a:r>
            <a:r>
              <a:rPr lang="fr-FR" sz="3600" dirty="0">
                <a:latin typeface="Times New Roman" charset="0"/>
                <a:ea typeface="Times New Roman" charset="0"/>
                <a:cs typeface="Times New Roman" charset="0"/>
              </a:rPr>
              <a:t> »</a:t>
            </a:r>
            <a:br>
              <a:rPr lang="fr-FR" sz="3600" dirty="0">
                <a:latin typeface="Times New Roman" charset="0"/>
                <a:ea typeface="Times New Roman" charset="0"/>
                <a:cs typeface="Times New Roman" charset="0"/>
              </a:rPr>
            </a:br>
            <a:r>
              <a:rPr lang="fr-FR" sz="3600" dirty="0">
                <a:latin typeface="Times New Roman" charset="0"/>
                <a:ea typeface="Times New Roman" charset="0"/>
                <a:cs typeface="Times New Roman" charset="0"/>
              </a:rPr>
              <a:t>❖ La sécurité et la </a:t>
            </a:r>
            <a:r>
              <a:rPr lang="fr-FR" sz="3600" dirty="0" err="1">
                <a:latin typeface="Times New Roman" charset="0"/>
                <a:ea typeface="Times New Roman" charset="0"/>
                <a:cs typeface="Times New Roman" charset="0"/>
              </a:rPr>
              <a:t>confidentialite</a:t>
            </a:r>
            <a:r>
              <a:rPr lang="fr-FR" sz="3600" dirty="0">
                <a:latin typeface="Times New Roman" charset="0"/>
                <a:ea typeface="Times New Roman" charset="0"/>
                <a:cs typeface="Times New Roman" charset="0"/>
              </a:rPr>
              <a:t>́ est garantit par l’utilisation d’un Firewall / VPN </a:t>
            </a:r>
          </a:p>
          <a:p>
            <a:endParaRPr lang="fr-FR" sz="4800" b="1" dirty="0">
              <a:solidFill>
                <a:schemeClr val="accent2">
                  <a:lumMod val="75000"/>
                </a:schemeClr>
              </a:solidFill>
              <a:latin typeface="Arial" charset="0"/>
              <a:ea typeface="Arial" charset="0"/>
              <a:cs typeface="Arial" charset="0"/>
            </a:endParaRPr>
          </a:p>
          <a:p>
            <a:r>
              <a:rPr lang="fr-FR" sz="4400" b="1" dirty="0">
                <a:solidFill>
                  <a:schemeClr val="accent2">
                    <a:lumMod val="75000"/>
                  </a:schemeClr>
                </a:solidFill>
                <a:latin typeface="Arial" charset="0"/>
                <a:ea typeface="Arial" charset="0"/>
                <a:cs typeface="Arial" charset="0"/>
              </a:rPr>
              <a:t>Outils du </a:t>
            </a:r>
            <a:r>
              <a:rPr lang="fr-FR" sz="4400" b="1" dirty="0" err="1">
                <a:solidFill>
                  <a:schemeClr val="accent2">
                    <a:lumMod val="75000"/>
                  </a:schemeClr>
                </a:solidFill>
                <a:latin typeface="Arial" charset="0"/>
                <a:ea typeface="Arial" charset="0"/>
                <a:cs typeface="Arial" charset="0"/>
              </a:rPr>
              <a:t>développement</a:t>
            </a:r>
            <a:r>
              <a:rPr lang="fr-FR" sz="4400" b="1" dirty="0">
                <a:solidFill>
                  <a:schemeClr val="accent2">
                    <a:lumMod val="75000"/>
                  </a:schemeClr>
                </a:solidFill>
                <a:latin typeface="Arial" charset="0"/>
                <a:ea typeface="Arial" charset="0"/>
                <a:cs typeface="Arial" charset="0"/>
              </a:rPr>
              <a:t> : </a:t>
            </a:r>
          </a:p>
          <a:p>
            <a:r>
              <a:rPr lang="fr-FR" sz="3600" dirty="0">
                <a:latin typeface="Times New Roman" charset="0"/>
                <a:ea typeface="Times New Roman" charset="0"/>
                <a:cs typeface="Times New Roman" charset="0"/>
              </a:rPr>
              <a:t>❖ OS : Linux, </a:t>
            </a:r>
            <a:r>
              <a:rPr lang="fr-FR" sz="3600" dirty="0" err="1">
                <a:latin typeface="Times New Roman" charset="0"/>
                <a:ea typeface="Times New Roman" charset="0"/>
                <a:cs typeface="Times New Roman" charset="0"/>
              </a:rPr>
              <a:t>Proxmox</a:t>
            </a:r>
            <a:br>
              <a:rPr lang="fr-FR" sz="3600" dirty="0">
                <a:latin typeface="Times New Roman" charset="0"/>
                <a:ea typeface="Times New Roman" charset="0"/>
                <a:cs typeface="Times New Roman" charset="0"/>
              </a:rPr>
            </a:br>
            <a:r>
              <a:rPr lang="fr-FR" sz="3600" dirty="0">
                <a:latin typeface="Times New Roman" charset="0"/>
                <a:ea typeface="Times New Roman" charset="0"/>
                <a:cs typeface="Times New Roman" charset="0"/>
              </a:rPr>
              <a:t>❖ Outil de monitoring: </a:t>
            </a:r>
            <a:r>
              <a:rPr lang="fr-FR" sz="3600" dirty="0" err="1">
                <a:latin typeface="Times New Roman" charset="0"/>
                <a:ea typeface="Times New Roman" charset="0"/>
                <a:cs typeface="Times New Roman" charset="0"/>
              </a:rPr>
              <a:t>Zabbix</a:t>
            </a:r>
            <a:r>
              <a:rPr lang="fr-FR" sz="3600" dirty="0">
                <a:latin typeface="Times New Roman" charset="0"/>
                <a:ea typeface="Times New Roman" charset="0"/>
                <a:cs typeface="Times New Roman" charset="0"/>
              </a:rPr>
              <a:t>. </a:t>
            </a:r>
          </a:p>
          <a:p>
            <a:r>
              <a:rPr lang="fr-FR" sz="3600" dirty="0">
                <a:latin typeface="Times New Roman" charset="0"/>
                <a:ea typeface="Times New Roman" charset="0"/>
                <a:cs typeface="Times New Roman" charset="0"/>
              </a:rPr>
              <a:t>❖ Firewall: </a:t>
            </a:r>
            <a:r>
              <a:rPr lang="fr-FR" sz="3600" dirty="0" err="1">
                <a:latin typeface="Times New Roman" charset="0"/>
                <a:ea typeface="Times New Roman" charset="0"/>
                <a:cs typeface="Times New Roman" charset="0"/>
              </a:rPr>
              <a:t>PfSense</a:t>
            </a:r>
            <a:r>
              <a:rPr lang="fr-FR" sz="3600" dirty="0">
                <a:latin typeface="Times New Roman" charset="0"/>
                <a:ea typeface="Times New Roman" charset="0"/>
                <a:cs typeface="Times New Roman" charset="0"/>
              </a:rPr>
              <a:t> </a:t>
            </a:r>
          </a:p>
        </p:txBody>
      </p:sp>
      <p:sp>
        <p:nvSpPr>
          <p:cNvPr id="6" name="Rectangle 5"/>
          <p:cNvSpPr/>
          <p:nvPr/>
        </p:nvSpPr>
        <p:spPr>
          <a:xfrm>
            <a:off x="2516603" y="951975"/>
            <a:ext cx="19689029" cy="1938992"/>
          </a:xfrm>
          <a:prstGeom prst="rect">
            <a:avLst/>
          </a:prstGeom>
        </p:spPr>
        <p:txBody>
          <a:bodyPr wrap="square">
            <a:spAutoFit/>
          </a:bodyPr>
          <a:lstStyle/>
          <a:p>
            <a:pPr algn="ctr"/>
            <a:r>
              <a:rPr lang="fr-FR" sz="6000" b="1" dirty="0">
                <a:solidFill>
                  <a:schemeClr val="accent2">
                    <a:lumMod val="50000"/>
                  </a:schemeClr>
                </a:solidFill>
                <a:latin typeface="Arial" charset="0"/>
                <a:ea typeface="Arial" charset="0"/>
                <a:cs typeface="Arial" charset="0"/>
              </a:rPr>
              <a:t>Mise en place d’une plateforme Cloud privée open source sur une infrastructure virtuelle sécurisée</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3</a:t>
            </a:r>
            <a:endParaRPr lang="fr-FR" sz="6000" b="1" dirty="0">
              <a:solidFill>
                <a:schemeClr val="tx1"/>
              </a:solidFill>
              <a:latin typeface="Open Sans Light"/>
            </a:endParaRPr>
          </a:p>
        </p:txBody>
      </p:sp>
    </p:spTree>
    <p:extLst>
      <p:ext uri="{BB962C8B-B14F-4D97-AF65-F5344CB8AC3E}">
        <p14:creationId xmlns:p14="http://schemas.microsoft.com/office/powerpoint/2010/main" val="3255138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p:cNvSpPr txBox="1"/>
          <p:nvPr/>
        </p:nvSpPr>
        <p:spPr>
          <a:xfrm>
            <a:off x="2011676" y="3140764"/>
            <a:ext cx="20698877" cy="7602081"/>
          </a:xfrm>
          <a:prstGeom prst="rect">
            <a:avLst/>
          </a:prstGeom>
          <a:noFill/>
        </p:spPr>
        <p:txBody>
          <a:bodyPr wrap="square" rtlCol="0">
            <a:spAutoFit/>
          </a:bodyPr>
          <a:lstStyle/>
          <a:p>
            <a:r>
              <a:rPr lang="fr-FR" sz="4800" b="1" dirty="0">
                <a:solidFill>
                  <a:schemeClr val="accent2">
                    <a:lumMod val="75000"/>
                  </a:schemeClr>
                </a:solidFill>
                <a:latin typeface="Arial" charset="0"/>
                <a:ea typeface="Arial" charset="0"/>
                <a:cs typeface="Arial" charset="0"/>
              </a:rPr>
              <a:t>Description : </a:t>
            </a:r>
            <a:r>
              <a:rPr lang="fr-FR" sz="4400" b="1" dirty="0">
                <a:latin typeface="Times New Roman" charset="0"/>
                <a:ea typeface="Times New Roman" charset="0"/>
                <a:cs typeface="Times New Roman" charset="0"/>
              </a:rPr>
              <a:t>Les tâches à réaliser sont : </a:t>
            </a:r>
          </a:p>
          <a:p>
            <a:endParaRPr lang="fr-FR" sz="4000" u="sng" dirty="0">
              <a:latin typeface="Times New Roman" charset="0"/>
              <a:ea typeface="Times New Roman" charset="0"/>
              <a:cs typeface="Times New Roman" charset="0"/>
            </a:endParaRPr>
          </a:p>
          <a:p>
            <a:r>
              <a:rPr lang="fr-FR" sz="4000" u="sng" dirty="0">
                <a:latin typeface="Times New Roman" charset="0"/>
                <a:ea typeface="Times New Roman" charset="0"/>
                <a:cs typeface="Times New Roman" charset="0"/>
              </a:rPr>
              <a:t>Partie Backup</a:t>
            </a:r>
            <a:r>
              <a:rPr lang="fr-FR" sz="4000" dirty="0">
                <a:latin typeface="Times New Roman" charset="0"/>
                <a:ea typeface="Times New Roman" charset="0"/>
                <a:cs typeface="Times New Roman" charset="0"/>
              </a:rPr>
              <a:t> : </a:t>
            </a:r>
          </a:p>
          <a:p>
            <a:pPr lvl="1"/>
            <a:r>
              <a:rPr lang="fr-FR" sz="4000" dirty="0">
                <a:latin typeface="Times New Roman" charset="0"/>
                <a:ea typeface="Times New Roman" charset="0"/>
                <a:cs typeface="Times New Roman" charset="0"/>
              </a:rPr>
              <a:t>❖  Sauvegarde Locale (Local Backup) : </a:t>
            </a:r>
          </a:p>
          <a:p>
            <a:pPr lvl="1"/>
            <a:r>
              <a:rPr lang="fr-FR" sz="4000" dirty="0">
                <a:latin typeface="Times New Roman" charset="0"/>
                <a:ea typeface="Times New Roman" charset="0"/>
                <a:cs typeface="Times New Roman" charset="0"/>
              </a:rPr>
              <a:t>❖  Mettre en place l’hyperviseur « </a:t>
            </a:r>
            <a:r>
              <a:rPr lang="fr-FR" sz="4000" dirty="0" err="1">
                <a:latin typeface="Times New Roman" charset="0"/>
                <a:ea typeface="Times New Roman" charset="0"/>
                <a:cs typeface="Times New Roman" charset="0"/>
              </a:rPr>
              <a:t>Vmware</a:t>
            </a:r>
            <a:r>
              <a:rPr lang="fr-FR" sz="4000" dirty="0">
                <a:latin typeface="Times New Roman" charset="0"/>
                <a:ea typeface="Times New Roman" charset="0"/>
                <a:cs typeface="Times New Roman" charset="0"/>
              </a:rPr>
              <a:t> ESXI » qui permet d’</a:t>
            </a:r>
            <a:r>
              <a:rPr lang="fr-FR" sz="4000" dirty="0" err="1">
                <a:latin typeface="Times New Roman" charset="0"/>
                <a:ea typeface="Times New Roman" charset="0"/>
                <a:cs typeface="Times New Roman" charset="0"/>
              </a:rPr>
              <a:t>héberger</a:t>
            </a:r>
            <a:r>
              <a:rPr lang="fr-FR" sz="4000" dirty="0">
                <a:latin typeface="Times New Roman" charset="0"/>
                <a:ea typeface="Times New Roman" charset="0"/>
                <a:cs typeface="Times New Roman" charset="0"/>
              </a:rPr>
              <a:t> plusieurs </a:t>
            </a:r>
          </a:p>
          <a:p>
            <a:pPr lvl="1"/>
            <a:r>
              <a:rPr lang="fr-FR" sz="4000" dirty="0">
                <a:latin typeface="Times New Roman" charset="0"/>
                <a:ea typeface="Times New Roman" charset="0"/>
                <a:cs typeface="Times New Roman" charset="0"/>
              </a:rPr>
              <a:t>machines virtuelles </a:t>
            </a:r>
          </a:p>
          <a:p>
            <a:pPr lvl="1"/>
            <a:endParaRPr lang="fr-FR" sz="4000" dirty="0">
              <a:latin typeface="Times New Roman" charset="0"/>
              <a:ea typeface="Times New Roman" charset="0"/>
              <a:cs typeface="Times New Roman" charset="0"/>
            </a:endParaRPr>
          </a:p>
          <a:p>
            <a:r>
              <a:rPr lang="fr-FR" sz="4000" u="sng" dirty="0">
                <a:latin typeface="Times New Roman" charset="0"/>
                <a:ea typeface="Times New Roman" charset="0"/>
                <a:cs typeface="Times New Roman" charset="0"/>
              </a:rPr>
              <a:t>Partie sécurité </a:t>
            </a:r>
            <a:r>
              <a:rPr lang="fr-FR" sz="4000" dirty="0">
                <a:latin typeface="Times New Roman" charset="0"/>
                <a:ea typeface="Times New Roman" charset="0"/>
                <a:cs typeface="Times New Roman" charset="0"/>
              </a:rPr>
              <a:t>:</a:t>
            </a:r>
            <a:r>
              <a:rPr lang="fr-FR" sz="4000" u="sng" dirty="0">
                <a:latin typeface="Times New Roman" charset="0"/>
                <a:ea typeface="Times New Roman" charset="0"/>
                <a:cs typeface="Times New Roman" charset="0"/>
              </a:rPr>
              <a:t> </a:t>
            </a:r>
          </a:p>
          <a:p>
            <a:pPr lvl="1"/>
            <a:r>
              <a:rPr lang="fr-FR" sz="4000" dirty="0">
                <a:latin typeface="Times New Roman" charset="0"/>
                <a:ea typeface="Times New Roman" charset="0"/>
                <a:cs typeface="Times New Roman" charset="0"/>
              </a:rPr>
              <a:t>❖  Assurer la sécurité contre les pertes de données en configurant une solution de Backup et restauration avec le produit « </a:t>
            </a:r>
            <a:r>
              <a:rPr lang="fr-FR" sz="4000" dirty="0" err="1">
                <a:latin typeface="Times New Roman" charset="0"/>
                <a:ea typeface="Times New Roman" charset="0"/>
                <a:cs typeface="Times New Roman" charset="0"/>
              </a:rPr>
              <a:t>Veeam</a:t>
            </a:r>
            <a:r>
              <a:rPr lang="fr-FR" sz="4000" dirty="0">
                <a:latin typeface="Times New Roman" charset="0"/>
                <a:ea typeface="Times New Roman" charset="0"/>
                <a:cs typeface="Times New Roman" charset="0"/>
              </a:rPr>
              <a:t> Backup &amp; </a:t>
            </a:r>
            <a:r>
              <a:rPr lang="fr-FR" sz="4000" dirty="0" err="1">
                <a:latin typeface="Times New Roman" charset="0"/>
                <a:ea typeface="Times New Roman" charset="0"/>
                <a:cs typeface="Times New Roman" charset="0"/>
              </a:rPr>
              <a:t>Replication</a:t>
            </a:r>
            <a:r>
              <a:rPr lang="fr-FR" sz="4000" dirty="0">
                <a:latin typeface="Times New Roman" charset="0"/>
                <a:ea typeface="Times New Roman" charset="0"/>
                <a:cs typeface="Times New Roman" charset="0"/>
              </a:rPr>
              <a:t> », </a:t>
            </a:r>
          </a:p>
          <a:p>
            <a:pPr lvl="1"/>
            <a:r>
              <a:rPr lang="fr-FR" sz="4000" dirty="0">
                <a:latin typeface="Times New Roman" charset="0"/>
                <a:ea typeface="Times New Roman" charset="0"/>
                <a:cs typeface="Times New Roman" charset="0"/>
              </a:rPr>
              <a:t>❖  Mettre en place une solution de supervision « </a:t>
            </a:r>
            <a:r>
              <a:rPr lang="fr-FR" sz="4000" dirty="0" err="1">
                <a:latin typeface="Times New Roman" charset="0"/>
                <a:ea typeface="Times New Roman" charset="0"/>
                <a:cs typeface="Times New Roman" charset="0"/>
              </a:rPr>
              <a:t>Zabbix</a:t>
            </a:r>
            <a:r>
              <a:rPr lang="fr-FR" sz="4000" dirty="0">
                <a:latin typeface="Times New Roman" charset="0"/>
                <a:ea typeface="Times New Roman" charset="0"/>
                <a:cs typeface="Times New Roman" charset="0"/>
              </a:rPr>
              <a:t> » </a:t>
            </a:r>
          </a:p>
          <a:p>
            <a:pPr lvl="1"/>
            <a:r>
              <a:rPr lang="fr-FR" sz="4000" dirty="0">
                <a:latin typeface="Times New Roman" charset="0"/>
                <a:ea typeface="Times New Roman" charset="0"/>
                <a:cs typeface="Times New Roman" charset="0"/>
              </a:rPr>
              <a:t>❖  La sécurité et la confidentialité est garantit par l’utilisation d’un Firewall / VPN</a:t>
            </a:r>
          </a:p>
        </p:txBody>
      </p:sp>
      <p:sp>
        <p:nvSpPr>
          <p:cNvPr id="6" name="Rectangle 5"/>
          <p:cNvSpPr/>
          <p:nvPr/>
        </p:nvSpPr>
        <p:spPr>
          <a:xfrm>
            <a:off x="2516601" y="951975"/>
            <a:ext cx="19689029" cy="1938992"/>
          </a:xfrm>
          <a:prstGeom prst="rect">
            <a:avLst/>
          </a:prstGeom>
        </p:spPr>
        <p:txBody>
          <a:bodyPr wrap="square">
            <a:spAutoFit/>
          </a:bodyPr>
          <a:lstStyle/>
          <a:p>
            <a:pPr algn="ctr"/>
            <a:r>
              <a:rPr lang="fr-FR" sz="6000" b="1" dirty="0">
                <a:solidFill>
                  <a:schemeClr val="accent2">
                    <a:lumMod val="50000"/>
                  </a:schemeClr>
                </a:solidFill>
                <a:latin typeface="Arial" charset="0"/>
                <a:ea typeface="Arial" charset="0"/>
                <a:cs typeface="Arial" charset="0"/>
              </a:rPr>
              <a:t>Mise en place d’une infrastructure système et réseaux sécurisée avec Backup et Haute disponibilité́</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4</a:t>
            </a:r>
            <a:endParaRPr lang="fr-FR" sz="6000" b="1" dirty="0">
              <a:solidFill>
                <a:schemeClr val="tx1"/>
              </a:solidFill>
              <a:latin typeface="Open Sans Light"/>
            </a:endParaRPr>
          </a:p>
        </p:txBody>
      </p:sp>
    </p:spTree>
    <p:extLst>
      <p:ext uri="{BB962C8B-B14F-4D97-AF65-F5344CB8AC3E}">
        <p14:creationId xmlns:p14="http://schemas.microsoft.com/office/powerpoint/2010/main" val="219133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011680" y="3095044"/>
            <a:ext cx="20502293" cy="8217634"/>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Description de sujet :</a:t>
            </a:r>
            <a:endParaRPr lang="fr-FR" sz="4000" dirty="0">
              <a:latin typeface="Times New Roman" charset="0"/>
              <a:ea typeface="Times New Roman" charset="0"/>
              <a:cs typeface="Times New Roman" charset="0"/>
            </a:endParaRPr>
          </a:p>
          <a:p>
            <a:r>
              <a:rPr lang="fr-FR" sz="4000" dirty="0">
                <a:latin typeface="Times New Roman" charset="0"/>
                <a:ea typeface="Times New Roman" charset="0"/>
                <a:cs typeface="Times New Roman" charset="0"/>
              </a:rPr>
              <a:t>Cette application peut vous aider non seulement à trouver de nouveaux clients, mais également à suivre vos statistiques, vos bénéfices et plus encore en temps réel. </a:t>
            </a:r>
          </a:p>
          <a:p>
            <a:r>
              <a:rPr lang="fr-FR" sz="4000" dirty="0">
                <a:latin typeface="Times New Roman" charset="0"/>
                <a:ea typeface="Times New Roman" charset="0"/>
                <a:cs typeface="Times New Roman" charset="0"/>
              </a:rPr>
              <a:t>Tableaux des bénéfices journaliers et des devis acceptés! Vous trouverez également tous les clients traités afin que vous puissiez les contacter à tout moment.</a:t>
            </a:r>
          </a:p>
          <a:p>
            <a:endParaRPr lang="fr-FR" sz="4000" dirty="0">
              <a:latin typeface="Times New Roman" charset="0"/>
              <a:ea typeface="Times New Roman" charset="0"/>
              <a:cs typeface="Times New Roman" charset="0"/>
            </a:endParaRPr>
          </a:p>
          <a:p>
            <a:r>
              <a:rPr lang="fr-FR" sz="4000" dirty="0">
                <a:latin typeface="Times New Roman" charset="0"/>
                <a:ea typeface="Times New Roman" charset="0"/>
                <a:cs typeface="Times New Roman" charset="0"/>
              </a:rPr>
              <a:t>Ne manquez pas une seconde, notre application s’adapte bien à la majorité des appareils pour vous tenir au courant.</a:t>
            </a:r>
          </a:p>
          <a:p>
            <a:r>
              <a:rPr lang="fr-FR" sz="4000" dirty="0">
                <a:latin typeface="Times New Roman" charset="0"/>
                <a:ea typeface="Times New Roman" charset="0"/>
                <a:cs typeface="Times New Roman" charset="0"/>
              </a:rPr>
              <a:t>Envoyez donc des réponses à vos clients où que vous soyez et à tout moment.</a:t>
            </a:r>
          </a:p>
          <a:p>
            <a:endParaRPr lang="fr-FR" sz="4000" dirty="0">
              <a:latin typeface="Times New Roman" charset="0"/>
              <a:ea typeface="Times New Roman" charset="0"/>
              <a:cs typeface="Times New Roman" charset="0"/>
            </a:endParaRPr>
          </a:p>
          <a:p>
            <a:endParaRPr lang="fr-FR" sz="4000" dirty="0">
              <a:latin typeface="Times New Roman" charset="0"/>
              <a:ea typeface="Times New Roman" charset="0"/>
              <a:cs typeface="Times New Roman" charset="0"/>
            </a:endParaRPr>
          </a:p>
          <a:p>
            <a:r>
              <a:rPr lang="fr-FR" sz="4400" b="1" dirty="0">
                <a:solidFill>
                  <a:schemeClr val="accent2">
                    <a:lumMod val="75000"/>
                  </a:schemeClr>
                </a:solidFill>
                <a:latin typeface="Arial" charset="0"/>
                <a:ea typeface="Arial" charset="0"/>
                <a:cs typeface="Arial" charset="0"/>
              </a:rPr>
              <a:t>Technologies :</a:t>
            </a:r>
          </a:p>
          <a:p>
            <a:r>
              <a:rPr lang="fr-FR" sz="4000" b="1" dirty="0">
                <a:latin typeface="Times New Roman" charset="0"/>
                <a:ea typeface="Times New Roman" charset="0"/>
                <a:cs typeface="Times New Roman" charset="0"/>
              </a:rPr>
              <a:t>React.JS, Node.Js, Redux, MongoDB, Mongoose, REST, Docker, git</a:t>
            </a:r>
          </a:p>
        </p:txBody>
      </p:sp>
      <p:sp>
        <p:nvSpPr>
          <p:cNvPr id="8" name="Signalisation droite 7"/>
          <p:cNvSpPr/>
          <p:nvPr/>
        </p:nvSpPr>
        <p:spPr>
          <a:xfrm>
            <a:off x="-1" y="613423"/>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1</a:t>
            </a:r>
            <a:endParaRPr lang="fr-FR" sz="6000" b="1" dirty="0">
              <a:solidFill>
                <a:schemeClr val="tx1"/>
              </a:solidFill>
              <a:latin typeface="Open Sans Light"/>
            </a:endParaRPr>
          </a:p>
        </p:txBody>
      </p:sp>
      <p:sp>
        <p:nvSpPr>
          <p:cNvPr id="9" name="Rectangle 8"/>
          <p:cNvSpPr/>
          <p:nvPr/>
        </p:nvSpPr>
        <p:spPr>
          <a:xfrm>
            <a:off x="2824944" y="679358"/>
            <a:ext cx="19689029" cy="1015663"/>
          </a:xfrm>
          <a:prstGeom prst="rect">
            <a:avLst/>
          </a:prstGeom>
        </p:spPr>
        <p:txBody>
          <a:bodyPr wrap="square">
            <a:spAutoFit/>
          </a:bodyPr>
          <a:lstStyle/>
          <a:p>
            <a:pPr algn="ctr"/>
            <a:r>
              <a:rPr lang="fr-FR" sz="6000" b="1" dirty="0">
                <a:solidFill>
                  <a:schemeClr val="accent2">
                    <a:lumMod val="50000"/>
                  </a:schemeClr>
                </a:solidFill>
                <a:latin typeface="Arial" charset="0"/>
                <a:ea typeface="Arial" charset="0"/>
                <a:cs typeface="Arial" charset="0"/>
              </a:rPr>
              <a:t>JUST : The new standard Quotation Management</a:t>
            </a:r>
          </a:p>
        </p:txBody>
      </p:sp>
    </p:spTree>
    <p:extLst>
      <p:ext uri="{BB962C8B-B14F-4D97-AF65-F5344CB8AC3E}">
        <p14:creationId xmlns:p14="http://schemas.microsoft.com/office/powerpoint/2010/main" val="358682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p:cNvSpPr txBox="1"/>
          <p:nvPr/>
        </p:nvSpPr>
        <p:spPr>
          <a:xfrm>
            <a:off x="2011680" y="4398064"/>
            <a:ext cx="20698877" cy="3231654"/>
          </a:xfrm>
          <a:prstGeom prst="rect">
            <a:avLst/>
          </a:prstGeom>
          <a:noFill/>
        </p:spPr>
        <p:txBody>
          <a:bodyPr wrap="square" rtlCol="0">
            <a:spAutoFit/>
          </a:bodyPr>
          <a:lstStyle/>
          <a:p>
            <a:r>
              <a:rPr lang="fr-FR" sz="4400" b="1">
                <a:solidFill>
                  <a:schemeClr val="accent2">
                    <a:lumMod val="75000"/>
                  </a:schemeClr>
                </a:solidFill>
                <a:latin typeface="Arial" charset="0"/>
                <a:ea typeface="Arial" charset="0"/>
                <a:cs typeface="Arial" charset="0"/>
              </a:rPr>
              <a:t>Outils </a:t>
            </a:r>
            <a:r>
              <a:rPr lang="fr-FR" sz="4400" b="1" dirty="0">
                <a:solidFill>
                  <a:schemeClr val="accent2">
                    <a:lumMod val="75000"/>
                  </a:schemeClr>
                </a:solidFill>
                <a:latin typeface="Arial" charset="0"/>
                <a:ea typeface="Arial" charset="0"/>
                <a:cs typeface="Arial" charset="0"/>
              </a:rPr>
              <a:t>du </a:t>
            </a:r>
            <a:r>
              <a:rPr lang="fr-FR" sz="4400" b="1" dirty="0" err="1">
                <a:solidFill>
                  <a:schemeClr val="accent2">
                    <a:lumMod val="75000"/>
                  </a:schemeClr>
                </a:solidFill>
                <a:latin typeface="Arial" charset="0"/>
                <a:ea typeface="Arial" charset="0"/>
                <a:cs typeface="Arial" charset="0"/>
              </a:rPr>
              <a:t>développement</a:t>
            </a:r>
            <a:r>
              <a:rPr lang="fr-FR" sz="4400" b="1" dirty="0">
                <a:solidFill>
                  <a:schemeClr val="accent2">
                    <a:lumMod val="75000"/>
                  </a:schemeClr>
                </a:solidFill>
                <a:latin typeface="Arial" charset="0"/>
                <a:ea typeface="Arial" charset="0"/>
                <a:cs typeface="Arial" charset="0"/>
              </a:rPr>
              <a:t> : </a:t>
            </a:r>
          </a:p>
          <a:p>
            <a:pPr lvl="1"/>
            <a:r>
              <a:rPr lang="fr-FR" sz="4000" dirty="0">
                <a:latin typeface="Times New Roman" charset="0"/>
                <a:ea typeface="Times New Roman" charset="0"/>
                <a:cs typeface="Times New Roman" charset="0"/>
              </a:rPr>
              <a:t>❖ OS : Linux, Windows server</a:t>
            </a:r>
            <a:br>
              <a:rPr lang="fr-FR" sz="4000" dirty="0">
                <a:latin typeface="Times New Roman" charset="0"/>
                <a:ea typeface="Times New Roman" charset="0"/>
                <a:cs typeface="Times New Roman" charset="0"/>
              </a:rPr>
            </a:br>
            <a:r>
              <a:rPr lang="fr-FR" sz="4000" dirty="0">
                <a:latin typeface="Times New Roman" charset="0"/>
                <a:ea typeface="Times New Roman" charset="0"/>
                <a:cs typeface="Times New Roman" charset="0"/>
              </a:rPr>
              <a:t>❖ Serveur Backup: </a:t>
            </a:r>
            <a:r>
              <a:rPr lang="fr-FR" sz="4000" dirty="0" err="1">
                <a:latin typeface="Times New Roman" charset="0"/>
                <a:ea typeface="Times New Roman" charset="0"/>
                <a:cs typeface="Times New Roman" charset="0"/>
              </a:rPr>
              <a:t>Veeam</a:t>
            </a:r>
            <a:r>
              <a:rPr lang="fr-FR" sz="4000" dirty="0">
                <a:latin typeface="Times New Roman" charset="0"/>
                <a:ea typeface="Times New Roman" charset="0"/>
                <a:cs typeface="Times New Roman" charset="0"/>
              </a:rPr>
              <a:t> Backup &amp; </a:t>
            </a:r>
            <a:r>
              <a:rPr lang="fr-FR" sz="4000" dirty="0" err="1">
                <a:latin typeface="Times New Roman" charset="0"/>
                <a:ea typeface="Times New Roman" charset="0"/>
                <a:cs typeface="Times New Roman" charset="0"/>
              </a:rPr>
              <a:t>Replication</a:t>
            </a:r>
            <a:r>
              <a:rPr lang="fr-FR" sz="4000" dirty="0">
                <a:latin typeface="Times New Roman" charset="0"/>
                <a:ea typeface="Times New Roman" charset="0"/>
                <a:cs typeface="Times New Roman" charset="0"/>
              </a:rPr>
              <a:t>.</a:t>
            </a:r>
          </a:p>
          <a:p>
            <a:pPr lvl="1"/>
            <a:r>
              <a:rPr lang="fr-FR" sz="4000" dirty="0">
                <a:latin typeface="Times New Roman" charset="0"/>
                <a:ea typeface="Times New Roman" charset="0"/>
                <a:cs typeface="Times New Roman" charset="0"/>
              </a:rPr>
              <a:t>❖ Outil de monitoring: </a:t>
            </a:r>
            <a:r>
              <a:rPr lang="fr-FR" sz="4000" dirty="0" err="1">
                <a:latin typeface="Times New Roman" charset="0"/>
                <a:ea typeface="Times New Roman" charset="0"/>
                <a:cs typeface="Times New Roman" charset="0"/>
              </a:rPr>
              <a:t>Zabbix</a:t>
            </a:r>
            <a:r>
              <a:rPr lang="fr-FR" sz="4000" dirty="0">
                <a:latin typeface="Times New Roman" charset="0"/>
                <a:ea typeface="Times New Roman" charset="0"/>
                <a:cs typeface="Times New Roman" charset="0"/>
              </a:rPr>
              <a:t>.</a:t>
            </a:r>
            <a:br>
              <a:rPr lang="fr-FR" sz="4000" dirty="0">
                <a:latin typeface="Times New Roman" charset="0"/>
                <a:ea typeface="Times New Roman" charset="0"/>
                <a:cs typeface="Times New Roman" charset="0"/>
              </a:rPr>
            </a:br>
            <a:r>
              <a:rPr lang="fr-FR" sz="4000" dirty="0">
                <a:latin typeface="Times New Roman" charset="0"/>
                <a:ea typeface="Times New Roman" charset="0"/>
                <a:cs typeface="Times New Roman" charset="0"/>
              </a:rPr>
              <a:t>❖ Firewall: </a:t>
            </a:r>
            <a:r>
              <a:rPr lang="fr-FR" sz="4000" dirty="0" err="1">
                <a:latin typeface="Times New Roman" charset="0"/>
                <a:ea typeface="Times New Roman" charset="0"/>
                <a:cs typeface="Times New Roman" charset="0"/>
              </a:rPr>
              <a:t>pfsense</a:t>
            </a:r>
            <a:r>
              <a:rPr lang="fr-FR" sz="4000" dirty="0">
                <a:latin typeface="Times New Roman" charset="0"/>
                <a:ea typeface="Times New Roman" charset="0"/>
                <a:cs typeface="Times New Roman" charset="0"/>
              </a:rPr>
              <a:t> </a:t>
            </a:r>
          </a:p>
        </p:txBody>
      </p:sp>
      <p:sp>
        <p:nvSpPr>
          <p:cNvPr id="6" name="Rectangle 5"/>
          <p:cNvSpPr/>
          <p:nvPr/>
        </p:nvSpPr>
        <p:spPr>
          <a:xfrm>
            <a:off x="2516601" y="951975"/>
            <a:ext cx="19689029" cy="1938992"/>
          </a:xfrm>
          <a:prstGeom prst="rect">
            <a:avLst/>
          </a:prstGeom>
        </p:spPr>
        <p:txBody>
          <a:bodyPr wrap="square">
            <a:spAutoFit/>
          </a:bodyPr>
          <a:lstStyle/>
          <a:p>
            <a:pPr algn="ctr"/>
            <a:r>
              <a:rPr lang="fr-FR" sz="6000" b="1" dirty="0">
                <a:solidFill>
                  <a:schemeClr val="accent2">
                    <a:lumMod val="50000"/>
                  </a:schemeClr>
                </a:solidFill>
                <a:latin typeface="Arial" charset="0"/>
                <a:ea typeface="Arial" charset="0"/>
                <a:cs typeface="Arial" charset="0"/>
              </a:rPr>
              <a:t>Mise en place d’une infrastructure système et réseaux sécurisée avec Backup et Haute disponibilité́</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4</a:t>
            </a:r>
            <a:endParaRPr lang="fr-FR" sz="6000" b="1" dirty="0">
              <a:solidFill>
                <a:schemeClr val="tx1"/>
              </a:solidFill>
              <a:latin typeface="Open Sans Light"/>
            </a:endParaRPr>
          </a:p>
        </p:txBody>
      </p:sp>
    </p:spTree>
    <p:extLst>
      <p:ext uri="{BB962C8B-B14F-4D97-AF65-F5344CB8AC3E}">
        <p14:creationId xmlns:p14="http://schemas.microsoft.com/office/powerpoint/2010/main" val="19793552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202113" y="68580"/>
            <a:ext cx="24387175" cy="13716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Open Sans Light"/>
            </a:endParaRPr>
          </a:p>
        </p:txBody>
      </p:sp>
      <p:sp>
        <p:nvSpPr>
          <p:cNvPr id="2" name="Titre 1"/>
          <p:cNvSpPr>
            <a:spLocks noGrp="1"/>
          </p:cNvSpPr>
          <p:nvPr>
            <p:ph type="title"/>
          </p:nvPr>
        </p:nvSpPr>
        <p:spPr>
          <a:xfrm>
            <a:off x="15482553" y="3452391"/>
            <a:ext cx="8702509" cy="3930857"/>
          </a:xfrm>
        </p:spPr>
        <p:txBody>
          <a:bodyPr/>
          <a:lstStyle/>
          <a:p>
            <a:endParaRPr lang="fr-FR" sz="9600" dirty="0">
              <a:solidFill>
                <a:schemeClr val="tx1"/>
              </a:solidFill>
            </a:endParaRPr>
          </a:p>
        </p:txBody>
      </p:sp>
      <p:pic>
        <p:nvPicPr>
          <p:cNvPr id="6" name="Espace réservé pour une image  5"/>
          <p:cNvPicPr>
            <a:picLocks noGrp="1" noChangeAspect="1"/>
          </p:cNvPicPr>
          <p:nvPr>
            <p:ph type="pic" sz="quarter" idx="20"/>
          </p:nvPr>
        </p:nvPicPr>
        <p:blipFill>
          <a:blip r:embed="rId2">
            <a:extLst>
              <a:ext uri="{28A0092B-C50C-407E-A947-70E740481C1C}">
                <a14:useLocalDpi xmlns:a14="http://schemas.microsoft.com/office/drawing/2010/main" val="0"/>
              </a:ext>
            </a:extLst>
          </a:blip>
          <a:srcRect l="12959" r="12959"/>
          <a:stretch>
            <a:fillRect/>
          </a:stretch>
        </p:blipFill>
        <p:spPr>
          <a:xfrm>
            <a:off x="69931" y="38423"/>
            <a:ext cx="15342689" cy="136089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91665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418311" y="971744"/>
            <a:ext cx="19689029" cy="1569660"/>
          </a:xfrm>
          <a:prstGeom prst="rect">
            <a:avLst/>
          </a:prstGeom>
        </p:spPr>
        <p:txBody>
          <a:bodyPr wrap="square">
            <a:spAutoFit/>
          </a:bodyPr>
          <a:lstStyle/>
          <a:p>
            <a:pPr algn="ctr"/>
            <a:r>
              <a:rPr lang="fr-FR" sz="4800" b="1" dirty="0">
                <a:solidFill>
                  <a:schemeClr val="accent2">
                    <a:lumMod val="50000"/>
                  </a:schemeClr>
                </a:solidFill>
                <a:latin typeface="Arial" charset="0"/>
                <a:ea typeface="Arial" charset="0"/>
                <a:cs typeface="Arial" charset="0"/>
              </a:rPr>
              <a:t>Réalisation d'une solution </a:t>
            </a:r>
            <a:r>
              <a:rPr lang="fr-FR" sz="4800" b="1" dirty="0" err="1">
                <a:solidFill>
                  <a:schemeClr val="accent2">
                    <a:lumMod val="50000"/>
                  </a:schemeClr>
                </a:solidFill>
                <a:latin typeface="Arial" charset="0"/>
                <a:ea typeface="Arial" charset="0"/>
                <a:cs typeface="Arial" charset="0"/>
              </a:rPr>
              <a:t>SaaS</a:t>
            </a:r>
            <a:r>
              <a:rPr lang="fr-FR" sz="4800" b="1" dirty="0">
                <a:solidFill>
                  <a:schemeClr val="accent2">
                    <a:lumMod val="50000"/>
                  </a:schemeClr>
                </a:solidFill>
                <a:latin typeface="Arial" charset="0"/>
                <a:ea typeface="Arial" charset="0"/>
                <a:cs typeface="Arial" charset="0"/>
              </a:rPr>
              <a:t> pour la gestion collaborative des processus Ressources Humaines et le développement des talents</a:t>
            </a:r>
          </a:p>
        </p:txBody>
      </p:sp>
      <p:sp>
        <p:nvSpPr>
          <p:cNvPr id="3" name="ZoneTexte 2"/>
          <p:cNvSpPr txBox="1"/>
          <p:nvPr/>
        </p:nvSpPr>
        <p:spPr>
          <a:xfrm>
            <a:off x="2011680" y="3560056"/>
            <a:ext cx="20502293" cy="7848302"/>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Objectifs du projet: </a:t>
            </a:r>
          </a:p>
          <a:p>
            <a:r>
              <a:rPr lang="fr-FR" sz="4000" dirty="0">
                <a:latin typeface="Times New Roman" charset="0"/>
                <a:ea typeface="Times New Roman" charset="0"/>
                <a:cs typeface="Times New Roman" charset="0"/>
              </a:rPr>
              <a:t>Doter l'entreprise d'un workflow collaboratif de gestion des processus RH</a:t>
            </a:r>
          </a:p>
          <a:p>
            <a:endParaRPr lang="fr-FR" sz="4000" dirty="0">
              <a:latin typeface="Times New Roman" charset="0"/>
              <a:ea typeface="Times New Roman" charset="0"/>
              <a:cs typeface="Times New Roman" charset="0"/>
            </a:endParaRPr>
          </a:p>
          <a:p>
            <a:r>
              <a:rPr lang="fr-FR" sz="4400" b="1" dirty="0">
                <a:solidFill>
                  <a:schemeClr val="accent2">
                    <a:lumMod val="75000"/>
                  </a:schemeClr>
                </a:solidFill>
                <a:latin typeface="Arial" charset="0"/>
                <a:ea typeface="Arial" charset="0"/>
                <a:cs typeface="Arial" charset="0"/>
              </a:rPr>
              <a:t>Travail demandé :</a:t>
            </a:r>
          </a:p>
          <a:p>
            <a:pPr lvl="1"/>
            <a:r>
              <a:rPr lang="fr-FR" sz="4000" dirty="0">
                <a:latin typeface="Times New Roman" charset="0"/>
                <a:ea typeface="Times New Roman" charset="0"/>
                <a:cs typeface="Times New Roman" charset="0"/>
              </a:rPr>
              <a:t>✓Etat de l'art et étude comparative des solutions existantes</a:t>
            </a:r>
          </a:p>
          <a:p>
            <a:pPr lvl="1"/>
            <a:r>
              <a:rPr lang="fr-FR" sz="4000" dirty="0">
                <a:latin typeface="Times New Roman" charset="0"/>
                <a:ea typeface="Times New Roman" charset="0"/>
                <a:cs typeface="Times New Roman" charset="0"/>
              </a:rPr>
              <a:t>✓ Réingénierie des processus métiers RH de l'entreprise</a:t>
            </a:r>
          </a:p>
          <a:p>
            <a:pPr lvl="1"/>
            <a:r>
              <a:rPr lang="fr-FR" sz="4000" dirty="0">
                <a:latin typeface="Times New Roman" charset="0"/>
                <a:ea typeface="Times New Roman" charset="0"/>
                <a:cs typeface="Times New Roman" charset="0"/>
              </a:rPr>
              <a:t>✓ Modélisation de l'espace de travail collaboratif et des flux de notification</a:t>
            </a:r>
          </a:p>
          <a:p>
            <a:pPr lvl="1"/>
            <a:r>
              <a:rPr lang="fr-FR" sz="4000" dirty="0">
                <a:latin typeface="Times New Roman" charset="0"/>
                <a:ea typeface="Times New Roman" charset="0"/>
                <a:cs typeface="Times New Roman" charset="0"/>
              </a:rPr>
              <a:t>✓ Conception </a:t>
            </a:r>
            <a:r>
              <a:rPr lang="fr-FR" sz="4000" dirty="0" err="1">
                <a:latin typeface="Times New Roman" charset="0"/>
                <a:ea typeface="Times New Roman" charset="0"/>
                <a:cs typeface="Times New Roman" charset="0"/>
              </a:rPr>
              <a:t>SaaS</a:t>
            </a:r>
            <a:r>
              <a:rPr lang="fr-FR" sz="4000" dirty="0">
                <a:latin typeface="Times New Roman" charset="0"/>
                <a:ea typeface="Times New Roman" charset="0"/>
                <a:cs typeface="Times New Roman" charset="0"/>
              </a:rPr>
              <a:t> de la solution</a:t>
            </a:r>
          </a:p>
          <a:p>
            <a:pPr lvl="1"/>
            <a:r>
              <a:rPr lang="fr-FR" sz="4000" dirty="0">
                <a:latin typeface="Times New Roman" charset="0"/>
                <a:ea typeface="Times New Roman" charset="0"/>
                <a:cs typeface="Times New Roman" charset="0"/>
              </a:rPr>
              <a:t>✓ Implémentation et intégration de la solution</a:t>
            </a:r>
            <a:endParaRPr lang="fr-FR" sz="4000" b="1" dirty="0">
              <a:latin typeface="Times New Roman" charset="0"/>
              <a:ea typeface="Times New Roman" charset="0"/>
              <a:cs typeface="Times New Roman" charset="0"/>
            </a:endParaRPr>
          </a:p>
          <a:p>
            <a:endParaRPr lang="fr-FR" sz="4400" b="1" dirty="0"/>
          </a:p>
          <a:p>
            <a:r>
              <a:rPr lang="fr-FR" sz="4400" b="1" dirty="0">
                <a:solidFill>
                  <a:schemeClr val="accent2">
                    <a:lumMod val="75000"/>
                  </a:schemeClr>
                </a:solidFill>
                <a:latin typeface="Arial" charset="0"/>
                <a:ea typeface="Arial" charset="0"/>
                <a:cs typeface="Arial" charset="0"/>
              </a:rPr>
              <a:t>Outils du développement : </a:t>
            </a:r>
            <a:endParaRPr lang="fr-FR" sz="4400" dirty="0">
              <a:solidFill>
                <a:schemeClr val="accent2">
                  <a:lumMod val="75000"/>
                </a:schemeClr>
              </a:solidFill>
              <a:latin typeface="Arial" charset="0"/>
              <a:ea typeface="Arial" charset="0"/>
              <a:cs typeface="Arial" charset="0"/>
            </a:endParaRPr>
          </a:p>
          <a:p>
            <a:r>
              <a:rPr lang="fr-FR" sz="4000" dirty="0">
                <a:latin typeface="Times New Roman" charset="0"/>
                <a:ea typeface="Times New Roman" charset="0"/>
                <a:cs typeface="Times New Roman" charset="0"/>
              </a:rPr>
              <a:t>PHP SYMFONY 4, </a:t>
            </a:r>
            <a:r>
              <a:rPr lang="fr-FR" sz="4000" dirty="0" err="1">
                <a:latin typeface="Times New Roman" charset="0"/>
                <a:ea typeface="Times New Roman" charset="0"/>
                <a:cs typeface="Times New Roman" charset="0"/>
              </a:rPr>
              <a:t>Angular</a:t>
            </a:r>
            <a:r>
              <a:rPr lang="fr-FR" sz="4000" dirty="0">
                <a:latin typeface="Times New Roman" charset="0"/>
                <a:ea typeface="Times New Roman" charset="0"/>
                <a:cs typeface="Times New Roman" charset="0"/>
              </a:rPr>
              <a:t> </a:t>
            </a:r>
          </a:p>
        </p:txBody>
      </p:sp>
      <p:sp>
        <p:nvSpPr>
          <p:cNvPr id="5" name="Signalisation droite 4"/>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1</a:t>
            </a:r>
            <a:endParaRPr lang="fr-FR" sz="6000" b="1" dirty="0">
              <a:solidFill>
                <a:schemeClr val="tx1"/>
              </a:solidFill>
              <a:latin typeface="Open Sans Light"/>
            </a:endParaRPr>
          </a:p>
        </p:txBody>
      </p:sp>
    </p:spTree>
    <p:extLst>
      <p:ext uri="{BB962C8B-B14F-4D97-AF65-F5344CB8AC3E}">
        <p14:creationId xmlns:p14="http://schemas.microsoft.com/office/powerpoint/2010/main" val="10854050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011680" y="4032181"/>
            <a:ext cx="20698877" cy="4862870"/>
          </a:xfrm>
          <a:prstGeom prst="rect">
            <a:avLst/>
          </a:prstGeom>
          <a:noFill/>
        </p:spPr>
        <p:txBody>
          <a:bodyPr wrap="square" rtlCol="0">
            <a:spAutoFit/>
          </a:bodyPr>
          <a:lstStyle/>
          <a:p>
            <a:r>
              <a:rPr lang="fr-FR" sz="4800" b="1" dirty="0">
                <a:solidFill>
                  <a:schemeClr val="accent2">
                    <a:lumMod val="75000"/>
                  </a:schemeClr>
                </a:solidFill>
                <a:latin typeface="Arial" charset="0"/>
                <a:ea typeface="Arial" charset="0"/>
                <a:cs typeface="Arial" charset="0"/>
              </a:rPr>
              <a:t>Objectifs du projet : </a:t>
            </a:r>
          </a:p>
          <a:p>
            <a:endParaRPr lang="fr-FR" sz="4800" b="1" dirty="0">
              <a:solidFill>
                <a:schemeClr val="accent2">
                  <a:lumMod val="75000"/>
                </a:schemeClr>
              </a:solidFill>
              <a:latin typeface="Arial" charset="0"/>
              <a:ea typeface="Arial" charset="0"/>
              <a:cs typeface="Arial" charset="0"/>
            </a:endParaRPr>
          </a:p>
          <a:p>
            <a:r>
              <a:rPr lang="fr-FR" sz="5400" b="1" dirty="0">
                <a:solidFill>
                  <a:schemeClr val="accent2">
                    <a:lumMod val="75000"/>
                  </a:schemeClr>
                </a:solidFill>
                <a:latin typeface="Arial" charset="0"/>
                <a:ea typeface="Arial" charset="0"/>
                <a:cs typeface="Arial" charset="0"/>
              </a:rPr>
              <a:t>	</a:t>
            </a:r>
            <a:r>
              <a:rPr lang="fr-FR" sz="4000" dirty="0">
                <a:latin typeface="Times New Roman" charset="0"/>
                <a:ea typeface="Times New Roman" charset="0"/>
                <a:cs typeface="Times New Roman" charset="0"/>
              </a:rPr>
              <a:t>✓ Implémentation d'algorithmes d'apprentissage et génération de modèles de prédiction en     	rapport avec les données de surveillance de la Grippe.</a:t>
            </a:r>
          </a:p>
          <a:p>
            <a:pPr lvl="1"/>
            <a:r>
              <a:rPr lang="fr-FR" sz="4000" dirty="0">
                <a:latin typeface="Times New Roman" charset="0"/>
                <a:ea typeface="Times New Roman" charset="0"/>
                <a:cs typeface="Times New Roman" charset="0"/>
              </a:rPr>
              <a:t>✓ ETL et agrégation des mesures</a:t>
            </a:r>
          </a:p>
          <a:p>
            <a:pPr lvl="1"/>
            <a:r>
              <a:rPr lang="fr-FR" sz="4000" dirty="0">
                <a:latin typeface="Times New Roman" charset="0"/>
                <a:ea typeface="Times New Roman" charset="0"/>
                <a:cs typeface="Times New Roman" charset="0"/>
              </a:rPr>
              <a:t>✓ Génération d'un </a:t>
            </a:r>
            <a:r>
              <a:rPr lang="fr-FR" sz="4000" dirty="0" err="1">
                <a:latin typeface="Times New Roman" charset="0"/>
                <a:ea typeface="Times New Roman" charset="0"/>
                <a:cs typeface="Times New Roman" charset="0"/>
              </a:rPr>
              <a:t>dashboard</a:t>
            </a:r>
            <a:r>
              <a:rPr lang="fr-FR" sz="4000" dirty="0">
                <a:latin typeface="Times New Roman" charset="0"/>
                <a:ea typeface="Times New Roman" charset="0"/>
                <a:cs typeface="Times New Roman" charset="0"/>
              </a:rPr>
              <a:t> de </a:t>
            </a:r>
            <a:r>
              <a:rPr lang="fr-FR" sz="4000" dirty="0" err="1">
                <a:latin typeface="Times New Roman" charset="0"/>
                <a:ea typeface="Times New Roman" charset="0"/>
                <a:cs typeface="Times New Roman" charset="0"/>
              </a:rPr>
              <a:t>KPIs</a:t>
            </a:r>
            <a:r>
              <a:rPr lang="fr-FR" sz="4000" dirty="0">
                <a:latin typeface="Times New Roman" charset="0"/>
                <a:ea typeface="Times New Roman" charset="0"/>
                <a:cs typeface="Times New Roman" charset="0"/>
              </a:rPr>
              <a:t> agrégés à partir des données collectées pour une saison grippale données.</a:t>
            </a:r>
            <a:endParaRPr lang="fr-FR" sz="4400" dirty="0"/>
          </a:p>
        </p:txBody>
      </p:sp>
      <p:sp>
        <p:nvSpPr>
          <p:cNvPr id="6" name="Rectangle 5"/>
          <p:cNvSpPr/>
          <p:nvPr/>
        </p:nvSpPr>
        <p:spPr>
          <a:xfrm>
            <a:off x="2418311" y="951975"/>
            <a:ext cx="19689029" cy="1754326"/>
          </a:xfrm>
          <a:prstGeom prst="rect">
            <a:avLst/>
          </a:prstGeom>
        </p:spPr>
        <p:txBody>
          <a:bodyPr wrap="square">
            <a:spAutoFit/>
          </a:bodyPr>
          <a:lstStyle/>
          <a:p>
            <a:pPr algn="ctr"/>
            <a:r>
              <a:rPr lang="fr-FR" sz="5400" b="1" dirty="0">
                <a:solidFill>
                  <a:schemeClr val="accent2">
                    <a:lumMod val="50000"/>
                  </a:schemeClr>
                </a:solidFill>
                <a:latin typeface="Arial" charset="0"/>
                <a:ea typeface="Arial" charset="0"/>
                <a:cs typeface="Arial" charset="0"/>
              </a:rPr>
              <a:t>Intégration d'un outil d'analyse prédictive et d'aide à la décision avec un système de surveillance de la Grippe</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2</a:t>
            </a:r>
            <a:endParaRPr lang="fr-FR" sz="6000" b="1" dirty="0">
              <a:solidFill>
                <a:schemeClr val="tx1"/>
              </a:solidFill>
              <a:latin typeface="Open Sans Light"/>
            </a:endParaRPr>
          </a:p>
        </p:txBody>
      </p:sp>
    </p:spTree>
    <p:extLst>
      <p:ext uri="{BB962C8B-B14F-4D97-AF65-F5344CB8AC3E}">
        <p14:creationId xmlns:p14="http://schemas.microsoft.com/office/powerpoint/2010/main" val="17829195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011680" y="3277801"/>
            <a:ext cx="20698877" cy="8402300"/>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Travail demandé :</a:t>
            </a:r>
          </a:p>
          <a:p>
            <a:pPr lvl="1"/>
            <a:r>
              <a:rPr lang="fr-FR" sz="4000" dirty="0">
                <a:latin typeface="Times New Roman" charset="0"/>
                <a:ea typeface="Times New Roman" charset="0"/>
                <a:cs typeface="Times New Roman" charset="0"/>
              </a:rPr>
              <a:t>✓ Prise de connaissance de la plateforme de surveillance de la Grippe mise en œuvre par IT SERV</a:t>
            </a:r>
          </a:p>
          <a:p>
            <a:pPr lvl="1"/>
            <a:r>
              <a:rPr lang="fr-FR" sz="4000" dirty="0">
                <a:latin typeface="Times New Roman" charset="0"/>
                <a:ea typeface="Times New Roman" charset="0"/>
                <a:cs typeface="Times New Roman" charset="0"/>
              </a:rPr>
              <a:t>✓ Définition d'une solution architecturale pour stocker les données structurées et non structurées</a:t>
            </a:r>
          </a:p>
          <a:p>
            <a:pPr lvl="1"/>
            <a:r>
              <a:rPr lang="fr-FR" sz="4000" dirty="0">
                <a:latin typeface="Times New Roman" charset="0"/>
                <a:ea typeface="Times New Roman" charset="0"/>
                <a:cs typeface="Times New Roman" charset="0"/>
              </a:rPr>
              <a:t>✓ Mise en œuvre des processus de structuration des données agrégées</a:t>
            </a:r>
          </a:p>
          <a:p>
            <a:pPr lvl="1"/>
            <a:r>
              <a:rPr lang="fr-FR" sz="4000" dirty="0">
                <a:latin typeface="Times New Roman" charset="0"/>
                <a:ea typeface="Times New Roman" charset="0"/>
                <a:cs typeface="Times New Roman" charset="0"/>
              </a:rPr>
              <a:t>✓ Définition et construction des modèles d’analyse prédictive</a:t>
            </a:r>
          </a:p>
          <a:p>
            <a:pPr lvl="1"/>
            <a:r>
              <a:rPr lang="fr-FR" sz="4000" dirty="0">
                <a:latin typeface="Times New Roman" charset="0"/>
                <a:ea typeface="Times New Roman" charset="0"/>
                <a:cs typeface="Times New Roman" charset="0"/>
              </a:rPr>
              <a:t>✓ ETL et Modélisation multidimensionnelle</a:t>
            </a:r>
          </a:p>
          <a:p>
            <a:pPr lvl="1"/>
            <a:r>
              <a:rPr lang="fr-FR" sz="4000" dirty="0">
                <a:latin typeface="Times New Roman" charset="0"/>
                <a:ea typeface="Times New Roman" charset="0"/>
                <a:cs typeface="Times New Roman" charset="0"/>
              </a:rPr>
              <a:t>✓ </a:t>
            </a:r>
            <a:r>
              <a:rPr lang="fr-FR" sz="4000" dirty="0" err="1">
                <a:latin typeface="Times New Roman" charset="0"/>
                <a:ea typeface="Times New Roman" charset="0"/>
                <a:cs typeface="Times New Roman" charset="0"/>
              </a:rPr>
              <a:t>Reporting</a:t>
            </a:r>
            <a:r>
              <a:rPr lang="fr-FR" sz="4000" dirty="0">
                <a:latin typeface="Times New Roman" charset="0"/>
                <a:ea typeface="Times New Roman" charset="0"/>
                <a:cs typeface="Times New Roman" charset="0"/>
              </a:rPr>
              <a:t> décisionnel en utilisant les outils de data visualisation</a:t>
            </a:r>
            <a:endParaRPr lang="fr-FR" sz="5400" b="1" dirty="0">
              <a:solidFill>
                <a:srgbClr val="1BAAAA">
                  <a:lumMod val="75000"/>
                </a:srgbClr>
              </a:solidFill>
              <a:latin typeface="Arial" charset="0"/>
              <a:ea typeface="Arial" charset="0"/>
              <a:cs typeface="Arial" charset="0"/>
            </a:endParaRPr>
          </a:p>
          <a:p>
            <a:pPr lvl="0"/>
            <a:endParaRPr lang="fr-FR" sz="4400" b="1" dirty="0">
              <a:solidFill>
                <a:srgbClr val="1BAAAA">
                  <a:lumMod val="75000"/>
                </a:srgbClr>
              </a:solidFill>
              <a:latin typeface="Arial" charset="0"/>
              <a:ea typeface="Arial" charset="0"/>
              <a:cs typeface="Arial" charset="0"/>
            </a:endParaRPr>
          </a:p>
          <a:p>
            <a:pPr lvl="0"/>
            <a:endParaRPr lang="fr-FR" sz="4400" b="1" dirty="0">
              <a:solidFill>
                <a:srgbClr val="1BAAAA">
                  <a:lumMod val="75000"/>
                </a:srgbClr>
              </a:solidFill>
              <a:latin typeface="Arial" charset="0"/>
              <a:ea typeface="Arial" charset="0"/>
              <a:cs typeface="Arial" charset="0"/>
            </a:endParaRPr>
          </a:p>
          <a:p>
            <a:pPr lvl="0"/>
            <a:r>
              <a:rPr lang="fr-FR" sz="4400" b="1" dirty="0">
                <a:solidFill>
                  <a:srgbClr val="1BAAAA">
                    <a:lumMod val="75000"/>
                  </a:srgbClr>
                </a:solidFill>
                <a:latin typeface="Arial" charset="0"/>
                <a:ea typeface="Arial" charset="0"/>
                <a:cs typeface="Arial" charset="0"/>
              </a:rPr>
              <a:t>Outils du développement :</a:t>
            </a:r>
          </a:p>
          <a:p>
            <a:pPr lvl="0"/>
            <a:r>
              <a:rPr lang="fr-FR" sz="4000" dirty="0">
                <a:latin typeface="Times New Roman" charset="0"/>
                <a:ea typeface="Times New Roman" charset="0"/>
                <a:cs typeface="Times New Roman" charset="0"/>
              </a:rPr>
              <a:t>Python, PostgreSQL, </a:t>
            </a:r>
            <a:r>
              <a:rPr lang="fr-FR" sz="4000" dirty="0" err="1">
                <a:latin typeface="Times New Roman" charset="0"/>
                <a:ea typeface="Times New Roman" charset="0"/>
                <a:cs typeface="Times New Roman" charset="0"/>
              </a:rPr>
              <a:t>Talend</a:t>
            </a:r>
            <a:r>
              <a:rPr lang="fr-FR" sz="4000" dirty="0">
                <a:latin typeface="Times New Roman" charset="0"/>
                <a:ea typeface="Times New Roman" charset="0"/>
                <a:cs typeface="Times New Roman" charset="0"/>
              </a:rPr>
              <a:t>, Power BI / MSBI, Git </a:t>
            </a:r>
          </a:p>
        </p:txBody>
      </p:sp>
      <p:sp>
        <p:nvSpPr>
          <p:cNvPr id="6" name="Rectangle 5"/>
          <p:cNvSpPr/>
          <p:nvPr/>
        </p:nvSpPr>
        <p:spPr>
          <a:xfrm>
            <a:off x="2418311" y="951975"/>
            <a:ext cx="19689029" cy="1754326"/>
          </a:xfrm>
          <a:prstGeom prst="rect">
            <a:avLst/>
          </a:prstGeom>
        </p:spPr>
        <p:txBody>
          <a:bodyPr wrap="square">
            <a:spAutoFit/>
          </a:bodyPr>
          <a:lstStyle/>
          <a:p>
            <a:pPr algn="ctr"/>
            <a:r>
              <a:rPr lang="fr-FR" sz="5400" b="1" dirty="0">
                <a:solidFill>
                  <a:schemeClr val="accent2">
                    <a:lumMod val="50000"/>
                  </a:schemeClr>
                </a:solidFill>
                <a:latin typeface="Arial" charset="0"/>
                <a:ea typeface="Arial" charset="0"/>
                <a:cs typeface="Arial" charset="0"/>
              </a:rPr>
              <a:t>Intégration d'un outil d'analyse prédictive et d'aide à la décision avec un système de surveillance de la Grippe</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2</a:t>
            </a:r>
            <a:endParaRPr lang="fr-FR" sz="6000" b="1" dirty="0">
              <a:solidFill>
                <a:schemeClr val="tx1"/>
              </a:solidFill>
              <a:latin typeface="Open Sans Light"/>
            </a:endParaRPr>
          </a:p>
        </p:txBody>
      </p:sp>
    </p:spTree>
    <p:extLst>
      <p:ext uri="{BB962C8B-B14F-4D97-AF65-F5344CB8AC3E}">
        <p14:creationId xmlns:p14="http://schemas.microsoft.com/office/powerpoint/2010/main" val="466866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011680" y="3942527"/>
            <a:ext cx="20698877" cy="7171194"/>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Objectifs du projet :</a:t>
            </a:r>
          </a:p>
          <a:p>
            <a:r>
              <a:rPr lang="fr-FR" sz="4000" dirty="0">
                <a:latin typeface="Times New Roman" charset="0"/>
                <a:ea typeface="Times New Roman" charset="0"/>
                <a:cs typeface="Times New Roman" charset="0"/>
              </a:rPr>
              <a:t>Mise en place d’une solution permettant l'automatisation et le suivi des tests des campagnes Marketing et son intégration avec un système CMS (</a:t>
            </a:r>
            <a:r>
              <a:rPr lang="fr-FR" sz="4000" dirty="0" err="1">
                <a:latin typeface="Times New Roman" charset="0"/>
                <a:ea typeface="Times New Roman" charset="0"/>
                <a:cs typeface="Times New Roman" charset="0"/>
              </a:rPr>
              <a:t>Campaign</a:t>
            </a:r>
            <a:r>
              <a:rPr lang="fr-FR" sz="4000" dirty="0">
                <a:latin typeface="Times New Roman" charset="0"/>
                <a:ea typeface="Times New Roman" charset="0"/>
                <a:cs typeface="Times New Roman" charset="0"/>
              </a:rPr>
              <a:t> Management System)</a:t>
            </a:r>
          </a:p>
          <a:p>
            <a:r>
              <a:rPr lang="fr-FR" sz="4000" dirty="0"/>
              <a:t> </a:t>
            </a:r>
          </a:p>
          <a:p>
            <a:pPr lvl="0"/>
            <a:endParaRPr lang="fr-FR" sz="4400" b="1" dirty="0">
              <a:solidFill>
                <a:prstClr val="black"/>
              </a:solidFill>
            </a:endParaRPr>
          </a:p>
          <a:p>
            <a:r>
              <a:rPr lang="fr-FR" sz="4400" b="1" dirty="0">
                <a:solidFill>
                  <a:srgbClr val="1BAAAA">
                    <a:lumMod val="75000"/>
                  </a:srgbClr>
                </a:solidFill>
                <a:latin typeface="Arial" charset="0"/>
                <a:ea typeface="Arial" charset="0"/>
                <a:cs typeface="Arial" charset="0"/>
              </a:rPr>
              <a:t>Travail demandé :</a:t>
            </a:r>
            <a:endParaRPr lang="fr-FR" sz="4400" dirty="0">
              <a:solidFill>
                <a:srgbClr val="1BAAAA">
                  <a:lumMod val="75000"/>
                </a:srgbClr>
              </a:solidFill>
              <a:latin typeface="Arial" charset="0"/>
              <a:ea typeface="Arial" charset="0"/>
              <a:cs typeface="Arial" charset="0"/>
            </a:endParaRPr>
          </a:p>
          <a:p>
            <a:pPr lvl="1"/>
            <a:r>
              <a:rPr lang="fr-FR" sz="4000" dirty="0">
                <a:latin typeface="Times New Roman" charset="0"/>
                <a:ea typeface="Times New Roman" charset="0"/>
                <a:cs typeface="Times New Roman" charset="0"/>
              </a:rPr>
              <a:t>✓ Conception de la solution</a:t>
            </a:r>
          </a:p>
          <a:p>
            <a:pPr lvl="1"/>
            <a:r>
              <a:rPr lang="fr-FR" sz="4000" dirty="0">
                <a:latin typeface="Times New Roman" charset="0"/>
                <a:ea typeface="Times New Roman" charset="0"/>
                <a:cs typeface="Times New Roman" charset="0"/>
              </a:rPr>
              <a:t>✓ Montée en compétence technologique</a:t>
            </a:r>
          </a:p>
          <a:p>
            <a:pPr lvl="1"/>
            <a:r>
              <a:rPr lang="fr-FR" sz="4000" dirty="0">
                <a:latin typeface="Times New Roman" charset="0"/>
                <a:ea typeface="Times New Roman" charset="0"/>
                <a:cs typeface="Times New Roman" charset="0"/>
              </a:rPr>
              <a:t>✓ Mise en place du socle applicatif de la solution cible</a:t>
            </a:r>
          </a:p>
          <a:p>
            <a:pPr lvl="1"/>
            <a:r>
              <a:rPr lang="fr-FR" sz="4000" dirty="0">
                <a:latin typeface="Times New Roman" charset="0"/>
                <a:ea typeface="Times New Roman" charset="0"/>
                <a:cs typeface="Times New Roman" charset="0"/>
              </a:rPr>
              <a:t>✓ Réalisation itérative des modules de la solution (sprints agiles)</a:t>
            </a:r>
          </a:p>
          <a:p>
            <a:pPr lvl="1"/>
            <a:r>
              <a:rPr lang="fr-FR" sz="4000" dirty="0">
                <a:latin typeface="Times New Roman" charset="0"/>
                <a:ea typeface="Times New Roman" charset="0"/>
                <a:cs typeface="Times New Roman" charset="0"/>
              </a:rPr>
              <a:t>✓ Tests d'intégration avec le système actuel de gestion des campagnes</a:t>
            </a:r>
          </a:p>
        </p:txBody>
      </p:sp>
      <p:sp>
        <p:nvSpPr>
          <p:cNvPr id="6" name="Rectangle 5"/>
          <p:cNvSpPr/>
          <p:nvPr/>
        </p:nvSpPr>
        <p:spPr>
          <a:xfrm>
            <a:off x="2418311" y="951975"/>
            <a:ext cx="19689029" cy="1938992"/>
          </a:xfrm>
          <a:prstGeom prst="rect">
            <a:avLst/>
          </a:prstGeom>
        </p:spPr>
        <p:txBody>
          <a:bodyPr wrap="square">
            <a:spAutoFit/>
          </a:bodyPr>
          <a:lstStyle/>
          <a:p>
            <a:pPr algn="ctr"/>
            <a:r>
              <a:rPr lang="fr-FR" sz="6000" b="1" dirty="0">
                <a:solidFill>
                  <a:schemeClr val="accent2">
                    <a:lumMod val="50000"/>
                  </a:schemeClr>
                </a:solidFill>
                <a:latin typeface="Arial" charset="0"/>
                <a:ea typeface="Arial" charset="0"/>
                <a:cs typeface="Arial" charset="0"/>
              </a:rPr>
              <a:t>Conception et réalisation d'un outil de test automatique des campagnes Marketing </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3</a:t>
            </a:r>
            <a:endParaRPr lang="fr-FR" sz="6000" b="1" dirty="0">
              <a:solidFill>
                <a:schemeClr val="tx1"/>
              </a:solidFill>
              <a:latin typeface="Open Sans Light"/>
            </a:endParaRPr>
          </a:p>
        </p:txBody>
      </p:sp>
    </p:spTree>
    <p:extLst>
      <p:ext uri="{BB962C8B-B14F-4D97-AF65-F5344CB8AC3E}">
        <p14:creationId xmlns:p14="http://schemas.microsoft.com/office/powerpoint/2010/main" val="8334049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011680" y="3942527"/>
            <a:ext cx="20698877" cy="5755422"/>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La solution cible comprendra :</a:t>
            </a:r>
          </a:p>
          <a:p>
            <a:pPr lvl="1"/>
            <a:r>
              <a:rPr lang="fr-FR" sz="4000" dirty="0">
                <a:latin typeface="Times New Roman" charset="0"/>
                <a:ea typeface="Times New Roman" charset="0"/>
                <a:cs typeface="Times New Roman" charset="0"/>
              </a:rPr>
              <a:t>✓ Partie back-end pour implémenter les règles de tests</a:t>
            </a:r>
          </a:p>
          <a:p>
            <a:pPr lvl="1"/>
            <a:r>
              <a:rPr lang="fr-FR" sz="4000" dirty="0">
                <a:latin typeface="Times New Roman" charset="0"/>
                <a:ea typeface="Times New Roman" charset="0"/>
                <a:cs typeface="Times New Roman" charset="0"/>
              </a:rPr>
              <a:t>✓ Partie front-end Web pour lancer les campagnes des tests et les suivre</a:t>
            </a:r>
          </a:p>
          <a:p>
            <a:pPr lvl="1"/>
            <a:r>
              <a:rPr lang="fr-FR" sz="4000" dirty="0">
                <a:latin typeface="Times New Roman" charset="0"/>
                <a:ea typeface="Times New Roman" charset="0"/>
                <a:cs typeface="Times New Roman" charset="0"/>
              </a:rPr>
              <a:t>✓ Module de </a:t>
            </a:r>
            <a:r>
              <a:rPr lang="fr-FR" sz="4000" dirty="0" err="1">
                <a:latin typeface="Times New Roman" charset="0"/>
                <a:ea typeface="Times New Roman" charset="0"/>
                <a:cs typeface="Times New Roman" charset="0"/>
              </a:rPr>
              <a:t>reporting</a:t>
            </a:r>
            <a:r>
              <a:rPr lang="fr-FR" sz="4000" dirty="0">
                <a:latin typeface="Times New Roman" charset="0"/>
                <a:ea typeface="Times New Roman" charset="0"/>
                <a:cs typeface="Times New Roman" charset="0"/>
              </a:rPr>
              <a:t> pour générer des rapports après chaque itération de test</a:t>
            </a:r>
          </a:p>
          <a:p>
            <a:pPr lvl="1"/>
            <a:r>
              <a:rPr lang="fr-FR" sz="4000" dirty="0">
                <a:latin typeface="Times New Roman" charset="0"/>
                <a:ea typeface="Times New Roman" charset="0"/>
                <a:cs typeface="Times New Roman" charset="0"/>
              </a:rPr>
              <a:t>✓ Moteur de notification e-mail pour notifier l'équipe en envoyant les résultats de tests</a:t>
            </a:r>
          </a:p>
          <a:p>
            <a:pPr lvl="1"/>
            <a:endParaRPr lang="fr-FR" sz="4000" dirty="0">
              <a:latin typeface="Times New Roman" charset="0"/>
              <a:ea typeface="Times New Roman" charset="0"/>
              <a:cs typeface="Times New Roman" charset="0"/>
            </a:endParaRPr>
          </a:p>
          <a:p>
            <a:pPr lvl="1"/>
            <a:endParaRPr lang="fr-FR" sz="4000" dirty="0">
              <a:latin typeface="Times New Roman" charset="0"/>
              <a:ea typeface="Times New Roman" charset="0"/>
              <a:cs typeface="Times New Roman" charset="0"/>
            </a:endParaRPr>
          </a:p>
          <a:p>
            <a:pPr lvl="0"/>
            <a:r>
              <a:rPr lang="fr-FR" sz="4400" b="1" dirty="0">
                <a:solidFill>
                  <a:srgbClr val="1BAAAA">
                    <a:lumMod val="75000"/>
                  </a:srgbClr>
                </a:solidFill>
                <a:latin typeface="Arial" charset="0"/>
                <a:ea typeface="Arial" charset="0"/>
                <a:cs typeface="Arial" charset="0"/>
              </a:rPr>
              <a:t>Outils du développement :</a:t>
            </a:r>
          </a:p>
          <a:p>
            <a:pPr lvl="0"/>
            <a:r>
              <a:rPr lang="fr-FR" sz="4000" dirty="0" err="1">
                <a:latin typeface="Times New Roman" charset="0"/>
                <a:ea typeface="Times New Roman" charset="0"/>
                <a:cs typeface="Times New Roman" charset="0"/>
              </a:rPr>
              <a:t>Angular</a:t>
            </a:r>
            <a:r>
              <a:rPr lang="fr-FR" sz="4000" dirty="0">
                <a:latin typeface="Times New Roman" charset="0"/>
                <a:ea typeface="Times New Roman" charset="0"/>
                <a:cs typeface="Times New Roman" charset="0"/>
              </a:rPr>
              <a:t>, </a:t>
            </a:r>
            <a:r>
              <a:rPr lang="fr-FR" sz="4000" dirty="0" err="1">
                <a:latin typeface="Times New Roman" charset="0"/>
                <a:ea typeface="Times New Roman" charset="0"/>
                <a:cs typeface="Times New Roman" charset="0"/>
              </a:rPr>
              <a:t>Spring</a:t>
            </a:r>
            <a:r>
              <a:rPr lang="fr-FR" sz="4000" dirty="0">
                <a:latin typeface="Times New Roman" charset="0"/>
                <a:ea typeface="Times New Roman" charset="0"/>
                <a:cs typeface="Times New Roman" charset="0"/>
              </a:rPr>
              <a:t>, Oracle, GIT</a:t>
            </a:r>
          </a:p>
        </p:txBody>
      </p:sp>
      <p:sp>
        <p:nvSpPr>
          <p:cNvPr id="6" name="Rectangle 5"/>
          <p:cNvSpPr/>
          <p:nvPr/>
        </p:nvSpPr>
        <p:spPr>
          <a:xfrm>
            <a:off x="2418311" y="951975"/>
            <a:ext cx="19689029" cy="1938992"/>
          </a:xfrm>
          <a:prstGeom prst="rect">
            <a:avLst/>
          </a:prstGeom>
        </p:spPr>
        <p:txBody>
          <a:bodyPr wrap="square">
            <a:spAutoFit/>
          </a:bodyPr>
          <a:lstStyle/>
          <a:p>
            <a:pPr algn="ctr"/>
            <a:r>
              <a:rPr lang="fr-FR" sz="6000" b="1" dirty="0">
                <a:solidFill>
                  <a:schemeClr val="accent2">
                    <a:lumMod val="50000"/>
                  </a:schemeClr>
                </a:solidFill>
                <a:latin typeface="Arial" charset="0"/>
                <a:ea typeface="Arial" charset="0"/>
                <a:cs typeface="Arial" charset="0"/>
              </a:rPr>
              <a:t>Conception et réalisation d'un outil de test automatique des campagnes Marketing </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3</a:t>
            </a:r>
            <a:endParaRPr lang="fr-FR" sz="6000" b="1" dirty="0">
              <a:solidFill>
                <a:schemeClr val="tx1"/>
              </a:solidFill>
              <a:latin typeface="Open Sans Light"/>
            </a:endParaRPr>
          </a:p>
        </p:txBody>
      </p:sp>
    </p:spTree>
    <p:extLst>
      <p:ext uri="{BB962C8B-B14F-4D97-AF65-F5344CB8AC3E}">
        <p14:creationId xmlns:p14="http://schemas.microsoft.com/office/powerpoint/2010/main" val="13607479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16603" y="951975"/>
            <a:ext cx="19689029" cy="1938992"/>
          </a:xfrm>
          <a:prstGeom prst="rect">
            <a:avLst/>
          </a:prstGeom>
        </p:spPr>
        <p:txBody>
          <a:bodyPr wrap="square">
            <a:spAutoFit/>
          </a:bodyPr>
          <a:lstStyle/>
          <a:p>
            <a:pPr algn="ctr"/>
            <a:r>
              <a:rPr lang="fr-FR" sz="6000" b="1" dirty="0">
                <a:solidFill>
                  <a:schemeClr val="accent2">
                    <a:lumMod val="50000"/>
                  </a:schemeClr>
                </a:solidFill>
                <a:latin typeface="Arial" charset="0"/>
                <a:ea typeface="Arial" charset="0"/>
                <a:cs typeface="Arial" charset="0"/>
              </a:rPr>
              <a:t>Mise en place d’une chaîne d’intégration continue </a:t>
            </a:r>
            <a:r>
              <a:rPr lang="fr-FR" sz="6000" b="1" dirty="0" err="1">
                <a:solidFill>
                  <a:schemeClr val="accent2">
                    <a:lumMod val="50000"/>
                  </a:schemeClr>
                </a:solidFill>
                <a:latin typeface="Arial" charset="0"/>
                <a:ea typeface="Arial" charset="0"/>
                <a:cs typeface="Arial" charset="0"/>
              </a:rPr>
              <a:t>DevOps</a:t>
            </a:r>
            <a:endParaRPr lang="fr-FR" sz="6000" b="1" dirty="0">
              <a:solidFill>
                <a:schemeClr val="accent2">
                  <a:lumMod val="50000"/>
                </a:schemeClr>
              </a:solidFill>
              <a:latin typeface="Arial" charset="0"/>
              <a:ea typeface="Arial" charset="0"/>
              <a:cs typeface="Arial" charset="0"/>
            </a:endParaRP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4</a:t>
            </a:r>
            <a:endParaRPr lang="fr-FR" sz="6000" b="1" dirty="0">
              <a:solidFill>
                <a:schemeClr val="tx1"/>
              </a:solidFill>
              <a:latin typeface="Open Sans Light"/>
            </a:endParaRPr>
          </a:p>
        </p:txBody>
      </p:sp>
      <p:sp>
        <p:nvSpPr>
          <p:cNvPr id="9" name="ZoneTexte 8"/>
          <p:cNvSpPr txBox="1"/>
          <p:nvPr/>
        </p:nvSpPr>
        <p:spPr>
          <a:xfrm>
            <a:off x="2011680" y="3348167"/>
            <a:ext cx="20698877" cy="8771632"/>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Objectifs du projet :</a:t>
            </a:r>
          </a:p>
          <a:p>
            <a:r>
              <a:rPr lang="fr-FR" sz="4000" dirty="0">
                <a:latin typeface="Times New Roman" charset="0"/>
                <a:ea typeface="Times New Roman" charset="0"/>
                <a:cs typeface="Times New Roman" charset="0"/>
              </a:rPr>
              <a:t>Mise en place d’un pipeline d’intégration et de déploiement interne au centre de compétence software engineering de </a:t>
            </a:r>
            <a:r>
              <a:rPr lang="fr-FR" sz="4000" dirty="0" err="1">
                <a:latin typeface="Times New Roman" charset="0"/>
                <a:ea typeface="Times New Roman" charset="0"/>
                <a:cs typeface="Times New Roman" charset="0"/>
              </a:rPr>
              <a:t>ITGate</a:t>
            </a:r>
            <a:endParaRPr lang="fr-FR" sz="4000" dirty="0">
              <a:latin typeface="Times New Roman" charset="0"/>
              <a:ea typeface="Times New Roman" charset="0"/>
              <a:cs typeface="Times New Roman" charset="0"/>
            </a:endParaRPr>
          </a:p>
          <a:p>
            <a:endParaRPr lang="fr-FR" sz="4400" b="1" dirty="0">
              <a:solidFill>
                <a:prstClr val="black"/>
              </a:solidFill>
            </a:endParaRPr>
          </a:p>
          <a:p>
            <a:r>
              <a:rPr lang="fr-FR" sz="4400" b="1" dirty="0">
                <a:solidFill>
                  <a:srgbClr val="1BAAAA">
                    <a:lumMod val="75000"/>
                  </a:srgbClr>
                </a:solidFill>
                <a:latin typeface="Arial" charset="0"/>
                <a:ea typeface="Arial" charset="0"/>
                <a:cs typeface="Arial" charset="0"/>
              </a:rPr>
              <a:t>Travail demandé :</a:t>
            </a:r>
            <a:endParaRPr lang="fr-FR" sz="4400" dirty="0">
              <a:solidFill>
                <a:srgbClr val="1BAAAA">
                  <a:lumMod val="75000"/>
                </a:srgbClr>
              </a:solidFill>
              <a:latin typeface="Arial" charset="0"/>
              <a:ea typeface="Arial" charset="0"/>
              <a:cs typeface="Arial" charset="0"/>
            </a:endParaRPr>
          </a:p>
          <a:p>
            <a:pPr lvl="1"/>
            <a:r>
              <a:rPr lang="fr-FR" sz="3600" dirty="0">
                <a:latin typeface="Times New Roman" charset="0"/>
                <a:ea typeface="Times New Roman" charset="0"/>
                <a:cs typeface="Times New Roman" charset="0"/>
              </a:rPr>
              <a:t>✓ Mise en place de la plateforme basée sur les conteneurs DOCKER avec orchestrateur RANCHER</a:t>
            </a:r>
          </a:p>
          <a:p>
            <a:pPr lvl="1"/>
            <a:r>
              <a:rPr lang="fr-FR" sz="3600" dirty="0">
                <a:latin typeface="Times New Roman" charset="0"/>
                <a:ea typeface="Times New Roman" charset="0"/>
                <a:cs typeface="Times New Roman" charset="0"/>
              </a:rPr>
              <a:t>✓Intégration des projets et des plateformes existantes de </a:t>
            </a:r>
            <a:r>
              <a:rPr lang="fr-FR" sz="3600" dirty="0" err="1">
                <a:latin typeface="Times New Roman" charset="0"/>
                <a:ea typeface="Times New Roman" charset="0"/>
                <a:cs typeface="Times New Roman" charset="0"/>
              </a:rPr>
              <a:t>ITGate</a:t>
            </a:r>
            <a:endParaRPr lang="fr-FR" sz="3600" dirty="0">
              <a:latin typeface="Times New Roman" charset="0"/>
              <a:ea typeface="Times New Roman" charset="0"/>
              <a:cs typeface="Times New Roman" charset="0"/>
            </a:endParaRPr>
          </a:p>
          <a:p>
            <a:pPr lvl="1"/>
            <a:r>
              <a:rPr lang="fr-FR" sz="3600" dirty="0">
                <a:latin typeface="Times New Roman" charset="0"/>
                <a:ea typeface="Times New Roman" charset="0"/>
                <a:cs typeface="Times New Roman" charset="0"/>
              </a:rPr>
              <a:t>✓ Mise en place d'un outil d’audit de qualité de code</a:t>
            </a:r>
          </a:p>
          <a:p>
            <a:pPr lvl="1"/>
            <a:r>
              <a:rPr lang="fr-FR" sz="3600" dirty="0">
                <a:latin typeface="Times New Roman" charset="0"/>
                <a:ea typeface="Times New Roman" charset="0"/>
                <a:cs typeface="Times New Roman" charset="0"/>
              </a:rPr>
              <a:t>✓ Mise en place d'un outil de tests automatiques SELENIUM</a:t>
            </a:r>
          </a:p>
          <a:p>
            <a:pPr lvl="1"/>
            <a:r>
              <a:rPr lang="fr-FR" sz="3600" dirty="0">
                <a:latin typeface="Times New Roman" charset="0"/>
                <a:ea typeface="Times New Roman" charset="0"/>
                <a:cs typeface="Times New Roman" charset="0"/>
              </a:rPr>
              <a:t>✓ Intégration avec Jenkins et GIT (</a:t>
            </a:r>
            <a:r>
              <a:rPr lang="fr-FR" sz="3600" dirty="0" err="1">
                <a:latin typeface="Times New Roman" charset="0"/>
                <a:ea typeface="Times New Roman" charset="0"/>
                <a:cs typeface="Times New Roman" charset="0"/>
              </a:rPr>
              <a:t>Gitlab</a:t>
            </a:r>
            <a:r>
              <a:rPr lang="fr-FR" sz="3600" dirty="0">
                <a:latin typeface="Times New Roman" charset="0"/>
                <a:ea typeface="Times New Roman" charset="0"/>
                <a:cs typeface="Times New Roman" charset="0"/>
              </a:rPr>
              <a:t>) ou SVN</a:t>
            </a:r>
          </a:p>
          <a:p>
            <a:pPr lvl="1"/>
            <a:endParaRPr lang="fr-FR" sz="3600" dirty="0">
              <a:latin typeface="Times New Roman" charset="0"/>
              <a:ea typeface="Times New Roman" charset="0"/>
              <a:cs typeface="Times New Roman" charset="0"/>
            </a:endParaRPr>
          </a:p>
          <a:p>
            <a:pPr lvl="0"/>
            <a:r>
              <a:rPr lang="fr-FR" sz="4400" b="1" dirty="0">
                <a:solidFill>
                  <a:srgbClr val="1BAAAA">
                    <a:lumMod val="75000"/>
                  </a:srgbClr>
                </a:solidFill>
                <a:latin typeface="Arial" charset="0"/>
                <a:ea typeface="Arial" charset="0"/>
                <a:cs typeface="Arial" charset="0"/>
              </a:rPr>
              <a:t>Outils du développement :</a:t>
            </a:r>
          </a:p>
          <a:p>
            <a:pPr lvl="0"/>
            <a:r>
              <a:rPr lang="fr-FR" sz="4000" dirty="0">
                <a:latin typeface="Times New Roman" charset="0"/>
                <a:ea typeface="Times New Roman" charset="0"/>
                <a:cs typeface="Times New Roman" charset="0"/>
              </a:rPr>
              <a:t>TCP/IP, Shell Scripting, Docker, Jenkins, </a:t>
            </a:r>
            <a:r>
              <a:rPr lang="fr-FR" sz="4000" dirty="0" err="1">
                <a:latin typeface="Times New Roman" charset="0"/>
                <a:ea typeface="Times New Roman" charset="0"/>
                <a:cs typeface="Times New Roman" charset="0"/>
              </a:rPr>
              <a:t>SonarQube</a:t>
            </a:r>
            <a:r>
              <a:rPr lang="fr-FR" sz="4000" dirty="0">
                <a:latin typeface="Times New Roman" charset="0"/>
                <a:ea typeface="Times New Roman" charset="0"/>
                <a:cs typeface="Times New Roman" charset="0"/>
              </a:rPr>
              <a:t>, Java, PHP, Bonnes connaissances en systèmes Linux;</a:t>
            </a:r>
          </a:p>
        </p:txBody>
      </p:sp>
    </p:spTree>
    <p:extLst>
      <p:ext uri="{BB962C8B-B14F-4D97-AF65-F5344CB8AC3E}">
        <p14:creationId xmlns:p14="http://schemas.microsoft.com/office/powerpoint/2010/main" val="2028108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p:cNvSpPr txBox="1"/>
          <p:nvPr/>
        </p:nvSpPr>
        <p:spPr>
          <a:xfrm>
            <a:off x="2011680" y="3371027"/>
            <a:ext cx="20698877" cy="8156079"/>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Objectifs du projet :</a:t>
            </a:r>
            <a:endParaRPr lang="fr-FR" sz="4400" u="sng" dirty="0">
              <a:latin typeface="Arial" charset="0"/>
              <a:ea typeface="Arial" charset="0"/>
              <a:cs typeface="Arial" charset="0"/>
            </a:endParaRPr>
          </a:p>
          <a:p>
            <a:pPr lvl="1"/>
            <a:r>
              <a:rPr lang="fr-FR" sz="3600" dirty="0">
                <a:latin typeface="Times New Roman" charset="0"/>
                <a:ea typeface="Times New Roman" charset="0"/>
                <a:cs typeface="Times New Roman" charset="0"/>
              </a:rPr>
              <a:t>✓Aboutir à un module de notification multiplateformes permettant de gérer les différents types de notification (mail/SMS)</a:t>
            </a:r>
          </a:p>
          <a:p>
            <a:pPr lvl="1"/>
            <a:r>
              <a:rPr lang="fr-FR" sz="3600" dirty="0">
                <a:latin typeface="Times New Roman" charset="0"/>
                <a:ea typeface="Times New Roman" charset="0"/>
                <a:cs typeface="Times New Roman" charset="0"/>
              </a:rPr>
              <a:t>✓ Composant standard utile pour tout contexte de notification (cycle de vie, </a:t>
            </a:r>
            <a:r>
              <a:rPr lang="fr-FR" sz="3600" dirty="0" err="1">
                <a:latin typeface="Times New Roman" charset="0"/>
                <a:ea typeface="Times New Roman" charset="0"/>
                <a:cs typeface="Times New Roman" charset="0"/>
              </a:rPr>
              <a:t>timeline</a:t>
            </a:r>
            <a:r>
              <a:rPr lang="fr-FR" sz="3600" dirty="0">
                <a:latin typeface="Times New Roman" charset="0"/>
                <a:ea typeface="Times New Roman" charset="0"/>
                <a:cs typeface="Times New Roman" charset="0"/>
              </a:rPr>
              <a:t>, ...)</a:t>
            </a:r>
          </a:p>
          <a:p>
            <a:pPr lvl="1"/>
            <a:r>
              <a:rPr lang="fr-FR" sz="3600" dirty="0">
                <a:latin typeface="Times New Roman" charset="0"/>
                <a:ea typeface="Times New Roman" charset="0"/>
                <a:cs typeface="Times New Roman" charset="0"/>
              </a:rPr>
              <a:t>✓Gestion et configuration des connexions avec les systèmes interfacés</a:t>
            </a:r>
          </a:p>
          <a:p>
            <a:pPr lvl="1"/>
            <a:r>
              <a:rPr lang="fr-FR" sz="3600" dirty="0">
                <a:latin typeface="Times New Roman" charset="0"/>
                <a:ea typeface="Times New Roman" charset="0"/>
                <a:cs typeface="Times New Roman" charset="0"/>
              </a:rPr>
              <a:t>✓Paramétrage de la logique et des règles de notification</a:t>
            </a:r>
          </a:p>
          <a:p>
            <a:pPr lvl="1"/>
            <a:r>
              <a:rPr lang="fr-FR" sz="3600" dirty="0">
                <a:latin typeface="Times New Roman" charset="0"/>
                <a:ea typeface="Times New Roman" charset="0"/>
                <a:cs typeface="Times New Roman" charset="0"/>
              </a:rPr>
              <a:t>✓Gestion et configuration des </a:t>
            </a:r>
            <a:r>
              <a:rPr lang="fr-FR" sz="3600" dirty="0" err="1">
                <a:latin typeface="Times New Roman" charset="0"/>
                <a:ea typeface="Times New Roman" charset="0"/>
                <a:cs typeface="Times New Roman" charset="0"/>
              </a:rPr>
              <a:t>batchs</a:t>
            </a:r>
            <a:r>
              <a:rPr lang="fr-FR" sz="3600" dirty="0">
                <a:latin typeface="Times New Roman" charset="0"/>
                <a:ea typeface="Times New Roman" charset="0"/>
                <a:cs typeface="Times New Roman" charset="0"/>
              </a:rPr>
              <a:t> de notification</a:t>
            </a:r>
          </a:p>
          <a:p>
            <a:pPr lvl="1"/>
            <a:r>
              <a:rPr lang="fr-FR" sz="3600" dirty="0">
                <a:latin typeface="Times New Roman" charset="0"/>
                <a:ea typeface="Times New Roman" charset="0"/>
                <a:cs typeface="Times New Roman" charset="0"/>
              </a:rPr>
              <a:t>✓Supervision &amp; </a:t>
            </a:r>
            <a:r>
              <a:rPr lang="fr-FR" sz="3600" dirty="0" err="1">
                <a:latin typeface="Times New Roman" charset="0"/>
                <a:ea typeface="Times New Roman" charset="0"/>
                <a:cs typeface="Times New Roman" charset="0"/>
              </a:rPr>
              <a:t>retry</a:t>
            </a:r>
            <a:endParaRPr lang="fr-FR" sz="3600" dirty="0">
              <a:latin typeface="Times New Roman" charset="0"/>
              <a:ea typeface="Times New Roman" charset="0"/>
              <a:cs typeface="Times New Roman" charset="0"/>
            </a:endParaRPr>
          </a:p>
          <a:p>
            <a:pPr lvl="1"/>
            <a:r>
              <a:rPr lang="fr-FR" sz="3600" dirty="0">
                <a:latin typeface="Times New Roman" charset="0"/>
                <a:ea typeface="Times New Roman" charset="0"/>
                <a:cs typeface="Times New Roman" charset="0"/>
              </a:rPr>
              <a:t>✓Utilisation des nouvelles technologies dans la réalisation de ce système</a:t>
            </a:r>
          </a:p>
          <a:p>
            <a:pPr lvl="1"/>
            <a:endParaRPr lang="fr-FR" sz="3600" dirty="0">
              <a:latin typeface="Times New Roman" charset="0"/>
              <a:ea typeface="Times New Roman" charset="0"/>
              <a:cs typeface="Times New Roman" charset="0"/>
            </a:endParaRPr>
          </a:p>
          <a:p>
            <a:r>
              <a:rPr lang="fr-FR" sz="4400" b="1" dirty="0">
                <a:solidFill>
                  <a:schemeClr val="accent2">
                    <a:lumMod val="75000"/>
                  </a:schemeClr>
                </a:solidFill>
                <a:latin typeface="Arial" charset="0"/>
                <a:ea typeface="Arial" charset="0"/>
                <a:cs typeface="Arial" charset="0"/>
              </a:rPr>
              <a:t>La solution cible comprendra :</a:t>
            </a:r>
          </a:p>
          <a:p>
            <a:pPr lvl="1"/>
            <a:r>
              <a:rPr lang="fr-FR" sz="3600" dirty="0">
                <a:latin typeface="Times New Roman" charset="0"/>
                <a:ea typeface="Times New Roman" charset="0"/>
                <a:cs typeface="Times New Roman" charset="0"/>
              </a:rPr>
              <a:t>✓ un back-end</a:t>
            </a:r>
          </a:p>
          <a:p>
            <a:pPr lvl="1"/>
            <a:r>
              <a:rPr lang="fr-FR" sz="3600" dirty="0">
                <a:latin typeface="Times New Roman" charset="0"/>
                <a:ea typeface="Times New Roman" charset="0"/>
                <a:cs typeface="Times New Roman" charset="0"/>
              </a:rPr>
              <a:t>✓ un front-end Web</a:t>
            </a:r>
          </a:p>
          <a:p>
            <a:pPr lvl="1"/>
            <a:r>
              <a:rPr lang="fr-FR" sz="3600" dirty="0">
                <a:latin typeface="Times New Roman" charset="0"/>
                <a:ea typeface="Times New Roman" charset="0"/>
                <a:cs typeface="Times New Roman" charset="0"/>
              </a:rPr>
              <a:t>✓ un moteur de notification e-mail/SMS</a:t>
            </a:r>
            <a:endParaRPr lang="fr-FR" sz="4000" dirty="0">
              <a:latin typeface="Times New Roman" charset="0"/>
              <a:ea typeface="Times New Roman" charset="0"/>
              <a:cs typeface="Times New Roman" charset="0"/>
            </a:endParaRPr>
          </a:p>
        </p:txBody>
      </p:sp>
      <p:sp>
        <p:nvSpPr>
          <p:cNvPr id="6" name="Rectangle 5"/>
          <p:cNvSpPr/>
          <p:nvPr/>
        </p:nvSpPr>
        <p:spPr>
          <a:xfrm>
            <a:off x="2516601" y="951975"/>
            <a:ext cx="19689029" cy="1938992"/>
          </a:xfrm>
          <a:prstGeom prst="rect">
            <a:avLst/>
          </a:prstGeom>
        </p:spPr>
        <p:txBody>
          <a:bodyPr wrap="square">
            <a:spAutoFit/>
          </a:bodyPr>
          <a:lstStyle/>
          <a:p>
            <a:pPr algn="ctr"/>
            <a:r>
              <a:rPr lang="fr-FR" sz="6000" b="1" dirty="0">
                <a:solidFill>
                  <a:schemeClr val="accent2">
                    <a:lumMod val="50000"/>
                  </a:schemeClr>
                </a:solidFill>
                <a:latin typeface="Arial" charset="0"/>
                <a:ea typeface="Arial" charset="0"/>
                <a:cs typeface="Arial" charset="0"/>
              </a:rPr>
              <a:t>Conception et Réalisation d'une Gateway de notification multiplateformes</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5</a:t>
            </a:r>
            <a:endParaRPr lang="fr-FR" sz="6000" b="1" dirty="0">
              <a:solidFill>
                <a:schemeClr val="tx1"/>
              </a:solidFill>
              <a:latin typeface="Open Sans Light"/>
            </a:endParaRPr>
          </a:p>
        </p:txBody>
      </p:sp>
    </p:spTree>
    <p:extLst>
      <p:ext uri="{BB962C8B-B14F-4D97-AF65-F5344CB8AC3E}">
        <p14:creationId xmlns:p14="http://schemas.microsoft.com/office/powerpoint/2010/main" val="11622181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011680" y="3075804"/>
            <a:ext cx="20698877" cy="8833187"/>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Travail demandé:</a:t>
            </a:r>
            <a:endParaRPr lang="fr-FR" sz="4400" u="sng" dirty="0">
              <a:latin typeface="Arial" charset="0"/>
              <a:ea typeface="Arial" charset="0"/>
              <a:cs typeface="Arial" charset="0"/>
            </a:endParaRPr>
          </a:p>
          <a:p>
            <a:pPr lvl="1"/>
            <a:r>
              <a:rPr lang="fr-FR" sz="3600" dirty="0">
                <a:latin typeface="Times New Roman" charset="0"/>
                <a:ea typeface="Times New Roman" charset="0"/>
                <a:cs typeface="Times New Roman" charset="0"/>
              </a:rPr>
              <a:t>✓ Etude des besoins d’un système de notifications multi-Platform</a:t>
            </a:r>
          </a:p>
          <a:p>
            <a:pPr lvl="1"/>
            <a:r>
              <a:rPr lang="fr-FR" sz="3600" dirty="0">
                <a:latin typeface="Times New Roman" charset="0"/>
                <a:ea typeface="Times New Roman" charset="0"/>
                <a:cs typeface="Times New Roman" charset="0"/>
              </a:rPr>
              <a:t>✓ Etude des différents configurations des serveurs de notification</a:t>
            </a:r>
          </a:p>
          <a:p>
            <a:pPr lvl="1"/>
            <a:r>
              <a:rPr lang="fr-FR" sz="3600" dirty="0">
                <a:latin typeface="Times New Roman" charset="0"/>
                <a:ea typeface="Times New Roman" charset="0"/>
                <a:cs typeface="Times New Roman" charset="0"/>
              </a:rPr>
              <a:t>✓ Conception &amp; Modélisation</a:t>
            </a:r>
          </a:p>
          <a:p>
            <a:pPr lvl="1"/>
            <a:r>
              <a:rPr lang="fr-FR" sz="3600" dirty="0">
                <a:latin typeface="Times New Roman" charset="0"/>
                <a:ea typeface="Times New Roman" charset="0"/>
                <a:cs typeface="Times New Roman" charset="0"/>
              </a:rPr>
              <a:t>✓ Choix des </a:t>
            </a:r>
            <a:r>
              <a:rPr lang="fr-FR" sz="3600" dirty="0" err="1">
                <a:latin typeface="Times New Roman" charset="0"/>
                <a:ea typeface="Times New Roman" charset="0"/>
                <a:cs typeface="Times New Roman" charset="0"/>
              </a:rPr>
              <a:t>frameworks</a:t>
            </a:r>
            <a:r>
              <a:rPr lang="fr-FR" sz="3600" dirty="0">
                <a:latin typeface="Times New Roman" charset="0"/>
                <a:ea typeface="Times New Roman" charset="0"/>
                <a:cs typeface="Times New Roman" charset="0"/>
              </a:rPr>
              <a:t> et montée en compétence technologique</a:t>
            </a:r>
          </a:p>
          <a:p>
            <a:pPr lvl="1"/>
            <a:r>
              <a:rPr lang="fr-FR" sz="3600" dirty="0">
                <a:latin typeface="Times New Roman" charset="0"/>
                <a:ea typeface="Times New Roman" charset="0"/>
                <a:cs typeface="Times New Roman" charset="0"/>
              </a:rPr>
              <a:t>✓ Mise en place du socle applicatif de la solution cible</a:t>
            </a:r>
          </a:p>
          <a:p>
            <a:pPr lvl="1"/>
            <a:r>
              <a:rPr lang="fr-FR" sz="3600" dirty="0">
                <a:latin typeface="Times New Roman" charset="0"/>
                <a:ea typeface="Times New Roman" charset="0"/>
                <a:cs typeface="Times New Roman" charset="0"/>
              </a:rPr>
              <a:t>✓ Réalisation itérative des modules de la solution (sprints agiles)</a:t>
            </a:r>
          </a:p>
          <a:p>
            <a:pPr lvl="1"/>
            <a:r>
              <a:rPr lang="fr-FR" sz="3600" dirty="0">
                <a:latin typeface="Times New Roman" charset="0"/>
                <a:ea typeface="Times New Roman" charset="0"/>
                <a:cs typeface="Times New Roman" charset="0"/>
              </a:rPr>
              <a:t>✓ Test des modules réalisés avec des données réelles</a:t>
            </a:r>
          </a:p>
          <a:p>
            <a:endParaRPr lang="fr-FR" sz="4400" b="1" dirty="0">
              <a:solidFill>
                <a:schemeClr val="accent2">
                  <a:lumMod val="75000"/>
                </a:schemeClr>
              </a:solidFill>
              <a:latin typeface="Arial" charset="0"/>
              <a:ea typeface="Arial" charset="0"/>
              <a:cs typeface="Arial" charset="0"/>
            </a:endParaRPr>
          </a:p>
          <a:p>
            <a:r>
              <a:rPr lang="fr-FR" sz="4400" b="1" dirty="0">
                <a:solidFill>
                  <a:schemeClr val="accent2">
                    <a:lumMod val="75000"/>
                  </a:schemeClr>
                </a:solidFill>
                <a:latin typeface="Arial" charset="0"/>
                <a:ea typeface="Arial" charset="0"/>
                <a:cs typeface="Arial" charset="0"/>
              </a:rPr>
              <a:t>Technologies:</a:t>
            </a:r>
          </a:p>
          <a:p>
            <a:pPr lvl="1"/>
            <a:r>
              <a:rPr lang="fr-FR" sz="3600" dirty="0">
                <a:latin typeface="Times New Roman" charset="0"/>
                <a:ea typeface="Times New Roman" charset="0"/>
                <a:cs typeface="Times New Roman" charset="0"/>
              </a:rPr>
              <a:t>✓ Front-end WEB : HTML 5, CSS3, </a:t>
            </a:r>
            <a:r>
              <a:rPr lang="fr-FR" sz="3600" dirty="0" err="1">
                <a:latin typeface="Times New Roman" charset="0"/>
                <a:ea typeface="Times New Roman" charset="0"/>
                <a:cs typeface="Times New Roman" charset="0"/>
              </a:rPr>
              <a:t>Angular</a:t>
            </a:r>
            <a:r>
              <a:rPr lang="fr-FR" sz="3600" dirty="0">
                <a:latin typeface="Times New Roman" charset="0"/>
                <a:ea typeface="Times New Roman" charset="0"/>
                <a:cs typeface="Times New Roman" charset="0"/>
              </a:rPr>
              <a:t> 4+/</a:t>
            </a:r>
            <a:r>
              <a:rPr lang="fr-FR" sz="3600" dirty="0" err="1">
                <a:latin typeface="Times New Roman" charset="0"/>
                <a:ea typeface="Times New Roman" charset="0"/>
                <a:cs typeface="Times New Roman" charset="0"/>
              </a:rPr>
              <a:t>React</a:t>
            </a:r>
            <a:r>
              <a:rPr lang="fr-FR" sz="3600" dirty="0">
                <a:latin typeface="Times New Roman" charset="0"/>
                <a:ea typeface="Times New Roman" charset="0"/>
                <a:cs typeface="Times New Roman" charset="0"/>
              </a:rPr>
              <a:t>, ...</a:t>
            </a:r>
          </a:p>
          <a:p>
            <a:pPr lvl="1"/>
            <a:r>
              <a:rPr lang="fr-FR" sz="3600" dirty="0">
                <a:latin typeface="Times New Roman" charset="0"/>
                <a:ea typeface="Times New Roman" charset="0"/>
                <a:cs typeface="Times New Roman" charset="0"/>
              </a:rPr>
              <a:t>✓ Back-end : </a:t>
            </a:r>
            <a:r>
              <a:rPr lang="fr-FR" sz="3600" dirty="0" err="1">
                <a:latin typeface="Times New Roman" charset="0"/>
                <a:ea typeface="Times New Roman" charset="0"/>
                <a:cs typeface="Times New Roman" charset="0"/>
              </a:rPr>
              <a:t>Spring</a:t>
            </a:r>
            <a:r>
              <a:rPr lang="fr-FR" sz="3600" dirty="0">
                <a:latin typeface="Times New Roman" charset="0"/>
                <a:ea typeface="Times New Roman" charset="0"/>
                <a:cs typeface="Times New Roman" charset="0"/>
              </a:rPr>
              <a:t> (boot, batch, </a:t>
            </a:r>
            <a:r>
              <a:rPr lang="fr-FR" sz="3600" dirty="0" err="1">
                <a:latin typeface="Times New Roman" charset="0"/>
                <a:ea typeface="Times New Roman" charset="0"/>
                <a:cs typeface="Times New Roman" charset="0"/>
              </a:rPr>
              <a:t>security</a:t>
            </a:r>
            <a:r>
              <a:rPr lang="fr-FR" sz="3600" dirty="0">
                <a:latin typeface="Times New Roman" charset="0"/>
                <a:ea typeface="Times New Roman" charset="0"/>
                <a:cs typeface="Times New Roman" charset="0"/>
              </a:rPr>
              <a:t>, data, ...), </a:t>
            </a:r>
            <a:r>
              <a:rPr lang="fr-FR" sz="3600" dirty="0" err="1">
                <a:latin typeface="Times New Roman" charset="0"/>
                <a:ea typeface="Times New Roman" charset="0"/>
                <a:cs typeface="Times New Roman" charset="0"/>
              </a:rPr>
              <a:t>MyBatis</a:t>
            </a:r>
            <a:r>
              <a:rPr lang="fr-FR" sz="3600" dirty="0">
                <a:latin typeface="Times New Roman" charset="0"/>
                <a:ea typeface="Times New Roman" charset="0"/>
                <a:cs typeface="Times New Roman" charset="0"/>
              </a:rPr>
              <a:t>, ...</a:t>
            </a:r>
          </a:p>
          <a:p>
            <a:pPr lvl="1"/>
            <a:r>
              <a:rPr lang="fr-FR" sz="3600" dirty="0">
                <a:latin typeface="Times New Roman" charset="0"/>
                <a:ea typeface="Times New Roman" charset="0"/>
                <a:cs typeface="Times New Roman" charset="0"/>
              </a:rPr>
              <a:t>✓ Intégration Front-end/Back-end : Web services REST, JSON, ...</a:t>
            </a:r>
          </a:p>
          <a:p>
            <a:pPr lvl="1"/>
            <a:r>
              <a:rPr lang="fr-FR" sz="3600" dirty="0">
                <a:latin typeface="Times New Roman" charset="0"/>
                <a:ea typeface="Times New Roman" charset="0"/>
                <a:cs typeface="Times New Roman" charset="0"/>
              </a:rPr>
              <a:t>✓ Base de Données : MySQL, Oracle, ...</a:t>
            </a:r>
          </a:p>
          <a:p>
            <a:pPr lvl="1"/>
            <a:r>
              <a:rPr lang="fr-FR" sz="3600" dirty="0">
                <a:latin typeface="Times New Roman" charset="0"/>
                <a:ea typeface="Times New Roman" charset="0"/>
                <a:cs typeface="Times New Roman" charset="0"/>
              </a:rPr>
              <a:t>✓ Protocoles : SMTP (mail) et SMPP (sms)</a:t>
            </a:r>
          </a:p>
        </p:txBody>
      </p:sp>
      <p:sp>
        <p:nvSpPr>
          <p:cNvPr id="6" name="Rectangle 5"/>
          <p:cNvSpPr/>
          <p:nvPr/>
        </p:nvSpPr>
        <p:spPr>
          <a:xfrm>
            <a:off x="2516601" y="951975"/>
            <a:ext cx="19689029" cy="1938992"/>
          </a:xfrm>
          <a:prstGeom prst="rect">
            <a:avLst/>
          </a:prstGeom>
        </p:spPr>
        <p:txBody>
          <a:bodyPr wrap="square">
            <a:spAutoFit/>
          </a:bodyPr>
          <a:lstStyle/>
          <a:p>
            <a:pPr algn="ctr"/>
            <a:r>
              <a:rPr lang="fr-FR" sz="6000" b="1" dirty="0">
                <a:solidFill>
                  <a:schemeClr val="accent2">
                    <a:lumMod val="50000"/>
                  </a:schemeClr>
                </a:solidFill>
                <a:latin typeface="Arial" charset="0"/>
                <a:ea typeface="Arial" charset="0"/>
                <a:cs typeface="Arial" charset="0"/>
              </a:rPr>
              <a:t>Conception et Réalisation d'une Gateway de notification multiplateformes</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5</a:t>
            </a:r>
            <a:endParaRPr lang="fr-FR" sz="6000" b="1" dirty="0">
              <a:solidFill>
                <a:schemeClr val="tx1"/>
              </a:solidFill>
              <a:latin typeface="Open Sans Light"/>
            </a:endParaRPr>
          </a:p>
        </p:txBody>
      </p:sp>
    </p:spTree>
    <p:extLst>
      <p:ext uri="{BB962C8B-B14F-4D97-AF65-F5344CB8AC3E}">
        <p14:creationId xmlns:p14="http://schemas.microsoft.com/office/powerpoint/2010/main" val="858393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ignalisation droite 7"/>
          <p:cNvSpPr/>
          <p:nvPr/>
        </p:nvSpPr>
        <p:spPr>
          <a:xfrm>
            <a:off x="-1" y="613423"/>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2</a:t>
            </a:r>
            <a:endParaRPr lang="fr-FR" sz="6000" b="1" dirty="0">
              <a:solidFill>
                <a:schemeClr val="tx1"/>
              </a:solidFill>
              <a:latin typeface="Open Sans Light"/>
            </a:endParaRPr>
          </a:p>
        </p:txBody>
      </p:sp>
      <p:sp>
        <p:nvSpPr>
          <p:cNvPr id="9" name="Rectangle 8"/>
          <p:cNvSpPr/>
          <p:nvPr/>
        </p:nvSpPr>
        <p:spPr>
          <a:xfrm>
            <a:off x="2824944" y="679358"/>
            <a:ext cx="19885613" cy="938719"/>
          </a:xfrm>
          <a:prstGeom prst="rect">
            <a:avLst/>
          </a:prstGeom>
        </p:spPr>
        <p:txBody>
          <a:bodyPr wrap="square">
            <a:spAutoFit/>
          </a:bodyPr>
          <a:lstStyle/>
          <a:p>
            <a:pPr lvl="0" algn="ctr"/>
            <a:r>
              <a:rPr lang="fr-FR" sz="5500" b="1" dirty="0">
                <a:solidFill>
                  <a:schemeClr val="accent2">
                    <a:lumMod val="50000"/>
                  </a:schemeClr>
                </a:solidFill>
                <a:latin typeface="Arial" charset="0"/>
                <a:ea typeface="Arial" charset="0"/>
                <a:cs typeface="Arial" charset="0"/>
              </a:rPr>
              <a:t>SAN’AA: Plateforme des métiers manuels entre particuliers</a:t>
            </a:r>
          </a:p>
        </p:txBody>
      </p:sp>
      <p:sp>
        <p:nvSpPr>
          <p:cNvPr id="11" name="ZoneTexte 10"/>
          <p:cNvSpPr txBox="1"/>
          <p:nvPr/>
        </p:nvSpPr>
        <p:spPr>
          <a:xfrm>
            <a:off x="2011680" y="3095044"/>
            <a:ext cx="20698877" cy="7602081"/>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Description de sujet :</a:t>
            </a:r>
            <a:endParaRPr lang="fr-FR" sz="4000" dirty="0">
              <a:latin typeface="Times New Roman" charset="0"/>
              <a:ea typeface="Times New Roman" charset="0"/>
              <a:cs typeface="Times New Roman" charset="0"/>
            </a:endParaRPr>
          </a:p>
          <a:p>
            <a:r>
              <a:rPr lang="fr-FR" sz="4000" dirty="0">
                <a:latin typeface="Times New Roman" charset="0"/>
                <a:ea typeface="Times New Roman" charset="0"/>
                <a:cs typeface="Times New Roman" charset="0"/>
              </a:rPr>
              <a:t>Une plateforme permet la recherche d’offres d’emploi pour compléter vos revenus aussi si vous avez besoin d’aide pour de petits travaux de bricolage ,SAN’AA, le plateforme collaborative pionnière du métiers manuels en Tunisie!</a:t>
            </a:r>
          </a:p>
          <a:p>
            <a:br>
              <a:rPr lang="fr-FR" sz="4000" dirty="0">
                <a:latin typeface="Times New Roman" charset="0"/>
                <a:ea typeface="Times New Roman" charset="0"/>
                <a:cs typeface="Times New Roman" charset="0"/>
              </a:rPr>
            </a:br>
            <a:r>
              <a:rPr lang="fr-FR" sz="4000" dirty="0">
                <a:latin typeface="Times New Roman" charset="0"/>
                <a:ea typeface="Times New Roman" charset="0"/>
                <a:cs typeface="Times New Roman" charset="0"/>
              </a:rPr>
              <a:t>Sur notre site, vous pouvez publier une annonce de particulier et consulter les cv de nos bricoleurs depuis leurs profils pour vous assurer des prestations de qualité, en toute confiance.</a:t>
            </a:r>
            <a:br>
              <a:rPr lang="fr-FR" sz="4000" dirty="0">
                <a:latin typeface="Times New Roman" charset="0"/>
                <a:ea typeface="Times New Roman" charset="0"/>
                <a:cs typeface="Times New Roman" charset="0"/>
              </a:rPr>
            </a:br>
            <a:r>
              <a:rPr lang="fr-FR" sz="4000" dirty="0">
                <a:latin typeface="Times New Roman" charset="0"/>
                <a:ea typeface="Times New Roman" charset="0"/>
                <a:cs typeface="Times New Roman" charset="0"/>
              </a:rPr>
              <a:t>Alors, prenez contact avec l’un d’entre eux pour vous faciliter la vie !</a:t>
            </a:r>
          </a:p>
          <a:p>
            <a:endParaRPr lang="fr-FR" sz="4000" dirty="0">
              <a:latin typeface="Times New Roman" charset="0"/>
              <a:ea typeface="Times New Roman" charset="0"/>
              <a:cs typeface="Times New Roman" charset="0"/>
            </a:endParaRPr>
          </a:p>
          <a:p>
            <a:endParaRPr lang="fr-FR" sz="4000" dirty="0">
              <a:latin typeface="Times New Roman" charset="0"/>
              <a:ea typeface="Times New Roman" charset="0"/>
              <a:cs typeface="Times New Roman" charset="0"/>
            </a:endParaRPr>
          </a:p>
          <a:p>
            <a:r>
              <a:rPr lang="fr-FR" sz="4400" b="1" dirty="0">
                <a:solidFill>
                  <a:schemeClr val="accent2">
                    <a:lumMod val="75000"/>
                  </a:schemeClr>
                </a:solidFill>
                <a:latin typeface="Arial" charset="0"/>
                <a:ea typeface="Arial" charset="0"/>
                <a:cs typeface="Arial" charset="0"/>
              </a:rPr>
              <a:t>Technologies :</a:t>
            </a:r>
          </a:p>
          <a:p>
            <a:r>
              <a:rPr lang="fr-FR" sz="4000" b="1" dirty="0">
                <a:latin typeface="Times New Roman" charset="0"/>
                <a:ea typeface="Times New Roman" charset="0"/>
                <a:cs typeface="Times New Roman" charset="0"/>
              </a:rPr>
              <a:t>React.JS, Node.Js, Redux, MongoDB, Mongoose, REST, Docker, Html5, JS, CSS3</a:t>
            </a:r>
          </a:p>
        </p:txBody>
      </p:sp>
    </p:spTree>
    <p:extLst>
      <p:ext uri="{BB962C8B-B14F-4D97-AF65-F5344CB8AC3E}">
        <p14:creationId xmlns:p14="http://schemas.microsoft.com/office/powerpoint/2010/main" val="2517017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011680" y="3712264"/>
            <a:ext cx="20698877" cy="7725192"/>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Objectifs du projet :</a:t>
            </a:r>
          </a:p>
          <a:p>
            <a:pPr lvl="1"/>
            <a:r>
              <a:rPr lang="fr-FR" sz="4000" dirty="0">
                <a:latin typeface="Times New Roman" charset="0"/>
                <a:ea typeface="Times New Roman" charset="0"/>
                <a:cs typeface="Times New Roman" charset="0"/>
              </a:rPr>
              <a:t>✓ Gestion de la supervision</a:t>
            </a:r>
          </a:p>
          <a:p>
            <a:pPr lvl="1"/>
            <a:r>
              <a:rPr lang="fr-FR" sz="4000" dirty="0">
                <a:latin typeface="Times New Roman" charset="0"/>
                <a:ea typeface="Times New Roman" charset="0"/>
                <a:cs typeface="Times New Roman" charset="0"/>
              </a:rPr>
              <a:t>✓ Evaluer, analyser et suivre la disponibilité des processus de production</a:t>
            </a:r>
          </a:p>
          <a:p>
            <a:pPr lvl="1"/>
            <a:r>
              <a:rPr lang="fr-FR" sz="4000" dirty="0">
                <a:latin typeface="Times New Roman" charset="0"/>
                <a:ea typeface="Times New Roman" charset="0"/>
                <a:cs typeface="Times New Roman" charset="0"/>
              </a:rPr>
              <a:t>✓ Surveillance des services et des plateformes les plus critiques</a:t>
            </a:r>
          </a:p>
          <a:p>
            <a:pPr lvl="1"/>
            <a:r>
              <a:rPr lang="fr-FR" sz="4000" dirty="0">
                <a:latin typeface="Times New Roman" charset="0"/>
                <a:ea typeface="Times New Roman" charset="0"/>
                <a:cs typeface="Times New Roman" charset="0"/>
              </a:rPr>
              <a:t>✓ Traçage des indisponibilités et des dysfonctionnements</a:t>
            </a:r>
          </a:p>
          <a:p>
            <a:pPr lvl="1"/>
            <a:r>
              <a:rPr lang="fr-FR" sz="4000" dirty="0">
                <a:latin typeface="Times New Roman" charset="0"/>
                <a:ea typeface="Times New Roman" charset="0"/>
                <a:cs typeface="Times New Roman" charset="0"/>
              </a:rPr>
              <a:t>✓ Définition des seuils et des indicateurs clés de performance</a:t>
            </a:r>
          </a:p>
          <a:p>
            <a:pPr lvl="1"/>
            <a:endParaRPr lang="fr-FR" sz="4000" dirty="0">
              <a:latin typeface="Times New Roman" charset="0"/>
              <a:ea typeface="Times New Roman" charset="0"/>
              <a:cs typeface="Times New Roman" charset="0"/>
            </a:endParaRPr>
          </a:p>
          <a:p>
            <a:pPr lvl="0"/>
            <a:r>
              <a:rPr lang="fr-FR" sz="4400" b="1" dirty="0">
                <a:solidFill>
                  <a:srgbClr val="1BAAAA">
                    <a:lumMod val="75000"/>
                  </a:srgbClr>
                </a:solidFill>
                <a:latin typeface="Arial" charset="0"/>
                <a:ea typeface="Arial" charset="0"/>
                <a:cs typeface="Arial" charset="0"/>
              </a:rPr>
              <a:t>La solution cible comprendra</a:t>
            </a:r>
            <a:endParaRPr lang="fr-FR" sz="4400" dirty="0">
              <a:latin typeface="Arial" charset="0"/>
              <a:ea typeface="Arial" charset="0"/>
              <a:cs typeface="Arial" charset="0"/>
            </a:endParaRPr>
          </a:p>
          <a:p>
            <a:pPr lvl="1"/>
            <a:r>
              <a:rPr lang="fr-FR" sz="4000" dirty="0">
                <a:latin typeface="Times New Roman" charset="0"/>
                <a:ea typeface="Times New Roman" charset="0"/>
                <a:cs typeface="Times New Roman" charset="0"/>
              </a:rPr>
              <a:t>✓ un back-end pour assurer la partie métier de supervision</a:t>
            </a:r>
          </a:p>
          <a:p>
            <a:pPr lvl="1"/>
            <a:r>
              <a:rPr lang="fr-FR" sz="4000" dirty="0">
                <a:latin typeface="Times New Roman" charset="0"/>
                <a:ea typeface="Times New Roman" charset="0"/>
                <a:cs typeface="Times New Roman" charset="0"/>
              </a:rPr>
              <a:t>✓ un front-end Web de config, paramétrage, suivi</a:t>
            </a:r>
          </a:p>
          <a:p>
            <a:pPr lvl="1"/>
            <a:r>
              <a:rPr lang="fr-FR" sz="4000" dirty="0">
                <a:latin typeface="Times New Roman" charset="0"/>
                <a:ea typeface="Times New Roman" charset="0"/>
                <a:cs typeface="Times New Roman" charset="0"/>
              </a:rPr>
              <a:t>✓ un front-end mobile contenant un Dashboard temps réel</a:t>
            </a:r>
          </a:p>
          <a:p>
            <a:pPr lvl="1"/>
            <a:r>
              <a:rPr lang="fr-FR" sz="4000" dirty="0">
                <a:latin typeface="Times New Roman" charset="0"/>
                <a:ea typeface="Times New Roman" charset="0"/>
                <a:cs typeface="Times New Roman" charset="0"/>
              </a:rPr>
              <a:t>✓ système de notification e-mail et/ou sms</a:t>
            </a:r>
          </a:p>
        </p:txBody>
      </p:sp>
      <p:sp>
        <p:nvSpPr>
          <p:cNvPr id="6" name="Rectangle 5"/>
          <p:cNvSpPr/>
          <p:nvPr/>
        </p:nvSpPr>
        <p:spPr>
          <a:xfrm>
            <a:off x="2516601" y="951975"/>
            <a:ext cx="19689029" cy="1754326"/>
          </a:xfrm>
          <a:prstGeom prst="rect">
            <a:avLst/>
          </a:prstGeom>
        </p:spPr>
        <p:txBody>
          <a:bodyPr wrap="square">
            <a:spAutoFit/>
          </a:bodyPr>
          <a:lstStyle/>
          <a:p>
            <a:pPr algn="ctr"/>
            <a:r>
              <a:rPr lang="fr-FR" sz="5400" b="1" dirty="0">
                <a:solidFill>
                  <a:schemeClr val="accent2">
                    <a:lumMod val="50000"/>
                  </a:schemeClr>
                </a:solidFill>
                <a:latin typeface="Arial" charset="0"/>
                <a:ea typeface="Arial" charset="0"/>
                <a:cs typeface="Arial" charset="0"/>
              </a:rPr>
              <a:t>Solution de supervision multiplateformes et multi-services et suivi des indicateurs de performance</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6</a:t>
            </a:r>
            <a:endParaRPr lang="fr-FR" sz="6000" b="1" dirty="0">
              <a:solidFill>
                <a:schemeClr val="tx1"/>
              </a:solidFill>
              <a:latin typeface="Open Sans Light"/>
            </a:endParaRPr>
          </a:p>
        </p:txBody>
      </p:sp>
    </p:spTree>
    <p:extLst>
      <p:ext uri="{BB962C8B-B14F-4D97-AF65-F5344CB8AC3E}">
        <p14:creationId xmlns:p14="http://schemas.microsoft.com/office/powerpoint/2010/main" val="6920915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p:cNvSpPr txBox="1"/>
          <p:nvPr/>
        </p:nvSpPr>
        <p:spPr>
          <a:xfrm>
            <a:off x="2011680" y="2890967"/>
            <a:ext cx="20698877" cy="9510296"/>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Travail demandé:</a:t>
            </a:r>
          </a:p>
          <a:p>
            <a:r>
              <a:rPr lang="fr-FR" sz="4800" b="1" dirty="0">
                <a:solidFill>
                  <a:schemeClr val="accent2">
                    <a:lumMod val="75000"/>
                  </a:schemeClr>
                </a:solidFill>
                <a:latin typeface="Arial" charset="0"/>
                <a:ea typeface="Arial" charset="0"/>
                <a:cs typeface="Arial" charset="0"/>
              </a:rPr>
              <a:t>	</a:t>
            </a:r>
            <a:r>
              <a:rPr lang="fr-FR" sz="3600" dirty="0">
                <a:latin typeface="Times New Roman" charset="0"/>
                <a:ea typeface="Times New Roman" charset="0"/>
                <a:cs typeface="Times New Roman" charset="0"/>
              </a:rPr>
              <a:t>✓ Etude sur les solutions existantes et le choix de développer une nouvelle solution</a:t>
            </a:r>
          </a:p>
          <a:p>
            <a:pPr lvl="1"/>
            <a:r>
              <a:rPr lang="fr-FR" sz="3600" dirty="0">
                <a:latin typeface="Times New Roman" charset="0"/>
                <a:ea typeface="Times New Roman" charset="0"/>
                <a:cs typeface="Times New Roman" charset="0"/>
              </a:rPr>
              <a:t>✓ Prise de connaissance de quelques systèmes critiques en production</a:t>
            </a:r>
          </a:p>
          <a:p>
            <a:pPr lvl="1"/>
            <a:r>
              <a:rPr lang="fr-FR" sz="3600" dirty="0">
                <a:latin typeface="Times New Roman" charset="0"/>
                <a:ea typeface="Times New Roman" charset="0"/>
                <a:cs typeface="Times New Roman" charset="0"/>
              </a:rPr>
              <a:t>✓ Etude des besoins de supervision et de suivi des indicateurs de performances</a:t>
            </a:r>
          </a:p>
          <a:p>
            <a:pPr lvl="1"/>
            <a:r>
              <a:rPr lang="fr-FR" sz="3600" dirty="0">
                <a:latin typeface="Times New Roman" charset="0"/>
                <a:ea typeface="Times New Roman" charset="0"/>
                <a:cs typeface="Times New Roman" charset="0"/>
              </a:rPr>
              <a:t>✓ Conception &amp; Modélisation</a:t>
            </a:r>
          </a:p>
          <a:p>
            <a:pPr lvl="1"/>
            <a:r>
              <a:rPr lang="fr-FR" sz="3600" dirty="0">
                <a:latin typeface="Times New Roman" charset="0"/>
                <a:ea typeface="Times New Roman" charset="0"/>
                <a:cs typeface="Times New Roman" charset="0"/>
              </a:rPr>
              <a:t>✓ Choix des </a:t>
            </a:r>
            <a:r>
              <a:rPr lang="fr-FR" sz="3600" dirty="0" err="1">
                <a:latin typeface="Times New Roman" charset="0"/>
                <a:ea typeface="Times New Roman" charset="0"/>
                <a:cs typeface="Times New Roman" charset="0"/>
              </a:rPr>
              <a:t>frameworks</a:t>
            </a:r>
            <a:r>
              <a:rPr lang="fr-FR" sz="3600" dirty="0">
                <a:latin typeface="Times New Roman" charset="0"/>
                <a:ea typeface="Times New Roman" charset="0"/>
                <a:cs typeface="Times New Roman" charset="0"/>
              </a:rPr>
              <a:t> et montée en compétence technologique</a:t>
            </a:r>
          </a:p>
          <a:p>
            <a:pPr lvl="1"/>
            <a:r>
              <a:rPr lang="fr-FR" sz="3600" dirty="0">
                <a:latin typeface="Times New Roman" charset="0"/>
                <a:ea typeface="Times New Roman" charset="0"/>
                <a:cs typeface="Times New Roman" charset="0"/>
              </a:rPr>
              <a:t>✓ Mise en place du socle applicatif de la solution cible</a:t>
            </a:r>
          </a:p>
          <a:p>
            <a:pPr lvl="1"/>
            <a:r>
              <a:rPr lang="fr-FR" sz="3600" dirty="0">
                <a:latin typeface="Times New Roman" charset="0"/>
                <a:ea typeface="Times New Roman" charset="0"/>
                <a:cs typeface="Times New Roman" charset="0"/>
              </a:rPr>
              <a:t>✓ Réalisation itérative des modules de la solution (sprints agiles)</a:t>
            </a:r>
          </a:p>
          <a:p>
            <a:pPr lvl="1"/>
            <a:r>
              <a:rPr lang="fr-FR" sz="3600" dirty="0">
                <a:latin typeface="Times New Roman" charset="0"/>
                <a:ea typeface="Times New Roman" charset="0"/>
                <a:cs typeface="Times New Roman" charset="0"/>
              </a:rPr>
              <a:t>✓ Test des modules réalisés avec des données réelles du SMQ IT SERV</a:t>
            </a:r>
          </a:p>
          <a:p>
            <a:pPr lvl="0"/>
            <a:r>
              <a:rPr lang="fr-FR" sz="4400" b="1" dirty="0">
                <a:solidFill>
                  <a:srgbClr val="1BAAAA">
                    <a:lumMod val="75000"/>
                  </a:srgbClr>
                </a:solidFill>
                <a:latin typeface="Arial" charset="0"/>
                <a:ea typeface="Arial" charset="0"/>
                <a:cs typeface="Arial" charset="0"/>
              </a:rPr>
              <a:t>Technologies :</a:t>
            </a:r>
            <a:endParaRPr lang="fr-FR" sz="4400" dirty="0">
              <a:latin typeface="Times New Roman" charset="0"/>
              <a:ea typeface="Times New Roman" charset="0"/>
              <a:cs typeface="Times New Roman" charset="0"/>
            </a:endParaRPr>
          </a:p>
          <a:p>
            <a:pPr lvl="1"/>
            <a:r>
              <a:rPr lang="fr-FR" sz="3600" dirty="0">
                <a:latin typeface="Times New Roman" charset="0"/>
                <a:ea typeface="Times New Roman" charset="0"/>
                <a:cs typeface="Times New Roman" charset="0"/>
              </a:rPr>
              <a:t>✓ Front-end Web : </a:t>
            </a:r>
            <a:r>
              <a:rPr lang="fr-FR" sz="3600" dirty="0" err="1">
                <a:latin typeface="Times New Roman" charset="0"/>
                <a:ea typeface="Times New Roman" charset="0"/>
                <a:cs typeface="Times New Roman" charset="0"/>
              </a:rPr>
              <a:t>Angular</a:t>
            </a:r>
            <a:endParaRPr lang="fr-FR" sz="3600" dirty="0">
              <a:latin typeface="Times New Roman" charset="0"/>
              <a:ea typeface="Times New Roman" charset="0"/>
              <a:cs typeface="Times New Roman" charset="0"/>
            </a:endParaRPr>
          </a:p>
          <a:p>
            <a:pPr lvl="1"/>
            <a:r>
              <a:rPr lang="fr-FR" sz="3600" dirty="0">
                <a:latin typeface="Times New Roman" charset="0"/>
                <a:ea typeface="Times New Roman" charset="0"/>
                <a:cs typeface="Times New Roman" charset="0"/>
              </a:rPr>
              <a:t>✓ Front-end </a:t>
            </a:r>
            <a:r>
              <a:rPr lang="fr-FR" sz="3600" dirty="0" err="1">
                <a:latin typeface="Times New Roman" charset="0"/>
                <a:ea typeface="Times New Roman" charset="0"/>
                <a:cs typeface="Times New Roman" charset="0"/>
              </a:rPr>
              <a:t>Mbile</a:t>
            </a:r>
            <a:r>
              <a:rPr lang="fr-FR" sz="3600" dirty="0">
                <a:latin typeface="Times New Roman" charset="0"/>
                <a:ea typeface="Times New Roman" charset="0"/>
                <a:cs typeface="Times New Roman" charset="0"/>
              </a:rPr>
              <a:t> : </a:t>
            </a:r>
            <a:r>
              <a:rPr lang="fr-FR" sz="3600" dirty="0" err="1">
                <a:latin typeface="Times New Roman" charset="0"/>
                <a:ea typeface="Times New Roman" charset="0"/>
                <a:cs typeface="Times New Roman" charset="0"/>
              </a:rPr>
              <a:t>ionic</a:t>
            </a:r>
            <a:endParaRPr lang="fr-FR" sz="3600" dirty="0">
              <a:latin typeface="Times New Roman" charset="0"/>
              <a:ea typeface="Times New Roman" charset="0"/>
              <a:cs typeface="Times New Roman" charset="0"/>
            </a:endParaRPr>
          </a:p>
          <a:p>
            <a:pPr lvl="1"/>
            <a:r>
              <a:rPr lang="fr-FR" sz="3600" dirty="0">
                <a:latin typeface="Times New Roman" charset="0"/>
                <a:ea typeface="Times New Roman" charset="0"/>
                <a:cs typeface="Times New Roman" charset="0"/>
              </a:rPr>
              <a:t>✓ Back-end : </a:t>
            </a:r>
            <a:r>
              <a:rPr lang="fr-FR" sz="3600" dirty="0" err="1">
                <a:latin typeface="Times New Roman" charset="0"/>
                <a:ea typeface="Times New Roman" charset="0"/>
                <a:cs typeface="Times New Roman" charset="0"/>
              </a:rPr>
              <a:t>Spring</a:t>
            </a:r>
            <a:endParaRPr lang="fr-FR" sz="3600" dirty="0">
              <a:latin typeface="Times New Roman" charset="0"/>
              <a:ea typeface="Times New Roman" charset="0"/>
              <a:cs typeface="Times New Roman" charset="0"/>
            </a:endParaRPr>
          </a:p>
          <a:p>
            <a:pPr lvl="1"/>
            <a:r>
              <a:rPr lang="fr-FR" sz="3600" dirty="0">
                <a:latin typeface="Times New Roman" charset="0"/>
                <a:ea typeface="Times New Roman" charset="0"/>
                <a:cs typeface="Times New Roman" charset="0"/>
              </a:rPr>
              <a:t>✓ Intégration Front-end/Back-end : Web services REST, JSON, ...</a:t>
            </a:r>
          </a:p>
          <a:p>
            <a:pPr lvl="1"/>
            <a:r>
              <a:rPr lang="fr-FR" sz="3600" dirty="0">
                <a:latin typeface="Times New Roman" charset="0"/>
                <a:ea typeface="Times New Roman" charset="0"/>
                <a:cs typeface="Times New Roman" charset="0"/>
              </a:rPr>
              <a:t>✓ Base de Données : PostgreSQL, MySQL</a:t>
            </a:r>
          </a:p>
          <a:p>
            <a:pPr lvl="1"/>
            <a:r>
              <a:rPr lang="fr-FR" sz="3600" dirty="0">
                <a:latin typeface="Times New Roman" charset="0"/>
                <a:ea typeface="Times New Roman" charset="0"/>
                <a:cs typeface="Times New Roman" charset="0"/>
              </a:rPr>
              <a:t>✓ Protocoles : SMTP (mail) et SMPP (sms)</a:t>
            </a:r>
          </a:p>
        </p:txBody>
      </p:sp>
      <p:sp>
        <p:nvSpPr>
          <p:cNvPr id="11" name="Rectangle 10"/>
          <p:cNvSpPr/>
          <p:nvPr/>
        </p:nvSpPr>
        <p:spPr>
          <a:xfrm>
            <a:off x="2516601" y="951975"/>
            <a:ext cx="19689029" cy="1754326"/>
          </a:xfrm>
          <a:prstGeom prst="rect">
            <a:avLst/>
          </a:prstGeom>
        </p:spPr>
        <p:txBody>
          <a:bodyPr wrap="square">
            <a:spAutoFit/>
          </a:bodyPr>
          <a:lstStyle/>
          <a:p>
            <a:pPr algn="ctr"/>
            <a:r>
              <a:rPr lang="fr-FR" sz="5400" b="1" dirty="0">
                <a:solidFill>
                  <a:schemeClr val="accent2">
                    <a:lumMod val="50000"/>
                  </a:schemeClr>
                </a:solidFill>
                <a:latin typeface="Arial" charset="0"/>
                <a:ea typeface="Arial" charset="0"/>
                <a:cs typeface="Arial" charset="0"/>
              </a:rPr>
              <a:t>Solution de supervision multiplateformes et multi-services et suivi des indicateurs de performance</a:t>
            </a:r>
          </a:p>
        </p:txBody>
      </p:sp>
      <p:sp>
        <p:nvSpPr>
          <p:cNvPr id="12" name="Signalisation droite 11"/>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6</a:t>
            </a:r>
            <a:endParaRPr lang="fr-FR" sz="6000" b="1" dirty="0">
              <a:solidFill>
                <a:schemeClr val="tx1"/>
              </a:solidFill>
              <a:latin typeface="Open Sans Light"/>
            </a:endParaRPr>
          </a:p>
        </p:txBody>
      </p:sp>
    </p:spTree>
    <p:extLst>
      <p:ext uri="{BB962C8B-B14F-4D97-AF65-F5344CB8AC3E}">
        <p14:creationId xmlns:p14="http://schemas.microsoft.com/office/powerpoint/2010/main" val="6840976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011680" y="3554360"/>
            <a:ext cx="20698877" cy="7725192"/>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Objectifs du projet :</a:t>
            </a:r>
          </a:p>
          <a:p>
            <a:pPr lvl="1"/>
            <a:r>
              <a:rPr lang="fr-FR" sz="3600" dirty="0">
                <a:latin typeface="Times New Roman" charset="0"/>
                <a:ea typeface="Times New Roman" charset="0"/>
                <a:cs typeface="Times New Roman" charset="0"/>
              </a:rPr>
              <a:t>✓ Enrichir le S.I de </a:t>
            </a:r>
            <a:r>
              <a:rPr lang="fr-FR" sz="3600" dirty="0" err="1">
                <a:latin typeface="Times New Roman" charset="0"/>
                <a:ea typeface="Times New Roman" charset="0"/>
                <a:cs typeface="Times New Roman" charset="0"/>
              </a:rPr>
              <a:t>ITGate_Training</a:t>
            </a:r>
            <a:r>
              <a:rPr lang="fr-FR" sz="3600" dirty="0">
                <a:latin typeface="Times New Roman" charset="0"/>
                <a:ea typeface="Times New Roman" charset="0"/>
                <a:cs typeface="Times New Roman" charset="0"/>
              </a:rPr>
              <a:t> avec une solution collaborative permettant de gérer tout le processus des stages PFE et des stages d'été, depuis la préparation des sujets jusqu'à l'évaluation finale du stage.</a:t>
            </a:r>
          </a:p>
          <a:p>
            <a:pPr lvl="1"/>
            <a:r>
              <a:rPr lang="fr-FR" sz="3600" dirty="0">
                <a:latin typeface="Times New Roman" charset="0"/>
                <a:ea typeface="Times New Roman" charset="0"/>
                <a:cs typeface="Times New Roman" charset="0"/>
              </a:rPr>
              <a:t>✓ Expérimenter et mettre en pratique les nouvelles technologies de Microsoft</a:t>
            </a:r>
          </a:p>
          <a:p>
            <a:pPr lvl="0"/>
            <a:endParaRPr lang="fr-FR" sz="4000" dirty="0">
              <a:latin typeface="Times New Roman" charset="0"/>
              <a:ea typeface="Times New Roman" charset="0"/>
              <a:cs typeface="Times New Roman" charset="0"/>
            </a:endParaRPr>
          </a:p>
          <a:p>
            <a:pPr lvl="0"/>
            <a:r>
              <a:rPr lang="fr-FR" sz="4400" b="1" dirty="0">
                <a:solidFill>
                  <a:schemeClr val="accent2">
                    <a:lumMod val="75000"/>
                  </a:schemeClr>
                </a:solidFill>
                <a:latin typeface="Arial" charset="0"/>
                <a:ea typeface="Arial" charset="0"/>
                <a:cs typeface="Arial" charset="0"/>
              </a:rPr>
              <a:t>Travail demandé:</a:t>
            </a:r>
          </a:p>
          <a:p>
            <a:pPr lvl="1"/>
            <a:r>
              <a:rPr lang="fr-FR" sz="3600" dirty="0">
                <a:latin typeface="Times New Roman" charset="0"/>
                <a:ea typeface="Times New Roman" charset="0"/>
                <a:cs typeface="Times New Roman" charset="0"/>
              </a:rPr>
              <a:t>✓ Etude comparative des solutions existantes</a:t>
            </a:r>
          </a:p>
          <a:p>
            <a:pPr lvl="1"/>
            <a:r>
              <a:rPr lang="fr-FR" sz="3600" dirty="0">
                <a:latin typeface="Times New Roman" charset="0"/>
                <a:ea typeface="Times New Roman" charset="0"/>
                <a:cs typeface="Times New Roman" charset="0"/>
              </a:rPr>
              <a:t>✓ Etude des besoins</a:t>
            </a:r>
          </a:p>
          <a:p>
            <a:pPr lvl="1"/>
            <a:r>
              <a:rPr lang="fr-FR" sz="3600" dirty="0">
                <a:latin typeface="Times New Roman" charset="0"/>
                <a:ea typeface="Times New Roman" charset="0"/>
                <a:cs typeface="Times New Roman" charset="0"/>
              </a:rPr>
              <a:t>✓ Conception &amp; Modélisation</a:t>
            </a:r>
          </a:p>
          <a:p>
            <a:pPr lvl="1"/>
            <a:r>
              <a:rPr lang="fr-FR" sz="3600" dirty="0">
                <a:latin typeface="Times New Roman" charset="0"/>
                <a:ea typeface="Times New Roman" charset="0"/>
                <a:cs typeface="Times New Roman" charset="0"/>
              </a:rPr>
              <a:t>✓ Choix des </a:t>
            </a:r>
            <a:r>
              <a:rPr lang="fr-FR" sz="3600" dirty="0" err="1">
                <a:latin typeface="Times New Roman" charset="0"/>
                <a:ea typeface="Times New Roman" charset="0"/>
                <a:cs typeface="Times New Roman" charset="0"/>
              </a:rPr>
              <a:t>frameworks</a:t>
            </a:r>
            <a:r>
              <a:rPr lang="fr-FR" sz="3600" dirty="0">
                <a:latin typeface="Times New Roman" charset="0"/>
                <a:ea typeface="Times New Roman" charset="0"/>
                <a:cs typeface="Times New Roman" charset="0"/>
              </a:rPr>
              <a:t> et montée en compétence technologique</a:t>
            </a:r>
          </a:p>
          <a:p>
            <a:pPr lvl="1"/>
            <a:r>
              <a:rPr lang="fr-FR" sz="3600" dirty="0">
                <a:latin typeface="Times New Roman" charset="0"/>
                <a:ea typeface="Times New Roman" charset="0"/>
                <a:cs typeface="Times New Roman" charset="0"/>
              </a:rPr>
              <a:t>✓ Mise en place du socle applicatif de la solution cible</a:t>
            </a:r>
          </a:p>
          <a:p>
            <a:pPr lvl="1"/>
            <a:r>
              <a:rPr lang="fr-FR" sz="3600" dirty="0">
                <a:latin typeface="Times New Roman" charset="0"/>
                <a:ea typeface="Times New Roman" charset="0"/>
                <a:cs typeface="Times New Roman" charset="0"/>
              </a:rPr>
              <a:t>✓ Réalisation itérative des modules de la solution (sprints agiles)</a:t>
            </a:r>
          </a:p>
        </p:txBody>
      </p:sp>
      <p:sp>
        <p:nvSpPr>
          <p:cNvPr id="6" name="Rectangle 5"/>
          <p:cNvSpPr/>
          <p:nvPr/>
        </p:nvSpPr>
        <p:spPr>
          <a:xfrm>
            <a:off x="2516601" y="951975"/>
            <a:ext cx="19689029" cy="1938992"/>
          </a:xfrm>
          <a:prstGeom prst="rect">
            <a:avLst/>
          </a:prstGeom>
        </p:spPr>
        <p:txBody>
          <a:bodyPr wrap="square">
            <a:spAutoFit/>
          </a:bodyPr>
          <a:lstStyle/>
          <a:p>
            <a:pPr algn="ctr"/>
            <a:r>
              <a:rPr lang="fr-FR" sz="6000" b="1" dirty="0">
                <a:solidFill>
                  <a:schemeClr val="accent2">
                    <a:lumMod val="50000"/>
                  </a:schemeClr>
                </a:solidFill>
                <a:latin typeface="Arial" charset="0"/>
                <a:ea typeface="Arial" charset="0"/>
                <a:cs typeface="Arial" charset="0"/>
              </a:rPr>
              <a:t>Conception et réalisation d'une solution collaborative de gestion et de suivi des stages</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7</a:t>
            </a:r>
            <a:endParaRPr lang="fr-FR" sz="6000" b="1" dirty="0">
              <a:solidFill>
                <a:schemeClr val="tx1"/>
              </a:solidFill>
              <a:latin typeface="Open Sans Light"/>
            </a:endParaRPr>
          </a:p>
        </p:txBody>
      </p:sp>
    </p:spTree>
    <p:extLst>
      <p:ext uri="{BB962C8B-B14F-4D97-AF65-F5344CB8AC3E}">
        <p14:creationId xmlns:p14="http://schemas.microsoft.com/office/powerpoint/2010/main" val="18127371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011680" y="2868560"/>
            <a:ext cx="20698877" cy="9325630"/>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Les principales fonctionnalités demandées :</a:t>
            </a:r>
          </a:p>
          <a:p>
            <a:pPr lvl="1"/>
            <a:r>
              <a:rPr lang="fr-FR" sz="3600" dirty="0">
                <a:latin typeface="Times New Roman" charset="0"/>
                <a:ea typeface="Times New Roman" charset="0"/>
                <a:cs typeface="Times New Roman" charset="0"/>
              </a:rPr>
              <a:t>✓ Workflow de définition et de validation des sujets de stages</a:t>
            </a:r>
          </a:p>
          <a:p>
            <a:pPr lvl="1"/>
            <a:r>
              <a:rPr lang="fr-FR" sz="3600" dirty="0">
                <a:latin typeface="Times New Roman" charset="0"/>
                <a:ea typeface="Times New Roman" charset="0"/>
                <a:cs typeface="Times New Roman" charset="0"/>
              </a:rPr>
              <a:t>✓ Base de connaissance des sujets</a:t>
            </a:r>
          </a:p>
          <a:p>
            <a:pPr lvl="1"/>
            <a:r>
              <a:rPr lang="fr-FR" sz="3600" dirty="0">
                <a:latin typeface="Times New Roman" charset="0"/>
                <a:ea typeface="Times New Roman" charset="0"/>
                <a:cs typeface="Times New Roman" charset="0"/>
              </a:rPr>
              <a:t>✓ Processus de sélection des stagiaires et d'affectation des sujets</a:t>
            </a:r>
          </a:p>
          <a:p>
            <a:pPr lvl="1"/>
            <a:r>
              <a:rPr lang="fr-FR" sz="3600" dirty="0">
                <a:latin typeface="Times New Roman" charset="0"/>
                <a:ea typeface="Times New Roman" charset="0"/>
                <a:cs typeface="Times New Roman" charset="0"/>
              </a:rPr>
              <a:t>✓ Suivi régulier de l'avancement des stages</a:t>
            </a:r>
          </a:p>
          <a:p>
            <a:pPr lvl="1"/>
            <a:r>
              <a:rPr lang="fr-FR" sz="3600" dirty="0">
                <a:latin typeface="Times New Roman" charset="0"/>
                <a:ea typeface="Times New Roman" charset="0"/>
                <a:cs typeface="Times New Roman" charset="0"/>
              </a:rPr>
              <a:t>✓ Evaluation intermédiaire et finale + décisions : embauche, indemnité, ...</a:t>
            </a:r>
          </a:p>
          <a:p>
            <a:pPr lvl="1"/>
            <a:r>
              <a:rPr lang="fr-FR" sz="3600" dirty="0">
                <a:latin typeface="Times New Roman" charset="0"/>
                <a:ea typeface="Times New Roman" charset="0"/>
                <a:cs typeface="Times New Roman" charset="0"/>
              </a:rPr>
              <a:t>✓ </a:t>
            </a:r>
            <a:r>
              <a:rPr lang="fr-FR" sz="3600" dirty="0" err="1">
                <a:latin typeface="Times New Roman" charset="0"/>
                <a:ea typeface="Times New Roman" charset="0"/>
                <a:cs typeface="Times New Roman" charset="0"/>
              </a:rPr>
              <a:t>Reporting</a:t>
            </a:r>
            <a:endParaRPr lang="fr-FR" sz="3600" dirty="0">
              <a:latin typeface="Times New Roman" charset="0"/>
              <a:ea typeface="Times New Roman" charset="0"/>
              <a:cs typeface="Times New Roman" charset="0"/>
            </a:endParaRPr>
          </a:p>
          <a:p>
            <a:pPr lvl="1"/>
            <a:r>
              <a:rPr lang="fr-FR" sz="3600" dirty="0">
                <a:latin typeface="Times New Roman" charset="0"/>
                <a:ea typeface="Times New Roman" charset="0"/>
                <a:cs typeface="Times New Roman" charset="0"/>
              </a:rPr>
              <a:t>✓ Espace Stagiaire...</a:t>
            </a:r>
            <a:endParaRPr lang="fr-FR" sz="4000" dirty="0">
              <a:latin typeface="Times New Roman" charset="0"/>
              <a:ea typeface="Times New Roman" charset="0"/>
              <a:cs typeface="Times New Roman" charset="0"/>
            </a:endParaRPr>
          </a:p>
          <a:p>
            <a:pPr lvl="0"/>
            <a:r>
              <a:rPr lang="fr-FR" sz="4400" b="1" dirty="0">
                <a:solidFill>
                  <a:srgbClr val="1BAAAA">
                    <a:lumMod val="75000"/>
                  </a:srgbClr>
                </a:solidFill>
                <a:latin typeface="Arial" charset="0"/>
                <a:ea typeface="Arial" charset="0"/>
                <a:cs typeface="Arial" charset="0"/>
              </a:rPr>
              <a:t>La solution cible comprendra :</a:t>
            </a:r>
            <a:endParaRPr lang="fr-FR" sz="4400" dirty="0">
              <a:latin typeface="Arial" charset="0"/>
              <a:ea typeface="Arial" charset="0"/>
              <a:cs typeface="Arial" charset="0"/>
            </a:endParaRPr>
          </a:p>
          <a:p>
            <a:pPr lvl="1"/>
            <a:r>
              <a:rPr lang="fr-FR" sz="3600" dirty="0">
                <a:latin typeface="Times New Roman" charset="0"/>
                <a:ea typeface="Times New Roman" charset="0"/>
                <a:cs typeface="Times New Roman" charset="0"/>
              </a:rPr>
              <a:t>✓ un back-end</a:t>
            </a:r>
          </a:p>
          <a:p>
            <a:pPr lvl="1"/>
            <a:r>
              <a:rPr lang="fr-FR" sz="3600" dirty="0">
                <a:latin typeface="Times New Roman" charset="0"/>
                <a:ea typeface="Times New Roman" charset="0"/>
                <a:cs typeface="Times New Roman" charset="0"/>
              </a:rPr>
              <a:t>✓ un front-end Web et un front-end mobile</a:t>
            </a:r>
          </a:p>
          <a:p>
            <a:pPr lvl="1"/>
            <a:r>
              <a:rPr lang="fr-FR" sz="3600" dirty="0">
                <a:latin typeface="Times New Roman" charset="0"/>
                <a:ea typeface="Times New Roman" charset="0"/>
                <a:cs typeface="Times New Roman" charset="0"/>
              </a:rPr>
              <a:t>✓ un workflow pour la gestion du cycle de vie des stages</a:t>
            </a:r>
          </a:p>
          <a:p>
            <a:r>
              <a:rPr lang="fr-FR" sz="4400" b="1" dirty="0">
                <a:solidFill>
                  <a:schemeClr val="accent2">
                    <a:lumMod val="75000"/>
                  </a:schemeClr>
                </a:solidFill>
                <a:latin typeface="Arial" charset="0"/>
                <a:ea typeface="Arial" charset="0"/>
                <a:cs typeface="Arial" charset="0"/>
              </a:rPr>
              <a:t>Technologies :</a:t>
            </a:r>
          </a:p>
          <a:p>
            <a:pPr lvl="1"/>
            <a:r>
              <a:rPr lang="fr-FR" sz="3600" dirty="0">
                <a:latin typeface="Times New Roman" charset="0"/>
                <a:ea typeface="Times New Roman" charset="0"/>
                <a:cs typeface="Times New Roman" charset="0"/>
              </a:rPr>
              <a:t>✓ </a:t>
            </a:r>
            <a:r>
              <a:rPr lang="fr-FR" sz="3600" dirty="0" err="1">
                <a:latin typeface="Times New Roman" charset="0"/>
                <a:ea typeface="Times New Roman" charset="0"/>
                <a:cs typeface="Times New Roman" charset="0"/>
              </a:rPr>
              <a:t>ASP.Net</a:t>
            </a:r>
            <a:r>
              <a:rPr lang="fr-FR" sz="3600" dirty="0">
                <a:latin typeface="Times New Roman" charset="0"/>
                <a:ea typeface="Times New Roman" charset="0"/>
                <a:cs typeface="Times New Roman" charset="0"/>
              </a:rPr>
              <a:t>, </a:t>
            </a:r>
            <a:r>
              <a:rPr lang="fr-FR" sz="3600" dirty="0" err="1">
                <a:latin typeface="Times New Roman" charset="0"/>
                <a:ea typeface="Times New Roman" charset="0"/>
                <a:cs typeface="Times New Roman" charset="0"/>
              </a:rPr>
              <a:t>ASP.Net</a:t>
            </a:r>
            <a:r>
              <a:rPr lang="fr-FR" sz="3600" dirty="0">
                <a:latin typeface="Times New Roman" charset="0"/>
                <a:ea typeface="Times New Roman" charset="0"/>
                <a:cs typeface="Times New Roman" charset="0"/>
              </a:rPr>
              <a:t> MVC, C#</a:t>
            </a:r>
          </a:p>
          <a:p>
            <a:pPr lvl="1"/>
            <a:r>
              <a:rPr lang="fr-FR" sz="3600" dirty="0">
                <a:latin typeface="Times New Roman" charset="0"/>
                <a:ea typeface="Times New Roman" charset="0"/>
                <a:cs typeface="Times New Roman" charset="0"/>
              </a:rPr>
              <a:t>✓ Front-end Mobile : </a:t>
            </a:r>
            <a:r>
              <a:rPr lang="fr-FR" sz="3600" dirty="0" err="1">
                <a:latin typeface="Times New Roman" charset="0"/>
                <a:ea typeface="Times New Roman" charset="0"/>
                <a:cs typeface="Times New Roman" charset="0"/>
              </a:rPr>
              <a:t>Xamarin</a:t>
            </a:r>
            <a:endParaRPr lang="fr-FR" sz="3600" dirty="0">
              <a:latin typeface="Times New Roman" charset="0"/>
              <a:ea typeface="Times New Roman" charset="0"/>
              <a:cs typeface="Times New Roman" charset="0"/>
            </a:endParaRPr>
          </a:p>
          <a:p>
            <a:pPr lvl="1"/>
            <a:r>
              <a:rPr lang="fr-FR" sz="3600" dirty="0">
                <a:latin typeface="Times New Roman" charset="0"/>
                <a:ea typeface="Times New Roman" charset="0"/>
                <a:cs typeface="Times New Roman" charset="0"/>
              </a:rPr>
              <a:t>✓ Base de Données : SQL Server ou PostgreSQL</a:t>
            </a:r>
          </a:p>
        </p:txBody>
      </p:sp>
      <p:sp>
        <p:nvSpPr>
          <p:cNvPr id="6" name="Rectangle 5"/>
          <p:cNvSpPr/>
          <p:nvPr/>
        </p:nvSpPr>
        <p:spPr>
          <a:xfrm>
            <a:off x="2516601" y="951975"/>
            <a:ext cx="19689029" cy="1754326"/>
          </a:xfrm>
          <a:prstGeom prst="rect">
            <a:avLst/>
          </a:prstGeom>
        </p:spPr>
        <p:txBody>
          <a:bodyPr wrap="square">
            <a:spAutoFit/>
          </a:bodyPr>
          <a:lstStyle/>
          <a:p>
            <a:pPr algn="ctr"/>
            <a:r>
              <a:rPr lang="fr-FR" sz="5400" b="1" dirty="0">
                <a:solidFill>
                  <a:schemeClr val="accent2">
                    <a:lumMod val="50000"/>
                  </a:schemeClr>
                </a:solidFill>
                <a:latin typeface="Arial" charset="0"/>
                <a:ea typeface="Arial" charset="0"/>
                <a:cs typeface="Arial" charset="0"/>
              </a:rPr>
              <a:t>Conception et réalisation d'une solution collaborative de gestion et de suivi des stages</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7</a:t>
            </a:r>
            <a:endParaRPr lang="fr-FR" sz="6000" b="1" dirty="0">
              <a:solidFill>
                <a:schemeClr val="tx1"/>
              </a:solidFill>
              <a:latin typeface="Open Sans Light"/>
            </a:endParaRPr>
          </a:p>
        </p:txBody>
      </p:sp>
    </p:spTree>
    <p:extLst>
      <p:ext uri="{BB962C8B-B14F-4D97-AF65-F5344CB8AC3E}">
        <p14:creationId xmlns:p14="http://schemas.microsoft.com/office/powerpoint/2010/main" val="6114949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011676" y="2569633"/>
            <a:ext cx="20698877" cy="9448740"/>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Objectifs du projet:</a:t>
            </a:r>
          </a:p>
          <a:p>
            <a:r>
              <a:rPr lang="fr-FR" sz="4400" b="1" dirty="0">
                <a:solidFill>
                  <a:schemeClr val="accent2">
                    <a:lumMod val="75000"/>
                  </a:schemeClr>
                </a:solidFill>
                <a:latin typeface="Arial" charset="0"/>
                <a:ea typeface="Arial" charset="0"/>
                <a:cs typeface="Arial" charset="0"/>
              </a:rPr>
              <a:t>	</a:t>
            </a:r>
            <a:r>
              <a:rPr lang="fr-FR" sz="3600" dirty="0">
                <a:latin typeface="Times New Roman" charset="0"/>
                <a:ea typeface="Times New Roman" charset="0"/>
                <a:cs typeface="Times New Roman" charset="0"/>
              </a:rPr>
              <a:t>✓ Conception et réalisation d'un outil de visioconférence pouvant être intégré à une plateforme e-santé/ 	télémédecine.</a:t>
            </a:r>
          </a:p>
          <a:p>
            <a:pPr lvl="1"/>
            <a:r>
              <a:rPr lang="fr-FR" sz="3600" dirty="0">
                <a:latin typeface="Times New Roman" charset="0"/>
                <a:ea typeface="Times New Roman" charset="0"/>
                <a:cs typeface="Times New Roman" charset="0"/>
              </a:rPr>
              <a:t>✓ Challenges : flux de données optimisé, sécurité, qualité de vidéo acceptable pour garantir une discussion live d'une heure en moyenne.</a:t>
            </a:r>
          </a:p>
          <a:p>
            <a:pPr lvl="0"/>
            <a:r>
              <a:rPr lang="fr-FR" sz="4400" b="1" dirty="0">
                <a:solidFill>
                  <a:srgbClr val="1BAAAA">
                    <a:lumMod val="75000"/>
                  </a:srgbClr>
                </a:solidFill>
                <a:latin typeface="Arial" charset="0"/>
                <a:ea typeface="Arial" charset="0"/>
                <a:cs typeface="Arial" charset="0"/>
              </a:rPr>
              <a:t>Travail demandé:</a:t>
            </a:r>
          </a:p>
          <a:p>
            <a:pPr lvl="1"/>
            <a:r>
              <a:rPr lang="fr-FR" sz="3600" dirty="0">
                <a:latin typeface="Times New Roman" charset="0"/>
                <a:ea typeface="Times New Roman" charset="0"/>
                <a:cs typeface="Times New Roman" charset="0"/>
              </a:rPr>
              <a:t>✓ Etat de l'art ; étude comparative des solutions similaires (commerciale et open sources)</a:t>
            </a:r>
          </a:p>
          <a:p>
            <a:pPr lvl="1"/>
            <a:r>
              <a:rPr lang="fr-FR" sz="3600" dirty="0">
                <a:latin typeface="Times New Roman" charset="0"/>
                <a:ea typeface="Times New Roman" charset="0"/>
                <a:cs typeface="Times New Roman" charset="0"/>
              </a:rPr>
              <a:t>✓ Choix d'implémentation : à partir de zéro ou en partant d'un existant open source</a:t>
            </a:r>
          </a:p>
          <a:p>
            <a:pPr lvl="1"/>
            <a:r>
              <a:rPr lang="fr-FR" sz="3600" dirty="0">
                <a:latin typeface="Times New Roman" charset="0"/>
                <a:ea typeface="Times New Roman" charset="0"/>
                <a:cs typeface="Times New Roman" charset="0"/>
              </a:rPr>
              <a:t>✓ Conception</a:t>
            </a:r>
          </a:p>
          <a:p>
            <a:pPr lvl="1"/>
            <a:r>
              <a:rPr lang="fr-FR" sz="3600" dirty="0">
                <a:latin typeface="Times New Roman" charset="0"/>
                <a:ea typeface="Times New Roman" charset="0"/>
                <a:cs typeface="Times New Roman" charset="0"/>
              </a:rPr>
              <a:t>✓ Réalisation</a:t>
            </a:r>
          </a:p>
          <a:p>
            <a:pPr lvl="1"/>
            <a:r>
              <a:rPr lang="fr-FR" sz="3600" dirty="0">
                <a:latin typeface="Times New Roman" charset="0"/>
                <a:ea typeface="Times New Roman" charset="0"/>
                <a:cs typeface="Times New Roman" charset="0"/>
              </a:rPr>
              <a:t>✓ API d'intégration</a:t>
            </a:r>
          </a:p>
          <a:p>
            <a:pPr lvl="1"/>
            <a:r>
              <a:rPr lang="fr-FR" sz="3600" dirty="0">
                <a:latin typeface="Times New Roman" charset="0"/>
                <a:ea typeface="Times New Roman" charset="0"/>
                <a:cs typeface="Times New Roman" charset="0"/>
              </a:rPr>
              <a:t>✓ Tests de performance.</a:t>
            </a:r>
          </a:p>
          <a:p>
            <a:pPr lvl="0"/>
            <a:r>
              <a:rPr lang="fr-FR" sz="4400" b="1" dirty="0">
                <a:solidFill>
                  <a:schemeClr val="accent2">
                    <a:lumMod val="75000"/>
                  </a:schemeClr>
                </a:solidFill>
                <a:latin typeface="Arial" charset="0"/>
                <a:ea typeface="Arial" charset="0"/>
                <a:cs typeface="Arial" charset="0"/>
              </a:rPr>
              <a:t>Technologies :</a:t>
            </a:r>
          </a:p>
          <a:p>
            <a:pPr lvl="1"/>
            <a:r>
              <a:rPr lang="fr-FR" sz="3600" dirty="0">
                <a:latin typeface="Times New Roman" charset="0"/>
                <a:ea typeface="Times New Roman" charset="0"/>
                <a:cs typeface="Times New Roman" charset="0"/>
              </a:rPr>
              <a:t>✓ Back-end : Django (python)</a:t>
            </a:r>
          </a:p>
          <a:p>
            <a:pPr lvl="1"/>
            <a:r>
              <a:rPr lang="fr-FR" sz="3600" dirty="0">
                <a:latin typeface="Times New Roman" charset="0"/>
                <a:ea typeface="Times New Roman" charset="0"/>
                <a:cs typeface="Times New Roman" charset="0"/>
              </a:rPr>
              <a:t>✓ Front-end : </a:t>
            </a:r>
            <a:r>
              <a:rPr lang="fr-FR" sz="3600" dirty="0" err="1">
                <a:latin typeface="Times New Roman" charset="0"/>
                <a:ea typeface="Times New Roman" charset="0"/>
                <a:cs typeface="Times New Roman" charset="0"/>
              </a:rPr>
              <a:t>Angular</a:t>
            </a:r>
            <a:endParaRPr lang="fr-FR" sz="3600" dirty="0">
              <a:latin typeface="Times New Roman" charset="0"/>
              <a:ea typeface="Times New Roman" charset="0"/>
              <a:cs typeface="Times New Roman" charset="0"/>
            </a:endParaRPr>
          </a:p>
          <a:p>
            <a:pPr lvl="0"/>
            <a:r>
              <a:rPr lang="fr-FR" sz="4000" b="1" dirty="0">
                <a:solidFill>
                  <a:schemeClr val="accent2">
                    <a:lumMod val="75000"/>
                  </a:schemeClr>
                </a:solidFill>
                <a:latin typeface="Arial" charset="0"/>
                <a:ea typeface="Arial" charset="0"/>
                <a:cs typeface="Arial" charset="0"/>
              </a:rPr>
              <a:t>Matériels: </a:t>
            </a:r>
            <a:r>
              <a:rPr lang="fr-FR" sz="3600" dirty="0">
                <a:latin typeface="Times New Roman" charset="0"/>
                <a:ea typeface="Times New Roman" charset="0"/>
                <a:cs typeface="Times New Roman" charset="0"/>
              </a:rPr>
              <a:t>Laptop, Web </a:t>
            </a:r>
            <a:r>
              <a:rPr lang="fr-FR" sz="3600" dirty="0" err="1">
                <a:latin typeface="Times New Roman" charset="0"/>
                <a:ea typeface="Times New Roman" charset="0"/>
                <a:cs typeface="Times New Roman" charset="0"/>
              </a:rPr>
              <a:t>cam</a:t>
            </a:r>
            <a:r>
              <a:rPr lang="fr-FR" sz="3600" dirty="0">
                <a:latin typeface="Times New Roman" charset="0"/>
                <a:ea typeface="Times New Roman" charset="0"/>
                <a:cs typeface="Times New Roman" charset="0"/>
              </a:rPr>
              <a:t>, carte son, microphone</a:t>
            </a:r>
          </a:p>
        </p:txBody>
      </p:sp>
      <p:sp>
        <p:nvSpPr>
          <p:cNvPr id="6" name="Rectangle 5"/>
          <p:cNvSpPr/>
          <p:nvPr/>
        </p:nvSpPr>
        <p:spPr>
          <a:xfrm>
            <a:off x="2516601" y="951975"/>
            <a:ext cx="19689029" cy="923330"/>
          </a:xfrm>
          <a:prstGeom prst="rect">
            <a:avLst/>
          </a:prstGeom>
        </p:spPr>
        <p:txBody>
          <a:bodyPr wrap="square">
            <a:spAutoFit/>
          </a:bodyPr>
          <a:lstStyle/>
          <a:p>
            <a:pPr algn="ctr"/>
            <a:r>
              <a:rPr lang="fr-FR" sz="5400" b="1" dirty="0">
                <a:solidFill>
                  <a:schemeClr val="accent2">
                    <a:lumMod val="50000"/>
                  </a:schemeClr>
                </a:solidFill>
                <a:latin typeface="Arial" charset="0"/>
                <a:ea typeface="Arial" charset="0"/>
                <a:cs typeface="Arial" charset="0"/>
              </a:rPr>
              <a:t>Outil de visioconférence orienté télémédecine</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8</a:t>
            </a:r>
            <a:endParaRPr lang="fr-FR" sz="6000" b="1" dirty="0">
              <a:solidFill>
                <a:schemeClr val="tx1"/>
              </a:solidFill>
              <a:latin typeface="Open Sans Light"/>
            </a:endParaRPr>
          </a:p>
        </p:txBody>
      </p:sp>
    </p:spTree>
    <p:extLst>
      <p:ext uri="{BB962C8B-B14F-4D97-AF65-F5344CB8AC3E}">
        <p14:creationId xmlns:p14="http://schemas.microsoft.com/office/powerpoint/2010/main" val="20785688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2" y="0"/>
            <a:ext cx="24387175" cy="13716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Open Sans Light"/>
            </a:endParaRPr>
          </a:p>
        </p:txBody>
      </p:sp>
      <p:sp>
        <p:nvSpPr>
          <p:cNvPr id="2" name="Titre 1"/>
          <p:cNvSpPr>
            <a:spLocks noGrp="1"/>
          </p:cNvSpPr>
          <p:nvPr>
            <p:ph type="title"/>
          </p:nvPr>
        </p:nvSpPr>
        <p:spPr>
          <a:xfrm>
            <a:off x="15482553" y="3452391"/>
            <a:ext cx="8702509" cy="3930857"/>
          </a:xfrm>
        </p:spPr>
        <p:txBody>
          <a:bodyPr/>
          <a:lstStyle/>
          <a:p>
            <a:endParaRPr lang="fr-FR" sz="9600" dirty="0">
              <a:solidFill>
                <a:schemeClr val="tx1"/>
              </a:solidFill>
            </a:endParaRPr>
          </a:p>
        </p:txBody>
      </p:sp>
      <p:pic>
        <p:nvPicPr>
          <p:cNvPr id="6" name="Espace réservé pour une image  5"/>
          <p:cNvPicPr>
            <a:picLocks noGrp="1" noChangeAspect="1"/>
          </p:cNvPicPr>
          <p:nvPr>
            <p:ph type="pic" sz="quarter" idx="20"/>
          </p:nvPr>
        </p:nvPicPr>
        <p:blipFill>
          <a:blip r:embed="rId2">
            <a:extLst>
              <a:ext uri="{28A0092B-C50C-407E-A947-70E740481C1C}">
                <a14:useLocalDpi xmlns:a14="http://schemas.microsoft.com/office/drawing/2010/main" val="0"/>
              </a:ext>
            </a:extLst>
          </a:blip>
          <a:srcRect l="12959" r="12959"/>
          <a:stretch>
            <a:fillRect/>
          </a:stretch>
        </p:blipFill>
        <p:spPr>
          <a:xfrm>
            <a:off x="69931" y="38423"/>
            <a:ext cx="15342689" cy="136089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119815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418311" y="971744"/>
            <a:ext cx="19689029" cy="1107996"/>
          </a:xfrm>
          <a:prstGeom prst="rect">
            <a:avLst/>
          </a:prstGeom>
        </p:spPr>
        <p:txBody>
          <a:bodyPr wrap="square">
            <a:spAutoFit/>
          </a:bodyPr>
          <a:lstStyle/>
          <a:p>
            <a:pPr algn="ctr"/>
            <a:r>
              <a:rPr lang="fr-FR" sz="6600" b="1" dirty="0">
                <a:solidFill>
                  <a:schemeClr val="accent2">
                    <a:lumMod val="50000"/>
                  </a:schemeClr>
                </a:solidFill>
                <a:latin typeface="Arial" charset="0"/>
                <a:ea typeface="Arial" charset="0"/>
                <a:cs typeface="Arial" charset="0"/>
              </a:rPr>
              <a:t>Plateforme de gestion des formations internes </a:t>
            </a:r>
          </a:p>
        </p:txBody>
      </p:sp>
      <p:sp>
        <p:nvSpPr>
          <p:cNvPr id="3" name="ZoneTexte 2"/>
          <p:cNvSpPr txBox="1"/>
          <p:nvPr/>
        </p:nvSpPr>
        <p:spPr>
          <a:xfrm>
            <a:off x="2011680" y="3742936"/>
            <a:ext cx="20502293" cy="6617196"/>
          </a:xfrm>
          <a:prstGeom prst="rect">
            <a:avLst/>
          </a:prstGeom>
          <a:noFill/>
        </p:spPr>
        <p:txBody>
          <a:bodyPr wrap="square" rtlCol="0">
            <a:spAutoFit/>
          </a:bodyPr>
          <a:lstStyle/>
          <a:p>
            <a:r>
              <a:rPr lang="fr-FR" sz="4800" b="1" dirty="0">
                <a:solidFill>
                  <a:schemeClr val="accent2">
                    <a:lumMod val="75000"/>
                  </a:schemeClr>
                </a:solidFill>
                <a:latin typeface="Arial" charset="0"/>
                <a:ea typeface="Arial" charset="0"/>
                <a:cs typeface="Arial" charset="0"/>
              </a:rPr>
              <a:t>Objectifs du projet : </a:t>
            </a:r>
          </a:p>
          <a:p>
            <a:r>
              <a:rPr lang="fr-FR" sz="4000" dirty="0">
                <a:latin typeface="Times New Roman" charset="0"/>
                <a:ea typeface="Times New Roman" charset="0"/>
                <a:cs typeface="Times New Roman" charset="0"/>
              </a:rPr>
              <a:t>Conception et développement d’une plateforme web pour la gestion des formations internes :</a:t>
            </a:r>
          </a:p>
          <a:p>
            <a:pPr marL="1658944" lvl="1" indent="-571500">
              <a:buFont typeface="Arial" charset="0"/>
              <a:buChar char="•"/>
            </a:pPr>
            <a:r>
              <a:rPr lang="fr-FR" sz="4000" dirty="0">
                <a:latin typeface="Times New Roman" charset="0"/>
                <a:ea typeface="Times New Roman" charset="0"/>
                <a:cs typeface="Times New Roman" charset="0"/>
              </a:rPr>
              <a:t>Centralisation des présentations et des formations </a:t>
            </a:r>
          </a:p>
          <a:p>
            <a:pPr marL="1658944" lvl="1" indent="-571500">
              <a:buFont typeface="Arial" charset="0"/>
              <a:buChar char="•"/>
            </a:pPr>
            <a:r>
              <a:rPr lang="fr-FR" sz="4000" dirty="0">
                <a:latin typeface="Times New Roman" charset="0"/>
                <a:ea typeface="Times New Roman" charset="0"/>
                <a:cs typeface="Times New Roman" charset="0"/>
              </a:rPr>
              <a:t>Gestion des quiz et des tests pour chaque formation et collaborateurs </a:t>
            </a:r>
          </a:p>
          <a:p>
            <a:pPr marL="1658944" lvl="1" indent="-571500">
              <a:buFont typeface="Arial" charset="0"/>
              <a:buChar char="•"/>
            </a:pPr>
            <a:r>
              <a:rPr lang="fr-FR" sz="4000" dirty="0">
                <a:latin typeface="Times New Roman" charset="0"/>
                <a:ea typeface="Times New Roman" charset="0"/>
                <a:cs typeface="Times New Roman" charset="0"/>
              </a:rPr>
              <a:t>Gestion des formations </a:t>
            </a:r>
            <a:r>
              <a:rPr lang="fr-FR" sz="4000" dirty="0" err="1">
                <a:latin typeface="Times New Roman" charset="0"/>
                <a:ea typeface="Times New Roman" charset="0"/>
                <a:cs typeface="Times New Roman" charset="0"/>
              </a:rPr>
              <a:t>Start-U</a:t>
            </a:r>
            <a:r>
              <a:rPr lang="fr-FR" sz="4000" dirty="0">
                <a:latin typeface="Times New Roman" charset="0"/>
                <a:ea typeface="Times New Roman" charset="0"/>
                <a:cs typeface="Times New Roman" charset="0"/>
              </a:rPr>
              <a:t> </a:t>
            </a:r>
          </a:p>
          <a:p>
            <a:pPr marL="1658944" lvl="1" indent="-571500">
              <a:buFont typeface="Arial" charset="0"/>
              <a:buChar char="•"/>
            </a:pPr>
            <a:r>
              <a:rPr lang="fr-FR" sz="4000" dirty="0">
                <a:latin typeface="Times New Roman" charset="0"/>
                <a:ea typeface="Times New Roman" charset="0"/>
                <a:cs typeface="Times New Roman" charset="0"/>
              </a:rPr>
              <a:t>Centralisation des standards et les bonnes pratiques </a:t>
            </a:r>
          </a:p>
          <a:p>
            <a:endParaRPr lang="fr-FR" sz="4400" b="1" dirty="0"/>
          </a:p>
          <a:p>
            <a:endParaRPr lang="fr-FR" sz="4400" b="1" dirty="0"/>
          </a:p>
          <a:p>
            <a:r>
              <a:rPr lang="fr-FR" sz="4800" b="1" dirty="0">
                <a:solidFill>
                  <a:schemeClr val="accent2">
                    <a:lumMod val="75000"/>
                  </a:schemeClr>
                </a:solidFill>
                <a:latin typeface="Arial" charset="0"/>
                <a:ea typeface="Arial" charset="0"/>
                <a:cs typeface="Arial" charset="0"/>
              </a:rPr>
              <a:t>Outils du développement : </a:t>
            </a:r>
            <a:endParaRPr lang="fr-FR" sz="4800" dirty="0">
              <a:solidFill>
                <a:schemeClr val="accent2">
                  <a:lumMod val="75000"/>
                </a:schemeClr>
              </a:solidFill>
              <a:latin typeface="Arial" charset="0"/>
              <a:ea typeface="Arial" charset="0"/>
              <a:cs typeface="Arial" charset="0"/>
            </a:endParaRPr>
          </a:p>
          <a:p>
            <a:r>
              <a:rPr lang="fr-FR" sz="4000" dirty="0">
                <a:latin typeface="Times New Roman" charset="0"/>
                <a:ea typeface="Times New Roman" charset="0"/>
                <a:cs typeface="Times New Roman" charset="0"/>
              </a:rPr>
              <a:t>Angular8, </a:t>
            </a:r>
            <a:r>
              <a:rPr lang="fr-FR" sz="4000" dirty="0" err="1">
                <a:latin typeface="Times New Roman" charset="0"/>
                <a:ea typeface="Times New Roman" charset="0"/>
                <a:cs typeface="Times New Roman" charset="0"/>
              </a:rPr>
              <a:t>NestJs</a:t>
            </a:r>
            <a:r>
              <a:rPr lang="fr-FR" sz="4000" dirty="0">
                <a:latin typeface="Times New Roman" charset="0"/>
                <a:ea typeface="Times New Roman" charset="0"/>
                <a:cs typeface="Times New Roman" charset="0"/>
              </a:rPr>
              <a:t>, </a:t>
            </a:r>
            <a:r>
              <a:rPr lang="fr-FR" sz="4000" dirty="0" err="1">
                <a:latin typeface="Times New Roman" charset="0"/>
                <a:ea typeface="Times New Roman" charset="0"/>
                <a:cs typeface="Times New Roman" charset="0"/>
              </a:rPr>
              <a:t>Mongodb</a:t>
            </a:r>
            <a:endParaRPr lang="fr-FR" sz="4000" dirty="0">
              <a:latin typeface="Times New Roman" charset="0"/>
              <a:ea typeface="Times New Roman" charset="0"/>
              <a:cs typeface="Times New Roman" charset="0"/>
            </a:endParaRPr>
          </a:p>
        </p:txBody>
      </p:sp>
      <p:sp>
        <p:nvSpPr>
          <p:cNvPr id="5" name="Signalisation droite 4"/>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1</a:t>
            </a:r>
            <a:endParaRPr lang="fr-FR" sz="6000" b="1" dirty="0">
              <a:solidFill>
                <a:schemeClr val="tx1"/>
              </a:solidFill>
              <a:latin typeface="Open Sans Light"/>
            </a:endParaRPr>
          </a:p>
        </p:txBody>
      </p:sp>
    </p:spTree>
    <p:extLst>
      <p:ext uri="{BB962C8B-B14F-4D97-AF65-F5344CB8AC3E}">
        <p14:creationId xmlns:p14="http://schemas.microsoft.com/office/powerpoint/2010/main" val="7006217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011680" y="2934901"/>
            <a:ext cx="20698877" cy="8956298"/>
          </a:xfrm>
          <a:prstGeom prst="rect">
            <a:avLst/>
          </a:prstGeom>
          <a:noFill/>
        </p:spPr>
        <p:txBody>
          <a:bodyPr wrap="square" rtlCol="0">
            <a:spAutoFit/>
          </a:bodyPr>
          <a:lstStyle/>
          <a:p>
            <a:r>
              <a:rPr lang="fr-FR" sz="4800" b="1" dirty="0">
                <a:solidFill>
                  <a:schemeClr val="accent2">
                    <a:lumMod val="75000"/>
                  </a:schemeClr>
                </a:solidFill>
                <a:latin typeface="Arial" charset="0"/>
                <a:ea typeface="Arial" charset="0"/>
                <a:cs typeface="Arial" charset="0"/>
              </a:rPr>
              <a:t>Objectifs du projet : </a:t>
            </a:r>
          </a:p>
          <a:p>
            <a:r>
              <a:rPr lang="fr-FR" sz="4000" dirty="0">
                <a:latin typeface="Times New Roman" charset="0"/>
                <a:ea typeface="Times New Roman" charset="0"/>
                <a:cs typeface="Times New Roman" charset="0"/>
              </a:rPr>
              <a:t>Conception et développement d’une application omni-canal de gestion des associations permettant : </a:t>
            </a:r>
          </a:p>
          <a:p>
            <a:pPr marL="1658944" lvl="1" indent="-571500">
              <a:buFont typeface="Arial" charset="0"/>
              <a:buChar char="•"/>
            </a:pPr>
            <a:r>
              <a:rPr lang="fr-FR" sz="4000" dirty="0">
                <a:latin typeface="Times New Roman" charset="0"/>
                <a:ea typeface="Times New Roman" charset="0"/>
                <a:cs typeface="Times New Roman" charset="0"/>
              </a:rPr>
              <a:t>Gérer les cotisations </a:t>
            </a:r>
          </a:p>
          <a:p>
            <a:pPr marL="1658944" lvl="1" indent="-571500">
              <a:buFont typeface="Arial" charset="0"/>
              <a:buChar char="•"/>
            </a:pPr>
            <a:r>
              <a:rPr lang="fr-FR" sz="4000" dirty="0">
                <a:latin typeface="Times New Roman" charset="0"/>
                <a:ea typeface="Times New Roman" charset="0"/>
                <a:cs typeface="Times New Roman" charset="0"/>
              </a:rPr>
              <a:t>Gérer les contacts, les adhérents et les groupes </a:t>
            </a:r>
          </a:p>
          <a:p>
            <a:pPr marL="1658944" lvl="1" indent="-571500">
              <a:buFont typeface="Arial" charset="0"/>
              <a:buChar char="•"/>
            </a:pPr>
            <a:r>
              <a:rPr lang="fr-FR" sz="4000" dirty="0">
                <a:latin typeface="Times New Roman" charset="0"/>
                <a:ea typeface="Times New Roman" charset="0"/>
                <a:cs typeface="Times New Roman" charset="0"/>
              </a:rPr>
              <a:t>Gérer les pré-inscriptions aux évènements et manifestations </a:t>
            </a:r>
          </a:p>
          <a:p>
            <a:pPr marL="1658944" lvl="1" indent="-571500">
              <a:buFont typeface="Arial" charset="0"/>
              <a:buChar char="•"/>
            </a:pPr>
            <a:r>
              <a:rPr lang="fr-FR" sz="4000" dirty="0">
                <a:latin typeface="Times New Roman" charset="0"/>
                <a:ea typeface="Times New Roman" charset="0"/>
                <a:cs typeface="Times New Roman" charset="0"/>
              </a:rPr>
              <a:t>Gestion des notifications permettant aux membres de suivre les actualités des évènements (sms, push notification, …) </a:t>
            </a:r>
            <a:endParaRPr lang="fr-FR" sz="4000" b="1" dirty="0">
              <a:latin typeface="Times New Roman" charset="0"/>
              <a:ea typeface="Times New Roman" charset="0"/>
              <a:cs typeface="Times New Roman" charset="0"/>
            </a:endParaRPr>
          </a:p>
          <a:p>
            <a:pPr marL="1658944" lvl="1" indent="-571500">
              <a:buFont typeface="Arial" charset="0"/>
              <a:buChar char="•"/>
            </a:pPr>
            <a:r>
              <a:rPr lang="fr-FR" sz="4000" dirty="0">
                <a:latin typeface="Times New Roman" charset="0"/>
                <a:ea typeface="Times New Roman" charset="0"/>
                <a:cs typeface="Times New Roman" charset="0"/>
              </a:rPr>
              <a:t>Offrir la fonctionnalité de paiement en ligne des cotisations </a:t>
            </a:r>
          </a:p>
          <a:p>
            <a:pPr marL="1658944" lvl="1" indent="-571500">
              <a:buFont typeface="Arial" charset="0"/>
              <a:buChar char="•"/>
            </a:pPr>
            <a:r>
              <a:rPr lang="fr-FR" sz="4000" dirty="0">
                <a:latin typeface="Times New Roman" charset="0"/>
                <a:ea typeface="Times New Roman" charset="0"/>
                <a:cs typeface="Times New Roman" charset="0"/>
              </a:rPr>
              <a:t>Assigner les tâches aux membres de l’association Localisation des événements </a:t>
            </a:r>
          </a:p>
          <a:p>
            <a:pPr marL="1658944" lvl="1" indent="-571500">
              <a:buFont typeface="Arial" charset="0"/>
              <a:buChar char="•"/>
            </a:pPr>
            <a:r>
              <a:rPr lang="fr-FR" sz="4000" dirty="0">
                <a:latin typeface="Times New Roman" charset="0"/>
                <a:ea typeface="Times New Roman" charset="0"/>
                <a:cs typeface="Times New Roman" charset="0"/>
              </a:rPr>
              <a:t>Planifier les événements et manifestations (agenda) </a:t>
            </a:r>
          </a:p>
          <a:p>
            <a:endParaRPr lang="fr-FR" sz="4000" dirty="0">
              <a:latin typeface="Times New Roman" charset="0"/>
              <a:ea typeface="Times New Roman" charset="0"/>
              <a:cs typeface="Times New Roman" charset="0"/>
            </a:endParaRPr>
          </a:p>
          <a:p>
            <a:endParaRPr lang="fr-FR" sz="4000" dirty="0">
              <a:latin typeface="Times New Roman" charset="0"/>
              <a:ea typeface="Times New Roman" charset="0"/>
              <a:cs typeface="Times New Roman" charset="0"/>
            </a:endParaRPr>
          </a:p>
          <a:p>
            <a:pPr lvl="0"/>
            <a:r>
              <a:rPr lang="fr-FR" sz="4800" b="1" dirty="0">
                <a:solidFill>
                  <a:srgbClr val="1BAAAA">
                    <a:lumMod val="75000"/>
                  </a:srgbClr>
                </a:solidFill>
                <a:latin typeface="Arial" charset="0"/>
                <a:ea typeface="Arial" charset="0"/>
                <a:cs typeface="Arial" charset="0"/>
              </a:rPr>
              <a:t>Outils du développement : </a:t>
            </a:r>
            <a:endParaRPr lang="fr-FR" sz="4000" dirty="0">
              <a:latin typeface="Times New Roman" charset="0"/>
              <a:ea typeface="Times New Roman" charset="0"/>
              <a:cs typeface="Times New Roman" charset="0"/>
            </a:endParaRPr>
          </a:p>
          <a:p>
            <a:r>
              <a:rPr lang="fr-FR" sz="4000" dirty="0" err="1">
                <a:latin typeface="Times New Roman" charset="0"/>
                <a:ea typeface="Times New Roman" charset="0"/>
                <a:cs typeface="Times New Roman" charset="0"/>
              </a:rPr>
              <a:t>Spring</a:t>
            </a:r>
            <a:r>
              <a:rPr lang="fr-FR" sz="4000" dirty="0">
                <a:latin typeface="Times New Roman" charset="0"/>
                <a:ea typeface="Times New Roman" charset="0"/>
                <a:cs typeface="Times New Roman" charset="0"/>
              </a:rPr>
              <a:t> Boot, JSF, </a:t>
            </a:r>
            <a:r>
              <a:rPr lang="fr-FR" sz="4000" dirty="0" err="1">
                <a:latin typeface="Times New Roman" charset="0"/>
                <a:ea typeface="Times New Roman" charset="0"/>
                <a:cs typeface="Times New Roman" charset="0"/>
              </a:rPr>
              <a:t>Cordova</a:t>
            </a:r>
            <a:r>
              <a:rPr lang="fr-FR" sz="4000" dirty="0">
                <a:latin typeface="Times New Roman" charset="0"/>
                <a:ea typeface="Times New Roman" charset="0"/>
                <a:cs typeface="Times New Roman" charset="0"/>
              </a:rPr>
              <a:t>, </a:t>
            </a:r>
            <a:r>
              <a:rPr lang="fr-FR" sz="4000" dirty="0" err="1">
                <a:latin typeface="Times New Roman" charset="0"/>
                <a:ea typeface="Times New Roman" charset="0"/>
                <a:cs typeface="Times New Roman" charset="0"/>
              </a:rPr>
              <a:t>Angular</a:t>
            </a:r>
            <a:r>
              <a:rPr lang="fr-FR" sz="4000" dirty="0">
                <a:latin typeface="Times New Roman" charset="0"/>
                <a:ea typeface="Times New Roman" charset="0"/>
                <a:cs typeface="Times New Roman" charset="0"/>
              </a:rPr>
              <a:t>, Docker, MySQL, CSS3, HTML5</a:t>
            </a:r>
          </a:p>
        </p:txBody>
      </p:sp>
      <p:sp>
        <p:nvSpPr>
          <p:cNvPr id="6" name="Rectangle 5"/>
          <p:cNvSpPr/>
          <p:nvPr/>
        </p:nvSpPr>
        <p:spPr>
          <a:xfrm>
            <a:off x="2418311" y="951975"/>
            <a:ext cx="19689029" cy="1015663"/>
          </a:xfrm>
          <a:prstGeom prst="rect">
            <a:avLst/>
          </a:prstGeom>
        </p:spPr>
        <p:txBody>
          <a:bodyPr wrap="square">
            <a:spAutoFit/>
          </a:bodyPr>
          <a:lstStyle/>
          <a:p>
            <a:pPr algn="ctr"/>
            <a:r>
              <a:rPr lang="fr-FR" sz="6000" b="1" dirty="0">
                <a:solidFill>
                  <a:schemeClr val="accent2">
                    <a:lumMod val="50000"/>
                  </a:schemeClr>
                </a:solidFill>
                <a:latin typeface="Arial" charset="0"/>
                <a:ea typeface="Arial" charset="0"/>
                <a:cs typeface="Arial" charset="0"/>
              </a:rPr>
              <a:t>Application omni-canal de gestion des associations</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2</a:t>
            </a:r>
            <a:endParaRPr lang="fr-FR" sz="6000" b="1" dirty="0">
              <a:solidFill>
                <a:schemeClr val="tx1"/>
              </a:solidFill>
              <a:latin typeface="Open Sans Light"/>
            </a:endParaRPr>
          </a:p>
        </p:txBody>
      </p:sp>
    </p:spTree>
    <p:extLst>
      <p:ext uri="{BB962C8B-B14F-4D97-AF65-F5344CB8AC3E}">
        <p14:creationId xmlns:p14="http://schemas.microsoft.com/office/powerpoint/2010/main" val="20962001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011680" y="3757861"/>
            <a:ext cx="20698877" cy="6617196"/>
          </a:xfrm>
          <a:prstGeom prst="rect">
            <a:avLst/>
          </a:prstGeom>
          <a:noFill/>
        </p:spPr>
        <p:txBody>
          <a:bodyPr wrap="square" rtlCol="0">
            <a:spAutoFit/>
          </a:bodyPr>
          <a:lstStyle/>
          <a:p>
            <a:r>
              <a:rPr lang="fr-FR" sz="4800" b="1" dirty="0">
                <a:solidFill>
                  <a:schemeClr val="accent2">
                    <a:lumMod val="75000"/>
                  </a:schemeClr>
                </a:solidFill>
                <a:latin typeface="Arial" charset="0"/>
                <a:ea typeface="Arial" charset="0"/>
                <a:cs typeface="Arial" charset="0"/>
              </a:rPr>
              <a:t>Objectifs du projet : </a:t>
            </a:r>
          </a:p>
          <a:p>
            <a:r>
              <a:rPr lang="fr-FR" sz="4000" dirty="0">
                <a:latin typeface="Times New Roman" charset="0"/>
                <a:ea typeface="Times New Roman" charset="0"/>
                <a:cs typeface="Times New Roman" charset="0"/>
              </a:rPr>
              <a:t>Le projet consiste à concevoir et développer une plateforme de formation en ligne (E-Learning), permettant :</a:t>
            </a:r>
          </a:p>
          <a:p>
            <a:pPr marL="1658944" lvl="1" indent="-571500">
              <a:buFont typeface="Arial" charset="0"/>
              <a:buChar char="•"/>
            </a:pPr>
            <a:r>
              <a:rPr lang="fr-FR" sz="4000" dirty="0">
                <a:latin typeface="Times New Roman" charset="0"/>
                <a:ea typeface="Times New Roman" charset="0"/>
                <a:cs typeface="Times New Roman" charset="0"/>
              </a:rPr>
              <a:t>Aux apprenants : de suivre des cours et de passer des examens en ligne </a:t>
            </a:r>
          </a:p>
          <a:p>
            <a:pPr marL="1658944" lvl="1" indent="-571500">
              <a:buFont typeface="Arial" charset="0"/>
              <a:buChar char="•"/>
            </a:pPr>
            <a:r>
              <a:rPr lang="fr-FR" sz="4000" dirty="0">
                <a:latin typeface="Times New Roman" charset="0"/>
                <a:ea typeface="Times New Roman" charset="0"/>
                <a:cs typeface="Times New Roman" charset="0"/>
              </a:rPr>
              <a:t>Aux enseignants / formateurs : de publier des cours (formations) sur la plateforme et de créer des examens pour chaque formation publiée</a:t>
            </a:r>
            <a:endParaRPr lang="fr-FR" sz="4400" b="1" dirty="0">
              <a:solidFill>
                <a:srgbClr val="1BAAAA">
                  <a:lumMod val="75000"/>
                </a:srgbClr>
              </a:solidFill>
              <a:latin typeface="Times New Roman" charset="0"/>
              <a:ea typeface="Times New Roman" charset="0"/>
              <a:cs typeface="Times New Roman" charset="0"/>
            </a:endParaRPr>
          </a:p>
          <a:p>
            <a:pPr lvl="0"/>
            <a:endParaRPr lang="fr-FR" sz="4400" b="1" dirty="0">
              <a:solidFill>
                <a:srgbClr val="1BAAAA">
                  <a:lumMod val="75000"/>
                </a:srgbClr>
              </a:solidFill>
              <a:latin typeface="Arial" charset="0"/>
              <a:ea typeface="Arial" charset="0"/>
              <a:cs typeface="Arial" charset="0"/>
            </a:endParaRPr>
          </a:p>
          <a:p>
            <a:pPr lvl="0"/>
            <a:endParaRPr lang="fr-FR" sz="4400" b="1" dirty="0">
              <a:solidFill>
                <a:srgbClr val="1BAAAA">
                  <a:lumMod val="75000"/>
                </a:srgbClr>
              </a:solidFill>
              <a:latin typeface="Arial" charset="0"/>
              <a:ea typeface="Arial" charset="0"/>
              <a:cs typeface="Arial" charset="0"/>
            </a:endParaRPr>
          </a:p>
          <a:p>
            <a:pPr lvl="0"/>
            <a:r>
              <a:rPr lang="fr-FR" sz="4800" b="1" dirty="0">
                <a:solidFill>
                  <a:srgbClr val="1BAAAA">
                    <a:lumMod val="75000"/>
                  </a:srgbClr>
                </a:solidFill>
                <a:latin typeface="Arial" charset="0"/>
                <a:ea typeface="Arial" charset="0"/>
                <a:cs typeface="Arial" charset="0"/>
              </a:rPr>
              <a:t>Outils du développement :</a:t>
            </a:r>
          </a:p>
          <a:p>
            <a:pPr lvl="0"/>
            <a:r>
              <a:rPr lang="fr-FR" sz="4000" dirty="0">
                <a:latin typeface="Times New Roman" charset="0"/>
                <a:ea typeface="Times New Roman" charset="0"/>
                <a:cs typeface="Times New Roman" charset="0"/>
              </a:rPr>
              <a:t>REST, </a:t>
            </a:r>
            <a:r>
              <a:rPr lang="fr-FR" sz="4000" dirty="0" err="1">
                <a:latin typeface="Times New Roman" charset="0"/>
                <a:ea typeface="Times New Roman" charset="0"/>
                <a:cs typeface="Times New Roman" charset="0"/>
              </a:rPr>
              <a:t>spring</a:t>
            </a:r>
            <a:r>
              <a:rPr lang="fr-FR" sz="4000" dirty="0">
                <a:latin typeface="Times New Roman" charset="0"/>
                <a:ea typeface="Times New Roman" charset="0"/>
                <a:cs typeface="Times New Roman" charset="0"/>
              </a:rPr>
              <a:t>, </a:t>
            </a:r>
            <a:r>
              <a:rPr lang="fr-FR" sz="4000" dirty="0" err="1">
                <a:latin typeface="Times New Roman" charset="0"/>
                <a:ea typeface="Times New Roman" charset="0"/>
                <a:cs typeface="Times New Roman" charset="0"/>
              </a:rPr>
              <a:t>spring</a:t>
            </a:r>
            <a:r>
              <a:rPr lang="fr-FR" sz="4000" dirty="0">
                <a:latin typeface="Times New Roman" charset="0"/>
                <a:ea typeface="Times New Roman" charset="0"/>
                <a:cs typeface="Times New Roman" charset="0"/>
              </a:rPr>
              <a:t>-boot, </a:t>
            </a:r>
            <a:r>
              <a:rPr lang="fr-FR" sz="4000" dirty="0" err="1">
                <a:latin typeface="Times New Roman" charset="0"/>
                <a:ea typeface="Times New Roman" charset="0"/>
                <a:cs typeface="Times New Roman" charset="0"/>
              </a:rPr>
              <a:t>Spring</a:t>
            </a:r>
            <a:r>
              <a:rPr lang="fr-FR" sz="4000" dirty="0">
                <a:latin typeface="Times New Roman" charset="0"/>
                <a:ea typeface="Times New Roman" charset="0"/>
                <a:cs typeface="Times New Roman" charset="0"/>
              </a:rPr>
              <a:t> MVC, </a:t>
            </a:r>
            <a:r>
              <a:rPr lang="fr-FR" sz="4000" dirty="0" err="1">
                <a:latin typeface="Times New Roman" charset="0"/>
                <a:ea typeface="Times New Roman" charset="0"/>
                <a:cs typeface="Times New Roman" charset="0"/>
              </a:rPr>
              <a:t>Spring</a:t>
            </a:r>
            <a:r>
              <a:rPr lang="fr-FR" sz="4000" dirty="0">
                <a:latin typeface="Times New Roman" charset="0"/>
                <a:ea typeface="Times New Roman" charset="0"/>
                <a:cs typeface="Times New Roman" charset="0"/>
              </a:rPr>
              <a:t> </a:t>
            </a:r>
            <a:r>
              <a:rPr lang="fr-FR" sz="4000" dirty="0" err="1">
                <a:latin typeface="Times New Roman" charset="0"/>
                <a:ea typeface="Times New Roman" charset="0"/>
                <a:cs typeface="Times New Roman" charset="0"/>
              </a:rPr>
              <a:t>security</a:t>
            </a:r>
            <a:r>
              <a:rPr lang="fr-FR" sz="4000" dirty="0">
                <a:latin typeface="Times New Roman" charset="0"/>
                <a:ea typeface="Times New Roman" charset="0"/>
                <a:cs typeface="Times New Roman" charset="0"/>
              </a:rPr>
              <a:t>, JPA, </a:t>
            </a:r>
            <a:r>
              <a:rPr lang="fr-FR" sz="4000" dirty="0" err="1">
                <a:latin typeface="Times New Roman" charset="0"/>
                <a:ea typeface="Times New Roman" charset="0"/>
                <a:cs typeface="Times New Roman" charset="0"/>
              </a:rPr>
              <a:t>hibernate,Thymeleaf</a:t>
            </a:r>
            <a:endParaRPr lang="fr-FR" sz="4000" dirty="0">
              <a:latin typeface="Times New Roman" charset="0"/>
              <a:ea typeface="Times New Roman" charset="0"/>
              <a:cs typeface="Times New Roman" charset="0"/>
            </a:endParaRPr>
          </a:p>
        </p:txBody>
      </p:sp>
      <p:sp>
        <p:nvSpPr>
          <p:cNvPr id="6" name="Rectangle 5"/>
          <p:cNvSpPr/>
          <p:nvPr/>
        </p:nvSpPr>
        <p:spPr>
          <a:xfrm>
            <a:off x="2418311" y="951975"/>
            <a:ext cx="19689029" cy="1938992"/>
          </a:xfrm>
          <a:prstGeom prst="rect">
            <a:avLst/>
          </a:prstGeom>
        </p:spPr>
        <p:txBody>
          <a:bodyPr wrap="square">
            <a:spAutoFit/>
          </a:bodyPr>
          <a:lstStyle/>
          <a:p>
            <a:pPr algn="ctr"/>
            <a:r>
              <a:rPr lang="fr-FR" sz="6000" b="1" dirty="0">
                <a:solidFill>
                  <a:schemeClr val="accent2">
                    <a:lumMod val="50000"/>
                  </a:schemeClr>
                </a:solidFill>
                <a:latin typeface="Arial" charset="0"/>
                <a:ea typeface="Arial" charset="0"/>
                <a:cs typeface="Arial" charset="0"/>
              </a:rPr>
              <a:t>Conception et développement d’une plateforme de formation en ligne « E-LEARNING »</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3</a:t>
            </a:r>
            <a:endParaRPr lang="fr-FR" sz="6000" b="1" dirty="0">
              <a:solidFill>
                <a:schemeClr val="tx1"/>
              </a:solidFill>
              <a:latin typeface="Open Sans Light"/>
            </a:endParaRPr>
          </a:p>
        </p:txBody>
      </p:sp>
    </p:spTree>
    <p:extLst>
      <p:ext uri="{BB962C8B-B14F-4D97-AF65-F5344CB8AC3E}">
        <p14:creationId xmlns:p14="http://schemas.microsoft.com/office/powerpoint/2010/main" val="16919885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011680" y="3988247"/>
            <a:ext cx="20698877" cy="6370975"/>
          </a:xfrm>
          <a:prstGeom prst="rect">
            <a:avLst/>
          </a:prstGeom>
          <a:noFill/>
        </p:spPr>
        <p:txBody>
          <a:bodyPr wrap="square" rtlCol="0">
            <a:spAutoFit/>
          </a:bodyPr>
          <a:lstStyle/>
          <a:p>
            <a:r>
              <a:rPr lang="fr-FR" sz="4800" b="1" dirty="0">
                <a:solidFill>
                  <a:schemeClr val="accent2">
                    <a:lumMod val="75000"/>
                  </a:schemeClr>
                </a:solidFill>
                <a:latin typeface="Arial" charset="0"/>
                <a:ea typeface="Arial" charset="0"/>
                <a:cs typeface="Arial" charset="0"/>
              </a:rPr>
              <a:t>Objectifs du projet : </a:t>
            </a:r>
          </a:p>
          <a:p>
            <a:endParaRPr lang="fr-FR" sz="4000" b="1" dirty="0">
              <a:latin typeface="Times New Roman" charset="0"/>
              <a:ea typeface="Times New Roman" charset="0"/>
              <a:cs typeface="Times New Roman" charset="0"/>
            </a:endParaRPr>
          </a:p>
          <a:p>
            <a:r>
              <a:rPr lang="fr-FR" sz="4000" dirty="0">
                <a:latin typeface="Times New Roman" charset="0"/>
                <a:ea typeface="Times New Roman" charset="0"/>
                <a:cs typeface="Times New Roman" charset="0"/>
              </a:rPr>
              <a:t>Les solutions live-chat et vidéo-conférence sont essentielles pour garantir un meilleur rendu utilisateur et satisfaction client. En effet, ces modules permettent à l’organisation de maintenir une relation étroite avec ses clients et de répondre rapidement à leurs besoins sans pour autant exiger leur présence physique dans ses locaux.</a:t>
            </a:r>
          </a:p>
          <a:p>
            <a:endParaRPr lang="fr-FR" sz="4000" dirty="0">
              <a:latin typeface="Times New Roman" charset="0"/>
              <a:ea typeface="Times New Roman" charset="0"/>
              <a:cs typeface="Times New Roman" charset="0"/>
            </a:endParaRPr>
          </a:p>
          <a:p>
            <a:r>
              <a:rPr lang="fr-FR" sz="4000" dirty="0">
                <a:latin typeface="Times New Roman" charset="0"/>
                <a:ea typeface="Times New Roman" charset="0"/>
                <a:cs typeface="Times New Roman" charset="0"/>
              </a:rPr>
              <a:t>Cela présente également des avantages écologiques et contribue à mieux positionner ces institutions au cœur de l’innovation et amélioration de l’expérience utilisateur tout en offrant une assistance visuelle en ligne, un support client efficace et une meilleure performance de vente. </a:t>
            </a:r>
            <a:endParaRPr lang="fr-FR" sz="3600" dirty="0">
              <a:latin typeface="Times New Roman" charset="0"/>
              <a:ea typeface="Times New Roman" charset="0"/>
              <a:cs typeface="Times New Roman" charset="0"/>
            </a:endParaRPr>
          </a:p>
        </p:txBody>
      </p:sp>
      <p:sp>
        <p:nvSpPr>
          <p:cNvPr id="6" name="Rectangle 5"/>
          <p:cNvSpPr/>
          <p:nvPr/>
        </p:nvSpPr>
        <p:spPr>
          <a:xfrm>
            <a:off x="2418311" y="951975"/>
            <a:ext cx="19689029" cy="1846659"/>
          </a:xfrm>
          <a:prstGeom prst="rect">
            <a:avLst/>
          </a:prstGeom>
        </p:spPr>
        <p:txBody>
          <a:bodyPr wrap="square">
            <a:spAutoFit/>
          </a:bodyPr>
          <a:lstStyle/>
          <a:p>
            <a:pPr algn="ctr"/>
            <a:r>
              <a:rPr lang="fr-FR" sz="5700" b="1" dirty="0">
                <a:solidFill>
                  <a:schemeClr val="accent2">
                    <a:lumMod val="50000"/>
                  </a:schemeClr>
                </a:solidFill>
                <a:latin typeface="Arial" charset="0"/>
                <a:ea typeface="Arial" charset="0"/>
                <a:cs typeface="Arial" charset="0"/>
              </a:rPr>
              <a:t>Financial Customer Care - Live Chat &amp; </a:t>
            </a:r>
            <a:r>
              <a:rPr lang="fr-FR" sz="5700" b="1" dirty="0" err="1">
                <a:solidFill>
                  <a:schemeClr val="accent2">
                    <a:lumMod val="50000"/>
                  </a:schemeClr>
                </a:solidFill>
                <a:latin typeface="Arial" charset="0"/>
                <a:ea typeface="Arial" charset="0"/>
                <a:cs typeface="Arial" charset="0"/>
              </a:rPr>
              <a:t>Video</a:t>
            </a:r>
            <a:r>
              <a:rPr lang="fr-FR" sz="5700" b="1" dirty="0">
                <a:solidFill>
                  <a:schemeClr val="accent2">
                    <a:lumMod val="50000"/>
                  </a:schemeClr>
                </a:solidFill>
                <a:latin typeface="Arial" charset="0"/>
                <a:ea typeface="Arial" charset="0"/>
                <a:cs typeface="Arial" charset="0"/>
              </a:rPr>
              <a:t> Conferencing Application</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4</a:t>
            </a:r>
            <a:endParaRPr lang="fr-FR" sz="6000" b="1" dirty="0">
              <a:solidFill>
                <a:schemeClr val="tx1"/>
              </a:solidFill>
              <a:latin typeface="Open Sans Light"/>
            </a:endParaRPr>
          </a:p>
        </p:txBody>
      </p:sp>
    </p:spTree>
    <p:extLst>
      <p:ext uri="{BB962C8B-B14F-4D97-AF65-F5344CB8AC3E}">
        <p14:creationId xmlns:p14="http://schemas.microsoft.com/office/powerpoint/2010/main" val="779944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ignalisation droite 7"/>
          <p:cNvSpPr/>
          <p:nvPr/>
        </p:nvSpPr>
        <p:spPr>
          <a:xfrm>
            <a:off x="-1" y="613423"/>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3</a:t>
            </a:r>
            <a:endParaRPr lang="fr-FR" sz="6000" b="1" dirty="0">
              <a:solidFill>
                <a:schemeClr val="tx1"/>
              </a:solidFill>
              <a:latin typeface="Open Sans Light"/>
            </a:endParaRPr>
          </a:p>
        </p:txBody>
      </p:sp>
      <p:sp>
        <p:nvSpPr>
          <p:cNvPr id="9" name="Rectangle 8"/>
          <p:cNvSpPr/>
          <p:nvPr/>
        </p:nvSpPr>
        <p:spPr>
          <a:xfrm>
            <a:off x="2824944" y="609929"/>
            <a:ext cx="19885613" cy="1785104"/>
          </a:xfrm>
          <a:prstGeom prst="rect">
            <a:avLst/>
          </a:prstGeom>
        </p:spPr>
        <p:txBody>
          <a:bodyPr wrap="square">
            <a:spAutoFit/>
          </a:bodyPr>
          <a:lstStyle/>
          <a:p>
            <a:pPr lvl="0"/>
            <a:r>
              <a:rPr lang="fr-FR" sz="5500" b="1" dirty="0">
                <a:solidFill>
                  <a:schemeClr val="accent2">
                    <a:lumMod val="50000"/>
                  </a:schemeClr>
                </a:solidFill>
                <a:latin typeface="Arial" charset="0"/>
                <a:ea typeface="Arial" charset="0"/>
                <a:cs typeface="Arial" charset="0"/>
              </a:rPr>
              <a:t>Mise en œuvre d’un système de gestion des fiches </a:t>
            </a:r>
          </a:p>
          <a:p>
            <a:pPr lvl="0" algn="ctr"/>
            <a:r>
              <a:rPr lang="fr-FR" sz="5500" b="1" dirty="0">
                <a:solidFill>
                  <a:schemeClr val="accent2">
                    <a:lumMod val="50000"/>
                  </a:schemeClr>
                </a:solidFill>
                <a:latin typeface="Arial" charset="0"/>
                <a:ea typeface="Arial" charset="0"/>
                <a:cs typeface="Arial" charset="0"/>
              </a:rPr>
              <a:t>pour les centres d’appels</a:t>
            </a:r>
          </a:p>
        </p:txBody>
      </p:sp>
      <p:sp>
        <p:nvSpPr>
          <p:cNvPr id="10" name="ZoneTexte 9"/>
          <p:cNvSpPr txBox="1"/>
          <p:nvPr/>
        </p:nvSpPr>
        <p:spPr>
          <a:xfrm>
            <a:off x="2011680" y="3095044"/>
            <a:ext cx="20698877" cy="8217634"/>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Description de sujet :</a:t>
            </a:r>
            <a:endParaRPr lang="fr-FR" sz="4000" dirty="0">
              <a:latin typeface="Times New Roman" charset="0"/>
              <a:ea typeface="Times New Roman" charset="0"/>
              <a:cs typeface="Times New Roman" charset="0"/>
            </a:endParaRPr>
          </a:p>
          <a:p>
            <a:r>
              <a:rPr lang="fr-FR" sz="4000" dirty="0">
                <a:latin typeface="Times New Roman" charset="0"/>
                <a:ea typeface="Times New Roman" charset="0"/>
                <a:cs typeface="Times New Roman" charset="0"/>
              </a:rPr>
              <a:t>Une application vise a proposer des solutions technologiques permettant de renforcer la communication entre l’entreprise et ses clients dont la qualification de fichiers est une opération visant à améliorer la qualité de vos fiches clients et prospects pour les rendre authentiques, complets et fiables.</a:t>
            </a:r>
          </a:p>
          <a:p>
            <a:endParaRPr lang="fr-FR" sz="4000" dirty="0">
              <a:latin typeface="Times New Roman" charset="0"/>
              <a:ea typeface="Times New Roman" charset="0"/>
              <a:cs typeface="Times New Roman" charset="0"/>
            </a:endParaRPr>
          </a:p>
          <a:p>
            <a:r>
              <a:rPr lang="fr-FR" sz="4000" dirty="0">
                <a:latin typeface="Times New Roman" charset="0"/>
                <a:ea typeface="Times New Roman" charset="0"/>
                <a:cs typeface="Times New Roman" charset="0"/>
              </a:rPr>
              <a:t>Elle permet  d’enrichir votre base de données pour mieux qualifier vos fiches et faire la gestion des administrateurs aussi la gestion des utilisateurs.</a:t>
            </a:r>
          </a:p>
          <a:p>
            <a:r>
              <a:rPr lang="fr-FR" sz="4000" dirty="0">
                <a:latin typeface="Times New Roman" charset="0"/>
                <a:ea typeface="Times New Roman" charset="0"/>
                <a:cs typeface="Times New Roman" charset="0"/>
              </a:rPr>
              <a:t>Cette application permet de suivre les statistiques des utilisateurs a travers leur fiches </a:t>
            </a:r>
          </a:p>
          <a:p>
            <a:endParaRPr lang="fr-FR" sz="4000" dirty="0">
              <a:latin typeface="Times New Roman" charset="0"/>
              <a:ea typeface="Times New Roman" charset="0"/>
              <a:cs typeface="Times New Roman" charset="0"/>
            </a:endParaRPr>
          </a:p>
          <a:p>
            <a:endParaRPr lang="fr-FR" sz="4000" dirty="0">
              <a:latin typeface="Times New Roman" charset="0"/>
              <a:ea typeface="Times New Roman" charset="0"/>
              <a:cs typeface="Times New Roman" charset="0"/>
            </a:endParaRPr>
          </a:p>
          <a:p>
            <a:r>
              <a:rPr lang="fr-FR" sz="4400" b="1" dirty="0">
                <a:solidFill>
                  <a:schemeClr val="accent2">
                    <a:lumMod val="75000"/>
                  </a:schemeClr>
                </a:solidFill>
                <a:latin typeface="Arial" charset="0"/>
                <a:ea typeface="Arial" charset="0"/>
                <a:cs typeface="Arial" charset="0"/>
              </a:rPr>
              <a:t>Technologies :</a:t>
            </a:r>
          </a:p>
          <a:p>
            <a:r>
              <a:rPr lang="fr-FR" sz="4000" b="1" dirty="0">
                <a:latin typeface="Times New Roman" charset="0"/>
                <a:ea typeface="Times New Roman" charset="0"/>
                <a:cs typeface="Times New Roman" charset="0"/>
              </a:rPr>
              <a:t>React.JS, Node.Js, Redux, MongoDB, Mongoose, REST, Docker</a:t>
            </a:r>
          </a:p>
        </p:txBody>
      </p:sp>
    </p:spTree>
    <p:extLst>
      <p:ext uri="{BB962C8B-B14F-4D97-AF65-F5344CB8AC3E}">
        <p14:creationId xmlns:p14="http://schemas.microsoft.com/office/powerpoint/2010/main" val="9445299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16603" y="951975"/>
            <a:ext cx="19689029" cy="1846659"/>
          </a:xfrm>
          <a:prstGeom prst="rect">
            <a:avLst/>
          </a:prstGeom>
        </p:spPr>
        <p:txBody>
          <a:bodyPr wrap="square">
            <a:spAutoFit/>
          </a:bodyPr>
          <a:lstStyle/>
          <a:p>
            <a:pPr algn="ctr"/>
            <a:r>
              <a:rPr lang="fr-FR" sz="5700" b="1" dirty="0">
                <a:solidFill>
                  <a:schemeClr val="accent2">
                    <a:lumMod val="50000"/>
                  </a:schemeClr>
                </a:solidFill>
                <a:latin typeface="Arial" charset="0"/>
                <a:ea typeface="Arial" charset="0"/>
                <a:cs typeface="Arial" charset="0"/>
              </a:rPr>
              <a:t>Financial Customer Care - Live Chat &amp; </a:t>
            </a:r>
            <a:r>
              <a:rPr lang="fr-FR" sz="5700" b="1" dirty="0" err="1">
                <a:solidFill>
                  <a:schemeClr val="accent2">
                    <a:lumMod val="50000"/>
                  </a:schemeClr>
                </a:solidFill>
                <a:latin typeface="Arial" charset="0"/>
                <a:ea typeface="Arial" charset="0"/>
                <a:cs typeface="Arial" charset="0"/>
              </a:rPr>
              <a:t>Video</a:t>
            </a:r>
            <a:r>
              <a:rPr lang="fr-FR" sz="5700" b="1" dirty="0">
                <a:solidFill>
                  <a:schemeClr val="accent2">
                    <a:lumMod val="50000"/>
                  </a:schemeClr>
                </a:solidFill>
                <a:latin typeface="Arial" charset="0"/>
                <a:ea typeface="Arial" charset="0"/>
                <a:cs typeface="Arial" charset="0"/>
              </a:rPr>
              <a:t> Conferencing Application</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4</a:t>
            </a:r>
            <a:endParaRPr lang="fr-FR" sz="6000" b="1" dirty="0">
              <a:solidFill>
                <a:schemeClr val="tx1"/>
              </a:solidFill>
              <a:latin typeface="Open Sans Light"/>
            </a:endParaRPr>
          </a:p>
        </p:txBody>
      </p:sp>
      <p:sp>
        <p:nvSpPr>
          <p:cNvPr id="9" name="ZoneTexte 8"/>
          <p:cNvSpPr txBox="1"/>
          <p:nvPr/>
        </p:nvSpPr>
        <p:spPr>
          <a:xfrm>
            <a:off x="2011680" y="3213795"/>
            <a:ext cx="20698877" cy="8617744"/>
          </a:xfrm>
          <a:prstGeom prst="rect">
            <a:avLst/>
          </a:prstGeom>
          <a:noFill/>
        </p:spPr>
        <p:txBody>
          <a:bodyPr wrap="square" rtlCol="0">
            <a:spAutoFit/>
          </a:bodyPr>
          <a:lstStyle/>
          <a:p>
            <a:r>
              <a:rPr lang="fr-FR" sz="3600" dirty="0">
                <a:latin typeface="Times New Roman" charset="0"/>
                <a:ea typeface="Times New Roman" charset="0"/>
                <a:cs typeface="Times New Roman" charset="0"/>
              </a:rPr>
              <a:t>L’objectif de ce PFE est de concevoir et développer une solution de live-chat et vidéo-conférence qui fournit les modules suivants : </a:t>
            </a:r>
          </a:p>
          <a:p>
            <a:pPr marL="1658944" lvl="1" indent="-571500">
              <a:buFont typeface="Arial" charset="0"/>
              <a:buChar char="•"/>
            </a:pPr>
            <a:r>
              <a:rPr lang="fr-FR" sz="3300" dirty="0">
                <a:latin typeface="Times New Roman" charset="0"/>
                <a:ea typeface="Times New Roman" charset="0"/>
                <a:cs typeface="Times New Roman" charset="0"/>
              </a:rPr>
              <a:t>Application omni-canal hybride, responsive, Web et multiplateformes Mobile Android et iOS. Espace listant les agents CRC (Centre de Relation Client) avec leur état de disponibilité en ligne.</a:t>
            </a:r>
          </a:p>
          <a:p>
            <a:pPr marL="1658944" lvl="1" indent="-571500">
              <a:buFont typeface="Arial" charset="0"/>
              <a:buChar char="•"/>
            </a:pPr>
            <a:r>
              <a:rPr lang="fr-FR" sz="3300" dirty="0">
                <a:latin typeface="Times New Roman" charset="0"/>
                <a:ea typeface="Times New Roman" charset="0"/>
                <a:cs typeface="Times New Roman" charset="0"/>
              </a:rPr>
              <a:t>Visualisation de l’historique des anciennes sessions de tchat.</a:t>
            </a:r>
          </a:p>
          <a:p>
            <a:pPr marL="1658944" lvl="1" indent="-571500">
              <a:buFont typeface="Arial" charset="0"/>
              <a:buChar char="•"/>
            </a:pPr>
            <a:r>
              <a:rPr lang="fr-FR" sz="3300" dirty="0">
                <a:latin typeface="Times New Roman" charset="0"/>
                <a:ea typeface="Times New Roman" charset="0"/>
                <a:cs typeface="Times New Roman" charset="0"/>
              </a:rPr>
              <a:t>Fonctionnalités de tchat texte, voix et vidéo avec des clients finaux.</a:t>
            </a:r>
          </a:p>
          <a:p>
            <a:pPr marL="1658944" lvl="1" indent="-571500">
              <a:buFont typeface="Arial" charset="0"/>
              <a:buChar char="•"/>
            </a:pPr>
            <a:r>
              <a:rPr lang="fr-FR" sz="3300" dirty="0">
                <a:latin typeface="Times New Roman" charset="0"/>
                <a:ea typeface="Times New Roman" charset="0"/>
                <a:cs typeface="Times New Roman" charset="0"/>
              </a:rPr>
              <a:t>Possibilité de lancer des discussions en groupe.</a:t>
            </a:r>
          </a:p>
          <a:p>
            <a:pPr marL="1658944" lvl="1" indent="-571500">
              <a:buFont typeface="Arial" charset="0"/>
              <a:buChar char="•"/>
            </a:pPr>
            <a:r>
              <a:rPr lang="fr-FR" sz="3300" dirty="0">
                <a:latin typeface="Times New Roman" charset="0"/>
                <a:ea typeface="Times New Roman" charset="0"/>
                <a:cs typeface="Times New Roman" charset="0"/>
              </a:rPr>
              <a:t>Manipulation de contenu riche (contenu Web, vidéos, fichiers, photos etc.)</a:t>
            </a:r>
          </a:p>
          <a:p>
            <a:pPr marL="1658944" lvl="1" indent="-571500">
              <a:buFont typeface="Arial" charset="0"/>
              <a:buChar char="•"/>
            </a:pPr>
            <a:r>
              <a:rPr lang="fr-FR" sz="3300" dirty="0">
                <a:latin typeface="Times New Roman" charset="0"/>
                <a:ea typeface="Times New Roman" charset="0"/>
                <a:cs typeface="Times New Roman" charset="0"/>
              </a:rPr>
              <a:t>Communication sécurisée basée sur des protocoles et </a:t>
            </a:r>
            <a:r>
              <a:rPr lang="fr-FR" sz="3300" dirty="0" err="1">
                <a:latin typeface="Times New Roman" charset="0"/>
                <a:ea typeface="Times New Roman" charset="0"/>
                <a:cs typeface="Times New Roman" charset="0"/>
              </a:rPr>
              <a:t>frameworks</a:t>
            </a:r>
            <a:r>
              <a:rPr lang="fr-FR" sz="3300" dirty="0">
                <a:latin typeface="Times New Roman" charset="0"/>
                <a:ea typeface="Times New Roman" charset="0"/>
                <a:cs typeface="Times New Roman" charset="0"/>
              </a:rPr>
              <a:t> standards de cryptage.</a:t>
            </a:r>
          </a:p>
          <a:p>
            <a:pPr marL="1658944" lvl="1" indent="-571500">
              <a:buFont typeface="Arial" charset="0"/>
              <a:buChar char="•"/>
            </a:pPr>
            <a:r>
              <a:rPr lang="fr-FR" sz="3300" dirty="0">
                <a:latin typeface="Times New Roman" charset="0"/>
                <a:ea typeface="Times New Roman" charset="0"/>
                <a:cs typeface="Times New Roman" charset="0"/>
              </a:rPr>
              <a:t>Espace d’administration (autre application Web) permettant de gérer la configuration de la solution, les agents CRC internes et leurs disponibilités, leurs calendriers et horaires de travail. Ces agents peuvent aussi planifier des calls / conférences avec clients finaux qui seront notifiés via des alertes sur leurs </a:t>
            </a:r>
            <a:r>
              <a:rPr lang="fr-FR" sz="3300" dirty="0" err="1">
                <a:latin typeface="Times New Roman" charset="0"/>
                <a:ea typeface="Times New Roman" charset="0"/>
                <a:cs typeface="Times New Roman" charset="0"/>
              </a:rPr>
              <a:t>devices</a:t>
            </a:r>
            <a:r>
              <a:rPr lang="fr-FR" sz="3300" dirty="0">
                <a:latin typeface="Times New Roman" charset="0"/>
                <a:ea typeface="Times New Roman" charset="0"/>
                <a:cs typeface="Times New Roman" charset="0"/>
              </a:rPr>
              <a:t>.</a:t>
            </a:r>
          </a:p>
          <a:p>
            <a:pPr lvl="1"/>
            <a:endParaRPr lang="fr-FR" sz="3600" dirty="0">
              <a:latin typeface="Times New Roman" charset="0"/>
              <a:ea typeface="Times New Roman" charset="0"/>
              <a:cs typeface="Times New Roman" charset="0"/>
            </a:endParaRPr>
          </a:p>
          <a:p>
            <a:pPr lvl="0"/>
            <a:r>
              <a:rPr lang="fr-FR" sz="4400" b="1" dirty="0">
                <a:solidFill>
                  <a:srgbClr val="1BAAAA">
                    <a:lumMod val="75000"/>
                  </a:srgbClr>
                </a:solidFill>
                <a:latin typeface="Arial" charset="0"/>
                <a:ea typeface="Arial" charset="0"/>
                <a:cs typeface="Arial" charset="0"/>
              </a:rPr>
              <a:t>Outils du développement :</a:t>
            </a:r>
          </a:p>
          <a:p>
            <a:pPr lvl="0"/>
            <a:r>
              <a:rPr lang="fr-FR" sz="3600" dirty="0">
                <a:latin typeface="Times New Roman" charset="0"/>
                <a:ea typeface="Times New Roman" charset="0"/>
                <a:cs typeface="Times New Roman" charset="0"/>
              </a:rPr>
              <a:t>HTML 5, CSS 3, </a:t>
            </a:r>
            <a:r>
              <a:rPr lang="fr-FR" sz="3600" dirty="0" err="1">
                <a:latin typeface="Times New Roman" charset="0"/>
                <a:ea typeface="Times New Roman" charset="0"/>
                <a:cs typeface="Times New Roman" charset="0"/>
              </a:rPr>
              <a:t>Bootstrap</a:t>
            </a:r>
            <a:r>
              <a:rPr lang="fr-FR" sz="3600" dirty="0">
                <a:latin typeface="Times New Roman" charset="0"/>
                <a:ea typeface="Times New Roman" charset="0"/>
                <a:cs typeface="Times New Roman" charset="0"/>
              </a:rPr>
              <a:t>, </a:t>
            </a:r>
            <a:r>
              <a:rPr lang="fr-FR" sz="3600" dirty="0" err="1">
                <a:latin typeface="Times New Roman" charset="0"/>
                <a:ea typeface="Times New Roman" charset="0"/>
                <a:cs typeface="Times New Roman" charset="0"/>
              </a:rPr>
              <a:t>Javascript</a:t>
            </a:r>
            <a:r>
              <a:rPr lang="fr-FR" sz="3600" dirty="0">
                <a:latin typeface="Times New Roman" charset="0"/>
                <a:ea typeface="Times New Roman" charset="0"/>
                <a:cs typeface="Times New Roman" charset="0"/>
              </a:rPr>
              <a:t>, </a:t>
            </a:r>
            <a:r>
              <a:rPr lang="fr-FR" sz="3600" dirty="0" err="1">
                <a:latin typeface="Times New Roman" charset="0"/>
                <a:ea typeface="Times New Roman" charset="0"/>
                <a:cs typeface="Times New Roman" charset="0"/>
              </a:rPr>
              <a:t>Node</a:t>
            </a:r>
            <a:r>
              <a:rPr lang="fr-FR" sz="3600" dirty="0">
                <a:latin typeface="Times New Roman" charset="0"/>
                <a:ea typeface="Times New Roman" charset="0"/>
                <a:cs typeface="Times New Roman" charset="0"/>
              </a:rPr>
              <a:t> JS, </a:t>
            </a:r>
            <a:r>
              <a:rPr lang="fr-FR" sz="3600" dirty="0" err="1">
                <a:latin typeface="Times New Roman" charset="0"/>
                <a:ea typeface="Times New Roman" charset="0"/>
                <a:cs typeface="Times New Roman" charset="0"/>
              </a:rPr>
              <a:t>Angular</a:t>
            </a:r>
            <a:r>
              <a:rPr lang="fr-FR" sz="3600" dirty="0">
                <a:latin typeface="Times New Roman" charset="0"/>
                <a:ea typeface="Times New Roman" charset="0"/>
                <a:cs typeface="Times New Roman" charset="0"/>
              </a:rPr>
              <a:t>, REST, </a:t>
            </a:r>
            <a:r>
              <a:rPr lang="fr-FR" sz="3600" dirty="0" err="1">
                <a:latin typeface="Times New Roman" charset="0"/>
                <a:ea typeface="Times New Roman" charset="0"/>
                <a:cs typeface="Times New Roman" charset="0"/>
              </a:rPr>
              <a:t>WebRTC</a:t>
            </a:r>
            <a:r>
              <a:rPr lang="fr-FR" sz="3600" dirty="0">
                <a:latin typeface="Times New Roman" charset="0"/>
                <a:ea typeface="Times New Roman" charset="0"/>
                <a:cs typeface="Times New Roman" charset="0"/>
              </a:rPr>
              <a:t>, XMPP, Signal, Docker , </a:t>
            </a:r>
            <a:r>
              <a:rPr lang="fr-FR" sz="3600" dirty="0" err="1">
                <a:latin typeface="Times New Roman" charset="0"/>
                <a:ea typeface="Times New Roman" charset="0"/>
                <a:cs typeface="Times New Roman" charset="0"/>
              </a:rPr>
              <a:t>Maven</a:t>
            </a:r>
            <a:r>
              <a:rPr lang="fr-FR" sz="3600" dirty="0">
                <a:latin typeface="Times New Roman" charset="0"/>
                <a:ea typeface="Times New Roman" charset="0"/>
                <a:cs typeface="Times New Roman" charset="0"/>
              </a:rPr>
              <a:t>, NPM, </a:t>
            </a:r>
            <a:r>
              <a:rPr lang="fr-FR" sz="3600" dirty="0" err="1">
                <a:latin typeface="Times New Roman" charset="0"/>
                <a:ea typeface="Times New Roman" charset="0"/>
                <a:cs typeface="Times New Roman" charset="0"/>
              </a:rPr>
              <a:t>NoSQL</a:t>
            </a:r>
            <a:endParaRPr lang="fr-FR"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7946582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011680" y="3553907"/>
            <a:ext cx="20698877" cy="6924973"/>
          </a:xfrm>
          <a:prstGeom prst="rect">
            <a:avLst/>
          </a:prstGeom>
          <a:noFill/>
        </p:spPr>
        <p:txBody>
          <a:bodyPr wrap="square" rtlCol="0">
            <a:spAutoFit/>
          </a:bodyPr>
          <a:lstStyle/>
          <a:p>
            <a:r>
              <a:rPr lang="fr-FR" sz="4800" b="1" dirty="0">
                <a:solidFill>
                  <a:schemeClr val="accent2">
                    <a:lumMod val="75000"/>
                  </a:schemeClr>
                </a:solidFill>
                <a:latin typeface="Arial" charset="0"/>
                <a:ea typeface="Arial" charset="0"/>
                <a:cs typeface="Arial" charset="0"/>
              </a:rPr>
              <a:t>Objectifs du projet :</a:t>
            </a:r>
          </a:p>
          <a:p>
            <a:r>
              <a:rPr lang="fr-FR" sz="3600" dirty="0">
                <a:latin typeface="Times New Roman" charset="0"/>
                <a:ea typeface="Times New Roman" charset="0"/>
                <a:cs typeface="Times New Roman" charset="0"/>
              </a:rPr>
              <a:t>Le projet consiste à concevoir et mettre en place un portail web destiné aux fans du cinéma. Ce portail doit regrouper toutes les actualités, les planifications et les informations nécessaires à propos des nouveaux films et des salles de cinéma en Tunisie.</a:t>
            </a:r>
          </a:p>
          <a:p>
            <a:endParaRPr lang="fr-FR" sz="3600" dirty="0">
              <a:latin typeface="Times New Roman" charset="0"/>
              <a:ea typeface="Times New Roman" charset="0"/>
              <a:cs typeface="Times New Roman" charset="0"/>
            </a:endParaRPr>
          </a:p>
          <a:p>
            <a:r>
              <a:rPr lang="fr-FR" sz="3600" dirty="0">
                <a:latin typeface="Times New Roman" charset="0"/>
                <a:ea typeface="Times New Roman" charset="0"/>
                <a:cs typeface="Times New Roman" charset="0"/>
              </a:rPr>
              <a:t>Les utilisateurs principaux de cette plateforme sont :</a:t>
            </a:r>
          </a:p>
          <a:p>
            <a:pPr marL="571500" indent="-571500">
              <a:buFont typeface="Arial" charset="0"/>
              <a:buChar char="•"/>
            </a:pPr>
            <a:r>
              <a:rPr lang="fr-FR" sz="3600" dirty="0">
                <a:latin typeface="Times New Roman" charset="0"/>
                <a:ea typeface="Times New Roman" charset="0"/>
                <a:cs typeface="Times New Roman" charset="0"/>
              </a:rPr>
              <a:t>Responsable de salle : un représentant de chaque salle de cinéma ayant accès à un espace administratif lui permettant de mettre à jour les différentes informations relatives à sa salle (nom, description, position sur la carte... </a:t>
            </a:r>
            <a:r>
              <a:rPr lang="fr-FR" sz="3600" dirty="0" err="1">
                <a:latin typeface="Times New Roman" charset="0"/>
                <a:ea typeface="Times New Roman" charset="0"/>
                <a:cs typeface="Times New Roman" charset="0"/>
              </a:rPr>
              <a:t>etc</a:t>
            </a:r>
            <a:r>
              <a:rPr lang="fr-FR" sz="3600" dirty="0">
                <a:latin typeface="Times New Roman" charset="0"/>
                <a:ea typeface="Times New Roman" charset="0"/>
                <a:cs typeface="Times New Roman" charset="0"/>
              </a:rPr>
              <a:t>) ainsi que la planification des films et des évènements à venir. </a:t>
            </a:r>
          </a:p>
          <a:p>
            <a:pPr marL="571500" indent="-571500">
              <a:buFont typeface="Arial" charset="0"/>
              <a:buChar char="•"/>
            </a:pPr>
            <a:endParaRPr lang="fr-FR" sz="3600" dirty="0">
              <a:latin typeface="Times New Roman" charset="0"/>
              <a:ea typeface="Times New Roman" charset="0"/>
              <a:cs typeface="Times New Roman" charset="0"/>
            </a:endParaRPr>
          </a:p>
          <a:p>
            <a:pPr marL="571500" indent="-571500">
              <a:buFont typeface="Arial" charset="0"/>
              <a:buChar char="•"/>
            </a:pPr>
            <a:r>
              <a:rPr lang="fr-FR" sz="3600" dirty="0">
                <a:latin typeface="Times New Roman" charset="0"/>
                <a:ea typeface="Times New Roman" charset="0"/>
                <a:cs typeface="Times New Roman" charset="0"/>
              </a:rPr>
              <a:t>Rédacteur : cet utilisateur se chargera de rédiger les différentes actualités, les sondages, l'ajout des détails des nouveaux films… </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5</a:t>
            </a:r>
            <a:endParaRPr lang="fr-FR" sz="6000" b="1" dirty="0">
              <a:solidFill>
                <a:schemeClr val="tx1"/>
              </a:solidFill>
              <a:latin typeface="Open Sans Light"/>
            </a:endParaRPr>
          </a:p>
        </p:txBody>
      </p:sp>
      <p:sp>
        <p:nvSpPr>
          <p:cNvPr id="9" name="Rectangle 8"/>
          <p:cNvSpPr/>
          <p:nvPr/>
        </p:nvSpPr>
        <p:spPr>
          <a:xfrm>
            <a:off x="2418311" y="951975"/>
            <a:ext cx="19689029" cy="969496"/>
          </a:xfrm>
          <a:prstGeom prst="rect">
            <a:avLst/>
          </a:prstGeom>
        </p:spPr>
        <p:txBody>
          <a:bodyPr wrap="square">
            <a:spAutoFit/>
          </a:bodyPr>
          <a:lstStyle/>
          <a:p>
            <a:pPr algn="ctr"/>
            <a:r>
              <a:rPr lang="fr-FR" sz="5700" b="1" dirty="0">
                <a:solidFill>
                  <a:schemeClr val="accent2">
                    <a:lumMod val="50000"/>
                  </a:schemeClr>
                </a:solidFill>
                <a:latin typeface="Arial" charset="0"/>
                <a:ea typeface="Arial" charset="0"/>
                <a:cs typeface="Arial" charset="0"/>
              </a:rPr>
              <a:t>Plateforme E-Cinéma</a:t>
            </a:r>
          </a:p>
        </p:txBody>
      </p:sp>
    </p:spTree>
    <p:extLst>
      <p:ext uri="{BB962C8B-B14F-4D97-AF65-F5344CB8AC3E}">
        <p14:creationId xmlns:p14="http://schemas.microsoft.com/office/powerpoint/2010/main" val="3201829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011680" y="2570927"/>
            <a:ext cx="20698877" cy="8894743"/>
          </a:xfrm>
          <a:prstGeom prst="rect">
            <a:avLst/>
          </a:prstGeom>
          <a:noFill/>
        </p:spPr>
        <p:txBody>
          <a:bodyPr wrap="square" rtlCol="0">
            <a:spAutoFit/>
          </a:bodyPr>
          <a:lstStyle/>
          <a:p>
            <a:r>
              <a:rPr lang="fr-FR" sz="4800" b="1" dirty="0">
                <a:solidFill>
                  <a:schemeClr val="accent2">
                    <a:lumMod val="75000"/>
                  </a:schemeClr>
                </a:solidFill>
                <a:latin typeface="Arial" charset="0"/>
                <a:ea typeface="Arial" charset="0"/>
                <a:cs typeface="Arial" charset="0"/>
              </a:rPr>
              <a:t>Objectifs du projet :</a:t>
            </a:r>
          </a:p>
          <a:p>
            <a:endParaRPr lang="fr-FR" sz="4800" b="1" dirty="0">
              <a:solidFill>
                <a:schemeClr val="accent2">
                  <a:lumMod val="75000"/>
                </a:schemeClr>
              </a:solidFill>
              <a:latin typeface="Arial" charset="0"/>
              <a:ea typeface="Arial" charset="0"/>
              <a:cs typeface="Arial" charset="0"/>
            </a:endParaRPr>
          </a:p>
          <a:p>
            <a:pPr marL="571500" indent="-571500">
              <a:buFont typeface="Arial" charset="0"/>
              <a:buChar char="•"/>
            </a:pPr>
            <a:r>
              <a:rPr lang="fr-FR" sz="3600" dirty="0">
                <a:latin typeface="Times New Roman" charset="0"/>
                <a:ea typeface="Times New Roman" charset="0"/>
                <a:cs typeface="Times New Roman" charset="0"/>
              </a:rPr>
              <a:t>Spectateur : peut visualiser les différentes informations publiées sur le portail et suggérer l'ajout ou la planification d'un film. Ce dernier peut également réserver ou acheter un ticket pour un évènement donné via un système de paiement sécurisé.</a:t>
            </a:r>
          </a:p>
          <a:p>
            <a:pPr marL="571500" indent="-571500">
              <a:buFont typeface="Arial" charset="0"/>
              <a:buChar char="•"/>
            </a:pPr>
            <a:endParaRPr lang="fr-FR" sz="3600" dirty="0">
              <a:latin typeface="Times New Roman" charset="0"/>
              <a:ea typeface="Times New Roman" charset="0"/>
              <a:cs typeface="Times New Roman" charset="0"/>
            </a:endParaRPr>
          </a:p>
          <a:p>
            <a:r>
              <a:rPr lang="fr-FR" sz="3600" dirty="0">
                <a:latin typeface="Times New Roman" charset="0"/>
                <a:ea typeface="Times New Roman" charset="0"/>
                <a:cs typeface="Times New Roman" charset="0"/>
              </a:rPr>
              <a:t>L'administrateur affecte les permissions nécessaires aux différents rôles/types d'utilisateur. Il se charge aussi d'approuver les contenus qui nécessitent une vérification.</a:t>
            </a:r>
          </a:p>
          <a:p>
            <a:endParaRPr lang="fr-FR" sz="3600" dirty="0">
              <a:latin typeface="Times New Roman" charset="0"/>
              <a:ea typeface="Times New Roman" charset="0"/>
              <a:cs typeface="Times New Roman" charset="0"/>
            </a:endParaRPr>
          </a:p>
          <a:p>
            <a:r>
              <a:rPr lang="fr-FR" sz="3600" dirty="0">
                <a:latin typeface="Times New Roman" charset="0"/>
                <a:ea typeface="Times New Roman" charset="0"/>
                <a:cs typeface="Times New Roman" charset="0"/>
              </a:rPr>
              <a:t>Les utilisateurs peuvent donner leurs feedbacks en ce qui concerne une salle ou un film donné… L'ensemble du contenu (films, salles de cinéma... etc.) sera ainsi ordonné selon les notes attribuées par les utilisateurs.</a:t>
            </a:r>
          </a:p>
          <a:p>
            <a:endParaRPr lang="fr-FR" sz="3600" dirty="0">
              <a:latin typeface="Times New Roman" charset="0"/>
              <a:ea typeface="Times New Roman" charset="0"/>
              <a:cs typeface="Times New Roman" charset="0"/>
            </a:endParaRPr>
          </a:p>
          <a:p>
            <a:endParaRPr lang="fr-FR" sz="3600" dirty="0">
              <a:latin typeface="Times New Roman" charset="0"/>
              <a:ea typeface="Times New Roman" charset="0"/>
              <a:cs typeface="Times New Roman" charset="0"/>
            </a:endParaRPr>
          </a:p>
          <a:p>
            <a:pPr lvl="0"/>
            <a:r>
              <a:rPr lang="fr-FR" sz="4400" b="1" dirty="0">
                <a:solidFill>
                  <a:srgbClr val="1BAAAA">
                    <a:lumMod val="75000"/>
                  </a:srgbClr>
                </a:solidFill>
                <a:latin typeface="Arial" charset="0"/>
                <a:ea typeface="Arial" charset="0"/>
                <a:cs typeface="Arial" charset="0"/>
              </a:rPr>
              <a:t>Outils du développement :</a:t>
            </a:r>
            <a:endParaRPr lang="fr-FR" sz="3600" dirty="0">
              <a:latin typeface="Times New Roman" charset="0"/>
              <a:ea typeface="Times New Roman" charset="0"/>
              <a:cs typeface="Times New Roman" charset="0"/>
            </a:endParaRPr>
          </a:p>
          <a:p>
            <a:r>
              <a:rPr lang="fr-FR" sz="3600" dirty="0" err="1">
                <a:latin typeface="Times New Roman" charset="0"/>
                <a:ea typeface="Times New Roman" charset="0"/>
                <a:cs typeface="Times New Roman" charset="0"/>
              </a:rPr>
              <a:t>Node</a:t>
            </a:r>
            <a:r>
              <a:rPr lang="fr-FR" sz="3600" dirty="0">
                <a:latin typeface="Times New Roman" charset="0"/>
                <a:ea typeface="Times New Roman" charset="0"/>
                <a:cs typeface="Times New Roman" charset="0"/>
              </a:rPr>
              <a:t> JS, </a:t>
            </a:r>
            <a:r>
              <a:rPr lang="fr-FR" sz="3600" dirty="0" err="1">
                <a:latin typeface="Times New Roman" charset="0"/>
                <a:ea typeface="Times New Roman" charset="0"/>
                <a:cs typeface="Times New Roman" charset="0"/>
              </a:rPr>
              <a:t>Angular</a:t>
            </a:r>
            <a:r>
              <a:rPr lang="fr-FR" sz="3600" dirty="0">
                <a:latin typeface="Times New Roman" charset="0"/>
                <a:ea typeface="Times New Roman" charset="0"/>
                <a:cs typeface="Times New Roman" charset="0"/>
              </a:rPr>
              <a:t>, </a:t>
            </a:r>
            <a:r>
              <a:rPr lang="fr-FR" sz="3600" dirty="0" err="1">
                <a:latin typeface="Times New Roman" charset="0"/>
                <a:ea typeface="Times New Roman" charset="0"/>
                <a:cs typeface="Times New Roman" charset="0"/>
              </a:rPr>
              <a:t>TypeScript</a:t>
            </a:r>
            <a:r>
              <a:rPr lang="fr-FR" sz="3600" dirty="0">
                <a:latin typeface="Times New Roman" charset="0"/>
                <a:ea typeface="Times New Roman" charset="0"/>
                <a:cs typeface="Times New Roman" charset="0"/>
              </a:rPr>
              <a:t>, CSS3/HTML5, MySQL</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5</a:t>
            </a:r>
            <a:endParaRPr lang="fr-FR" sz="6000" b="1" dirty="0">
              <a:solidFill>
                <a:schemeClr val="tx1"/>
              </a:solidFill>
              <a:latin typeface="Open Sans Light"/>
            </a:endParaRPr>
          </a:p>
        </p:txBody>
      </p:sp>
      <p:sp>
        <p:nvSpPr>
          <p:cNvPr id="9" name="Rectangle 8"/>
          <p:cNvSpPr/>
          <p:nvPr/>
        </p:nvSpPr>
        <p:spPr>
          <a:xfrm>
            <a:off x="2418311" y="951975"/>
            <a:ext cx="19689029" cy="969496"/>
          </a:xfrm>
          <a:prstGeom prst="rect">
            <a:avLst/>
          </a:prstGeom>
        </p:spPr>
        <p:txBody>
          <a:bodyPr wrap="square">
            <a:spAutoFit/>
          </a:bodyPr>
          <a:lstStyle/>
          <a:p>
            <a:pPr algn="ctr"/>
            <a:r>
              <a:rPr lang="fr-FR" sz="5700" b="1" dirty="0">
                <a:solidFill>
                  <a:schemeClr val="accent2">
                    <a:lumMod val="50000"/>
                  </a:schemeClr>
                </a:solidFill>
                <a:latin typeface="Arial" charset="0"/>
                <a:ea typeface="Arial" charset="0"/>
                <a:cs typeface="Arial" charset="0"/>
              </a:rPr>
              <a:t>Plateforme E-Cinéma</a:t>
            </a:r>
          </a:p>
        </p:txBody>
      </p:sp>
    </p:spTree>
    <p:extLst>
      <p:ext uri="{BB962C8B-B14F-4D97-AF65-F5344CB8AC3E}">
        <p14:creationId xmlns:p14="http://schemas.microsoft.com/office/powerpoint/2010/main" val="9586992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16603" y="951975"/>
            <a:ext cx="19689029" cy="1015663"/>
          </a:xfrm>
          <a:prstGeom prst="rect">
            <a:avLst/>
          </a:prstGeom>
        </p:spPr>
        <p:txBody>
          <a:bodyPr wrap="square">
            <a:spAutoFit/>
          </a:bodyPr>
          <a:lstStyle/>
          <a:p>
            <a:pPr algn="ctr"/>
            <a:r>
              <a:rPr lang="fr-FR" sz="6000" b="1" dirty="0">
                <a:solidFill>
                  <a:schemeClr val="accent2">
                    <a:lumMod val="50000"/>
                  </a:schemeClr>
                </a:solidFill>
                <a:latin typeface="Arial" charset="0"/>
                <a:ea typeface="Arial" charset="0"/>
                <a:cs typeface="Arial" charset="0"/>
              </a:rPr>
              <a:t>Générateur d'applications </a:t>
            </a:r>
            <a:r>
              <a:rPr lang="fr-FR" sz="6000" b="1" dirty="0" err="1">
                <a:solidFill>
                  <a:schemeClr val="accent2">
                    <a:lumMod val="50000"/>
                  </a:schemeClr>
                </a:solidFill>
                <a:latin typeface="Arial" charset="0"/>
                <a:ea typeface="Arial" charset="0"/>
                <a:cs typeface="Arial" charset="0"/>
              </a:rPr>
              <a:t>Symfony</a:t>
            </a:r>
            <a:endParaRPr lang="fr-FR" sz="6000" b="1" dirty="0">
              <a:solidFill>
                <a:schemeClr val="accent2">
                  <a:lumMod val="50000"/>
                </a:schemeClr>
              </a:solidFill>
              <a:latin typeface="Arial" charset="0"/>
              <a:ea typeface="Arial" charset="0"/>
              <a:cs typeface="Arial" charset="0"/>
            </a:endParaRP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6</a:t>
            </a:r>
            <a:endParaRPr lang="fr-FR" sz="6000" b="1" dirty="0">
              <a:solidFill>
                <a:schemeClr val="tx1"/>
              </a:solidFill>
              <a:latin typeface="Open Sans Light"/>
            </a:endParaRPr>
          </a:p>
        </p:txBody>
      </p:sp>
      <p:sp>
        <p:nvSpPr>
          <p:cNvPr id="9" name="ZoneTexte 8"/>
          <p:cNvSpPr txBox="1"/>
          <p:nvPr/>
        </p:nvSpPr>
        <p:spPr>
          <a:xfrm>
            <a:off x="2011678" y="1967638"/>
            <a:ext cx="20698877" cy="10187404"/>
          </a:xfrm>
          <a:prstGeom prst="rect">
            <a:avLst/>
          </a:prstGeom>
          <a:noFill/>
        </p:spPr>
        <p:txBody>
          <a:bodyPr wrap="square" rtlCol="0">
            <a:spAutoFit/>
          </a:bodyPr>
          <a:lstStyle/>
          <a:p>
            <a:pPr lvl="0"/>
            <a:r>
              <a:rPr lang="fr-FR" sz="4400" b="1" dirty="0">
                <a:solidFill>
                  <a:srgbClr val="1BAAAA">
                    <a:lumMod val="75000"/>
                  </a:srgbClr>
                </a:solidFill>
                <a:latin typeface="Arial" charset="0"/>
                <a:ea typeface="Arial" charset="0"/>
                <a:cs typeface="Arial" charset="0"/>
              </a:rPr>
              <a:t>Objectifs du projet :</a:t>
            </a:r>
            <a:endParaRPr lang="fr-FR" sz="3600" dirty="0">
              <a:latin typeface="Times New Roman" charset="0"/>
              <a:ea typeface="Times New Roman" charset="0"/>
              <a:cs typeface="Times New Roman" charset="0"/>
            </a:endParaRPr>
          </a:p>
          <a:p>
            <a:r>
              <a:rPr lang="fr-FR" sz="3600" dirty="0">
                <a:latin typeface="Times New Roman" charset="0"/>
                <a:ea typeface="Times New Roman" charset="0"/>
                <a:cs typeface="Times New Roman" charset="0"/>
              </a:rPr>
              <a:t>Lors de la mise en place d'un nouveau projet </a:t>
            </a:r>
            <a:r>
              <a:rPr lang="fr-FR" sz="3600" dirty="0" err="1">
                <a:latin typeface="Times New Roman" charset="0"/>
                <a:ea typeface="Times New Roman" charset="0"/>
                <a:cs typeface="Times New Roman" charset="0"/>
              </a:rPr>
              <a:t>Symfony</a:t>
            </a:r>
            <a:r>
              <a:rPr lang="fr-FR" sz="3600" dirty="0">
                <a:latin typeface="Times New Roman" charset="0"/>
                <a:ea typeface="Times New Roman" charset="0"/>
                <a:cs typeface="Times New Roman" charset="0"/>
              </a:rPr>
              <a:t>, plusieurs étapes se répètent d'un projet à un autre, tels que : </a:t>
            </a:r>
          </a:p>
          <a:p>
            <a:pPr marL="1658944" lvl="1" indent="-571500">
              <a:buFont typeface="Arial" charset="0"/>
              <a:buChar char="•"/>
            </a:pPr>
            <a:r>
              <a:rPr lang="fr-FR" sz="3600" dirty="0">
                <a:latin typeface="Times New Roman" charset="0"/>
                <a:ea typeface="Times New Roman" charset="0"/>
                <a:cs typeface="Times New Roman" charset="0"/>
              </a:rPr>
              <a:t>L'installation d'un projet vierge </a:t>
            </a:r>
            <a:r>
              <a:rPr lang="fr-FR" sz="3600" dirty="0" err="1">
                <a:latin typeface="Times New Roman" charset="0"/>
                <a:ea typeface="Times New Roman" charset="0"/>
                <a:cs typeface="Times New Roman" charset="0"/>
              </a:rPr>
              <a:t>Symfony</a:t>
            </a:r>
            <a:r>
              <a:rPr lang="fr-FR" sz="3600" dirty="0">
                <a:latin typeface="Times New Roman" charset="0"/>
                <a:ea typeface="Times New Roman" charset="0"/>
                <a:cs typeface="Times New Roman" charset="0"/>
              </a:rPr>
              <a:t> (et choix de la version).</a:t>
            </a:r>
          </a:p>
          <a:p>
            <a:pPr marL="1658944" lvl="1" indent="-571500">
              <a:buFont typeface="Arial" charset="0"/>
              <a:buChar char="•"/>
            </a:pPr>
            <a:r>
              <a:rPr lang="fr-FR" sz="3600" dirty="0">
                <a:latin typeface="Times New Roman" charset="0"/>
                <a:ea typeface="Times New Roman" charset="0"/>
                <a:cs typeface="Times New Roman" charset="0"/>
              </a:rPr>
              <a:t>L'installation des bundles (modules) indispensables dans chaque projet.</a:t>
            </a:r>
          </a:p>
          <a:p>
            <a:pPr marL="1658944" lvl="1" indent="-571500">
              <a:buFont typeface="Arial" charset="0"/>
              <a:buChar char="•"/>
            </a:pPr>
            <a:r>
              <a:rPr lang="fr-FR" sz="3600" dirty="0">
                <a:latin typeface="Times New Roman" charset="0"/>
                <a:ea typeface="Times New Roman" charset="0"/>
                <a:cs typeface="Times New Roman" charset="0"/>
              </a:rPr>
              <a:t>La mise en place des </a:t>
            </a:r>
            <a:r>
              <a:rPr lang="fr-FR" sz="3600" dirty="0" err="1">
                <a:latin typeface="Times New Roman" charset="0"/>
                <a:ea typeface="Times New Roman" charset="0"/>
                <a:cs typeface="Times New Roman" charset="0"/>
              </a:rPr>
              <a:t>entities</a:t>
            </a:r>
            <a:r>
              <a:rPr lang="fr-FR" sz="3600" dirty="0">
                <a:latin typeface="Times New Roman" charset="0"/>
                <a:ea typeface="Times New Roman" charset="0"/>
                <a:cs typeface="Times New Roman" charset="0"/>
              </a:rPr>
              <a:t> (couche modèle du projet).</a:t>
            </a:r>
          </a:p>
          <a:p>
            <a:pPr marL="1658944" lvl="1" indent="-571500">
              <a:buFont typeface="Arial" charset="0"/>
              <a:buChar char="•"/>
            </a:pPr>
            <a:r>
              <a:rPr lang="fr-FR" sz="3600" dirty="0">
                <a:latin typeface="Times New Roman" charset="0"/>
                <a:ea typeface="Times New Roman" charset="0"/>
                <a:cs typeface="Times New Roman" charset="0"/>
              </a:rPr>
              <a:t>Le découpage et la structuration du code métier.</a:t>
            </a:r>
          </a:p>
          <a:p>
            <a:pPr marL="1658944" lvl="1" indent="-571500">
              <a:buFont typeface="Arial" charset="0"/>
              <a:buChar char="•"/>
            </a:pPr>
            <a:endParaRPr lang="fr-FR" sz="3600" dirty="0">
              <a:latin typeface="Times New Roman" charset="0"/>
              <a:ea typeface="Times New Roman" charset="0"/>
              <a:cs typeface="Times New Roman" charset="0"/>
            </a:endParaRPr>
          </a:p>
          <a:p>
            <a:r>
              <a:rPr lang="fr-FR" sz="3600" dirty="0">
                <a:latin typeface="Times New Roman" charset="0"/>
                <a:ea typeface="Times New Roman" charset="0"/>
                <a:cs typeface="Times New Roman" charset="0"/>
              </a:rPr>
              <a:t>Le projet consiste à concevoir et développer un outil graphique de génération des applications </a:t>
            </a:r>
            <a:r>
              <a:rPr lang="fr-FR" sz="3600" dirty="0" err="1">
                <a:latin typeface="Times New Roman" charset="0"/>
                <a:ea typeface="Times New Roman" charset="0"/>
                <a:cs typeface="Times New Roman" charset="0"/>
              </a:rPr>
              <a:t>Symfony</a:t>
            </a:r>
            <a:r>
              <a:rPr lang="fr-FR" sz="3600" dirty="0">
                <a:latin typeface="Times New Roman" charset="0"/>
                <a:ea typeface="Times New Roman" charset="0"/>
                <a:cs typeface="Times New Roman" charset="0"/>
              </a:rPr>
              <a:t> qui couvre l'ensemble des concepts techniques et outils de développement (autour de l'écosystème du </a:t>
            </a:r>
            <a:r>
              <a:rPr lang="fr-FR" sz="3600" dirty="0" err="1">
                <a:latin typeface="Times New Roman" charset="0"/>
                <a:ea typeface="Times New Roman" charset="0"/>
                <a:cs typeface="Times New Roman" charset="0"/>
              </a:rPr>
              <a:t>framework</a:t>
            </a:r>
            <a:r>
              <a:rPr lang="fr-FR" sz="3600" dirty="0">
                <a:latin typeface="Times New Roman" charset="0"/>
                <a:ea typeface="Times New Roman" charset="0"/>
                <a:cs typeface="Times New Roman" charset="0"/>
              </a:rPr>
              <a:t> </a:t>
            </a:r>
            <a:r>
              <a:rPr lang="fr-FR" sz="3600" dirty="0" err="1">
                <a:latin typeface="Times New Roman" charset="0"/>
                <a:ea typeface="Times New Roman" charset="0"/>
                <a:cs typeface="Times New Roman" charset="0"/>
              </a:rPr>
              <a:t>Symfony</a:t>
            </a:r>
            <a:r>
              <a:rPr lang="fr-FR" sz="3600" dirty="0">
                <a:latin typeface="Times New Roman" charset="0"/>
                <a:ea typeface="Times New Roman" charset="0"/>
                <a:cs typeface="Times New Roman" charset="0"/>
              </a:rPr>
              <a:t>), visant à reproduire le code d'une application sans avoir à le faire écrire directement par nos développeurs.</a:t>
            </a:r>
          </a:p>
          <a:p>
            <a:endParaRPr lang="fr-FR" sz="3600" dirty="0">
              <a:latin typeface="Times New Roman" charset="0"/>
              <a:ea typeface="Times New Roman" charset="0"/>
              <a:cs typeface="Times New Roman" charset="0"/>
            </a:endParaRPr>
          </a:p>
          <a:p>
            <a:r>
              <a:rPr lang="fr-FR" sz="3600" dirty="0">
                <a:latin typeface="Times New Roman" charset="0"/>
                <a:ea typeface="Times New Roman" charset="0"/>
                <a:cs typeface="Times New Roman" charset="0"/>
              </a:rPr>
              <a:t>Le projet devra être </a:t>
            </a:r>
            <a:r>
              <a:rPr lang="fr-FR" sz="3600" dirty="0" err="1">
                <a:latin typeface="Times New Roman" charset="0"/>
                <a:ea typeface="Times New Roman" charset="0"/>
                <a:cs typeface="Times New Roman" charset="0"/>
              </a:rPr>
              <a:t>dockerisé</a:t>
            </a:r>
            <a:r>
              <a:rPr lang="fr-FR" sz="3600" dirty="0">
                <a:latin typeface="Times New Roman" charset="0"/>
                <a:ea typeface="Times New Roman" charset="0"/>
                <a:cs typeface="Times New Roman" charset="0"/>
              </a:rPr>
              <a:t> et intégré dans le processus CI/CD (</a:t>
            </a:r>
            <a:r>
              <a:rPr lang="fr-FR" sz="3600" dirty="0" err="1">
                <a:latin typeface="Times New Roman" charset="0"/>
                <a:ea typeface="Times New Roman" charset="0"/>
                <a:cs typeface="Times New Roman" charset="0"/>
              </a:rPr>
              <a:t>continuous</a:t>
            </a:r>
            <a:r>
              <a:rPr lang="fr-FR" sz="3600" dirty="0">
                <a:latin typeface="Times New Roman" charset="0"/>
                <a:ea typeface="Times New Roman" charset="0"/>
                <a:cs typeface="Times New Roman" charset="0"/>
              </a:rPr>
              <a:t> </a:t>
            </a:r>
            <a:r>
              <a:rPr lang="fr-FR" sz="3600" dirty="0" err="1">
                <a:latin typeface="Times New Roman" charset="0"/>
                <a:ea typeface="Times New Roman" charset="0"/>
                <a:cs typeface="Times New Roman" charset="0"/>
              </a:rPr>
              <a:t>integration</a:t>
            </a:r>
            <a:r>
              <a:rPr lang="fr-FR" sz="3600" dirty="0">
                <a:latin typeface="Times New Roman" charset="0"/>
                <a:ea typeface="Times New Roman" charset="0"/>
                <a:cs typeface="Times New Roman" charset="0"/>
              </a:rPr>
              <a:t> and </a:t>
            </a:r>
            <a:r>
              <a:rPr lang="fr-FR" sz="3600" dirty="0" err="1">
                <a:latin typeface="Times New Roman" charset="0"/>
                <a:ea typeface="Times New Roman" charset="0"/>
                <a:cs typeface="Times New Roman" charset="0"/>
              </a:rPr>
              <a:t>continious</a:t>
            </a:r>
            <a:r>
              <a:rPr lang="fr-FR" sz="3600" dirty="0">
                <a:latin typeface="Times New Roman" charset="0"/>
                <a:ea typeface="Times New Roman" charset="0"/>
                <a:cs typeface="Times New Roman" charset="0"/>
              </a:rPr>
              <a:t> </a:t>
            </a:r>
            <a:r>
              <a:rPr lang="fr-FR" sz="3600" dirty="0" err="1">
                <a:latin typeface="Times New Roman" charset="0"/>
                <a:ea typeface="Times New Roman" charset="0"/>
                <a:cs typeface="Times New Roman" charset="0"/>
              </a:rPr>
              <a:t>deployment</a:t>
            </a:r>
            <a:r>
              <a:rPr lang="fr-FR" sz="3600" dirty="0">
                <a:latin typeface="Times New Roman" charset="0"/>
                <a:ea typeface="Times New Roman" charset="0"/>
                <a:cs typeface="Times New Roman" charset="0"/>
              </a:rPr>
              <a:t>) de l’entreprise.</a:t>
            </a:r>
          </a:p>
          <a:p>
            <a:pPr lvl="0"/>
            <a:endParaRPr lang="fr-FR" sz="3600" b="1" dirty="0">
              <a:solidFill>
                <a:srgbClr val="1BAAAA">
                  <a:lumMod val="75000"/>
                </a:srgbClr>
              </a:solidFill>
              <a:latin typeface="Arial" charset="0"/>
              <a:ea typeface="Arial" charset="0"/>
              <a:cs typeface="Arial" charset="0"/>
            </a:endParaRPr>
          </a:p>
          <a:p>
            <a:pPr lvl="0"/>
            <a:r>
              <a:rPr lang="fr-FR" sz="4000" b="1" dirty="0">
                <a:solidFill>
                  <a:srgbClr val="1BAAAA">
                    <a:lumMod val="75000"/>
                  </a:srgbClr>
                </a:solidFill>
                <a:latin typeface="Arial" charset="0"/>
                <a:ea typeface="Arial" charset="0"/>
                <a:cs typeface="Arial" charset="0"/>
              </a:rPr>
              <a:t>Outils du développement :</a:t>
            </a:r>
          </a:p>
          <a:p>
            <a:pPr lvl="0"/>
            <a:r>
              <a:rPr lang="fr-FR" sz="3200" dirty="0">
                <a:latin typeface="Times New Roman" charset="0"/>
                <a:ea typeface="Times New Roman" charset="0"/>
                <a:cs typeface="Times New Roman" charset="0"/>
              </a:rPr>
              <a:t>PHP, </a:t>
            </a:r>
            <a:r>
              <a:rPr lang="fr-FR" sz="3200" dirty="0" err="1">
                <a:latin typeface="Times New Roman" charset="0"/>
                <a:ea typeface="Times New Roman" charset="0"/>
                <a:cs typeface="Times New Roman" charset="0"/>
              </a:rPr>
              <a:t>Symfony</a:t>
            </a:r>
            <a:r>
              <a:rPr lang="fr-FR" sz="3200" dirty="0">
                <a:latin typeface="Times New Roman" charset="0"/>
                <a:ea typeface="Times New Roman" charset="0"/>
                <a:cs typeface="Times New Roman" charset="0"/>
              </a:rPr>
              <a:t>, </a:t>
            </a:r>
            <a:r>
              <a:rPr lang="fr-FR" sz="3200" dirty="0" err="1">
                <a:latin typeface="Times New Roman" charset="0"/>
                <a:ea typeface="Times New Roman" charset="0"/>
                <a:cs typeface="Times New Roman" charset="0"/>
              </a:rPr>
              <a:t>Angular</a:t>
            </a:r>
            <a:r>
              <a:rPr lang="fr-FR" sz="3200" dirty="0">
                <a:latin typeface="Times New Roman" charset="0"/>
                <a:ea typeface="Times New Roman" charset="0"/>
                <a:cs typeface="Times New Roman" charset="0"/>
              </a:rPr>
              <a:t>, </a:t>
            </a:r>
            <a:r>
              <a:rPr lang="fr-FR" sz="3200" dirty="0" err="1">
                <a:latin typeface="Times New Roman" charset="0"/>
                <a:ea typeface="Times New Roman" charset="0"/>
                <a:cs typeface="Times New Roman" charset="0"/>
              </a:rPr>
              <a:t>TypeScript</a:t>
            </a:r>
            <a:r>
              <a:rPr lang="fr-FR" sz="3200" dirty="0">
                <a:latin typeface="Times New Roman" charset="0"/>
                <a:ea typeface="Times New Roman" charset="0"/>
                <a:cs typeface="Times New Roman" charset="0"/>
              </a:rPr>
              <a:t>, CSS3/HTML5, MySQL</a:t>
            </a:r>
          </a:p>
        </p:txBody>
      </p:sp>
    </p:spTree>
    <p:extLst>
      <p:ext uri="{BB962C8B-B14F-4D97-AF65-F5344CB8AC3E}">
        <p14:creationId xmlns:p14="http://schemas.microsoft.com/office/powerpoint/2010/main" val="9121890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16603" y="951975"/>
            <a:ext cx="19689029" cy="1015663"/>
          </a:xfrm>
          <a:prstGeom prst="rect">
            <a:avLst/>
          </a:prstGeom>
        </p:spPr>
        <p:txBody>
          <a:bodyPr wrap="square">
            <a:spAutoFit/>
          </a:bodyPr>
          <a:lstStyle/>
          <a:p>
            <a:pPr algn="ctr"/>
            <a:r>
              <a:rPr lang="fr-FR" sz="6000" b="1" dirty="0">
                <a:solidFill>
                  <a:schemeClr val="accent2">
                    <a:lumMod val="50000"/>
                  </a:schemeClr>
                </a:solidFill>
                <a:latin typeface="Arial" charset="0"/>
                <a:ea typeface="Arial" charset="0"/>
                <a:cs typeface="Arial" charset="0"/>
              </a:rPr>
              <a:t>Editeur de CV </a:t>
            </a:r>
          </a:p>
        </p:txBody>
      </p:sp>
      <p:sp>
        <p:nvSpPr>
          <p:cNvPr id="7" name="Signalisation droite 6"/>
          <p:cNvSpPr/>
          <p:nvPr/>
        </p:nvSpPr>
        <p:spPr>
          <a:xfrm>
            <a:off x="-1" y="951975"/>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7</a:t>
            </a:r>
            <a:endParaRPr lang="fr-FR" sz="6000" b="1" dirty="0">
              <a:solidFill>
                <a:schemeClr val="tx1"/>
              </a:solidFill>
              <a:latin typeface="Open Sans Light"/>
            </a:endParaRPr>
          </a:p>
        </p:txBody>
      </p:sp>
      <p:sp>
        <p:nvSpPr>
          <p:cNvPr id="9" name="ZoneTexte 8"/>
          <p:cNvSpPr txBox="1"/>
          <p:nvPr/>
        </p:nvSpPr>
        <p:spPr>
          <a:xfrm>
            <a:off x="2011680" y="2356258"/>
            <a:ext cx="20698877" cy="9694962"/>
          </a:xfrm>
          <a:prstGeom prst="rect">
            <a:avLst/>
          </a:prstGeom>
          <a:noFill/>
        </p:spPr>
        <p:txBody>
          <a:bodyPr wrap="square" rtlCol="0">
            <a:spAutoFit/>
          </a:bodyPr>
          <a:lstStyle/>
          <a:p>
            <a:pPr lvl="0"/>
            <a:r>
              <a:rPr lang="fr-FR" sz="4400" b="1" dirty="0">
                <a:solidFill>
                  <a:srgbClr val="1BAAAA">
                    <a:lumMod val="75000"/>
                  </a:srgbClr>
                </a:solidFill>
                <a:latin typeface="Arial" charset="0"/>
                <a:ea typeface="Arial" charset="0"/>
                <a:cs typeface="Arial" charset="0"/>
              </a:rPr>
              <a:t>Objectifs du projet :</a:t>
            </a:r>
          </a:p>
          <a:p>
            <a:r>
              <a:rPr lang="fr-FR" sz="3600" dirty="0">
                <a:latin typeface="Times New Roman" charset="0"/>
                <a:ea typeface="Times New Roman" charset="0"/>
                <a:cs typeface="Times New Roman" charset="0"/>
              </a:rPr>
              <a:t>Nous souhaitons développer une application d'édition de CV selon des </a:t>
            </a:r>
            <a:r>
              <a:rPr lang="fr-FR" sz="3600" dirty="0" err="1">
                <a:latin typeface="Times New Roman" charset="0"/>
                <a:ea typeface="Times New Roman" charset="0"/>
                <a:cs typeface="Times New Roman" charset="0"/>
              </a:rPr>
              <a:t>templates</a:t>
            </a:r>
            <a:r>
              <a:rPr lang="fr-FR" sz="3600" dirty="0">
                <a:latin typeface="Times New Roman" charset="0"/>
                <a:ea typeface="Times New Roman" charset="0"/>
                <a:cs typeface="Times New Roman" charset="0"/>
              </a:rPr>
              <a:t> prédéfinis et à partir de données à sélectionner depuis la base de CV (</a:t>
            </a:r>
            <a:r>
              <a:rPr lang="fr-FR" sz="3600" dirty="0" err="1">
                <a:latin typeface="Times New Roman" charset="0"/>
                <a:ea typeface="Times New Roman" charset="0"/>
                <a:cs typeface="Times New Roman" charset="0"/>
              </a:rPr>
              <a:t>CVthèque</a:t>
            </a:r>
            <a:r>
              <a:rPr lang="fr-FR" sz="3600" dirty="0">
                <a:latin typeface="Times New Roman" charset="0"/>
                <a:ea typeface="Times New Roman" charset="0"/>
                <a:cs typeface="Times New Roman" charset="0"/>
              </a:rPr>
              <a:t>) de l'entreprise.</a:t>
            </a:r>
          </a:p>
          <a:p>
            <a:endParaRPr lang="fr-FR" sz="3600" dirty="0">
              <a:latin typeface="Times New Roman" charset="0"/>
              <a:ea typeface="Times New Roman" charset="0"/>
              <a:cs typeface="Times New Roman" charset="0"/>
            </a:endParaRPr>
          </a:p>
          <a:p>
            <a:r>
              <a:rPr lang="fr-FR" sz="3600" dirty="0">
                <a:latin typeface="Times New Roman" charset="0"/>
                <a:ea typeface="Times New Roman" charset="0"/>
                <a:cs typeface="Times New Roman" charset="0"/>
              </a:rPr>
              <a:t>L'idée est d'aider les métiers à adapter les CV des collaborateurs et de mettre en avant les informations les plus pertinentes selon le contexte. Cette application devra nous permettre de:</a:t>
            </a:r>
          </a:p>
          <a:p>
            <a:pPr marL="1658944" lvl="1" indent="-571500">
              <a:buFont typeface="Arial" charset="0"/>
              <a:buChar char="•"/>
            </a:pPr>
            <a:r>
              <a:rPr lang="fr-FR" sz="3600" dirty="0">
                <a:latin typeface="Times New Roman" charset="0"/>
                <a:ea typeface="Times New Roman" charset="0"/>
                <a:cs typeface="Times New Roman" charset="0"/>
              </a:rPr>
              <a:t>Concevoir des modèle de CV et de définir les liens avec les données de la </a:t>
            </a:r>
            <a:r>
              <a:rPr lang="fr-FR" sz="3600" dirty="0" err="1">
                <a:latin typeface="Times New Roman" charset="0"/>
                <a:ea typeface="Times New Roman" charset="0"/>
                <a:cs typeface="Times New Roman" charset="0"/>
              </a:rPr>
              <a:t>CVthèque</a:t>
            </a:r>
            <a:r>
              <a:rPr lang="fr-FR" sz="3600" dirty="0">
                <a:latin typeface="Times New Roman" charset="0"/>
                <a:ea typeface="Times New Roman" charset="0"/>
                <a:cs typeface="Times New Roman" charset="0"/>
              </a:rPr>
              <a:t> avec chaque section des modèles </a:t>
            </a:r>
          </a:p>
          <a:p>
            <a:pPr marL="1658944" lvl="1" indent="-571500">
              <a:buFont typeface="Arial" charset="0"/>
              <a:buChar char="•"/>
            </a:pPr>
            <a:r>
              <a:rPr lang="fr-FR" sz="3600" dirty="0">
                <a:latin typeface="Times New Roman" charset="0"/>
                <a:ea typeface="Times New Roman" charset="0"/>
                <a:cs typeface="Times New Roman" charset="0"/>
              </a:rPr>
              <a:t>Enregistrer le projet d'Edition de CV à son stade d’avancement</a:t>
            </a:r>
          </a:p>
          <a:p>
            <a:pPr marL="1658944" lvl="1" indent="-571500">
              <a:buFont typeface="Arial" charset="0"/>
              <a:buChar char="•"/>
            </a:pPr>
            <a:r>
              <a:rPr lang="fr-FR" sz="3600" dirty="0">
                <a:latin typeface="Times New Roman" charset="0"/>
                <a:ea typeface="Times New Roman" charset="0"/>
                <a:cs typeface="Times New Roman" charset="0"/>
              </a:rPr>
              <a:t>Enregistrer les modèles conçus</a:t>
            </a:r>
          </a:p>
          <a:p>
            <a:pPr marL="1658944" lvl="1" indent="-571500">
              <a:buFont typeface="Arial" charset="0"/>
              <a:buChar char="•"/>
            </a:pPr>
            <a:r>
              <a:rPr lang="fr-FR" sz="3600" dirty="0">
                <a:latin typeface="Times New Roman" charset="0"/>
                <a:ea typeface="Times New Roman" charset="0"/>
                <a:cs typeface="Times New Roman" charset="0"/>
              </a:rPr>
              <a:t>Choisir un modèle de CV et les informations qu'on souhaite afficher du CV de la personne concernée</a:t>
            </a:r>
          </a:p>
          <a:p>
            <a:pPr marL="1658944" lvl="1" indent="-571500">
              <a:buFont typeface="Arial" charset="0"/>
              <a:buChar char="•"/>
            </a:pPr>
            <a:r>
              <a:rPr lang="fr-FR" sz="3600" dirty="0">
                <a:latin typeface="Times New Roman" charset="0"/>
                <a:ea typeface="Times New Roman" charset="0"/>
                <a:cs typeface="Times New Roman" charset="0"/>
              </a:rPr>
              <a:t>Editer le CV sous forme PDF en respectant le modèle et les informations choisis </a:t>
            </a:r>
          </a:p>
          <a:p>
            <a:pPr marL="1658944" lvl="1" indent="-571500">
              <a:buFont typeface="Arial" charset="0"/>
              <a:buChar char="•"/>
            </a:pPr>
            <a:r>
              <a:rPr lang="fr-FR" sz="3600" dirty="0">
                <a:latin typeface="Times New Roman" charset="0"/>
                <a:ea typeface="Times New Roman" charset="0"/>
                <a:cs typeface="Times New Roman" charset="0"/>
              </a:rPr>
              <a:t>Réaliser des retouches manuelles sur un CV avant de l’éditer </a:t>
            </a:r>
          </a:p>
          <a:p>
            <a:pPr marL="1658944" lvl="1" indent="-571500">
              <a:buFont typeface="Arial" charset="0"/>
              <a:buChar char="•"/>
            </a:pPr>
            <a:r>
              <a:rPr lang="fr-FR" sz="3600" dirty="0">
                <a:latin typeface="Times New Roman" charset="0"/>
                <a:ea typeface="Times New Roman" charset="0"/>
                <a:cs typeface="Times New Roman" charset="0"/>
              </a:rPr>
              <a:t>Sauvegarder le fichier résultant.</a:t>
            </a:r>
          </a:p>
          <a:p>
            <a:endParaRPr lang="fr-FR" sz="3600" dirty="0">
              <a:latin typeface="Times New Roman" charset="0"/>
              <a:ea typeface="Times New Roman" charset="0"/>
              <a:cs typeface="Times New Roman" charset="0"/>
            </a:endParaRPr>
          </a:p>
          <a:p>
            <a:pPr lvl="0"/>
            <a:r>
              <a:rPr lang="fr-FR" sz="4400" b="1" dirty="0">
                <a:solidFill>
                  <a:srgbClr val="1BAAAA">
                    <a:lumMod val="75000"/>
                  </a:srgbClr>
                </a:solidFill>
                <a:latin typeface="Arial" charset="0"/>
                <a:ea typeface="Arial" charset="0"/>
                <a:cs typeface="Arial" charset="0"/>
              </a:rPr>
              <a:t>Outils du développement :</a:t>
            </a:r>
            <a:endParaRPr lang="fr-FR" sz="4400" dirty="0">
              <a:latin typeface="Times New Roman" charset="0"/>
              <a:ea typeface="Times New Roman" charset="0"/>
              <a:cs typeface="Times New Roman" charset="0"/>
            </a:endParaRPr>
          </a:p>
          <a:p>
            <a:r>
              <a:rPr lang="fr-FR" sz="3600" dirty="0" err="1">
                <a:latin typeface="Times New Roman" charset="0"/>
                <a:ea typeface="Times New Roman" charset="0"/>
                <a:cs typeface="Times New Roman" charset="0"/>
              </a:rPr>
              <a:t>NodeJS</a:t>
            </a:r>
            <a:r>
              <a:rPr lang="fr-FR" sz="3600" dirty="0">
                <a:latin typeface="Times New Roman" charset="0"/>
                <a:ea typeface="Times New Roman" charset="0"/>
                <a:cs typeface="Times New Roman" charset="0"/>
              </a:rPr>
              <a:t>, </a:t>
            </a:r>
            <a:r>
              <a:rPr lang="fr-FR" sz="3600" dirty="0" err="1">
                <a:latin typeface="Times New Roman" charset="0"/>
                <a:ea typeface="Times New Roman" charset="0"/>
                <a:cs typeface="Times New Roman" charset="0"/>
              </a:rPr>
              <a:t>Angular</a:t>
            </a:r>
            <a:r>
              <a:rPr lang="fr-FR" sz="3600" dirty="0">
                <a:latin typeface="Times New Roman" charset="0"/>
                <a:ea typeface="Times New Roman" charset="0"/>
                <a:cs typeface="Times New Roman" charset="0"/>
              </a:rPr>
              <a:t> 8 ( </a:t>
            </a:r>
            <a:r>
              <a:rPr lang="fr-FR" sz="3600" dirty="0" err="1">
                <a:latin typeface="Times New Roman" charset="0"/>
                <a:ea typeface="Times New Roman" charset="0"/>
                <a:cs typeface="Times New Roman" charset="0"/>
              </a:rPr>
              <a:t>Ionic</a:t>
            </a:r>
            <a:r>
              <a:rPr lang="fr-FR" sz="3600" dirty="0">
                <a:latin typeface="Times New Roman" charset="0"/>
                <a:ea typeface="Times New Roman" charset="0"/>
                <a:cs typeface="Times New Roman" charset="0"/>
              </a:rPr>
              <a:t> ), </a:t>
            </a:r>
            <a:r>
              <a:rPr lang="fr-FR" sz="3600" dirty="0" err="1">
                <a:latin typeface="Times New Roman" charset="0"/>
                <a:ea typeface="Times New Roman" charset="0"/>
                <a:cs typeface="Times New Roman" charset="0"/>
              </a:rPr>
              <a:t>Firebase</a:t>
            </a:r>
            <a:r>
              <a:rPr lang="fr-FR" sz="3600" dirty="0">
                <a:latin typeface="Times New Roman" charset="0"/>
                <a:ea typeface="Times New Roman" charset="0"/>
                <a:cs typeface="Times New Roman" charset="0"/>
              </a:rPr>
              <a:t>, GIT/GITLAB.</a:t>
            </a:r>
          </a:p>
        </p:txBody>
      </p:sp>
    </p:spTree>
    <p:extLst>
      <p:ext uri="{BB962C8B-B14F-4D97-AF65-F5344CB8AC3E}">
        <p14:creationId xmlns:p14="http://schemas.microsoft.com/office/powerpoint/2010/main" val="158212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838495" y="3312984"/>
            <a:ext cx="324128" cy="2308324"/>
          </a:xfrm>
          <a:prstGeom prst="rect">
            <a:avLst/>
          </a:prstGeom>
          <a:noFill/>
        </p:spPr>
        <p:txBody>
          <a:bodyPr wrap="none" rtlCol="0">
            <a:spAutoFit/>
          </a:bodyPr>
          <a:lstStyle/>
          <a:p>
            <a:endParaRPr lang="es-ES_tradnl" sz="4800" dirty="0"/>
          </a:p>
          <a:p>
            <a:endParaRPr lang="es-ES_tradnl" sz="4800" i="1" dirty="0"/>
          </a:p>
          <a:p>
            <a:r>
              <a:rPr lang="fr-FR" sz="4800" i="1" dirty="0"/>
              <a:t> </a:t>
            </a:r>
            <a:endParaRPr lang="fr-FR" sz="4800" dirty="0"/>
          </a:p>
        </p:txBody>
      </p:sp>
      <p:sp>
        <p:nvSpPr>
          <p:cNvPr id="8" name="Signalisation droite 7"/>
          <p:cNvSpPr/>
          <p:nvPr/>
        </p:nvSpPr>
        <p:spPr>
          <a:xfrm>
            <a:off x="-1" y="613423"/>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4</a:t>
            </a:r>
            <a:endParaRPr lang="fr-FR" sz="6000" b="1" dirty="0">
              <a:solidFill>
                <a:schemeClr val="tx1"/>
              </a:solidFill>
              <a:latin typeface="Open Sans Light"/>
            </a:endParaRPr>
          </a:p>
        </p:txBody>
      </p:sp>
      <p:sp>
        <p:nvSpPr>
          <p:cNvPr id="9" name="Rectangle 8"/>
          <p:cNvSpPr/>
          <p:nvPr/>
        </p:nvSpPr>
        <p:spPr>
          <a:xfrm>
            <a:off x="2824944" y="613423"/>
            <a:ext cx="19885613" cy="1785104"/>
          </a:xfrm>
          <a:prstGeom prst="rect">
            <a:avLst/>
          </a:prstGeom>
        </p:spPr>
        <p:txBody>
          <a:bodyPr wrap="square">
            <a:spAutoFit/>
          </a:bodyPr>
          <a:lstStyle/>
          <a:p>
            <a:pPr lvl="0" algn="ctr"/>
            <a:r>
              <a:rPr lang="fr-FR" sz="5500" b="1" dirty="0">
                <a:solidFill>
                  <a:schemeClr val="accent2">
                    <a:lumMod val="50000"/>
                  </a:schemeClr>
                </a:solidFill>
                <a:latin typeface="Arial" charset="0"/>
                <a:ea typeface="Arial" charset="0"/>
                <a:cs typeface="Arial" charset="0"/>
              </a:rPr>
              <a:t>Medim : conception et réalisation d'une plateforme de  consultation médicale en ligne</a:t>
            </a:r>
          </a:p>
        </p:txBody>
      </p:sp>
      <p:sp>
        <p:nvSpPr>
          <p:cNvPr id="10" name="ZoneTexte 9"/>
          <p:cNvSpPr txBox="1"/>
          <p:nvPr/>
        </p:nvSpPr>
        <p:spPr>
          <a:xfrm>
            <a:off x="2011680" y="3095044"/>
            <a:ext cx="20698877" cy="6617196"/>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Description de sujet :</a:t>
            </a:r>
            <a:endParaRPr lang="fr-FR" sz="4000" dirty="0">
              <a:latin typeface="Times New Roman" charset="0"/>
              <a:ea typeface="Times New Roman" charset="0"/>
              <a:cs typeface="Times New Roman" charset="0"/>
            </a:endParaRPr>
          </a:p>
          <a:p>
            <a:r>
              <a:rPr lang="fr-FR" sz="4000" dirty="0">
                <a:latin typeface="Times New Roman" charset="0"/>
                <a:ea typeface="Times New Roman" charset="0"/>
                <a:cs typeface="Times New Roman" charset="0"/>
              </a:rPr>
              <a:t>La solution proposée, pour notre projet, est de réaliser un système informatisé qui permet d’exposer une liste des psychologue et leurs services en ligne, faciliter et informatiser la communication entre les différents acteurs, et ceci sans faire recours aux consultation en direct.</a:t>
            </a:r>
          </a:p>
          <a:p>
            <a:endParaRPr lang="fr-FR" sz="4000" dirty="0">
              <a:latin typeface="Times New Roman" charset="0"/>
              <a:ea typeface="Times New Roman" charset="0"/>
              <a:cs typeface="Times New Roman" charset="0"/>
            </a:endParaRPr>
          </a:p>
          <a:p>
            <a:r>
              <a:rPr lang="fr-FR" sz="4000" dirty="0">
                <a:latin typeface="Times New Roman" charset="0"/>
                <a:ea typeface="Times New Roman" charset="0"/>
                <a:cs typeface="Times New Roman" charset="0"/>
              </a:rPr>
              <a:t>Ce système doit oﬀrir :</a:t>
            </a:r>
          </a:p>
          <a:p>
            <a:pPr marL="1658944" lvl="1" indent="-571500">
              <a:buFont typeface="Arial" charset="0"/>
              <a:buChar char="•"/>
            </a:pPr>
            <a:r>
              <a:rPr lang="fr-FR" sz="3600" dirty="0">
                <a:latin typeface="Times New Roman" charset="0"/>
                <a:ea typeface="Times New Roman" charset="0"/>
                <a:cs typeface="Times New Roman" charset="0"/>
              </a:rPr>
              <a:t>La possibilité de se consulter sans déplacement au cabinet de psychologue.</a:t>
            </a:r>
          </a:p>
          <a:p>
            <a:pPr marL="1658944" lvl="1" indent="-571500">
              <a:buFont typeface="Arial" charset="0"/>
              <a:buChar char="•"/>
            </a:pPr>
            <a:r>
              <a:rPr lang="fr-FR" sz="3600" dirty="0">
                <a:latin typeface="Times New Roman" charset="0"/>
                <a:ea typeface="Times New Roman" charset="0"/>
                <a:cs typeface="Times New Roman" charset="0"/>
              </a:rPr>
              <a:t>La réservation d’un rendez-vous en toute sécurité sans avoir des contraintes de temps, de déplacement, etc,...</a:t>
            </a:r>
          </a:p>
          <a:p>
            <a:pPr marL="1658944" lvl="1" indent="-571500">
              <a:buFont typeface="Arial" charset="0"/>
              <a:buChar char="•"/>
            </a:pPr>
            <a:r>
              <a:rPr lang="fr-FR" sz="3600" dirty="0">
                <a:latin typeface="Times New Roman" charset="0"/>
                <a:ea typeface="Times New Roman" charset="0"/>
                <a:cs typeface="Times New Roman" charset="0"/>
              </a:rPr>
              <a:t>La gérance du planning de suivi du rendez-vous, en mettant en évidence, pour chaque rendez-vous passée par le patient l’état de son rendez-vous (en cours de traitement, traitée, non traitée).</a:t>
            </a:r>
          </a:p>
        </p:txBody>
      </p:sp>
    </p:spTree>
    <p:extLst>
      <p:ext uri="{BB962C8B-B14F-4D97-AF65-F5344CB8AC3E}">
        <p14:creationId xmlns:p14="http://schemas.microsoft.com/office/powerpoint/2010/main" val="1551803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838495" y="3312984"/>
            <a:ext cx="324128" cy="2308324"/>
          </a:xfrm>
          <a:prstGeom prst="rect">
            <a:avLst/>
          </a:prstGeom>
          <a:noFill/>
        </p:spPr>
        <p:txBody>
          <a:bodyPr wrap="none" rtlCol="0">
            <a:spAutoFit/>
          </a:bodyPr>
          <a:lstStyle/>
          <a:p>
            <a:endParaRPr lang="es-ES_tradnl" sz="4800" dirty="0"/>
          </a:p>
          <a:p>
            <a:endParaRPr lang="es-ES_tradnl" sz="4800" i="1" dirty="0"/>
          </a:p>
          <a:p>
            <a:r>
              <a:rPr lang="fr-FR" sz="4800" i="1" dirty="0"/>
              <a:t> </a:t>
            </a:r>
            <a:endParaRPr lang="fr-FR" sz="4800" dirty="0"/>
          </a:p>
        </p:txBody>
      </p:sp>
      <p:sp>
        <p:nvSpPr>
          <p:cNvPr id="9" name="Signalisation droite 8"/>
          <p:cNvSpPr/>
          <p:nvPr/>
        </p:nvSpPr>
        <p:spPr>
          <a:xfrm>
            <a:off x="-1" y="613423"/>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4</a:t>
            </a:r>
            <a:endParaRPr lang="fr-FR" sz="6000" b="1" dirty="0">
              <a:solidFill>
                <a:schemeClr val="tx1"/>
              </a:solidFill>
              <a:latin typeface="Open Sans Light"/>
            </a:endParaRPr>
          </a:p>
        </p:txBody>
      </p:sp>
      <p:sp>
        <p:nvSpPr>
          <p:cNvPr id="10" name="Rectangle 9"/>
          <p:cNvSpPr/>
          <p:nvPr/>
        </p:nvSpPr>
        <p:spPr>
          <a:xfrm>
            <a:off x="2824944" y="679358"/>
            <a:ext cx="19885613" cy="1785104"/>
          </a:xfrm>
          <a:prstGeom prst="rect">
            <a:avLst/>
          </a:prstGeom>
        </p:spPr>
        <p:txBody>
          <a:bodyPr wrap="square">
            <a:spAutoFit/>
          </a:bodyPr>
          <a:lstStyle/>
          <a:p>
            <a:pPr lvl="0" algn="ctr"/>
            <a:r>
              <a:rPr lang="fr-FR" sz="5500" b="1" dirty="0">
                <a:solidFill>
                  <a:schemeClr val="accent2">
                    <a:lumMod val="50000"/>
                  </a:schemeClr>
                </a:solidFill>
                <a:latin typeface="Arial" charset="0"/>
                <a:ea typeface="Arial" charset="0"/>
                <a:cs typeface="Arial" charset="0"/>
              </a:rPr>
              <a:t>Medim : conception et réalisation d'une plateforme de  consultation médicale en ligne</a:t>
            </a:r>
          </a:p>
        </p:txBody>
      </p:sp>
      <p:sp>
        <p:nvSpPr>
          <p:cNvPr id="11" name="ZoneTexte 10"/>
          <p:cNvSpPr txBox="1"/>
          <p:nvPr/>
        </p:nvSpPr>
        <p:spPr>
          <a:xfrm>
            <a:off x="2011680" y="3312984"/>
            <a:ext cx="20698877" cy="7417415"/>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Description de sujet :</a:t>
            </a:r>
            <a:endParaRPr lang="fr-FR" sz="4000" dirty="0">
              <a:latin typeface="Times New Roman" charset="0"/>
              <a:ea typeface="Times New Roman" charset="0"/>
              <a:cs typeface="Times New Roman" charset="0"/>
            </a:endParaRPr>
          </a:p>
          <a:p>
            <a:pPr marL="1658944" lvl="1" indent="-571500">
              <a:buFont typeface="Arial" charset="0"/>
              <a:buChar char="•"/>
            </a:pPr>
            <a:endParaRPr lang="fr-FR" sz="3600" dirty="0">
              <a:latin typeface="Times New Roman" charset="0"/>
              <a:ea typeface="Times New Roman" charset="0"/>
              <a:cs typeface="Times New Roman" charset="0"/>
            </a:endParaRPr>
          </a:p>
          <a:p>
            <a:r>
              <a:rPr lang="fr-FR" sz="4400" dirty="0">
                <a:latin typeface="Times New Roman" charset="0"/>
                <a:ea typeface="Times New Roman" charset="0"/>
                <a:cs typeface="Times New Roman" charset="0"/>
              </a:rPr>
              <a:t>Se consulter en ligne via Medim ne manque pas d’avantages, en rapport avec les solutions </a:t>
            </a:r>
          </a:p>
          <a:p>
            <a:r>
              <a:rPr lang="fr-FR" sz="4400" dirty="0">
                <a:latin typeface="Times New Roman" charset="0"/>
                <a:ea typeface="Times New Roman" charset="0"/>
                <a:cs typeface="Times New Roman" charset="0"/>
              </a:rPr>
              <a:t>existantes :</a:t>
            </a:r>
          </a:p>
          <a:p>
            <a:pPr marL="1658944" lvl="1" indent="-571500">
              <a:buFont typeface="Arial" charset="0"/>
              <a:buChar char="•"/>
            </a:pPr>
            <a:r>
              <a:rPr lang="fr-FR" sz="4000" dirty="0">
                <a:latin typeface="Times New Roman" charset="0"/>
                <a:ea typeface="Times New Roman" charset="0"/>
                <a:cs typeface="Times New Roman" charset="0"/>
              </a:rPr>
              <a:t>L’utilisation d’interfaces utilisateurs riches.</a:t>
            </a:r>
          </a:p>
          <a:p>
            <a:pPr marL="1658944" lvl="1" indent="-571500">
              <a:buFont typeface="Arial" charset="0"/>
              <a:buChar char="•"/>
            </a:pPr>
            <a:r>
              <a:rPr lang="fr-FR" sz="4000" dirty="0">
                <a:latin typeface="Times New Roman" charset="0"/>
                <a:ea typeface="Times New Roman" charset="0"/>
                <a:cs typeface="Times New Roman" charset="0"/>
              </a:rPr>
              <a:t>La persistance des données.</a:t>
            </a:r>
          </a:p>
          <a:p>
            <a:pPr lvl="1"/>
            <a:endParaRPr lang="fr-FR" sz="3600" dirty="0">
              <a:latin typeface="Times New Roman" charset="0"/>
              <a:ea typeface="Times New Roman" charset="0"/>
              <a:cs typeface="Times New Roman" charset="0"/>
            </a:endParaRPr>
          </a:p>
          <a:p>
            <a:pPr lvl="1"/>
            <a:endParaRPr lang="fr-FR" sz="3600" dirty="0">
              <a:latin typeface="Times New Roman" charset="0"/>
              <a:ea typeface="Times New Roman" charset="0"/>
              <a:cs typeface="Times New Roman" charset="0"/>
            </a:endParaRPr>
          </a:p>
          <a:p>
            <a:pPr lvl="1"/>
            <a:endParaRPr lang="fr-FR" sz="3600" dirty="0">
              <a:latin typeface="Times New Roman" charset="0"/>
              <a:ea typeface="Times New Roman" charset="0"/>
              <a:cs typeface="Times New Roman" charset="0"/>
            </a:endParaRPr>
          </a:p>
          <a:p>
            <a:pPr lvl="1"/>
            <a:endParaRPr lang="fr-FR" sz="3600" dirty="0">
              <a:latin typeface="Times New Roman" charset="0"/>
              <a:ea typeface="Times New Roman" charset="0"/>
              <a:cs typeface="Times New Roman" charset="0"/>
            </a:endParaRPr>
          </a:p>
          <a:p>
            <a:pPr lvl="0"/>
            <a:r>
              <a:rPr lang="fr-FR" sz="4400" b="1" dirty="0">
                <a:solidFill>
                  <a:srgbClr val="1BAAAA">
                    <a:lumMod val="75000"/>
                  </a:srgbClr>
                </a:solidFill>
                <a:latin typeface="Arial" charset="0"/>
                <a:ea typeface="Arial" charset="0"/>
                <a:cs typeface="Arial" charset="0"/>
              </a:rPr>
              <a:t>Technologies :</a:t>
            </a:r>
          </a:p>
          <a:p>
            <a:pPr lvl="0"/>
            <a:r>
              <a:rPr lang="fr-FR" sz="4000" b="1" dirty="0">
                <a:solidFill>
                  <a:prstClr val="black"/>
                </a:solidFill>
                <a:latin typeface="Times New Roman" charset="0"/>
                <a:ea typeface="Times New Roman" charset="0"/>
                <a:cs typeface="Times New Roman" charset="0"/>
              </a:rPr>
              <a:t>React.JS, Node.Js, Redux, MongoDB, Mongoose, REST, Docker</a:t>
            </a:r>
          </a:p>
        </p:txBody>
      </p:sp>
    </p:spTree>
    <p:extLst>
      <p:ext uri="{BB962C8B-B14F-4D97-AF65-F5344CB8AC3E}">
        <p14:creationId xmlns:p14="http://schemas.microsoft.com/office/powerpoint/2010/main" val="142108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838495" y="3312984"/>
            <a:ext cx="324128" cy="2308324"/>
          </a:xfrm>
          <a:prstGeom prst="rect">
            <a:avLst/>
          </a:prstGeom>
          <a:noFill/>
        </p:spPr>
        <p:txBody>
          <a:bodyPr wrap="none" rtlCol="0">
            <a:spAutoFit/>
          </a:bodyPr>
          <a:lstStyle/>
          <a:p>
            <a:endParaRPr lang="es-ES_tradnl" sz="4800" dirty="0"/>
          </a:p>
          <a:p>
            <a:endParaRPr lang="es-ES_tradnl" sz="4800" i="1" dirty="0"/>
          </a:p>
          <a:p>
            <a:r>
              <a:rPr lang="fr-FR" sz="4800" i="1" dirty="0"/>
              <a:t> </a:t>
            </a:r>
            <a:endParaRPr lang="fr-FR" sz="4800" dirty="0"/>
          </a:p>
        </p:txBody>
      </p:sp>
      <p:sp>
        <p:nvSpPr>
          <p:cNvPr id="9" name="Signalisation droite 8"/>
          <p:cNvSpPr/>
          <p:nvPr/>
        </p:nvSpPr>
        <p:spPr>
          <a:xfrm>
            <a:off x="-1" y="613423"/>
            <a:ext cx="2011681" cy="1147535"/>
          </a:xfrm>
          <a:prstGeom prst="homePlat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6600" b="1" dirty="0">
                <a:solidFill>
                  <a:schemeClr val="tx1"/>
                </a:solidFill>
              </a:rPr>
              <a:t>5</a:t>
            </a:r>
            <a:endParaRPr lang="fr-FR" sz="6000" b="1" dirty="0">
              <a:solidFill>
                <a:schemeClr val="tx1"/>
              </a:solidFill>
              <a:latin typeface="Open Sans Light"/>
            </a:endParaRPr>
          </a:p>
        </p:txBody>
      </p:sp>
      <p:sp>
        <p:nvSpPr>
          <p:cNvPr id="10" name="Rectangle 9"/>
          <p:cNvSpPr/>
          <p:nvPr/>
        </p:nvSpPr>
        <p:spPr>
          <a:xfrm>
            <a:off x="2545213" y="717830"/>
            <a:ext cx="19885613" cy="938719"/>
          </a:xfrm>
          <a:prstGeom prst="rect">
            <a:avLst/>
          </a:prstGeom>
        </p:spPr>
        <p:txBody>
          <a:bodyPr wrap="square">
            <a:spAutoFit/>
          </a:bodyPr>
          <a:lstStyle/>
          <a:p>
            <a:pPr lvl="0" algn="ctr"/>
            <a:r>
              <a:rPr lang="fr-FR" sz="5500" b="1">
                <a:solidFill>
                  <a:schemeClr val="accent2">
                    <a:lumMod val="50000"/>
                  </a:schemeClr>
                </a:solidFill>
                <a:latin typeface="Arial" charset="0"/>
                <a:ea typeface="Arial" charset="0"/>
                <a:cs typeface="Arial" charset="0"/>
              </a:rPr>
              <a:t>Développement d’un outil de gestion des projets</a:t>
            </a:r>
            <a:endParaRPr lang="fr-FR" sz="5500" b="1" dirty="0">
              <a:solidFill>
                <a:schemeClr val="accent2">
                  <a:lumMod val="50000"/>
                </a:schemeClr>
              </a:solidFill>
              <a:latin typeface="Arial" charset="0"/>
              <a:ea typeface="Arial" charset="0"/>
              <a:cs typeface="Arial" charset="0"/>
            </a:endParaRPr>
          </a:p>
        </p:txBody>
      </p:sp>
      <p:sp>
        <p:nvSpPr>
          <p:cNvPr id="11" name="ZoneTexte 10"/>
          <p:cNvSpPr txBox="1"/>
          <p:nvPr/>
        </p:nvSpPr>
        <p:spPr>
          <a:xfrm>
            <a:off x="2011680" y="3095044"/>
            <a:ext cx="20698877" cy="8463855"/>
          </a:xfrm>
          <a:prstGeom prst="rect">
            <a:avLst/>
          </a:prstGeom>
          <a:noFill/>
        </p:spPr>
        <p:txBody>
          <a:bodyPr wrap="square" rtlCol="0">
            <a:spAutoFit/>
          </a:bodyPr>
          <a:lstStyle/>
          <a:p>
            <a:r>
              <a:rPr lang="fr-FR" sz="4400" b="1" dirty="0">
                <a:solidFill>
                  <a:schemeClr val="accent2">
                    <a:lumMod val="75000"/>
                  </a:schemeClr>
                </a:solidFill>
                <a:latin typeface="Arial" charset="0"/>
                <a:ea typeface="Arial" charset="0"/>
                <a:cs typeface="Arial" charset="0"/>
              </a:rPr>
              <a:t>Description de sujet :</a:t>
            </a:r>
            <a:endParaRPr lang="fr-FR" sz="4000" dirty="0">
              <a:latin typeface="Times New Roman" charset="0"/>
              <a:ea typeface="Times New Roman" charset="0"/>
              <a:cs typeface="Times New Roman" charset="0"/>
            </a:endParaRPr>
          </a:p>
          <a:p>
            <a:pPr lvl="0"/>
            <a:r>
              <a:rPr lang="fr-FR" sz="4000" dirty="0">
                <a:solidFill>
                  <a:prstClr val="black"/>
                </a:solidFill>
                <a:latin typeface="Times New Roman" charset="0"/>
                <a:ea typeface="Times New Roman" charset="0"/>
                <a:cs typeface="Times New Roman" charset="0"/>
              </a:rPr>
              <a:t>Ce projet de fin d’études consiste à développer une application web d’aide à la gestion de projets. En fait, cette plateforme web facilite la gestion  du projet en offrant des fonctions qui aident le manager ou chef de projet à bien piloter son équipe au cours développement.</a:t>
            </a:r>
          </a:p>
          <a:p>
            <a:pPr lvl="0"/>
            <a:endParaRPr lang="fr-FR" sz="4000" dirty="0">
              <a:solidFill>
                <a:prstClr val="black"/>
              </a:solidFill>
              <a:latin typeface="Times New Roman" charset="0"/>
              <a:ea typeface="Times New Roman" charset="0"/>
              <a:cs typeface="Times New Roman" charset="0"/>
            </a:endParaRPr>
          </a:p>
          <a:p>
            <a:pPr lvl="0"/>
            <a:r>
              <a:rPr lang="fr-FR" sz="4000" dirty="0">
                <a:solidFill>
                  <a:prstClr val="black"/>
                </a:solidFill>
                <a:latin typeface="Times New Roman" charset="0"/>
                <a:ea typeface="Times New Roman" charset="0"/>
                <a:cs typeface="Times New Roman" charset="0"/>
              </a:rPr>
              <a:t>Afin d’améliorer la gestion des projets, cette application permet de:</a:t>
            </a:r>
          </a:p>
          <a:p>
            <a:pPr marL="1658944" lvl="1" indent="-571500">
              <a:buFont typeface="Arial" charset="0"/>
              <a:buChar char="•"/>
            </a:pPr>
            <a:r>
              <a:rPr lang="fr-FR" sz="3600" dirty="0">
                <a:solidFill>
                  <a:prstClr val="black"/>
                </a:solidFill>
                <a:latin typeface="Times New Roman" charset="0"/>
                <a:ea typeface="Times New Roman" charset="0"/>
                <a:cs typeface="Times New Roman" charset="0"/>
              </a:rPr>
              <a:t>Planifier, monitorer et grouper les projets selon la priorité et la complexité </a:t>
            </a:r>
          </a:p>
          <a:p>
            <a:pPr marL="1658944" lvl="1" indent="-571500">
              <a:buFont typeface="Arial" charset="0"/>
              <a:buChar char="•"/>
            </a:pPr>
            <a:r>
              <a:rPr lang="fr-FR" sz="3600" dirty="0">
                <a:solidFill>
                  <a:prstClr val="black"/>
                </a:solidFill>
                <a:latin typeface="Times New Roman" charset="0"/>
                <a:ea typeface="Times New Roman" charset="0"/>
                <a:cs typeface="Times New Roman" charset="0"/>
              </a:rPr>
              <a:t>Visualiser l’avancement des ressources(graphe/courbe)</a:t>
            </a:r>
          </a:p>
          <a:p>
            <a:pPr marL="1658944" lvl="1" indent="-571500">
              <a:buFont typeface="Arial" charset="0"/>
              <a:buChar char="•"/>
            </a:pPr>
            <a:r>
              <a:rPr lang="fr-FR" sz="3600" dirty="0">
                <a:solidFill>
                  <a:prstClr val="black"/>
                </a:solidFill>
                <a:latin typeface="Times New Roman" charset="0"/>
                <a:ea typeface="Times New Roman" charset="0"/>
                <a:cs typeface="Times New Roman" charset="0"/>
              </a:rPr>
              <a:t>Visualiser le statut de chaque tache</a:t>
            </a:r>
          </a:p>
          <a:p>
            <a:pPr marL="1658944" lvl="1" indent="-571500">
              <a:buFont typeface="Arial" charset="0"/>
              <a:buChar char="•"/>
            </a:pPr>
            <a:r>
              <a:rPr lang="fr-FR" sz="3600" dirty="0">
                <a:solidFill>
                  <a:prstClr val="black"/>
                </a:solidFill>
                <a:latin typeface="Times New Roman" charset="0"/>
                <a:ea typeface="Times New Roman" charset="0"/>
                <a:cs typeface="Times New Roman" charset="0"/>
              </a:rPr>
              <a:t>Gérer les éventuels retards et délais affectant la chronologie de réalisation du projet</a:t>
            </a:r>
          </a:p>
          <a:p>
            <a:pPr marL="1658944" lvl="1" indent="-571500">
              <a:buFont typeface="Arial" charset="0"/>
              <a:buChar char="•"/>
            </a:pPr>
            <a:r>
              <a:rPr lang="fr-FR" sz="3600" dirty="0">
                <a:solidFill>
                  <a:prstClr val="black"/>
                </a:solidFill>
                <a:latin typeface="Times New Roman" charset="0"/>
                <a:ea typeface="Times New Roman" charset="0"/>
                <a:cs typeface="Times New Roman" charset="0"/>
              </a:rPr>
              <a:t>Identifier les besoins/Conception UML/Développement/Test et Validation</a:t>
            </a:r>
          </a:p>
          <a:p>
            <a:pPr lvl="1"/>
            <a:endParaRPr lang="fr-FR" sz="3600" dirty="0">
              <a:latin typeface="Times New Roman" charset="0"/>
              <a:ea typeface="Times New Roman" charset="0"/>
              <a:cs typeface="Times New Roman" charset="0"/>
            </a:endParaRPr>
          </a:p>
          <a:p>
            <a:pPr lvl="0"/>
            <a:r>
              <a:rPr lang="fr-FR" sz="4400" b="1" dirty="0">
                <a:solidFill>
                  <a:srgbClr val="1BAAAA">
                    <a:lumMod val="75000"/>
                  </a:srgbClr>
                </a:solidFill>
                <a:latin typeface="Arial" charset="0"/>
                <a:ea typeface="Arial" charset="0"/>
                <a:cs typeface="Arial" charset="0"/>
              </a:rPr>
              <a:t>Technologies :</a:t>
            </a:r>
          </a:p>
          <a:p>
            <a:pPr lvl="0"/>
            <a:r>
              <a:rPr lang="fr-FR" sz="4000" b="1" dirty="0">
                <a:solidFill>
                  <a:prstClr val="black"/>
                </a:solidFill>
                <a:latin typeface="Times New Roman" charset="0"/>
                <a:ea typeface="Times New Roman" charset="0"/>
                <a:cs typeface="Times New Roman" charset="0"/>
              </a:rPr>
              <a:t>React.JS, Node.Js, Redux, MongoDB, Mongoose, REST, Docker</a:t>
            </a:r>
          </a:p>
        </p:txBody>
      </p:sp>
    </p:spTree>
    <p:extLst>
      <p:ext uri="{BB962C8B-B14F-4D97-AF65-F5344CB8AC3E}">
        <p14:creationId xmlns:p14="http://schemas.microsoft.com/office/powerpoint/2010/main" val="927672461"/>
      </p:ext>
    </p:extLst>
  </p:cSld>
  <p:clrMapOvr>
    <a:masterClrMapping/>
  </p:clrMapOvr>
</p:sld>
</file>

<file path=ppt/theme/theme1.xml><?xml version="1.0" encoding="utf-8"?>
<a:theme xmlns:a="http://schemas.openxmlformats.org/drawingml/2006/main" name="Master">
  <a:themeElements>
    <a:clrScheme name="Custom 11">
      <a:dk1>
        <a:sysClr val="windowText" lastClr="000000"/>
      </a:dk1>
      <a:lt1>
        <a:sysClr val="window" lastClr="FFFFFF"/>
      </a:lt1>
      <a:dk2>
        <a:srgbClr val="1F497D"/>
      </a:dk2>
      <a:lt2>
        <a:srgbClr val="EEECE1"/>
      </a:lt2>
      <a:accent1>
        <a:srgbClr val="4F81BD"/>
      </a:accent1>
      <a:accent2>
        <a:srgbClr val="1BAAAA"/>
      </a:accent2>
      <a:accent3>
        <a:srgbClr val="3A5270"/>
      </a:accent3>
      <a:accent4>
        <a:srgbClr val="1D8EEA"/>
      </a:accent4>
      <a:accent5>
        <a:srgbClr val="5F5F80"/>
      </a:accent5>
      <a:accent6>
        <a:srgbClr val="CCCDC8"/>
      </a:accent6>
      <a:hlink>
        <a:srgbClr val="69E2DE"/>
      </a:hlink>
      <a:folHlink>
        <a:srgbClr val="4EAA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dirty="0">
            <a:latin typeface="Open Sans Light"/>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10874</TotalTime>
  <Words>5711</Words>
  <Application>Microsoft Office PowerPoint</Application>
  <PresentationFormat>Personnalisé</PresentationFormat>
  <Paragraphs>759</Paragraphs>
  <Slides>64</Slides>
  <Notes>50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64</vt:i4>
      </vt:variant>
    </vt:vector>
  </HeadingPairs>
  <TitlesOfParts>
    <vt:vector size="74" baseType="lpstr">
      <vt:lpstr>Arial</vt:lpstr>
      <vt:lpstr>Baskerville</vt:lpstr>
      <vt:lpstr>Book Antiqua</vt:lpstr>
      <vt:lpstr>Calibri</vt:lpstr>
      <vt:lpstr>Courier New</vt:lpstr>
      <vt:lpstr>Open Sans</vt:lpstr>
      <vt:lpstr>Open Sans Light</vt:lpstr>
      <vt:lpstr>Times New Roman</vt:lpstr>
      <vt:lpstr>Wingdings</vt:lpstr>
      <vt:lpstr>Master</vt:lpstr>
      <vt:lpstr>Présentation PowerPoint</vt:lpstr>
      <vt:lpstr>Sujets Développement Web</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Sujets Intelligence Artificielle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Sujets Système Embarqué</vt:lpstr>
      <vt:lpstr>Présentation PowerPoint</vt:lpstr>
      <vt:lpstr>Présentation PowerPoint</vt:lpstr>
      <vt:lpstr>Présentation PowerPoint</vt:lpstr>
      <vt:lpstr>Présentation PowerPoint</vt:lpstr>
      <vt:lpstr>Présentation PowerPoint</vt:lpstr>
      <vt:lpstr>Sujets Réseau informatique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Louis Twelve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Louis Twelve</dc:creator>
  <cp:lastModifiedBy>ITGate Training</cp:lastModifiedBy>
  <cp:revision>879</cp:revision>
  <cp:lastPrinted>2020-01-13T12:27:49Z</cp:lastPrinted>
  <dcterms:created xsi:type="dcterms:W3CDTF">2014-12-02T17:36:54Z</dcterms:created>
  <dcterms:modified xsi:type="dcterms:W3CDTF">2020-01-13T12:30:19Z</dcterms:modified>
</cp:coreProperties>
</file>