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8CC2-1AA5-28B6-0C88-FA7AD317B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/>
              <a:t>Project OWASP2021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37E7-3791-9083-FB70-8058A0E4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/>
              <a:t>Progress review Metting – 8th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8946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459BC-54A7-0602-BB9A-DA5D9DB4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BC2-4163-A648-48AD-BD2137F0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>
                <a:latin typeface="Aptos" panose="020B0004020202020204" pitchFamily="34" charset="0"/>
                <a:cs typeface="Times New Roman" panose="02020603050405020304" pitchFamily="18" charset="0"/>
              </a:rPr>
              <a:t>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9875-9A92-D534-AF9C-3CAF22C3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Restitution de la compréhension du Top 10 OWASP </a:t>
            </a:r>
          </a:p>
          <a:p>
            <a:r>
              <a:rPr lang="fr-FR" sz="18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Prise en compte des remarques du dernier point projet</a:t>
            </a:r>
          </a:p>
          <a:p>
            <a:pPr lvl="1"/>
            <a:r>
              <a:rPr lang="fr-FR" sz="14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en place une approche progressive pour la défense des systèmes contre les vulnérabilités</a:t>
            </a:r>
            <a:r>
              <a:rPr lang="fr-FR" noProof="0" dirty="0">
                <a:effectLst/>
              </a:rPr>
              <a:t> </a:t>
            </a:r>
          </a:p>
          <a:p>
            <a:pPr lvl="1"/>
            <a:r>
              <a:rPr lang="fr-FR" sz="14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Compréhension des attaques et de leurs solutions</a:t>
            </a:r>
            <a:endParaRPr lang="fr-FR" sz="700" noProof="0" dirty="0">
              <a:effectLst/>
            </a:endParaRPr>
          </a:p>
          <a:p>
            <a:pPr lvl="1"/>
            <a:r>
              <a:rPr lang="fr-FR" sz="14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Explication des Contre-Mesures</a:t>
            </a:r>
            <a:r>
              <a:rPr lang="fr-FR" sz="700" noProof="0" dirty="0">
                <a:effectLst/>
              </a:rPr>
              <a:t> </a:t>
            </a:r>
          </a:p>
          <a:p>
            <a:pPr lvl="1"/>
            <a:r>
              <a:rPr lang="fr-FR" sz="14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Lisibilité des Supports Visuels</a:t>
            </a:r>
            <a:r>
              <a:rPr lang="fr-FR" sz="700" noProof="0" dirty="0">
                <a:effectLst/>
              </a:rPr>
              <a:t> </a:t>
            </a:r>
          </a:p>
          <a:p>
            <a:pPr lvl="1"/>
            <a:r>
              <a:rPr lang="fr-FR" sz="14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CSRF et Broken Access Control  (pas encore fait)</a:t>
            </a:r>
          </a:p>
          <a:p>
            <a:r>
              <a:rPr lang="fr-FR" sz="1800" b="1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8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ravaux en cours</a:t>
            </a:r>
          </a:p>
          <a:p>
            <a:pPr marL="228600" lvl="1">
              <a:spcBef>
                <a:spcPts val="1000"/>
              </a:spcBef>
              <a:tabLst>
                <a:tab pos="914400" algn="l"/>
              </a:tabLst>
            </a:pPr>
            <a:r>
              <a:rPr lang="fr-FR" sz="18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Prochaine réunion : Livrables, objectifs et date </a:t>
            </a:r>
          </a:p>
          <a:p>
            <a:pPr marL="457200" lvl="1" indent="0">
              <a:lnSpc>
                <a:spcPct val="115000"/>
              </a:lnSpc>
              <a:buSzPts val="1000"/>
              <a:buNone/>
              <a:tabLst>
                <a:tab pos="914400" algn="l"/>
              </a:tabLst>
            </a:pPr>
            <a:endParaRPr lang="fr-FR" sz="1800" b="1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9B1E9-0D32-10FE-1557-FA779751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B142-958E-8FE7-0F48-3C5A1C95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36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Restitution de la comprehension du Top 10 OWASP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9687-98A4-BAE8-49FE-8069551B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7566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Broken Access Control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Cryptographic</a:t>
            </a: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Failures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Insecure Design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Misconfiguration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Vulnerable and Outdated Components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 and Authentication Failures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and Data Integrity Failures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and Data Integrity Failures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1400" b="1" kern="100" noProof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Logging and Monitoring Failures</a:t>
            </a: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arabicPeriod"/>
            </a:pPr>
            <a:endParaRPr lang="en-US" sz="1400" b="1" kern="100" noProof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SzPts val="1000"/>
              <a:buNone/>
              <a:tabLst>
                <a:tab pos="914400" algn="l"/>
              </a:tabLst>
            </a:pPr>
            <a:endParaRPr lang="en-US" sz="14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37791-4C6E-E14A-5C54-289131293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E9C-775A-2FB4-A754-5817A60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remarques du dernier point projet </a:t>
            </a:r>
            <a:br>
              <a:rPr lang="fr-FR" sz="36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FR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en place une approche progressive pour la défense des systèmes contre les vulnerabilités</a:t>
            </a:r>
            <a:r>
              <a:rPr lang="en-FR" sz="1050">
                <a:effectLst/>
              </a:rPr>
              <a:t> </a:t>
            </a:r>
            <a:r>
              <a:rPr lang="en-FR">
                <a:effectLst/>
              </a:rPr>
              <a:t> </a:t>
            </a:r>
            <a:r>
              <a:rPr lang="fr-FR" b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fr-FR" sz="3600" b="1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9937-932A-79D8-3B4F-6D86AB95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FR" sz="18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Développer des stratégies de sécurité par étape</a:t>
            </a:r>
            <a:r>
              <a:rPr lang="fr-FR" sz="1800" b="1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 : </a:t>
            </a:r>
          </a:p>
          <a:p>
            <a:pPr lvl="2"/>
            <a:r>
              <a:rPr lang="fr-FR" sz="1600" b="1" noProof="0" dirty="0" err="1">
                <a:latin typeface="Aptos" panose="020B0004020202020204" pitchFamily="34" charset="0"/>
                <a:cs typeface="Times New Roman" panose="02020603050405020304" pitchFamily="18" charset="0"/>
              </a:rPr>
              <a:t>Reflected</a:t>
            </a:r>
            <a:r>
              <a:rPr lang="fr-FR" sz="1600" b="1" noProof="0">
                <a:latin typeface="Aptos" panose="020B0004020202020204" pitchFamily="34" charset="0"/>
                <a:cs typeface="Times New Roman" panose="02020603050405020304" pitchFamily="18" charset="0"/>
              </a:rPr>
              <a:t> XSS : </a:t>
            </a:r>
            <a:r>
              <a:rPr lang="fr-FR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Secured</a:t>
            </a:r>
            <a:r>
              <a:rPr lang="fr-FR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 v1</a:t>
            </a:r>
          </a:p>
          <a:p>
            <a:pPr lvl="3"/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Sanitization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 </a:t>
            </a:r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entrees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utilisateurs en utilisant une fonction (</a:t>
            </a:r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sanitize_data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 avant de passer a  (</a:t>
            </a:r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htmlspecialchars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:   remplacement des attributs &lt;script&gt; par son </a:t>
            </a:r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equivalent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</a:t>
            </a:r>
            <a:r>
              <a:rPr lang="fr-FR" sz="18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entite</a:t>
            </a:r>
            <a:r>
              <a:rPr lang="fr-FR" sz="18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HTML. </a:t>
            </a:r>
          </a:p>
          <a:p>
            <a:pPr lvl="1">
              <a:spcAft>
                <a:spcPts val="800"/>
              </a:spcAft>
              <a:tabLst>
                <a:tab pos="914400" algn="l"/>
              </a:tabLst>
            </a:pPr>
            <a:r>
              <a:rPr lang="en-FR" sz="1800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Explorer les possibilités de contourner les mesures de sécurité à chaque étape:</a:t>
            </a:r>
          </a:p>
          <a:p>
            <a:pPr lvl="2">
              <a:spcAft>
                <a:spcPts val="800"/>
              </a:spcAft>
              <a:tabLst>
                <a:tab pos="914400" algn="l"/>
              </a:tabLst>
            </a:pPr>
            <a:r>
              <a:rPr lang="fr-FR" sz="1600">
                <a:latin typeface="Aptos" panose="020B0004020202020204" pitchFamily="34" charset="0"/>
                <a:cs typeface="Times New Roman" panose="02020603050405020304" pitchFamily="18" charset="0"/>
              </a:rPr>
              <a:t>Empêche l’utilisateur </a:t>
            </a:r>
            <a:r>
              <a:rPr lang="fr-FR" sz="1600" err="1">
                <a:latin typeface="Aptos" panose="020B0004020202020204" pitchFamily="34" charset="0"/>
                <a:cs typeface="Times New Roman" panose="02020603050405020304" pitchFamily="18" charset="0"/>
              </a:rPr>
              <a:t>di’injecter</a:t>
            </a:r>
            <a:r>
              <a:rPr lang="fr-FR" sz="1600">
                <a:latin typeface="Aptos" panose="020B0004020202020204" pitchFamily="34" charset="0"/>
                <a:cs typeface="Times New Roman" panose="02020603050405020304" pitchFamily="18" charset="0"/>
              </a:rPr>
              <a:t> du code javascript malicieux  en utilisant &lt;script&gt; mais pas d’autres injections comme &lt;</a:t>
            </a:r>
            <a:r>
              <a:rPr lang="fr-FR" sz="1600" err="1">
                <a:latin typeface="Aptos" panose="020B0004020202020204" pitchFamily="34" charset="0"/>
                <a:cs typeface="Times New Roman" panose="02020603050405020304" pitchFamily="18" charset="0"/>
              </a:rPr>
              <a:t>img</a:t>
            </a:r>
            <a:r>
              <a:rPr lang="fr-FR" sz="1600">
                <a:latin typeface="Aptos" panose="020B0004020202020204" pitchFamily="34" charset="0"/>
                <a:cs typeface="Times New Roman" panose="02020603050405020304" pitchFamily="18" charset="0"/>
              </a:rPr>
              <a:t>&gt; avec “</a:t>
            </a:r>
            <a:r>
              <a:rPr lang="fr-FR" sz="1600" err="1">
                <a:latin typeface="Aptos" panose="020B0004020202020204" pitchFamily="34" charset="0"/>
                <a:cs typeface="Times New Roman" panose="02020603050405020304" pitchFamily="18" charset="0"/>
              </a:rPr>
              <a:t>onerror</a:t>
            </a:r>
            <a:r>
              <a:rPr lang="fr-FR" sz="1600">
                <a:latin typeface="Aptos" panose="020B0004020202020204" pitchFamily="34" charset="0"/>
                <a:cs typeface="Times New Roman" panose="02020603050405020304" pitchFamily="18" charset="0"/>
              </a:rPr>
              <a:t>”</a:t>
            </a:r>
            <a:endParaRPr lang="en-FR" sz="1800" kern="10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tabLst>
                <a:tab pos="914400" algn="l"/>
              </a:tabLst>
            </a:pPr>
            <a:r>
              <a:rPr lang="en-FR" sz="1800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Identifier les solutions correspondantes si possible:</a:t>
            </a:r>
          </a:p>
          <a:p>
            <a:pPr lvl="2">
              <a:spcAft>
                <a:spcPts val="800"/>
              </a:spcAft>
              <a:tabLst>
                <a:tab pos="914400" algn="l"/>
              </a:tabLst>
            </a:pPr>
            <a:r>
              <a:rPr lang="en-FR" sz="1600" kern="100">
                <a:latin typeface="Aptos" panose="020B0004020202020204" pitchFamily="34" charset="0"/>
                <a:cs typeface="Times New Roman" panose="02020603050405020304" pitchFamily="18" charset="0"/>
              </a:rPr>
              <a:t>Solution :  utiliser </a:t>
            </a:r>
            <a:r>
              <a:rPr lang="fr-FR" sz="16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htmlspecialchars</a:t>
            </a:r>
            <a:endParaRPr lang="en-FR" sz="1600" kern="10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spcAft>
                <a:spcPts val="800"/>
              </a:spcAft>
              <a:tabLst>
                <a:tab pos="914400" algn="l"/>
              </a:tabLst>
            </a:pPr>
            <a:endParaRPr lang="en-FR" sz="1600" kern="10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5FD05-7A18-CAAE-F683-969FE53D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855-5C03-E422-7A5B-A814E5FB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remarques du dernier point projet </a:t>
            </a:r>
            <a:b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FR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Compréhension des attaques et de leurs solution</a:t>
            </a:r>
            <a:r>
              <a:rPr lang="en-FR" sz="1050">
                <a:effectLst/>
              </a:rPr>
              <a:t> </a:t>
            </a:r>
            <a:r>
              <a:rPr lang="en-FR">
                <a:effectLst/>
              </a:rPr>
              <a:t> </a:t>
            </a:r>
            <a:r>
              <a:rPr lang="fr-FR" b="1">
                <a:latin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1BDE-CBB0-843E-61D0-C37F6227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414239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FR" sz="130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DOM-based XSS / reflexive XSS: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Revoir la définition et le fonctionnement des differents types d’injection XSS </a:t>
            </a:r>
            <a:r>
              <a:rPr lang="en-F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–(comprehension des vulnerabilites OWASP)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Analyser les mécanismes spécifiques qui rendent cette vulnérabilité possible</a:t>
            </a:r>
            <a:r>
              <a:rPr lang="en-F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(pas encore fait pour DOM-based XSS)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des Requêtes Utilisateur :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Investiguer pourquoi la requête retourne le premier utilisateur sans prendre en compte le nom d'utilisateur: </a:t>
            </a:r>
          </a:p>
          <a:p>
            <a:pPr lvl="3">
              <a:lnSpc>
                <a:spcPct val="115000"/>
              </a:lnSpc>
              <a:spcAft>
                <a:spcPts val="800"/>
              </a:spcAft>
              <a:tabLst>
                <a:tab pos="1371600" algn="l"/>
              </a:tabLst>
            </a:pPr>
            <a:r>
              <a:rPr lang="en-F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requete 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username = </a:t>
            </a:r>
            <a:r>
              <a:rPr lang="en-GB" sz="1300" kern="1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anything’ OR 1=’1 </a:t>
            </a:r>
            <a:r>
              <a:rPr lang="en-GB" sz="13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alors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GB" sz="13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requete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3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evient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SELECT * FROM users WHERE username = 'anything' OR 1='1’  AND password = ‘a’. </a:t>
            </a:r>
            <a:r>
              <a:rPr lang="en-GB" sz="13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 qui </a:t>
            </a:r>
            <a:r>
              <a:rPr lang="en-GB" sz="1300" kern="1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</a:t>
            </a:r>
            <a:r>
              <a:rPr lang="en-GB" sz="13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equivalent à : 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 FROM users WHERE username = 'anything’ </a:t>
            </a:r>
            <a:r>
              <a:rPr lang="en-GB" sz="1300" kern="1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GB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 1='1’  AND password = ‘a’</a:t>
            </a:r>
            <a:r>
              <a:rPr lang="en-GB" sz="1300" kern="1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FR" sz="1300" kern="10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FR" sz="1300" kern="1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Évaluer les implications de cette situation sur la sécurité : </a:t>
            </a:r>
            <a:r>
              <a:rPr lang="en-F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general le premier utilisateur de la table “users” est “admin” ou “administrateur”. Cette vulnerabilite risque d’etre d’avoir des impacts tres graves car elle permettrait d’acceder a un utilisateur qui a d’importants privileges et accès </a:t>
            </a:r>
            <a:r>
              <a:rPr lang="en-FR" sz="13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à</a:t>
            </a:r>
            <a:r>
              <a:rPr lang="en-FR" sz="1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 donnees et des actions centrales (par exemple gestion des utilisateurs et de leurs roles)</a:t>
            </a:r>
            <a:endParaRPr lang="en-FR" sz="1300" kern="100">
              <a:solidFill>
                <a:schemeClr val="tx2">
                  <a:lumMod val="60000"/>
                  <a:lumOff val="4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fr-FR" sz="1300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endParaRPr lang="fr-FR" sz="1300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2F4D8-A63F-B63D-D225-5E5D4F06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8C23-2C4B-AA96-4C4C-63ADC701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remarques du dernier point projet </a:t>
            </a:r>
            <a:b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b="1" noProof="0">
                <a:latin typeface="Aptos" panose="020B0004020202020204" pitchFamily="34" charset="0"/>
                <a:cs typeface="Times New Roman" panose="02020603050405020304" pitchFamily="18" charset="0"/>
              </a:rPr>
              <a:t>Lisibilité des Supports Visuels</a:t>
            </a:r>
            <a:r>
              <a:rPr lang="en-FR">
                <a:effectLst/>
              </a:rPr>
              <a:t> </a:t>
            </a:r>
            <a:r>
              <a:rPr lang="fr-FR" b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5AEC-860D-D0E8-CCC6-8CB01FB1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fr-FR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S'assurer que les captures d’écran et les schémas sont lisibles et clairs : </a:t>
            </a:r>
            <a:r>
              <a:rPr lang="en-F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correction faite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Vérifier que les supports visuels illustrent bien les concepts discutés : </a:t>
            </a:r>
            <a:r>
              <a:rPr lang="en-F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correction faite</a:t>
            </a:r>
            <a:endParaRPr lang="en-FR" kern="10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endParaRPr lang="fr-FR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fr-FR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3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98BFD-0816-B8F9-A1DF-678F70BC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98D6-7B76-8153-4855-FE3CC144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remarques du dernier point projet </a:t>
            </a:r>
            <a:b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FR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CSRF et Broken Access Control </a:t>
            </a:r>
            <a:r>
              <a:rPr lang="en-FR">
                <a:effectLst/>
              </a:rPr>
              <a:t> </a:t>
            </a:r>
            <a:r>
              <a:rPr lang="fr-FR" b="1">
                <a:latin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4CDF-CF59-33E4-35AB-27303225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FR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 encore fait:</a:t>
            </a:r>
            <a:endParaRPr lang="fr-FR" b="1" noProof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914400" algn="l"/>
              </a:tabLst>
            </a:pPr>
            <a:r>
              <a:rPr lang="en-FR" sz="1800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Examiner la vulnérabilité CSRF dans le contexte de Broken Access Control.</a:t>
            </a:r>
          </a:p>
          <a:p>
            <a:r>
              <a:rPr lang="en-FR" sz="1800" kern="10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Planifier son implémentation dans le projet. </a:t>
            </a:r>
          </a:p>
        </p:txBody>
      </p:sp>
    </p:spTree>
    <p:extLst>
      <p:ext uri="{BB962C8B-B14F-4D97-AF65-F5344CB8AC3E}">
        <p14:creationId xmlns:p14="http://schemas.microsoft.com/office/powerpoint/2010/main" val="25417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CFAF-1765-A534-B616-62F74F9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noProof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3600" b="1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ravaux en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9FF-4CD6-28FA-EF4F-FF32CBAA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noProof="0" err="1"/>
              <a:t>Redesign</a:t>
            </a:r>
            <a:r>
              <a:rPr lang="fr-FR" b="1" noProof="0"/>
              <a:t> de l’application pour corriger </a:t>
            </a:r>
            <a:r>
              <a:rPr lang="fr-FR" b="1"/>
              <a:t>d</a:t>
            </a:r>
            <a:r>
              <a:rPr lang="fr-FR" b="1" noProof="0"/>
              <a:t>es erreurs de design et des répétitions de code</a:t>
            </a:r>
          </a:p>
          <a:p>
            <a:r>
              <a:rPr lang="fr-FR" b="1"/>
              <a:t>Etablissement d’un diagramme d’enchainement des scripts</a:t>
            </a:r>
            <a:endParaRPr lang="fr-FR" b="1" noProof="0"/>
          </a:p>
          <a:p>
            <a:pPr marL="0" indent="0">
              <a:buNone/>
            </a:pPr>
            <a:endParaRPr lang="fr-FR" sz="12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ABAD-477A-271A-082C-683FBFF5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A5E5-D2E1-6A34-F12D-1226898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noProof="0">
                <a:latin typeface="Aptos" panose="020B0004020202020204" pitchFamily="34" charset="0"/>
                <a:cs typeface="Times New Roman" panose="02020603050405020304" pitchFamily="18" charset="0"/>
              </a:rPr>
              <a:t>Prochaine réunion</a:t>
            </a:r>
            <a:br>
              <a:rPr lang="fr-FR" noProof="0"/>
            </a:br>
            <a:endParaRPr lang="fr-FR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48C4-6F22-EBDD-68E1-1DC6FEE0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noProof="0">
                <a:latin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fr-FR" sz="2400" b="1" noProof="0">
                <a:latin typeface="Aptos" panose="020B0004020202020204" pitchFamily="34" charset="0"/>
                <a:cs typeface="Times New Roman" panose="02020603050405020304" pitchFamily="18" charset="0"/>
              </a:rPr>
              <a:t>bjectifs : </a:t>
            </a:r>
          </a:p>
          <a:p>
            <a:pPr lvl="1"/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Continuer le </a:t>
            </a:r>
            <a:r>
              <a:rPr lang="fr-FR" b="1" noProof="0" dirty="0" err="1">
                <a:latin typeface="Aptos" panose="020B0004020202020204" pitchFamily="34" charset="0"/>
                <a:cs typeface="Times New Roman" panose="02020603050405020304" pitchFamily="18" charset="0"/>
              </a:rPr>
              <a:t>redesign</a:t>
            </a:r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du site</a:t>
            </a:r>
          </a:p>
          <a:p>
            <a:pPr lvl="1"/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Compléter Injection</a:t>
            </a:r>
          </a:p>
          <a:p>
            <a:pPr lvl="1"/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Commencer Broken Access </a:t>
            </a:r>
          </a:p>
          <a:p>
            <a:r>
              <a:rPr lang="fr-FR" sz="24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Livrables : 1 </a:t>
            </a:r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ou 2 pages pour résumer l’avancement du projet </a:t>
            </a:r>
            <a:r>
              <a:rPr lang="fr-FR" sz="24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pour le 15 novembre 2024</a:t>
            </a:r>
          </a:p>
          <a:p>
            <a:r>
              <a:rPr lang="fr-FR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fr-FR" sz="24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ate prochaine réunion:</a:t>
            </a:r>
            <a:endParaRPr lang="fr-FR" b="1" noProof="0" dirty="0"/>
          </a:p>
          <a:p>
            <a:pPr marL="457200" lvl="1" indent="0">
              <a:buNone/>
            </a:pPr>
            <a:endParaRPr lang="fr-FR" sz="14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2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359</TotalTime>
  <Words>575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Tw Cen MT</vt:lpstr>
      <vt:lpstr>Circuit</vt:lpstr>
      <vt:lpstr>Project OWASP2021 vulnerabilities</vt:lpstr>
      <vt:lpstr>Meeting Agenda</vt:lpstr>
      <vt:lpstr>Restitution de la comprehension du Top 10 OWASP </vt:lpstr>
      <vt:lpstr>remarques du dernier point projet  Mettre en place une approche progressive pour la défense des systèmes contre les vulnerabilités  1/4</vt:lpstr>
      <vt:lpstr>remarques du dernier point projet  Compréhension des attaques et de leurs solution  2/4</vt:lpstr>
      <vt:lpstr>remarques du dernier point projet  Lisibilité des Supports Visuels 3/4</vt:lpstr>
      <vt:lpstr>remarques du dernier point projet  CSRF et Broken Access Control  4/4</vt:lpstr>
      <vt:lpstr>Travaux en cours</vt:lpstr>
      <vt:lpstr>Prochaine réunion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EL BOUGRINI</dc:creator>
  <cp:lastModifiedBy>Salma EL BOUGRINI</cp:lastModifiedBy>
  <cp:revision>18</cp:revision>
  <dcterms:created xsi:type="dcterms:W3CDTF">2024-10-23T21:12:59Z</dcterms:created>
  <dcterms:modified xsi:type="dcterms:W3CDTF">2024-11-06T21:32:18Z</dcterms:modified>
</cp:coreProperties>
</file>