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57" r:id="rId3"/>
    <p:sldId id="258" r:id="rId4"/>
    <p:sldId id="261" r:id="rId5"/>
    <p:sldId id="263" r:id="rId6"/>
    <p:sldId id="264" r:id="rId7"/>
    <p:sldId id="267" r:id="rId8"/>
    <p:sldId id="265" r:id="rId9"/>
    <p:sldId id="271" r:id="rId10"/>
    <p:sldId id="269" r:id="rId11"/>
    <p:sldId id="270" r:id="rId12"/>
    <p:sldId id="272" r:id="rId13"/>
    <p:sldId id="283" r:id="rId14"/>
    <p:sldId id="275" r:id="rId15"/>
    <p:sldId id="284" r:id="rId16"/>
    <p:sldId id="276" r:id="rId17"/>
    <p:sldId id="273" r:id="rId18"/>
    <p:sldId id="277" r:id="rId19"/>
    <p:sldId id="280" r:id="rId20"/>
    <p:sldId id="281" r:id="rId21"/>
    <p:sldId id="282" r:id="rId22"/>
    <p:sldId id="28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5F7903-1472-403F-BD14-B1762CA05F2B}"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71F4B9E5-1902-497B-874A-82B8A050B491}">
      <dgm:prSet/>
      <dgm:spPr/>
      <dgm:t>
        <a:bodyPr/>
        <a:lstStyle/>
        <a:p>
          <a:r>
            <a:rPr lang="fr-FR"/>
            <a:t>1- Introduction</a:t>
          </a:r>
          <a:endParaRPr lang="en-US"/>
        </a:p>
      </dgm:t>
    </dgm:pt>
    <dgm:pt modelId="{4D080FD9-D1B9-4E7B-BF8C-9F1B71F20825}" type="parTrans" cxnId="{DC0B3C09-503F-4491-89CF-EA97E16252A7}">
      <dgm:prSet/>
      <dgm:spPr/>
      <dgm:t>
        <a:bodyPr/>
        <a:lstStyle/>
        <a:p>
          <a:endParaRPr lang="en-US"/>
        </a:p>
      </dgm:t>
    </dgm:pt>
    <dgm:pt modelId="{FD40B705-8480-4B41-A5E8-850C1CE7D343}" type="sibTrans" cxnId="{DC0B3C09-503F-4491-89CF-EA97E16252A7}">
      <dgm:prSet/>
      <dgm:spPr/>
      <dgm:t>
        <a:bodyPr/>
        <a:lstStyle/>
        <a:p>
          <a:endParaRPr lang="en-US"/>
        </a:p>
      </dgm:t>
    </dgm:pt>
    <dgm:pt modelId="{9F1EAABE-E111-4DB1-BBE4-2D2E4B3E4896}">
      <dgm:prSet/>
      <dgm:spPr/>
      <dgm:t>
        <a:bodyPr/>
        <a:lstStyle/>
        <a:p>
          <a:r>
            <a:rPr lang="fr-FR"/>
            <a:t>2- Nettoyage et exploration</a:t>
          </a:r>
          <a:endParaRPr lang="en-US"/>
        </a:p>
      </dgm:t>
    </dgm:pt>
    <dgm:pt modelId="{962BD23E-A7B4-4467-98CD-53862BD68439}" type="parTrans" cxnId="{62793D93-6DA6-4DD0-BAE3-D68E1D8DB707}">
      <dgm:prSet/>
      <dgm:spPr/>
      <dgm:t>
        <a:bodyPr/>
        <a:lstStyle/>
        <a:p>
          <a:endParaRPr lang="en-US"/>
        </a:p>
      </dgm:t>
    </dgm:pt>
    <dgm:pt modelId="{93169AA9-BB0C-4126-AD65-D833129BE77A}" type="sibTrans" cxnId="{62793D93-6DA6-4DD0-BAE3-D68E1D8DB707}">
      <dgm:prSet/>
      <dgm:spPr/>
      <dgm:t>
        <a:bodyPr/>
        <a:lstStyle/>
        <a:p>
          <a:endParaRPr lang="en-US"/>
        </a:p>
      </dgm:t>
    </dgm:pt>
    <dgm:pt modelId="{1DAC8341-10C9-4756-A4CC-1720FAA9BF0C}">
      <dgm:prSet/>
      <dgm:spPr/>
      <dgm:t>
        <a:bodyPr/>
        <a:lstStyle/>
        <a:p>
          <a:r>
            <a:rPr lang="fr-FR"/>
            <a:t>3- Segmentation et modèles</a:t>
          </a:r>
          <a:endParaRPr lang="en-US"/>
        </a:p>
      </dgm:t>
    </dgm:pt>
    <dgm:pt modelId="{026E1E37-90C3-4B29-BB50-C9D4B7655B37}" type="parTrans" cxnId="{C5AD4610-C0DD-4B38-97F6-E2ACB76CF4C6}">
      <dgm:prSet/>
      <dgm:spPr/>
      <dgm:t>
        <a:bodyPr/>
        <a:lstStyle/>
        <a:p>
          <a:endParaRPr lang="en-US"/>
        </a:p>
      </dgm:t>
    </dgm:pt>
    <dgm:pt modelId="{D986A3A3-4DB0-45AD-8D44-F710D1B5981C}" type="sibTrans" cxnId="{C5AD4610-C0DD-4B38-97F6-E2ACB76CF4C6}">
      <dgm:prSet/>
      <dgm:spPr/>
      <dgm:t>
        <a:bodyPr/>
        <a:lstStyle/>
        <a:p>
          <a:endParaRPr lang="en-US"/>
        </a:p>
      </dgm:t>
    </dgm:pt>
    <dgm:pt modelId="{FCDF63C8-1A28-4B3F-A73E-8B73C5F182B5}">
      <dgm:prSet/>
      <dgm:spPr/>
      <dgm:t>
        <a:bodyPr/>
        <a:lstStyle/>
        <a:p>
          <a:r>
            <a:rPr lang="fr-FR"/>
            <a:t>4- Contrat de maintenance</a:t>
          </a:r>
          <a:endParaRPr lang="en-US"/>
        </a:p>
      </dgm:t>
    </dgm:pt>
    <dgm:pt modelId="{E924AA43-4E2A-4FDE-8004-C3B30E4131AF}" type="parTrans" cxnId="{288127C1-A939-46F5-8657-A0A1E8DA3A97}">
      <dgm:prSet/>
      <dgm:spPr/>
      <dgm:t>
        <a:bodyPr/>
        <a:lstStyle/>
        <a:p>
          <a:endParaRPr lang="en-US"/>
        </a:p>
      </dgm:t>
    </dgm:pt>
    <dgm:pt modelId="{017D0EEE-76B9-4491-AB04-958887B51E2F}" type="sibTrans" cxnId="{288127C1-A939-46F5-8657-A0A1E8DA3A97}">
      <dgm:prSet/>
      <dgm:spPr/>
      <dgm:t>
        <a:bodyPr/>
        <a:lstStyle/>
        <a:p>
          <a:endParaRPr lang="en-US"/>
        </a:p>
      </dgm:t>
    </dgm:pt>
    <dgm:pt modelId="{F335F7D7-09E3-4D3B-BE43-83E6FD505353}">
      <dgm:prSet/>
      <dgm:spPr/>
      <dgm:t>
        <a:bodyPr/>
        <a:lstStyle/>
        <a:p>
          <a:r>
            <a:rPr lang="fr-FR"/>
            <a:t>5- Conclusion</a:t>
          </a:r>
          <a:endParaRPr lang="en-US"/>
        </a:p>
      </dgm:t>
    </dgm:pt>
    <dgm:pt modelId="{4848F1A8-6808-4B3F-86AF-826208956F3C}" type="parTrans" cxnId="{DB4C11EE-EBB1-45D1-915F-03E771CE85EE}">
      <dgm:prSet/>
      <dgm:spPr/>
      <dgm:t>
        <a:bodyPr/>
        <a:lstStyle/>
        <a:p>
          <a:endParaRPr lang="en-US"/>
        </a:p>
      </dgm:t>
    </dgm:pt>
    <dgm:pt modelId="{D4C30866-B69E-4627-BB9C-4EE55A63E8C1}" type="sibTrans" cxnId="{DB4C11EE-EBB1-45D1-915F-03E771CE85EE}">
      <dgm:prSet/>
      <dgm:spPr/>
      <dgm:t>
        <a:bodyPr/>
        <a:lstStyle/>
        <a:p>
          <a:endParaRPr lang="en-US"/>
        </a:p>
      </dgm:t>
    </dgm:pt>
    <dgm:pt modelId="{81289FB4-1315-43E9-8360-377EA4C7471B}" type="pres">
      <dgm:prSet presAssocID="{D85F7903-1472-403F-BD14-B1762CA05F2B}" presName="root" presStyleCnt="0">
        <dgm:presLayoutVars>
          <dgm:dir/>
          <dgm:resizeHandles val="exact"/>
        </dgm:presLayoutVars>
      </dgm:prSet>
      <dgm:spPr/>
    </dgm:pt>
    <dgm:pt modelId="{BA753206-D488-4151-9D5E-984CF86A59A5}" type="pres">
      <dgm:prSet presAssocID="{71F4B9E5-1902-497B-874A-82B8A050B491}" presName="compNode" presStyleCnt="0"/>
      <dgm:spPr/>
    </dgm:pt>
    <dgm:pt modelId="{AAB0B28C-CC61-4F71-8B4E-274B744CE1DD}" type="pres">
      <dgm:prSet presAssocID="{71F4B9E5-1902-497B-874A-82B8A050B491}" presName="iconRect" presStyleLbl="node1" presStyleIdx="0"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70CE59D7-5AF1-4B44-B592-9AC445553A20}" type="pres">
      <dgm:prSet presAssocID="{71F4B9E5-1902-497B-874A-82B8A050B491}" presName="spaceRect" presStyleCnt="0"/>
      <dgm:spPr/>
    </dgm:pt>
    <dgm:pt modelId="{33D1A691-4D8C-4B2C-91D0-E92313506367}" type="pres">
      <dgm:prSet presAssocID="{71F4B9E5-1902-497B-874A-82B8A050B491}" presName="textRect" presStyleLbl="revTx" presStyleIdx="0" presStyleCnt="5">
        <dgm:presLayoutVars>
          <dgm:chMax val="1"/>
          <dgm:chPref val="1"/>
        </dgm:presLayoutVars>
      </dgm:prSet>
      <dgm:spPr/>
    </dgm:pt>
    <dgm:pt modelId="{AED4763D-2A73-47B7-865F-EE149E06D0C9}" type="pres">
      <dgm:prSet presAssocID="{FD40B705-8480-4B41-A5E8-850C1CE7D343}" presName="sibTrans" presStyleCnt="0"/>
      <dgm:spPr/>
    </dgm:pt>
    <dgm:pt modelId="{7126BB8C-CAA5-4FBA-A711-D26524375CD8}" type="pres">
      <dgm:prSet presAssocID="{9F1EAABE-E111-4DB1-BBE4-2D2E4B3E4896}" presName="compNode" presStyleCnt="0"/>
      <dgm:spPr/>
    </dgm:pt>
    <dgm:pt modelId="{C0E5A22D-1A73-4A2B-A301-D0ABF2BDEEBD}" type="pres">
      <dgm:prSet presAssocID="{9F1EAABE-E111-4DB1-BBE4-2D2E4B3E48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CA91F199-F703-4E8D-A1E6-7E76039A8386}" type="pres">
      <dgm:prSet presAssocID="{9F1EAABE-E111-4DB1-BBE4-2D2E4B3E4896}" presName="spaceRect" presStyleCnt="0"/>
      <dgm:spPr/>
    </dgm:pt>
    <dgm:pt modelId="{871BD4A1-967E-4275-8CA7-F5C656B56572}" type="pres">
      <dgm:prSet presAssocID="{9F1EAABE-E111-4DB1-BBE4-2D2E4B3E4896}" presName="textRect" presStyleLbl="revTx" presStyleIdx="1" presStyleCnt="5">
        <dgm:presLayoutVars>
          <dgm:chMax val="1"/>
          <dgm:chPref val="1"/>
        </dgm:presLayoutVars>
      </dgm:prSet>
      <dgm:spPr/>
    </dgm:pt>
    <dgm:pt modelId="{6C8FE457-2BDB-45C5-928E-8DEEFED59C63}" type="pres">
      <dgm:prSet presAssocID="{93169AA9-BB0C-4126-AD65-D833129BE77A}" presName="sibTrans" presStyleCnt="0"/>
      <dgm:spPr/>
    </dgm:pt>
    <dgm:pt modelId="{DE8672BC-BA6E-4B98-A4D1-103D2757CE83}" type="pres">
      <dgm:prSet presAssocID="{1DAC8341-10C9-4756-A4CC-1720FAA9BF0C}" presName="compNode" presStyleCnt="0"/>
      <dgm:spPr/>
    </dgm:pt>
    <dgm:pt modelId="{C75FF19C-2E6F-4C92-A4BB-90106E2645B4}" type="pres">
      <dgm:prSet presAssocID="{1DAC8341-10C9-4756-A4CC-1720FAA9BF0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au"/>
        </a:ext>
      </dgm:extLst>
    </dgm:pt>
    <dgm:pt modelId="{97D858CA-1BF6-4B32-BFAD-56DF410DD475}" type="pres">
      <dgm:prSet presAssocID="{1DAC8341-10C9-4756-A4CC-1720FAA9BF0C}" presName="spaceRect" presStyleCnt="0"/>
      <dgm:spPr/>
    </dgm:pt>
    <dgm:pt modelId="{211849C0-B7AB-4B72-9DBB-61D7C7BF6BC5}" type="pres">
      <dgm:prSet presAssocID="{1DAC8341-10C9-4756-A4CC-1720FAA9BF0C}" presName="textRect" presStyleLbl="revTx" presStyleIdx="2" presStyleCnt="5">
        <dgm:presLayoutVars>
          <dgm:chMax val="1"/>
          <dgm:chPref val="1"/>
        </dgm:presLayoutVars>
      </dgm:prSet>
      <dgm:spPr/>
    </dgm:pt>
    <dgm:pt modelId="{E5DD2655-070D-4EEA-AA34-DA1D2597CF2A}" type="pres">
      <dgm:prSet presAssocID="{D986A3A3-4DB0-45AD-8D44-F710D1B5981C}" presName="sibTrans" presStyleCnt="0"/>
      <dgm:spPr/>
    </dgm:pt>
    <dgm:pt modelId="{DB83AAB9-4CB4-4133-B6C9-E4236C9F3CDC}" type="pres">
      <dgm:prSet presAssocID="{FCDF63C8-1A28-4B3F-A73E-8B73C5F182B5}" presName="compNode" presStyleCnt="0"/>
      <dgm:spPr/>
    </dgm:pt>
    <dgm:pt modelId="{56CD8FF3-CF30-4C8E-B417-FF23CA9508EC}" type="pres">
      <dgm:prSet presAssocID="{FCDF63C8-1A28-4B3F-A73E-8B73C5F182B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oignée de main"/>
        </a:ext>
      </dgm:extLst>
    </dgm:pt>
    <dgm:pt modelId="{B020F630-931B-45ED-AFA8-4DC0DB9A4C90}" type="pres">
      <dgm:prSet presAssocID="{FCDF63C8-1A28-4B3F-A73E-8B73C5F182B5}" presName="spaceRect" presStyleCnt="0"/>
      <dgm:spPr/>
    </dgm:pt>
    <dgm:pt modelId="{592E1B2E-9A0E-4D90-B622-B2D7E31B163E}" type="pres">
      <dgm:prSet presAssocID="{FCDF63C8-1A28-4B3F-A73E-8B73C5F182B5}" presName="textRect" presStyleLbl="revTx" presStyleIdx="3" presStyleCnt="5">
        <dgm:presLayoutVars>
          <dgm:chMax val="1"/>
          <dgm:chPref val="1"/>
        </dgm:presLayoutVars>
      </dgm:prSet>
      <dgm:spPr/>
    </dgm:pt>
    <dgm:pt modelId="{B2889A62-CCC6-4245-A4E3-779952F076A0}" type="pres">
      <dgm:prSet presAssocID="{017D0EEE-76B9-4491-AB04-958887B51E2F}" presName="sibTrans" presStyleCnt="0"/>
      <dgm:spPr/>
    </dgm:pt>
    <dgm:pt modelId="{ED3F5A6E-E7EA-4CF0-ADBB-B98B0D0BDCBB}" type="pres">
      <dgm:prSet presAssocID="{F335F7D7-09E3-4D3B-BE43-83E6FD505353}" presName="compNode" presStyleCnt="0"/>
      <dgm:spPr/>
    </dgm:pt>
    <dgm:pt modelId="{FD3BFB57-833D-4705-A6A9-3DE4FA400234}" type="pres">
      <dgm:prSet presAssocID="{F335F7D7-09E3-4D3B-BE43-83E6FD505353}" presName="iconRect" presStyleLbl="node1" presStyleIdx="4" presStyleCnt="5"/>
      <dgm:spPr>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pt>
    <dgm:pt modelId="{DAC98E3E-4B9A-41F1-9AF2-0038EC986737}" type="pres">
      <dgm:prSet presAssocID="{F335F7D7-09E3-4D3B-BE43-83E6FD505353}" presName="spaceRect" presStyleCnt="0"/>
      <dgm:spPr/>
    </dgm:pt>
    <dgm:pt modelId="{8133369D-080D-4AC9-A255-348503F35D32}" type="pres">
      <dgm:prSet presAssocID="{F335F7D7-09E3-4D3B-BE43-83E6FD505353}" presName="textRect" presStyleLbl="revTx" presStyleIdx="4" presStyleCnt="5">
        <dgm:presLayoutVars>
          <dgm:chMax val="1"/>
          <dgm:chPref val="1"/>
        </dgm:presLayoutVars>
      </dgm:prSet>
      <dgm:spPr/>
    </dgm:pt>
  </dgm:ptLst>
  <dgm:cxnLst>
    <dgm:cxn modelId="{DC0B3C09-503F-4491-89CF-EA97E16252A7}" srcId="{D85F7903-1472-403F-BD14-B1762CA05F2B}" destId="{71F4B9E5-1902-497B-874A-82B8A050B491}" srcOrd="0" destOrd="0" parTransId="{4D080FD9-D1B9-4E7B-BF8C-9F1B71F20825}" sibTransId="{FD40B705-8480-4B41-A5E8-850C1CE7D343}"/>
    <dgm:cxn modelId="{C5AD4610-C0DD-4B38-97F6-E2ACB76CF4C6}" srcId="{D85F7903-1472-403F-BD14-B1762CA05F2B}" destId="{1DAC8341-10C9-4756-A4CC-1720FAA9BF0C}" srcOrd="2" destOrd="0" parTransId="{026E1E37-90C3-4B29-BB50-C9D4B7655B37}" sibTransId="{D986A3A3-4DB0-45AD-8D44-F710D1B5981C}"/>
    <dgm:cxn modelId="{2279BB11-8EAB-42DA-8EBC-2D054F955D59}" type="presOf" srcId="{D85F7903-1472-403F-BD14-B1762CA05F2B}" destId="{81289FB4-1315-43E9-8360-377EA4C7471B}" srcOrd="0" destOrd="0" presId="urn:microsoft.com/office/officeart/2018/2/layout/IconLabelList"/>
    <dgm:cxn modelId="{B0C6021D-F8C7-4479-8748-0B894057F6E7}" type="presOf" srcId="{1DAC8341-10C9-4756-A4CC-1720FAA9BF0C}" destId="{211849C0-B7AB-4B72-9DBB-61D7C7BF6BC5}" srcOrd="0" destOrd="0" presId="urn:microsoft.com/office/officeart/2018/2/layout/IconLabelList"/>
    <dgm:cxn modelId="{4FB1A868-D77C-46CD-9155-43FBC3BC3FBC}" type="presOf" srcId="{71F4B9E5-1902-497B-874A-82B8A050B491}" destId="{33D1A691-4D8C-4B2C-91D0-E92313506367}" srcOrd="0" destOrd="0" presId="urn:microsoft.com/office/officeart/2018/2/layout/IconLabelList"/>
    <dgm:cxn modelId="{3A4BB58B-B7A1-427B-9C87-B2FFE975B43A}" type="presOf" srcId="{9F1EAABE-E111-4DB1-BBE4-2D2E4B3E4896}" destId="{871BD4A1-967E-4275-8CA7-F5C656B56572}" srcOrd="0" destOrd="0" presId="urn:microsoft.com/office/officeart/2018/2/layout/IconLabelList"/>
    <dgm:cxn modelId="{62793D93-6DA6-4DD0-BAE3-D68E1D8DB707}" srcId="{D85F7903-1472-403F-BD14-B1762CA05F2B}" destId="{9F1EAABE-E111-4DB1-BBE4-2D2E4B3E4896}" srcOrd="1" destOrd="0" parTransId="{962BD23E-A7B4-4467-98CD-53862BD68439}" sibTransId="{93169AA9-BB0C-4126-AD65-D833129BE77A}"/>
    <dgm:cxn modelId="{F675A8B4-30E7-4F0C-8A9A-11FB4092BDE6}" type="presOf" srcId="{FCDF63C8-1A28-4B3F-A73E-8B73C5F182B5}" destId="{592E1B2E-9A0E-4D90-B622-B2D7E31B163E}" srcOrd="0" destOrd="0" presId="urn:microsoft.com/office/officeart/2018/2/layout/IconLabelList"/>
    <dgm:cxn modelId="{288127C1-A939-46F5-8657-A0A1E8DA3A97}" srcId="{D85F7903-1472-403F-BD14-B1762CA05F2B}" destId="{FCDF63C8-1A28-4B3F-A73E-8B73C5F182B5}" srcOrd="3" destOrd="0" parTransId="{E924AA43-4E2A-4FDE-8004-C3B30E4131AF}" sibTransId="{017D0EEE-76B9-4491-AB04-958887B51E2F}"/>
    <dgm:cxn modelId="{DB4C11EE-EBB1-45D1-915F-03E771CE85EE}" srcId="{D85F7903-1472-403F-BD14-B1762CA05F2B}" destId="{F335F7D7-09E3-4D3B-BE43-83E6FD505353}" srcOrd="4" destOrd="0" parTransId="{4848F1A8-6808-4B3F-86AF-826208956F3C}" sibTransId="{D4C30866-B69E-4627-BB9C-4EE55A63E8C1}"/>
    <dgm:cxn modelId="{C24BF0FA-C2E5-4B62-B916-9F3F88CF5851}" type="presOf" srcId="{F335F7D7-09E3-4D3B-BE43-83E6FD505353}" destId="{8133369D-080D-4AC9-A255-348503F35D32}" srcOrd="0" destOrd="0" presId="urn:microsoft.com/office/officeart/2018/2/layout/IconLabelList"/>
    <dgm:cxn modelId="{CB95A79A-A25D-4B45-BA06-44E6ABBFC9A6}" type="presParOf" srcId="{81289FB4-1315-43E9-8360-377EA4C7471B}" destId="{BA753206-D488-4151-9D5E-984CF86A59A5}" srcOrd="0" destOrd="0" presId="urn:microsoft.com/office/officeart/2018/2/layout/IconLabelList"/>
    <dgm:cxn modelId="{C8DC4286-17C0-41C6-95DF-73D5CE6BC161}" type="presParOf" srcId="{BA753206-D488-4151-9D5E-984CF86A59A5}" destId="{AAB0B28C-CC61-4F71-8B4E-274B744CE1DD}" srcOrd="0" destOrd="0" presId="urn:microsoft.com/office/officeart/2018/2/layout/IconLabelList"/>
    <dgm:cxn modelId="{3C87C74C-F259-4A82-A4C1-6E86D3F398EE}" type="presParOf" srcId="{BA753206-D488-4151-9D5E-984CF86A59A5}" destId="{70CE59D7-5AF1-4B44-B592-9AC445553A20}" srcOrd="1" destOrd="0" presId="urn:microsoft.com/office/officeart/2018/2/layout/IconLabelList"/>
    <dgm:cxn modelId="{F0012EAA-2EC2-4A42-A497-91B68CE4D22B}" type="presParOf" srcId="{BA753206-D488-4151-9D5E-984CF86A59A5}" destId="{33D1A691-4D8C-4B2C-91D0-E92313506367}" srcOrd="2" destOrd="0" presId="urn:microsoft.com/office/officeart/2018/2/layout/IconLabelList"/>
    <dgm:cxn modelId="{DA5BA845-3278-4E94-80E3-766AC39C7F72}" type="presParOf" srcId="{81289FB4-1315-43E9-8360-377EA4C7471B}" destId="{AED4763D-2A73-47B7-865F-EE149E06D0C9}" srcOrd="1" destOrd="0" presId="urn:microsoft.com/office/officeart/2018/2/layout/IconLabelList"/>
    <dgm:cxn modelId="{5F0DB0C9-9139-4F09-B7B1-F7262D7F6CFB}" type="presParOf" srcId="{81289FB4-1315-43E9-8360-377EA4C7471B}" destId="{7126BB8C-CAA5-4FBA-A711-D26524375CD8}" srcOrd="2" destOrd="0" presId="urn:microsoft.com/office/officeart/2018/2/layout/IconLabelList"/>
    <dgm:cxn modelId="{16CCAD92-3B06-403D-B79B-5AB9186C0017}" type="presParOf" srcId="{7126BB8C-CAA5-4FBA-A711-D26524375CD8}" destId="{C0E5A22D-1A73-4A2B-A301-D0ABF2BDEEBD}" srcOrd="0" destOrd="0" presId="urn:microsoft.com/office/officeart/2018/2/layout/IconLabelList"/>
    <dgm:cxn modelId="{2F1C5387-EB78-4607-8B94-AB260CAB9359}" type="presParOf" srcId="{7126BB8C-CAA5-4FBA-A711-D26524375CD8}" destId="{CA91F199-F703-4E8D-A1E6-7E76039A8386}" srcOrd="1" destOrd="0" presId="urn:microsoft.com/office/officeart/2018/2/layout/IconLabelList"/>
    <dgm:cxn modelId="{5062F579-39B4-4C61-AD0E-AFD2B5EF5842}" type="presParOf" srcId="{7126BB8C-CAA5-4FBA-A711-D26524375CD8}" destId="{871BD4A1-967E-4275-8CA7-F5C656B56572}" srcOrd="2" destOrd="0" presId="urn:microsoft.com/office/officeart/2018/2/layout/IconLabelList"/>
    <dgm:cxn modelId="{D91BF8CF-AA84-4253-A736-9E95347EF14B}" type="presParOf" srcId="{81289FB4-1315-43E9-8360-377EA4C7471B}" destId="{6C8FE457-2BDB-45C5-928E-8DEEFED59C63}" srcOrd="3" destOrd="0" presId="urn:microsoft.com/office/officeart/2018/2/layout/IconLabelList"/>
    <dgm:cxn modelId="{0EB6044B-E055-4860-B2B2-44EC7A64B0DB}" type="presParOf" srcId="{81289FB4-1315-43E9-8360-377EA4C7471B}" destId="{DE8672BC-BA6E-4B98-A4D1-103D2757CE83}" srcOrd="4" destOrd="0" presId="urn:microsoft.com/office/officeart/2018/2/layout/IconLabelList"/>
    <dgm:cxn modelId="{DD25D8DD-252C-499F-9EEC-9A2B5989E0B5}" type="presParOf" srcId="{DE8672BC-BA6E-4B98-A4D1-103D2757CE83}" destId="{C75FF19C-2E6F-4C92-A4BB-90106E2645B4}" srcOrd="0" destOrd="0" presId="urn:microsoft.com/office/officeart/2018/2/layout/IconLabelList"/>
    <dgm:cxn modelId="{E3D3F61B-D203-4C43-8DC6-F269FD80F04B}" type="presParOf" srcId="{DE8672BC-BA6E-4B98-A4D1-103D2757CE83}" destId="{97D858CA-1BF6-4B32-BFAD-56DF410DD475}" srcOrd="1" destOrd="0" presId="urn:microsoft.com/office/officeart/2018/2/layout/IconLabelList"/>
    <dgm:cxn modelId="{4EF3AF5F-3505-4404-AF56-F5593ABBBDC8}" type="presParOf" srcId="{DE8672BC-BA6E-4B98-A4D1-103D2757CE83}" destId="{211849C0-B7AB-4B72-9DBB-61D7C7BF6BC5}" srcOrd="2" destOrd="0" presId="urn:microsoft.com/office/officeart/2018/2/layout/IconLabelList"/>
    <dgm:cxn modelId="{ED6841C7-EC45-42C5-B8E6-5A5CAAAEB551}" type="presParOf" srcId="{81289FB4-1315-43E9-8360-377EA4C7471B}" destId="{E5DD2655-070D-4EEA-AA34-DA1D2597CF2A}" srcOrd="5" destOrd="0" presId="urn:microsoft.com/office/officeart/2018/2/layout/IconLabelList"/>
    <dgm:cxn modelId="{EC6FBD86-2D6B-4E72-B50D-4269C2161F1C}" type="presParOf" srcId="{81289FB4-1315-43E9-8360-377EA4C7471B}" destId="{DB83AAB9-4CB4-4133-B6C9-E4236C9F3CDC}" srcOrd="6" destOrd="0" presId="urn:microsoft.com/office/officeart/2018/2/layout/IconLabelList"/>
    <dgm:cxn modelId="{7C47775E-1734-4FDC-A1B1-A5FAEC61BD91}" type="presParOf" srcId="{DB83AAB9-4CB4-4133-B6C9-E4236C9F3CDC}" destId="{56CD8FF3-CF30-4C8E-B417-FF23CA9508EC}" srcOrd="0" destOrd="0" presId="urn:microsoft.com/office/officeart/2018/2/layout/IconLabelList"/>
    <dgm:cxn modelId="{FA3514C7-2B79-4E4C-BB49-5CA08B9833F2}" type="presParOf" srcId="{DB83AAB9-4CB4-4133-B6C9-E4236C9F3CDC}" destId="{B020F630-931B-45ED-AFA8-4DC0DB9A4C90}" srcOrd="1" destOrd="0" presId="urn:microsoft.com/office/officeart/2018/2/layout/IconLabelList"/>
    <dgm:cxn modelId="{DDDB5D21-C08A-4E98-A6DA-8A48DA9596F1}" type="presParOf" srcId="{DB83AAB9-4CB4-4133-B6C9-E4236C9F3CDC}" destId="{592E1B2E-9A0E-4D90-B622-B2D7E31B163E}" srcOrd="2" destOrd="0" presId="urn:microsoft.com/office/officeart/2018/2/layout/IconLabelList"/>
    <dgm:cxn modelId="{6F2D6532-333B-40E9-BF54-17B271E7DBB2}" type="presParOf" srcId="{81289FB4-1315-43E9-8360-377EA4C7471B}" destId="{B2889A62-CCC6-4245-A4E3-779952F076A0}" srcOrd="7" destOrd="0" presId="urn:microsoft.com/office/officeart/2018/2/layout/IconLabelList"/>
    <dgm:cxn modelId="{B012F337-764A-42B7-88CB-93CA30823816}" type="presParOf" srcId="{81289FB4-1315-43E9-8360-377EA4C7471B}" destId="{ED3F5A6E-E7EA-4CF0-ADBB-B98B0D0BDCBB}" srcOrd="8" destOrd="0" presId="urn:microsoft.com/office/officeart/2018/2/layout/IconLabelList"/>
    <dgm:cxn modelId="{0D09BB98-91B9-4F75-B13C-888D6957864B}" type="presParOf" srcId="{ED3F5A6E-E7EA-4CF0-ADBB-B98B0D0BDCBB}" destId="{FD3BFB57-833D-4705-A6A9-3DE4FA400234}" srcOrd="0" destOrd="0" presId="urn:microsoft.com/office/officeart/2018/2/layout/IconLabelList"/>
    <dgm:cxn modelId="{4DA4DEBA-0EDF-4306-B358-A7688003BA66}" type="presParOf" srcId="{ED3F5A6E-E7EA-4CF0-ADBB-B98B0D0BDCBB}" destId="{DAC98E3E-4B9A-41F1-9AF2-0038EC986737}" srcOrd="1" destOrd="0" presId="urn:microsoft.com/office/officeart/2018/2/layout/IconLabelList"/>
    <dgm:cxn modelId="{C6582A6B-4C81-40EA-872D-13C10622ADED}" type="presParOf" srcId="{ED3F5A6E-E7EA-4CF0-ADBB-B98B0D0BDCBB}" destId="{8133369D-080D-4AC9-A255-348503F35D3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0B28C-CC61-4F71-8B4E-274B744CE1DD}">
      <dsp:nvSpPr>
        <dsp:cNvPr id="0" name=""/>
        <dsp:cNvSpPr/>
      </dsp:nvSpPr>
      <dsp:spPr>
        <a:xfrm>
          <a:off x="489253" y="1011400"/>
          <a:ext cx="793388" cy="793388"/>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D1A691-4D8C-4B2C-91D0-E92313506367}">
      <dsp:nvSpPr>
        <dsp:cNvPr id="0" name=""/>
        <dsp:cNvSpPr/>
      </dsp:nvSpPr>
      <dsp:spPr>
        <a:xfrm>
          <a:off x="4405" y="2069445"/>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fr-FR" sz="2000" kern="1200"/>
            <a:t>1- Introduction</a:t>
          </a:r>
          <a:endParaRPr lang="en-US" sz="2000" kern="1200"/>
        </a:p>
      </dsp:txBody>
      <dsp:txXfrm>
        <a:off x="4405" y="2069445"/>
        <a:ext cx="1763085" cy="705234"/>
      </dsp:txXfrm>
    </dsp:sp>
    <dsp:sp modelId="{C0E5A22D-1A73-4A2B-A301-D0ABF2BDEEBD}">
      <dsp:nvSpPr>
        <dsp:cNvPr id="0" name=""/>
        <dsp:cNvSpPr/>
      </dsp:nvSpPr>
      <dsp:spPr>
        <a:xfrm>
          <a:off x="2560879" y="1011400"/>
          <a:ext cx="793388" cy="7933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1BD4A1-967E-4275-8CA7-F5C656B56572}">
      <dsp:nvSpPr>
        <dsp:cNvPr id="0" name=""/>
        <dsp:cNvSpPr/>
      </dsp:nvSpPr>
      <dsp:spPr>
        <a:xfrm>
          <a:off x="2076031" y="2069445"/>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fr-FR" sz="2000" kern="1200"/>
            <a:t>2- Nettoyage et exploration</a:t>
          </a:r>
          <a:endParaRPr lang="en-US" sz="2000" kern="1200"/>
        </a:p>
      </dsp:txBody>
      <dsp:txXfrm>
        <a:off x="2076031" y="2069445"/>
        <a:ext cx="1763085" cy="705234"/>
      </dsp:txXfrm>
    </dsp:sp>
    <dsp:sp modelId="{C75FF19C-2E6F-4C92-A4BB-90106E2645B4}">
      <dsp:nvSpPr>
        <dsp:cNvPr id="0" name=""/>
        <dsp:cNvSpPr/>
      </dsp:nvSpPr>
      <dsp:spPr>
        <a:xfrm>
          <a:off x="4632505" y="1011400"/>
          <a:ext cx="793388" cy="7933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1849C0-B7AB-4B72-9DBB-61D7C7BF6BC5}">
      <dsp:nvSpPr>
        <dsp:cNvPr id="0" name=""/>
        <dsp:cNvSpPr/>
      </dsp:nvSpPr>
      <dsp:spPr>
        <a:xfrm>
          <a:off x="4147657" y="2069445"/>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fr-FR" sz="2000" kern="1200"/>
            <a:t>3- Segmentation et modèles</a:t>
          </a:r>
          <a:endParaRPr lang="en-US" sz="2000" kern="1200"/>
        </a:p>
      </dsp:txBody>
      <dsp:txXfrm>
        <a:off x="4147657" y="2069445"/>
        <a:ext cx="1763085" cy="705234"/>
      </dsp:txXfrm>
    </dsp:sp>
    <dsp:sp modelId="{56CD8FF3-CF30-4C8E-B417-FF23CA9508EC}">
      <dsp:nvSpPr>
        <dsp:cNvPr id="0" name=""/>
        <dsp:cNvSpPr/>
      </dsp:nvSpPr>
      <dsp:spPr>
        <a:xfrm>
          <a:off x="6704131" y="1011400"/>
          <a:ext cx="793388" cy="7933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2E1B2E-9A0E-4D90-B622-B2D7E31B163E}">
      <dsp:nvSpPr>
        <dsp:cNvPr id="0" name=""/>
        <dsp:cNvSpPr/>
      </dsp:nvSpPr>
      <dsp:spPr>
        <a:xfrm>
          <a:off x="6219283" y="2069445"/>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fr-FR" sz="2000" kern="1200"/>
            <a:t>4- Contrat de maintenance</a:t>
          </a:r>
          <a:endParaRPr lang="en-US" sz="2000" kern="1200"/>
        </a:p>
      </dsp:txBody>
      <dsp:txXfrm>
        <a:off x="6219283" y="2069445"/>
        <a:ext cx="1763085" cy="705234"/>
      </dsp:txXfrm>
    </dsp:sp>
    <dsp:sp modelId="{FD3BFB57-833D-4705-A6A9-3DE4FA400234}">
      <dsp:nvSpPr>
        <dsp:cNvPr id="0" name=""/>
        <dsp:cNvSpPr/>
      </dsp:nvSpPr>
      <dsp:spPr>
        <a:xfrm>
          <a:off x="8775757" y="1011400"/>
          <a:ext cx="793388" cy="793388"/>
        </a:xfrm>
        <a:prstGeom prst="rect">
          <a:avLst/>
        </a:prstGeom>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33369D-080D-4AC9-A255-348503F35D32}">
      <dsp:nvSpPr>
        <dsp:cNvPr id="0" name=""/>
        <dsp:cNvSpPr/>
      </dsp:nvSpPr>
      <dsp:spPr>
        <a:xfrm>
          <a:off x="8290908" y="2069445"/>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fr-FR" sz="2000" kern="1200"/>
            <a:t>5- Conclusion</a:t>
          </a:r>
          <a:endParaRPr lang="en-US" sz="2000" kern="1200"/>
        </a:p>
      </dsp:txBody>
      <dsp:txXfrm>
        <a:off x="8290908" y="2069445"/>
        <a:ext cx="1763085" cy="70523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010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3550350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356356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2597451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208048B-57AF-4F53-BC84-8E0A1033FBEC}" type="datetimeFigureOut">
              <a:rPr lang="en-US" smtClean="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5455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208048B-57AF-4F53-BC84-8E0A1033FBEC}" type="datetimeFigureOut">
              <a:rPr lang="en-US" smtClean="0"/>
              <a:pPr/>
              <a:t>10/22/2022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613317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208048B-57AF-4F53-BC84-8E0A1033FBEC}" type="datetimeFigureOut">
              <a:rPr lang="en-US" smtClean="0"/>
              <a:pPr/>
              <a:t>10/22/2022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2205968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208048B-57AF-4F53-BC84-8E0A1033FBEC}" type="datetimeFigureOut">
              <a:rPr lang="en-US" smtClean="0"/>
              <a:pPr/>
              <a:t>10/22/2022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1257545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208048B-57AF-4F53-BC84-8E0A1033FBEC}" type="datetimeFigureOut">
              <a:rPr lang="en-US" smtClean="0"/>
              <a:pPr/>
              <a:t>10/22/2022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2590783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208048B-57AF-4F53-BC84-8E0A1033FBEC}" type="datetimeFigureOut">
              <a:rPr lang="en-US" smtClean="0"/>
              <a:pPr/>
              <a:t>10/22/2022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1336237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208048B-57AF-4F53-BC84-8E0A1033FBEC}" type="datetimeFigureOut">
              <a:rPr lang="en-US" smtClean="0"/>
              <a:pPr/>
              <a:t>10/22/2022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362273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208048B-57AF-4F53-BC84-8E0A1033FBEC}" type="datetimeFigureOut">
              <a:rPr lang="en-US" smtClean="0"/>
              <a:pPr/>
              <a:t>10/22/2022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D8A8A1B-4E1E-43EF-8A39-7D4A3879B941}" type="slidenum">
              <a:rPr lang="en-US" smtClean="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70773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iecledigital.fr/2019/07/29/rfme-la-nouvelle-segmentation-client/"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AF3CF2-D3D4-4883-A873-C1A8B6921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D340426C-45C6-B24B-C3A7-114D785E4572}"/>
              </a:ext>
            </a:extLst>
          </p:cNvPr>
          <p:cNvSpPr>
            <a:spLocks noGrp="1"/>
          </p:cNvSpPr>
          <p:nvPr>
            <p:ph type="ctrTitle"/>
          </p:nvPr>
        </p:nvSpPr>
        <p:spPr>
          <a:xfrm>
            <a:off x="457200" y="640080"/>
            <a:ext cx="3659246" cy="2926080"/>
          </a:xfrm>
        </p:spPr>
        <p:txBody>
          <a:bodyPr>
            <a:normAutofit/>
          </a:bodyPr>
          <a:lstStyle/>
          <a:p>
            <a:r>
              <a:rPr lang="fr-FR" sz="4400" dirty="0">
                <a:solidFill>
                  <a:srgbClr val="FFFFFF"/>
                </a:solidFill>
              </a:rPr>
              <a:t>Projet 5 : Segmentez des clients d’un site e-commerce</a:t>
            </a:r>
          </a:p>
        </p:txBody>
      </p:sp>
      <p:sp>
        <p:nvSpPr>
          <p:cNvPr id="3" name="Sous-titre 2">
            <a:extLst>
              <a:ext uri="{FF2B5EF4-FFF2-40B4-BE49-F238E27FC236}">
                <a16:creationId xmlns:a16="http://schemas.microsoft.com/office/drawing/2014/main" id="{08B262AC-806F-0D6D-20C0-85595F173C6B}"/>
              </a:ext>
            </a:extLst>
          </p:cNvPr>
          <p:cNvSpPr>
            <a:spLocks noGrp="1"/>
          </p:cNvSpPr>
          <p:nvPr>
            <p:ph type="subTitle" idx="1"/>
          </p:nvPr>
        </p:nvSpPr>
        <p:spPr>
          <a:xfrm>
            <a:off x="457200" y="3578087"/>
            <a:ext cx="3659246" cy="1554480"/>
          </a:xfrm>
        </p:spPr>
        <p:txBody>
          <a:bodyPr>
            <a:normAutofit/>
          </a:bodyPr>
          <a:lstStyle/>
          <a:p>
            <a:pPr algn="ctr"/>
            <a:r>
              <a:rPr lang="fr-FR" sz="1500" dirty="0">
                <a:solidFill>
                  <a:srgbClr val="FFFFFF"/>
                </a:solidFill>
              </a:rPr>
              <a:t>Réalisée par salma </a:t>
            </a:r>
            <a:r>
              <a:rPr lang="fr-FR" sz="1500" dirty="0" err="1">
                <a:solidFill>
                  <a:srgbClr val="FFFFFF"/>
                </a:solidFill>
              </a:rPr>
              <a:t>chafai</a:t>
            </a:r>
            <a:endParaRPr lang="fr-FR" sz="1500" dirty="0">
              <a:solidFill>
                <a:srgbClr val="FFFFFF"/>
              </a:solidFill>
            </a:endParaRPr>
          </a:p>
          <a:p>
            <a:pPr algn="ctr"/>
            <a:r>
              <a:rPr lang="fr-FR" sz="1500" dirty="0" err="1">
                <a:solidFill>
                  <a:srgbClr val="FFFFFF"/>
                </a:solidFill>
              </a:rPr>
              <a:t>Openclassrooms</a:t>
            </a:r>
            <a:endParaRPr lang="fr-FR" sz="1500" dirty="0">
              <a:solidFill>
                <a:srgbClr val="FFFFFF"/>
              </a:solidFill>
            </a:endParaRPr>
          </a:p>
        </p:txBody>
      </p:sp>
      <p:pic>
        <p:nvPicPr>
          <p:cNvPr id="4" name="Picture 3" descr="Top shot of a representation of networks with stick figures.">
            <a:extLst>
              <a:ext uri="{FF2B5EF4-FFF2-40B4-BE49-F238E27FC236}">
                <a16:creationId xmlns:a16="http://schemas.microsoft.com/office/drawing/2014/main" id="{0EAF4998-95B0-D9CA-8172-4EC55158C5BD}"/>
              </a:ext>
            </a:extLst>
          </p:cNvPr>
          <p:cNvPicPr>
            <a:picLocks noChangeAspect="1"/>
          </p:cNvPicPr>
          <p:nvPr/>
        </p:nvPicPr>
        <p:blipFill rotWithShape="1">
          <a:blip r:embed="rId2"/>
          <a:srcRect l="13384" r="13384"/>
          <a:stretch/>
        </p:blipFill>
        <p:spPr>
          <a:xfrm>
            <a:off x="4639733" y="10"/>
            <a:ext cx="7552266" cy="6857990"/>
          </a:xfrm>
          <a:prstGeom prst="rect">
            <a:avLst/>
          </a:prstGeom>
        </p:spPr>
      </p:pic>
      <p:sp>
        <p:nvSpPr>
          <p:cNvPr id="11" name="Rectangle 10">
            <a:extLst>
              <a:ext uri="{FF2B5EF4-FFF2-40B4-BE49-F238E27FC236}">
                <a16:creationId xmlns:a16="http://schemas.microsoft.com/office/drawing/2014/main" id="{167649D9-3A9D-4872-9DF6-3948CA3E6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912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AAAE3770-609E-4289-8B0A-45119D434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9">
            <a:extLst>
              <a:ext uri="{FF2B5EF4-FFF2-40B4-BE49-F238E27FC236}">
                <a16:creationId xmlns:a16="http://schemas.microsoft.com/office/drawing/2014/main" id="{AA8B6BCE-776F-41C6-B8BE-87214BA6A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11">
            <a:extLst>
              <a:ext uri="{FF2B5EF4-FFF2-40B4-BE49-F238E27FC236}">
                <a16:creationId xmlns:a16="http://schemas.microsoft.com/office/drawing/2014/main" id="{8BA5AC9C-E659-489D-8683-D019CE12A7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2" name="Picture 3" descr="Abstract illustration of a graphene sheet">
            <a:extLst>
              <a:ext uri="{FF2B5EF4-FFF2-40B4-BE49-F238E27FC236}">
                <a16:creationId xmlns:a16="http://schemas.microsoft.com/office/drawing/2014/main" id="{B8EF2170-A97D-E3DD-2164-30CF65AB612E}"/>
              </a:ext>
            </a:extLst>
          </p:cNvPr>
          <p:cNvPicPr>
            <a:picLocks noChangeAspect="1"/>
          </p:cNvPicPr>
          <p:nvPr/>
        </p:nvPicPr>
        <p:blipFill rotWithShape="1">
          <a:blip r:embed="rId2">
            <a:alphaModFix amt="35000"/>
          </a:blip>
          <a:srcRect t="12397" b="3333"/>
          <a:stretch/>
        </p:blipFill>
        <p:spPr>
          <a:xfrm>
            <a:off x="20" y="10"/>
            <a:ext cx="12191980" cy="6857990"/>
          </a:xfrm>
          <a:prstGeom prst="rect">
            <a:avLst/>
          </a:prstGeom>
        </p:spPr>
      </p:pic>
      <p:sp>
        <p:nvSpPr>
          <p:cNvPr id="2" name="Titre 1">
            <a:extLst>
              <a:ext uri="{FF2B5EF4-FFF2-40B4-BE49-F238E27FC236}">
                <a16:creationId xmlns:a16="http://schemas.microsoft.com/office/drawing/2014/main" id="{FFD4A5E6-29C0-4B75-64B4-70823B6FA0F4}"/>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dirty="0">
                <a:solidFill>
                  <a:schemeClr val="tx1">
                    <a:lumMod val="85000"/>
                    <a:lumOff val="15000"/>
                  </a:schemeClr>
                </a:solidFill>
              </a:rPr>
              <a:t>Segmentation et </a:t>
            </a:r>
            <a:r>
              <a:rPr lang="en-US" sz="8000" dirty="0" err="1">
                <a:solidFill>
                  <a:schemeClr val="tx1">
                    <a:lumMod val="85000"/>
                    <a:lumOff val="15000"/>
                  </a:schemeClr>
                </a:solidFill>
              </a:rPr>
              <a:t>modèles</a:t>
            </a:r>
            <a:endParaRPr lang="en-US" sz="8000" dirty="0">
              <a:solidFill>
                <a:schemeClr val="tx1">
                  <a:lumMod val="85000"/>
                  <a:lumOff val="15000"/>
                </a:schemeClr>
              </a:solidFill>
            </a:endParaRPr>
          </a:p>
        </p:txBody>
      </p:sp>
      <p:cxnSp>
        <p:nvCxnSpPr>
          <p:cNvPr id="23" name="Straight Connector 13">
            <a:extLst>
              <a:ext uri="{FF2B5EF4-FFF2-40B4-BE49-F238E27FC236}">
                <a16:creationId xmlns:a16="http://schemas.microsoft.com/office/drawing/2014/main" id="{EE3697FA-BCA5-4277-B562-742EB06D15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4" name="Rectangle 15">
            <a:extLst>
              <a:ext uri="{FF2B5EF4-FFF2-40B4-BE49-F238E27FC236}">
                <a16:creationId xmlns:a16="http://schemas.microsoft.com/office/drawing/2014/main" id="{08D0AFFC-930E-4C56-B1B0-A4DF141CFC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C1FF27C-4611-49D9-B924-1371EB09A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09959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7A23741-C8CC-49EF-950D-A0B72BACD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4E823DD-C233-455F-9FF9-40C20F5D1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170116F-AC0C-9F77-2D78-D1F9DFCDD1AD}"/>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a:solidFill>
                  <a:srgbClr val="FFFFFF"/>
                </a:solidFill>
              </a:rPr>
              <a:t>1- Méthodes de réduction </a:t>
            </a:r>
            <a:r>
              <a:rPr lang="en-US" sz="3600" dirty="0">
                <a:solidFill>
                  <a:srgbClr val="FFFFFF"/>
                </a:solidFill>
              </a:rPr>
              <a:t>de dimensions</a:t>
            </a:r>
          </a:p>
        </p:txBody>
      </p:sp>
      <p:sp>
        <p:nvSpPr>
          <p:cNvPr id="4" name="Espace réservé du contenu 3">
            <a:extLst>
              <a:ext uri="{FF2B5EF4-FFF2-40B4-BE49-F238E27FC236}">
                <a16:creationId xmlns:a16="http://schemas.microsoft.com/office/drawing/2014/main" id="{439EC59A-1836-769A-CC9A-300F00AC20F2}"/>
              </a:ext>
            </a:extLst>
          </p:cNvPr>
          <p:cNvSpPr>
            <a:spLocks noGrp="1"/>
          </p:cNvSpPr>
          <p:nvPr>
            <p:ph idx="1"/>
          </p:nvPr>
        </p:nvSpPr>
        <p:spPr>
          <a:xfrm>
            <a:off x="636258" y="3503545"/>
            <a:ext cx="3084844" cy="1070475"/>
          </a:xfrm>
        </p:spPr>
        <p:txBody>
          <a:bodyPr vert="horz" lIns="0" tIns="45720" rIns="0" bIns="45720" rtlCol="0">
            <a:normAutofit/>
          </a:bodyPr>
          <a:lstStyle/>
          <a:p>
            <a:pPr marL="285750" indent="-285750">
              <a:spcAft>
                <a:spcPts val="600"/>
              </a:spcAft>
              <a:buFont typeface="Calibri" panose="020F0502020204030204" pitchFamily="34" charset="0"/>
              <a:buChar char="•"/>
            </a:pPr>
            <a:r>
              <a:rPr lang="en-US" sz="1500" dirty="0" err="1">
                <a:solidFill>
                  <a:srgbClr val="FFFFFF"/>
                </a:solidFill>
              </a:rPr>
              <a:t>Visualisation</a:t>
            </a:r>
            <a:r>
              <a:rPr lang="en-US" sz="1500" dirty="0">
                <a:solidFill>
                  <a:srgbClr val="FFFFFF"/>
                </a:solidFill>
              </a:rPr>
              <a:t> 3d des 3 </a:t>
            </a:r>
            <a:r>
              <a:rPr lang="en-US" sz="1500" dirty="0" err="1">
                <a:solidFill>
                  <a:srgbClr val="FFFFFF"/>
                </a:solidFill>
              </a:rPr>
              <a:t>composantes</a:t>
            </a:r>
            <a:r>
              <a:rPr lang="en-US" sz="1500" dirty="0">
                <a:solidFill>
                  <a:srgbClr val="FFFFFF"/>
                </a:solidFill>
              </a:rPr>
              <a:t> </a:t>
            </a:r>
            <a:r>
              <a:rPr lang="en-US" sz="1500" dirty="0" err="1">
                <a:solidFill>
                  <a:srgbClr val="FFFFFF"/>
                </a:solidFill>
              </a:rPr>
              <a:t>données</a:t>
            </a:r>
            <a:r>
              <a:rPr lang="en-US" sz="1500" dirty="0">
                <a:solidFill>
                  <a:srgbClr val="FFFFFF"/>
                </a:solidFill>
              </a:rPr>
              <a:t> par </a:t>
            </a:r>
            <a:r>
              <a:rPr lang="en-US" sz="1500" dirty="0" err="1">
                <a:solidFill>
                  <a:srgbClr val="FFFFFF"/>
                </a:solidFill>
              </a:rPr>
              <a:t>l’ACP</a:t>
            </a:r>
            <a:r>
              <a:rPr lang="en-US" sz="1500" dirty="0">
                <a:solidFill>
                  <a:srgbClr val="FFFFFF"/>
                </a:solidFill>
              </a:rPr>
              <a:t> (</a:t>
            </a:r>
            <a:r>
              <a:rPr lang="en-US" sz="1500" dirty="0" err="1">
                <a:solidFill>
                  <a:srgbClr val="FFFFFF"/>
                </a:solidFill>
              </a:rPr>
              <a:t>Analyse</a:t>
            </a:r>
            <a:r>
              <a:rPr lang="en-US" sz="1500" dirty="0">
                <a:solidFill>
                  <a:srgbClr val="FFFFFF"/>
                </a:solidFill>
              </a:rPr>
              <a:t> </a:t>
            </a:r>
            <a:r>
              <a:rPr lang="en-US" sz="1500" dirty="0" err="1">
                <a:solidFill>
                  <a:srgbClr val="FFFFFF"/>
                </a:solidFill>
              </a:rPr>
              <a:t>en</a:t>
            </a:r>
            <a:r>
              <a:rPr lang="en-US" sz="1500" dirty="0">
                <a:solidFill>
                  <a:srgbClr val="FFFFFF"/>
                </a:solidFill>
              </a:rPr>
              <a:t> </a:t>
            </a:r>
            <a:r>
              <a:rPr lang="en-US" sz="1500" dirty="0" err="1">
                <a:solidFill>
                  <a:srgbClr val="FFFFFF"/>
                </a:solidFill>
              </a:rPr>
              <a:t>composantes</a:t>
            </a:r>
            <a:r>
              <a:rPr lang="en-US" sz="1500" dirty="0">
                <a:solidFill>
                  <a:srgbClr val="FFFFFF"/>
                </a:solidFill>
              </a:rPr>
              <a:t> </a:t>
            </a:r>
            <a:r>
              <a:rPr lang="en-US" sz="1500" dirty="0" err="1">
                <a:solidFill>
                  <a:srgbClr val="FFFFFF"/>
                </a:solidFill>
              </a:rPr>
              <a:t>principales</a:t>
            </a:r>
            <a:r>
              <a:rPr lang="en-US" sz="1500" dirty="0">
                <a:solidFill>
                  <a:srgbClr val="FFFFFF"/>
                </a:solidFill>
              </a:rPr>
              <a:t>) sur </a:t>
            </a:r>
            <a:r>
              <a:rPr lang="en-US" sz="1500" dirty="0" err="1">
                <a:solidFill>
                  <a:srgbClr val="FFFFFF"/>
                </a:solidFill>
              </a:rPr>
              <a:t>nos</a:t>
            </a:r>
            <a:r>
              <a:rPr lang="en-US" sz="1500" dirty="0">
                <a:solidFill>
                  <a:srgbClr val="FFFFFF"/>
                </a:solidFill>
              </a:rPr>
              <a:t> </a:t>
            </a:r>
            <a:r>
              <a:rPr lang="en-US" sz="1500" dirty="0" err="1">
                <a:solidFill>
                  <a:srgbClr val="FFFFFF"/>
                </a:solidFill>
              </a:rPr>
              <a:t>données</a:t>
            </a:r>
            <a:r>
              <a:rPr lang="en-US" sz="1500" dirty="0">
                <a:solidFill>
                  <a:srgbClr val="FFFFFF"/>
                </a:solidFill>
              </a:rPr>
              <a:t>.</a:t>
            </a:r>
          </a:p>
          <a:p>
            <a:pPr>
              <a:spcAft>
                <a:spcPts val="600"/>
              </a:spcAft>
            </a:pPr>
            <a:endParaRPr lang="en-US" sz="1500" dirty="0">
              <a:solidFill>
                <a:srgbClr val="FFFFFF"/>
              </a:solidFill>
            </a:endParaRPr>
          </a:p>
        </p:txBody>
      </p:sp>
      <p:sp>
        <p:nvSpPr>
          <p:cNvPr id="49" name="Rectangle 48">
            <a:extLst>
              <a:ext uri="{FF2B5EF4-FFF2-40B4-BE49-F238E27FC236}">
                <a16:creationId xmlns:a16="http://schemas.microsoft.com/office/drawing/2014/main" id="{83CF00AF-6C1D-4FC6-89F3-121ED766A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Image 10">
            <a:extLst>
              <a:ext uri="{FF2B5EF4-FFF2-40B4-BE49-F238E27FC236}">
                <a16:creationId xmlns:a16="http://schemas.microsoft.com/office/drawing/2014/main" id="{5C2D3B14-2B85-7380-B19C-BAB7CFEFB30C}"/>
              </a:ext>
            </a:extLst>
          </p:cNvPr>
          <p:cNvPicPr>
            <a:picLocks noChangeAspect="1"/>
          </p:cNvPicPr>
          <p:nvPr/>
        </p:nvPicPr>
        <p:blipFill>
          <a:blip r:embed="rId2"/>
          <a:stretch>
            <a:fillRect/>
          </a:stretch>
        </p:blipFill>
        <p:spPr>
          <a:xfrm>
            <a:off x="4742017" y="1474551"/>
            <a:ext cx="6798082" cy="3908897"/>
          </a:xfrm>
          <a:prstGeom prst="rect">
            <a:avLst/>
          </a:prstGeom>
        </p:spPr>
      </p:pic>
      <p:sp>
        <p:nvSpPr>
          <p:cNvPr id="6" name="ZoneTexte 5">
            <a:extLst>
              <a:ext uri="{FF2B5EF4-FFF2-40B4-BE49-F238E27FC236}">
                <a16:creationId xmlns:a16="http://schemas.microsoft.com/office/drawing/2014/main" id="{52C51E56-C635-4B8C-8B88-6E7B5CBF1C3E}"/>
              </a:ext>
            </a:extLst>
          </p:cNvPr>
          <p:cNvSpPr txBox="1"/>
          <p:nvPr/>
        </p:nvSpPr>
        <p:spPr>
          <a:xfrm>
            <a:off x="317289" y="3137545"/>
            <a:ext cx="3084844" cy="3335519"/>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Calibri" panose="020F0502020204030204" pitchFamily="34" charset="0"/>
              <a:buChar char="•"/>
            </a:pPr>
            <a:endParaRPr lang="en-US" sz="1500" dirty="0">
              <a:solidFill>
                <a:srgbClr val="FFFFFF"/>
              </a:solidFill>
            </a:endParaRPr>
          </a:p>
        </p:txBody>
      </p:sp>
    </p:spTree>
    <p:extLst>
      <p:ext uri="{BB962C8B-B14F-4D97-AF65-F5344CB8AC3E}">
        <p14:creationId xmlns:p14="http://schemas.microsoft.com/office/powerpoint/2010/main" val="773517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27A23741-C8CC-49EF-950D-A0B72BACD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04E823DD-C233-455F-9FF9-40C20F5D1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170116F-AC0C-9F77-2D78-D1F9DFCDD1AD}"/>
              </a:ext>
            </a:extLst>
          </p:cNvPr>
          <p:cNvSpPr>
            <a:spLocks noGrp="1"/>
          </p:cNvSpPr>
          <p:nvPr>
            <p:ph type="title"/>
          </p:nvPr>
        </p:nvSpPr>
        <p:spPr>
          <a:xfrm>
            <a:off x="492370" y="516835"/>
            <a:ext cx="3084844" cy="2103875"/>
          </a:xfrm>
        </p:spPr>
        <p:txBody>
          <a:bodyPr vert="horz" lIns="91440" tIns="45720" rIns="91440" bIns="45720" rtlCol="0">
            <a:normAutofit/>
          </a:bodyPr>
          <a:lstStyle/>
          <a:p>
            <a:r>
              <a:rPr lang="en-US" sz="3600">
                <a:solidFill>
                  <a:srgbClr val="FFFFFF"/>
                </a:solidFill>
              </a:rPr>
              <a:t>2- Segmentation RFM</a:t>
            </a:r>
          </a:p>
        </p:txBody>
      </p:sp>
      <p:sp>
        <p:nvSpPr>
          <p:cNvPr id="9" name="Espace réservé du contenu 8">
            <a:extLst>
              <a:ext uri="{FF2B5EF4-FFF2-40B4-BE49-F238E27FC236}">
                <a16:creationId xmlns:a16="http://schemas.microsoft.com/office/drawing/2014/main" id="{BD245428-1509-0307-7B5E-16724FE08F77}"/>
              </a:ext>
            </a:extLst>
          </p:cNvPr>
          <p:cNvSpPr>
            <a:spLocks noGrp="1"/>
          </p:cNvSpPr>
          <p:nvPr>
            <p:ph idx="1"/>
          </p:nvPr>
        </p:nvSpPr>
        <p:spPr>
          <a:xfrm>
            <a:off x="492371" y="2653800"/>
            <a:ext cx="3084844" cy="3335519"/>
          </a:xfrm>
        </p:spPr>
        <p:txBody>
          <a:bodyPr vert="horz" lIns="0" tIns="45720" rIns="0" bIns="45720" rtlCol="0">
            <a:normAutofit/>
          </a:bodyPr>
          <a:lstStyle/>
          <a:p>
            <a:pPr marL="285750" marR="0" lvl="0" indent="-285750" fontAlgn="auto">
              <a:spcBef>
                <a:spcPts val="0"/>
              </a:spcBef>
              <a:spcAft>
                <a:spcPts val="600"/>
              </a:spcAft>
              <a:buSzTx/>
              <a:buFont typeface="Calibri" panose="020F0502020204030204" pitchFamily="34" charset="0"/>
              <a:buChar char="•"/>
              <a:tabLst/>
              <a:defRPr/>
            </a:pPr>
            <a:r>
              <a:rPr lang="en-US" sz="1500" dirty="0">
                <a:solidFill>
                  <a:srgbClr val="FFFFFF"/>
                </a:solidFill>
              </a:rPr>
              <a:t>On fait </a:t>
            </a:r>
            <a:r>
              <a:rPr lang="en-US" sz="1500" dirty="0" err="1">
                <a:solidFill>
                  <a:srgbClr val="FFFFFF"/>
                </a:solidFill>
              </a:rPr>
              <a:t>une</a:t>
            </a:r>
            <a:r>
              <a:rPr lang="en-US" sz="1500" dirty="0">
                <a:solidFill>
                  <a:srgbClr val="FFFFFF"/>
                </a:solidFill>
              </a:rPr>
              <a:t> segmentation RFM, On </a:t>
            </a:r>
            <a:r>
              <a:rPr lang="en-US" sz="1500" dirty="0" err="1">
                <a:solidFill>
                  <a:srgbClr val="FFFFFF"/>
                </a:solidFill>
              </a:rPr>
              <a:t>utilise</a:t>
            </a:r>
            <a:r>
              <a:rPr lang="en-US" sz="1500" dirty="0">
                <a:solidFill>
                  <a:srgbClr val="FFFFFF"/>
                </a:solidFill>
              </a:rPr>
              <a:t> trois variables : R, F, M. R pour la </a:t>
            </a:r>
            <a:r>
              <a:rPr lang="en-US" sz="1500" dirty="0" err="1">
                <a:solidFill>
                  <a:srgbClr val="FFFFFF"/>
                </a:solidFill>
              </a:rPr>
              <a:t>récence</a:t>
            </a:r>
            <a:r>
              <a:rPr lang="en-US" sz="1500" dirty="0">
                <a:solidFill>
                  <a:srgbClr val="FFFFFF"/>
                </a:solidFill>
              </a:rPr>
              <a:t>, </a:t>
            </a:r>
            <a:r>
              <a:rPr lang="en-US" sz="1500" dirty="0" err="1">
                <a:solidFill>
                  <a:srgbClr val="FFFFFF"/>
                </a:solidFill>
              </a:rPr>
              <a:t>c’est</a:t>
            </a:r>
            <a:r>
              <a:rPr lang="en-US" sz="1500" dirty="0">
                <a:solidFill>
                  <a:srgbClr val="FFFFFF"/>
                </a:solidFill>
              </a:rPr>
              <a:t>-à-dire la </a:t>
            </a:r>
            <a:r>
              <a:rPr lang="en-US" sz="1500" dirty="0" err="1">
                <a:solidFill>
                  <a:srgbClr val="FFFFFF"/>
                </a:solidFill>
              </a:rPr>
              <a:t>période</a:t>
            </a:r>
            <a:r>
              <a:rPr lang="en-US" sz="1500" dirty="0">
                <a:solidFill>
                  <a:srgbClr val="FFFFFF"/>
                </a:solidFill>
              </a:rPr>
              <a:t> </a:t>
            </a:r>
            <a:r>
              <a:rPr lang="en-US" sz="1500" dirty="0" err="1">
                <a:solidFill>
                  <a:srgbClr val="FFFFFF"/>
                </a:solidFill>
              </a:rPr>
              <a:t>depuis</a:t>
            </a:r>
            <a:r>
              <a:rPr lang="en-US" sz="1500" dirty="0">
                <a:solidFill>
                  <a:srgbClr val="FFFFFF"/>
                </a:solidFill>
              </a:rPr>
              <a:t> la </a:t>
            </a:r>
            <a:r>
              <a:rPr lang="en-US" sz="1500" dirty="0" err="1">
                <a:solidFill>
                  <a:srgbClr val="FFFFFF"/>
                </a:solidFill>
              </a:rPr>
              <a:t>dernière</a:t>
            </a:r>
            <a:r>
              <a:rPr lang="en-US" sz="1500" dirty="0">
                <a:solidFill>
                  <a:srgbClr val="FFFFFF"/>
                </a:solidFill>
              </a:rPr>
              <a:t> </a:t>
            </a:r>
            <a:r>
              <a:rPr lang="en-US" sz="1500" dirty="0" err="1">
                <a:solidFill>
                  <a:srgbClr val="FFFFFF"/>
                </a:solidFill>
              </a:rPr>
              <a:t>commande</a:t>
            </a:r>
            <a:r>
              <a:rPr lang="en-US" sz="1500" dirty="0">
                <a:solidFill>
                  <a:srgbClr val="FFFFFF"/>
                </a:solidFill>
              </a:rPr>
              <a:t> </a:t>
            </a:r>
            <a:r>
              <a:rPr lang="en-US" sz="1500" dirty="0" err="1">
                <a:solidFill>
                  <a:srgbClr val="FFFFFF"/>
                </a:solidFill>
              </a:rPr>
              <a:t>affectuée</a:t>
            </a:r>
            <a:r>
              <a:rPr lang="en-US" sz="1500" dirty="0">
                <a:solidFill>
                  <a:srgbClr val="FFFFFF"/>
                </a:solidFill>
              </a:rPr>
              <a:t> par le client, F pour la </a:t>
            </a:r>
            <a:r>
              <a:rPr lang="en-US" sz="1500" dirty="0" err="1">
                <a:solidFill>
                  <a:srgbClr val="FFFFFF"/>
                </a:solidFill>
              </a:rPr>
              <a:t>fréquence</a:t>
            </a:r>
            <a:r>
              <a:rPr lang="en-US" sz="1500" dirty="0">
                <a:solidFill>
                  <a:srgbClr val="FFFFFF"/>
                </a:solidFill>
              </a:rPr>
              <a:t> </a:t>
            </a:r>
            <a:r>
              <a:rPr lang="en-US" sz="1500" dirty="0" err="1">
                <a:solidFill>
                  <a:srgbClr val="FFFFFF"/>
                </a:solidFill>
              </a:rPr>
              <a:t>d’achat</a:t>
            </a:r>
            <a:r>
              <a:rPr lang="en-US" sz="1500" dirty="0">
                <a:solidFill>
                  <a:srgbClr val="FFFFFF"/>
                </a:solidFill>
              </a:rPr>
              <a:t> et M le </a:t>
            </a:r>
            <a:r>
              <a:rPr lang="en-US" sz="1500" dirty="0" err="1">
                <a:solidFill>
                  <a:srgbClr val="FFFFFF"/>
                </a:solidFill>
              </a:rPr>
              <a:t>Montant</a:t>
            </a:r>
            <a:r>
              <a:rPr lang="en-US" sz="1500" dirty="0">
                <a:solidFill>
                  <a:srgbClr val="FFFFFF"/>
                </a:solidFill>
              </a:rPr>
              <a:t> total </a:t>
            </a:r>
            <a:r>
              <a:rPr lang="en-US" sz="1500" dirty="0" err="1">
                <a:solidFill>
                  <a:srgbClr val="FFFFFF"/>
                </a:solidFill>
              </a:rPr>
              <a:t>payé</a:t>
            </a:r>
            <a:r>
              <a:rPr lang="en-US" sz="1500" dirty="0">
                <a:solidFill>
                  <a:srgbClr val="FFFFFF"/>
                </a:solidFill>
              </a:rPr>
              <a:t>.</a:t>
            </a:r>
          </a:p>
          <a:p>
            <a:pPr marL="285750" marR="0" lvl="0" indent="-285750" fontAlgn="auto">
              <a:spcBef>
                <a:spcPts val="0"/>
              </a:spcBef>
              <a:spcAft>
                <a:spcPts val="600"/>
              </a:spcAft>
              <a:buSzTx/>
              <a:buFont typeface="Calibri" panose="020F0502020204030204" pitchFamily="34" charset="0"/>
              <a:buChar char="•"/>
              <a:tabLst/>
              <a:defRPr/>
            </a:pPr>
            <a:endParaRPr lang="en-US" sz="1500" dirty="0">
              <a:solidFill>
                <a:srgbClr val="FFFFFF"/>
              </a:solidFill>
            </a:endParaRPr>
          </a:p>
          <a:p>
            <a:pPr marL="285750" marR="0" lvl="0" indent="-285750" fontAlgn="auto">
              <a:spcBef>
                <a:spcPts val="0"/>
              </a:spcBef>
              <a:spcAft>
                <a:spcPts val="600"/>
              </a:spcAft>
              <a:buSzTx/>
              <a:buFont typeface="Calibri" panose="020F0502020204030204" pitchFamily="34" charset="0"/>
              <a:buChar char="•"/>
              <a:tabLst/>
              <a:defRPr/>
            </a:pPr>
            <a:r>
              <a:rPr lang="en-US" sz="1500" dirty="0" err="1">
                <a:solidFill>
                  <a:srgbClr val="FFFFFF"/>
                </a:solidFill>
              </a:rPr>
              <a:t>Puis</a:t>
            </a:r>
            <a:r>
              <a:rPr lang="en-US" sz="1500" dirty="0">
                <a:solidFill>
                  <a:srgbClr val="FFFFFF"/>
                </a:solidFill>
              </a:rPr>
              <a:t> on </a:t>
            </a:r>
            <a:r>
              <a:rPr lang="en-US" sz="1500" dirty="0" err="1">
                <a:solidFill>
                  <a:srgbClr val="FFFFFF"/>
                </a:solidFill>
              </a:rPr>
              <a:t>refait</a:t>
            </a:r>
            <a:r>
              <a:rPr lang="en-US" sz="1500" dirty="0">
                <a:solidFill>
                  <a:srgbClr val="FFFFFF"/>
                </a:solidFill>
              </a:rPr>
              <a:t> </a:t>
            </a:r>
            <a:r>
              <a:rPr lang="en-US" sz="1500" dirty="0" err="1">
                <a:solidFill>
                  <a:srgbClr val="FFFFFF"/>
                </a:solidFill>
              </a:rPr>
              <a:t>une</a:t>
            </a:r>
            <a:r>
              <a:rPr lang="en-US" sz="1500" dirty="0">
                <a:solidFill>
                  <a:srgbClr val="FFFFFF"/>
                </a:solidFill>
              </a:rPr>
              <a:t> segmentation RFM </a:t>
            </a:r>
            <a:r>
              <a:rPr lang="en-US" sz="1500" dirty="0" err="1">
                <a:solidFill>
                  <a:srgbClr val="FFFFFF"/>
                </a:solidFill>
              </a:rPr>
              <a:t>en</a:t>
            </a:r>
            <a:r>
              <a:rPr lang="en-US" sz="1500" dirty="0">
                <a:solidFill>
                  <a:srgbClr val="FFFFFF"/>
                </a:solidFill>
              </a:rPr>
              <a:t> </a:t>
            </a:r>
            <a:r>
              <a:rPr lang="en-US" sz="1500" dirty="0" err="1">
                <a:solidFill>
                  <a:srgbClr val="FFFFFF"/>
                </a:solidFill>
              </a:rPr>
              <a:t>rajoutant</a:t>
            </a:r>
            <a:r>
              <a:rPr lang="en-US" sz="1500" dirty="0">
                <a:solidFill>
                  <a:srgbClr val="FFFFFF"/>
                </a:solidFill>
              </a:rPr>
              <a:t> la variable ‘</a:t>
            </a:r>
            <a:r>
              <a:rPr lang="en-US" sz="1500" dirty="0" err="1">
                <a:solidFill>
                  <a:srgbClr val="FFFFFF"/>
                </a:solidFill>
              </a:rPr>
              <a:t>review_score</a:t>
            </a:r>
            <a:r>
              <a:rPr lang="en-US" sz="1500" dirty="0">
                <a:solidFill>
                  <a:srgbClr val="FFFFFF"/>
                </a:solidFill>
              </a:rPr>
              <a:t>’ </a:t>
            </a:r>
            <a:r>
              <a:rPr lang="en-US" sz="1500" dirty="0" err="1">
                <a:solidFill>
                  <a:srgbClr val="FFFFFF"/>
                </a:solidFill>
              </a:rPr>
              <a:t>qu’on</a:t>
            </a:r>
            <a:r>
              <a:rPr lang="en-US" sz="1500" dirty="0">
                <a:solidFill>
                  <a:srgbClr val="FFFFFF"/>
                </a:solidFill>
              </a:rPr>
              <a:t> </a:t>
            </a:r>
            <a:r>
              <a:rPr lang="en-US" sz="1500" dirty="0" err="1">
                <a:solidFill>
                  <a:srgbClr val="FFFFFF"/>
                </a:solidFill>
              </a:rPr>
              <a:t>renomme</a:t>
            </a:r>
            <a:r>
              <a:rPr lang="en-US" sz="1500" dirty="0">
                <a:solidFill>
                  <a:srgbClr val="FFFFFF"/>
                </a:solidFill>
              </a:rPr>
              <a:t> ‘</a:t>
            </a:r>
            <a:r>
              <a:rPr lang="en-US" sz="1500" dirty="0" err="1">
                <a:solidFill>
                  <a:srgbClr val="FFFFFF"/>
                </a:solidFill>
              </a:rPr>
              <a:t>note_client</a:t>
            </a:r>
            <a:r>
              <a:rPr lang="en-US" sz="1500" dirty="0">
                <a:solidFill>
                  <a:srgbClr val="FFFFFF"/>
                </a:solidFill>
              </a:rPr>
              <a:t>’.</a:t>
            </a:r>
            <a:endParaRPr kumimoji="0" lang="en-US" sz="1500" b="0" i="0" u="none" strike="noStrike" cap="none" spc="0" normalizeH="0" baseline="0" noProof="0" dirty="0">
              <a:ln>
                <a:noFill/>
              </a:ln>
              <a:solidFill>
                <a:srgbClr val="FFFFFF"/>
              </a:solidFill>
              <a:effectLst/>
              <a:uLnTx/>
              <a:uFillTx/>
            </a:endParaRPr>
          </a:p>
          <a:p>
            <a:pPr marL="285750" marR="0" lvl="0" indent="-285750" fontAlgn="auto">
              <a:spcBef>
                <a:spcPts val="0"/>
              </a:spcBef>
              <a:spcAft>
                <a:spcPts val="600"/>
              </a:spcAft>
              <a:buSzTx/>
              <a:buFont typeface="Calibri" panose="020F0502020204030204" pitchFamily="34" charset="0"/>
              <a:buChar char="•"/>
              <a:tabLst/>
              <a:defRPr/>
            </a:pPr>
            <a:endParaRPr kumimoji="0" lang="en-US" sz="1500" b="0" i="0" u="none" strike="noStrike" cap="none" spc="0" normalizeH="0" baseline="0" noProof="0" dirty="0">
              <a:ln>
                <a:noFill/>
              </a:ln>
              <a:solidFill>
                <a:srgbClr val="FFFFFF"/>
              </a:solidFill>
              <a:effectLst/>
              <a:uLnTx/>
              <a:uFillTx/>
            </a:endParaRPr>
          </a:p>
          <a:p>
            <a:pPr marL="0" marR="0" lvl="0" indent="0" fontAlgn="auto">
              <a:spcBef>
                <a:spcPts val="0"/>
              </a:spcBef>
              <a:spcAft>
                <a:spcPts val="600"/>
              </a:spcAft>
              <a:buSzTx/>
              <a:buFont typeface="Calibri" panose="020F0502020204030204" pitchFamily="34" charset="0"/>
              <a:buNone/>
              <a:tabLst/>
              <a:defRPr/>
            </a:pPr>
            <a:endParaRPr kumimoji="0" lang="en-US" sz="1500" b="0" i="0" u="none" strike="noStrike" cap="none" spc="0" normalizeH="0" baseline="0" noProof="0" dirty="0">
              <a:ln>
                <a:noFill/>
              </a:ln>
              <a:solidFill>
                <a:srgbClr val="FFFFFF"/>
              </a:solidFill>
              <a:effectLst/>
              <a:uLnTx/>
              <a:uFillTx/>
            </a:endParaRPr>
          </a:p>
        </p:txBody>
      </p:sp>
      <p:sp>
        <p:nvSpPr>
          <p:cNvPr id="66" name="Rectangle 65">
            <a:extLst>
              <a:ext uri="{FF2B5EF4-FFF2-40B4-BE49-F238E27FC236}">
                <a16:creationId xmlns:a16="http://schemas.microsoft.com/office/drawing/2014/main" id="{83CF00AF-6C1D-4FC6-89F3-121ED766A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Image 18">
            <a:extLst>
              <a:ext uri="{FF2B5EF4-FFF2-40B4-BE49-F238E27FC236}">
                <a16:creationId xmlns:a16="http://schemas.microsoft.com/office/drawing/2014/main" id="{050B869A-BAE5-62AB-6FC8-69BE0B34E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235" y="443344"/>
            <a:ext cx="5886486" cy="4002811"/>
          </a:xfrm>
          <a:prstGeom prst="rect">
            <a:avLst/>
          </a:prstGeom>
        </p:spPr>
      </p:pic>
      <p:sp>
        <p:nvSpPr>
          <p:cNvPr id="6" name="ZoneTexte 5">
            <a:extLst>
              <a:ext uri="{FF2B5EF4-FFF2-40B4-BE49-F238E27FC236}">
                <a16:creationId xmlns:a16="http://schemas.microsoft.com/office/drawing/2014/main" id="{52C51E56-C635-4B8C-8B88-6E7B5CBF1C3E}"/>
              </a:ext>
            </a:extLst>
          </p:cNvPr>
          <p:cNvSpPr txBox="1"/>
          <p:nvPr/>
        </p:nvSpPr>
        <p:spPr>
          <a:xfrm>
            <a:off x="317289" y="3137545"/>
            <a:ext cx="3084844" cy="3335519"/>
          </a:xfrm>
          <a:prstGeom prst="rect">
            <a:avLst/>
          </a:prstGeom>
        </p:spPr>
        <p:txBody>
          <a:bodyPr vert="horz" lIns="0" tIns="45720" rIns="0" bIns="45720" rtlCol="0">
            <a:normAutofit/>
          </a:bodyPr>
          <a:lstStyle/>
          <a:p>
            <a:pPr marL="285750" marR="0" lvl="0" indent="-285750" algn="l" defTabSz="914400" rtl="0" eaLnBrk="1" fontAlgn="auto" latinLnBrk="0" hangingPunct="1">
              <a:lnSpc>
                <a:spcPct val="90000"/>
              </a:lnSpc>
              <a:spcBef>
                <a:spcPts val="0"/>
              </a:spcBef>
              <a:spcAft>
                <a:spcPts val="600"/>
              </a:spcAft>
              <a:buClr>
                <a:srgbClr val="92278F"/>
              </a:buClr>
              <a:buSzTx/>
              <a:buFont typeface="Calibri" panose="020F0502020204030204" pitchFamily="34" charset="0"/>
              <a:buChar char="•"/>
              <a:tabLst/>
              <a:defRPr/>
            </a:pPr>
            <a:endParaRPr kumimoji="0" lang="en-US" sz="15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3" name="ZoneTexte 22">
            <a:extLst>
              <a:ext uri="{FF2B5EF4-FFF2-40B4-BE49-F238E27FC236}">
                <a16:creationId xmlns:a16="http://schemas.microsoft.com/office/drawing/2014/main" id="{A86594C2-40B3-1D29-C14F-03261AE08EA7}"/>
              </a:ext>
            </a:extLst>
          </p:cNvPr>
          <p:cNvSpPr txBox="1"/>
          <p:nvPr/>
        </p:nvSpPr>
        <p:spPr>
          <a:xfrm>
            <a:off x="5287235" y="5082416"/>
            <a:ext cx="6640946" cy="646331"/>
          </a:xfrm>
          <a:prstGeom prst="rect">
            <a:avLst/>
          </a:prstGeom>
          <a:noFill/>
        </p:spPr>
        <p:txBody>
          <a:bodyPr wrap="square">
            <a:spAutoFit/>
          </a:bodyPr>
          <a:lstStyle/>
          <a:p>
            <a:r>
              <a:rPr lang="fr-FR" dirty="0"/>
              <a:t>Source de l’image : </a:t>
            </a:r>
            <a:r>
              <a:rPr lang="fr-FR" u="sng" dirty="0">
                <a:solidFill>
                  <a:srgbClr val="FF0000"/>
                </a:solidFill>
                <a:hlinkClick r:id="rId3">
                  <a:extLst>
                    <a:ext uri="{A12FA001-AC4F-418D-AE19-62706E023703}">
                      <ahyp:hlinkClr xmlns:ahyp="http://schemas.microsoft.com/office/drawing/2018/hyperlinkcolor" val="tx"/>
                    </a:ext>
                  </a:extLst>
                </a:hlinkClick>
              </a:rPr>
              <a:t>https://siecledigital.fr/2019/07/29/rfme-la-nouvelle-segmentation-client/</a:t>
            </a:r>
            <a:endParaRPr lang="fr-FR" u="sng" dirty="0">
              <a:solidFill>
                <a:srgbClr val="FF0000"/>
              </a:solidFill>
            </a:endParaRPr>
          </a:p>
        </p:txBody>
      </p:sp>
    </p:spTree>
    <p:extLst>
      <p:ext uri="{BB962C8B-B14F-4D97-AF65-F5344CB8AC3E}">
        <p14:creationId xmlns:p14="http://schemas.microsoft.com/office/powerpoint/2010/main" val="4069592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FA1520A-1D3C-405F-AEE7-0F2EF43CB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90A6270-490E-48F6-A622-E5BA1B17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7DBA4893-047A-4913-9A32-C316A849B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A129A347-6767-F122-D32F-66A6081CE6DF}"/>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dirty="0" err="1">
                <a:solidFill>
                  <a:srgbClr val="FFFFFF"/>
                </a:solidFill>
              </a:rPr>
              <a:t>Modélisation</a:t>
            </a:r>
            <a:endParaRPr lang="en-US" sz="8000" dirty="0">
              <a:solidFill>
                <a:srgbClr val="FFFFFF"/>
              </a:solidFill>
            </a:endParaRPr>
          </a:p>
        </p:txBody>
      </p:sp>
    </p:spTree>
    <p:extLst>
      <p:ext uri="{BB962C8B-B14F-4D97-AF65-F5344CB8AC3E}">
        <p14:creationId xmlns:p14="http://schemas.microsoft.com/office/powerpoint/2010/main" val="113782992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7A23741-C8CC-49EF-950D-A0B72BACD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4E823DD-C233-455F-9FF9-40C20F5D1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C7C6328F-1558-96CD-F131-14CE68B30F17}"/>
              </a:ext>
            </a:extLst>
          </p:cNvPr>
          <p:cNvSpPr>
            <a:spLocks noGrp="1"/>
          </p:cNvSpPr>
          <p:nvPr>
            <p:ph type="title"/>
          </p:nvPr>
        </p:nvSpPr>
        <p:spPr>
          <a:xfrm>
            <a:off x="492370" y="516835"/>
            <a:ext cx="3084844" cy="2103875"/>
          </a:xfrm>
        </p:spPr>
        <p:txBody>
          <a:bodyPr>
            <a:normAutofit/>
          </a:bodyPr>
          <a:lstStyle/>
          <a:p>
            <a:r>
              <a:rPr lang="fr-FR" sz="3600">
                <a:solidFill>
                  <a:srgbClr val="FFFFFF"/>
                </a:solidFill>
              </a:rPr>
              <a:t>(a) Modèle K-means</a:t>
            </a:r>
          </a:p>
        </p:txBody>
      </p:sp>
      <p:sp>
        <p:nvSpPr>
          <p:cNvPr id="16" name="Content Placeholder 15">
            <a:extLst>
              <a:ext uri="{FF2B5EF4-FFF2-40B4-BE49-F238E27FC236}">
                <a16:creationId xmlns:a16="http://schemas.microsoft.com/office/drawing/2014/main" id="{BA486D90-AE97-318C-07F0-CF4424744FB7}"/>
              </a:ext>
            </a:extLst>
          </p:cNvPr>
          <p:cNvSpPr>
            <a:spLocks noGrp="1"/>
          </p:cNvSpPr>
          <p:nvPr>
            <p:ph idx="1"/>
          </p:nvPr>
        </p:nvSpPr>
        <p:spPr>
          <a:xfrm>
            <a:off x="492371" y="2653800"/>
            <a:ext cx="3084844" cy="3335519"/>
          </a:xfrm>
        </p:spPr>
        <p:txBody>
          <a:bodyPr>
            <a:normAutofit/>
          </a:bodyPr>
          <a:lstStyle/>
          <a:p>
            <a:r>
              <a:rPr lang="en-US" sz="1500" dirty="0">
                <a:solidFill>
                  <a:srgbClr val="FFFFFF"/>
                </a:solidFill>
              </a:rPr>
              <a:t>On </a:t>
            </a:r>
            <a:r>
              <a:rPr lang="en-US" sz="1500" dirty="0" err="1">
                <a:solidFill>
                  <a:srgbClr val="FFFFFF"/>
                </a:solidFill>
              </a:rPr>
              <a:t>utilise</a:t>
            </a:r>
            <a:r>
              <a:rPr lang="en-US" sz="1500" dirty="0">
                <a:solidFill>
                  <a:srgbClr val="FFFFFF"/>
                </a:solidFill>
              </a:rPr>
              <a:t> </a:t>
            </a:r>
            <a:r>
              <a:rPr lang="en-US" sz="1500" dirty="0" err="1">
                <a:solidFill>
                  <a:srgbClr val="FFFFFF"/>
                </a:solidFill>
              </a:rPr>
              <a:t>l’algorithme</a:t>
            </a:r>
            <a:r>
              <a:rPr lang="en-US" sz="1500" dirty="0">
                <a:solidFill>
                  <a:srgbClr val="FFFFFF"/>
                </a:solidFill>
              </a:rPr>
              <a:t> du K-means sur </a:t>
            </a:r>
            <a:r>
              <a:rPr lang="en-US" sz="1500" dirty="0" err="1">
                <a:solidFill>
                  <a:srgbClr val="FFFFFF"/>
                </a:solidFill>
              </a:rPr>
              <a:t>nos</a:t>
            </a:r>
            <a:r>
              <a:rPr lang="en-US" sz="1500" dirty="0">
                <a:solidFill>
                  <a:srgbClr val="FFFFFF"/>
                </a:solidFill>
              </a:rPr>
              <a:t> </a:t>
            </a:r>
            <a:r>
              <a:rPr lang="en-US" sz="1500" dirty="0" err="1">
                <a:solidFill>
                  <a:srgbClr val="FFFFFF"/>
                </a:solidFill>
              </a:rPr>
              <a:t>données</a:t>
            </a:r>
            <a:r>
              <a:rPr lang="en-US" sz="1500" dirty="0">
                <a:solidFill>
                  <a:srgbClr val="FFFFFF"/>
                </a:solidFill>
              </a:rPr>
              <a:t> (</a:t>
            </a:r>
            <a:r>
              <a:rPr lang="en-US" sz="1500" dirty="0" err="1">
                <a:solidFill>
                  <a:srgbClr val="FFFFFF"/>
                </a:solidFill>
              </a:rPr>
              <a:t>rfm</a:t>
            </a:r>
            <a:r>
              <a:rPr lang="en-US" sz="1500" dirty="0">
                <a:solidFill>
                  <a:srgbClr val="FFFFFF"/>
                </a:solidFill>
              </a:rPr>
              <a:t> + ‘note-client’) </a:t>
            </a:r>
            <a:r>
              <a:rPr lang="en-US" sz="1500" dirty="0" err="1">
                <a:solidFill>
                  <a:srgbClr val="FFFFFF"/>
                </a:solidFill>
              </a:rPr>
              <a:t>standardisées</a:t>
            </a:r>
            <a:r>
              <a:rPr lang="en-US" sz="1500" dirty="0">
                <a:solidFill>
                  <a:srgbClr val="FFFFFF"/>
                </a:solidFill>
              </a:rPr>
              <a:t> et on </a:t>
            </a:r>
            <a:r>
              <a:rPr lang="en-US" sz="1500" dirty="0" err="1">
                <a:solidFill>
                  <a:srgbClr val="FFFFFF"/>
                </a:solidFill>
              </a:rPr>
              <a:t>utilise</a:t>
            </a:r>
            <a:r>
              <a:rPr lang="en-US" sz="1500" dirty="0">
                <a:solidFill>
                  <a:srgbClr val="FFFFFF"/>
                </a:solidFill>
              </a:rPr>
              <a:t> les deux </a:t>
            </a:r>
            <a:r>
              <a:rPr lang="en-US" sz="1500" dirty="0" err="1">
                <a:solidFill>
                  <a:srgbClr val="FFFFFF"/>
                </a:solidFill>
              </a:rPr>
              <a:t>méthodes</a:t>
            </a:r>
            <a:r>
              <a:rPr lang="en-US" sz="1500" dirty="0">
                <a:solidFill>
                  <a:srgbClr val="FFFFFF"/>
                </a:solidFill>
              </a:rPr>
              <a:t> avec le coefficient de silhouette et avec </a:t>
            </a:r>
            <a:r>
              <a:rPr lang="en-US" sz="1500" dirty="0" err="1">
                <a:solidFill>
                  <a:srgbClr val="FFFFFF"/>
                </a:solidFill>
              </a:rPr>
              <a:t>l’inertie</a:t>
            </a:r>
            <a:r>
              <a:rPr lang="en-US" sz="1500" dirty="0">
                <a:solidFill>
                  <a:srgbClr val="FFFFFF"/>
                </a:solidFill>
              </a:rPr>
              <a:t> pour </a:t>
            </a:r>
            <a:r>
              <a:rPr lang="en-US" sz="1500" dirty="0" err="1">
                <a:solidFill>
                  <a:srgbClr val="FFFFFF"/>
                </a:solidFill>
              </a:rPr>
              <a:t>trouver</a:t>
            </a:r>
            <a:r>
              <a:rPr lang="en-US" sz="1500" dirty="0">
                <a:solidFill>
                  <a:srgbClr val="FFFFFF"/>
                </a:solidFill>
              </a:rPr>
              <a:t> le k (</a:t>
            </a:r>
            <a:r>
              <a:rPr lang="en-US" sz="1500" dirty="0" err="1">
                <a:solidFill>
                  <a:srgbClr val="FFFFFF"/>
                </a:solidFill>
              </a:rPr>
              <a:t>nombre</a:t>
            </a:r>
            <a:r>
              <a:rPr lang="en-US" sz="1500" dirty="0">
                <a:solidFill>
                  <a:srgbClr val="FFFFFF"/>
                </a:solidFill>
              </a:rPr>
              <a:t> de clusters) optimal.</a:t>
            </a:r>
          </a:p>
          <a:p>
            <a:r>
              <a:rPr lang="en-US" sz="1500" dirty="0">
                <a:solidFill>
                  <a:srgbClr val="FFFFFF"/>
                </a:solidFill>
              </a:rPr>
              <a:t>Comme on </a:t>
            </a:r>
            <a:r>
              <a:rPr lang="en-US" sz="1500" dirty="0" err="1">
                <a:solidFill>
                  <a:srgbClr val="FFFFFF"/>
                </a:solidFill>
              </a:rPr>
              <a:t>peut</a:t>
            </a:r>
            <a:r>
              <a:rPr lang="en-US" sz="1500" dirty="0">
                <a:solidFill>
                  <a:srgbClr val="FFFFFF"/>
                </a:solidFill>
              </a:rPr>
              <a:t> </a:t>
            </a:r>
            <a:r>
              <a:rPr lang="en-US" sz="1500" dirty="0" err="1">
                <a:solidFill>
                  <a:srgbClr val="FFFFFF"/>
                </a:solidFill>
              </a:rPr>
              <a:t>voir</a:t>
            </a:r>
            <a:r>
              <a:rPr lang="en-US" sz="1500" dirty="0">
                <a:solidFill>
                  <a:srgbClr val="FFFFFF"/>
                </a:solidFill>
              </a:rPr>
              <a:t>, on </a:t>
            </a:r>
            <a:r>
              <a:rPr lang="en-US" sz="1500" dirty="0" err="1">
                <a:solidFill>
                  <a:srgbClr val="FFFFFF"/>
                </a:solidFill>
              </a:rPr>
              <a:t>choisit</a:t>
            </a:r>
            <a:r>
              <a:rPr lang="en-US" sz="1500" dirty="0">
                <a:solidFill>
                  <a:srgbClr val="FFFFFF"/>
                </a:solidFill>
              </a:rPr>
              <a:t> k = 5 </a:t>
            </a:r>
            <a:r>
              <a:rPr lang="en-US" sz="1500" dirty="0" err="1">
                <a:solidFill>
                  <a:srgbClr val="FFFFFF"/>
                </a:solidFill>
              </a:rPr>
              <a:t>en</a:t>
            </a:r>
            <a:r>
              <a:rPr lang="en-US" sz="1500" dirty="0">
                <a:solidFill>
                  <a:srgbClr val="FFFFFF"/>
                </a:solidFill>
              </a:rPr>
              <a:t> se </a:t>
            </a:r>
            <a:r>
              <a:rPr lang="en-US" sz="1500" dirty="0" err="1">
                <a:solidFill>
                  <a:srgbClr val="FFFFFF"/>
                </a:solidFill>
              </a:rPr>
              <a:t>basant</a:t>
            </a:r>
            <a:r>
              <a:rPr lang="en-US" sz="1500" dirty="0">
                <a:solidFill>
                  <a:srgbClr val="FFFFFF"/>
                </a:solidFill>
              </a:rPr>
              <a:t> sur les deux figures.</a:t>
            </a:r>
          </a:p>
          <a:p>
            <a:endParaRPr lang="en-US" sz="1500" dirty="0">
              <a:solidFill>
                <a:srgbClr val="FFFFFF"/>
              </a:solidFill>
            </a:endParaRPr>
          </a:p>
          <a:p>
            <a:endParaRPr lang="en-US" sz="1500" dirty="0">
              <a:solidFill>
                <a:srgbClr val="FFFFFF"/>
              </a:solidFill>
            </a:endParaRPr>
          </a:p>
        </p:txBody>
      </p:sp>
      <p:sp>
        <p:nvSpPr>
          <p:cNvPr id="45" name="Rectangle 44">
            <a:extLst>
              <a:ext uri="{FF2B5EF4-FFF2-40B4-BE49-F238E27FC236}">
                <a16:creationId xmlns:a16="http://schemas.microsoft.com/office/drawing/2014/main" id="{83CF00AF-6C1D-4FC6-89F3-121ED766A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Image 3">
            <a:extLst>
              <a:ext uri="{FF2B5EF4-FFF2-40B4-BE49-F238E27FC236}">
                <a16:creationId xmlns:a16="http://schemas.microsoft.com/office/drawing/2014/main" id="{23AF3CC9-0E3B-9184-6BFD-2A0FAE44AD15}"/>
              </a:ext>
            </a:extLst>
          </p:cNvPr>
          <p:cNvPicPr>
            <a:picLocks noChangeAspect="1"/>
          </p:cNvPicPr>
          <p:nvPr/>
        </p:nvPicPr>
        <p:blipFill>
          <a:blip r:embed="rId2"/>
          <a:stretch>
            <a:fillRect/>
          </a:stretch>
        </p:blipFill>
        <p:spPr>
          <a:xfrm>
            <a:off x="6076881" y="162177"/>
            <a:ext cx="4658049" cy="3225699"/>
          </a:xfrm>
          <a:prstGeom prst="rect">
            <a:avLst/>
          </a:prstGeom>
        </p:spPr>
      </p:pic>
      <p:pic>
        <p:nvPicPr>
          <p:cNvPr id="6" name="Image 5">
            <a:extLst>
              <a:ext uri="{FF2B5EF4-FFF2-40B4-BE49-F238E27FC236}">
                <a16:creationId xmlns:a16="http://schemas.microsoft.com/office/drawing/2014/main" id="{96D26C1C-9E68-BBBB-2B7F-C326A1FD8CAE}"/>
              </a:ext>
            </a:extLst>
          </p:cNvPr>
          <p:cNvPicPr>
            <a:picLocks noChangeAspect="1"/>
          </p:cNvPicPr>
          <p:nvPr/>
        </p:nvPicPr>
        <p:blipFill>
          <a:blip r:embed="rId3"/>
          <a:stretch>
            <a:fillRect/>
          </a:stretch>
        </p:blipFill>
        <p:spPr>
          <a:xfrm>
            <a:off x="6096000" y="3429000"/>
            <a:ext cx="4638930" cy="3205420"/>
          </a:xfrm>
          <a:prstGeom prst="rect">
            <a:avLst/>
          </a:prstGeom>
        </p:spPr>
      </p:pic>
    </p:spTree>
    <p:extLst>
      <p:ext uri="{BB962C8B-B14F-4D97-AF65-F5344CB8AC3E}">
        <p14:creationId xmlns:p14="http://schemas.microsoft.com/office/powerpoint/2010/main" val="3689634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A23741-C8CC-49EF-950D-A0B72BACD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E823DD-C233-455F-9FF9-40C20F5D1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DC28FBA5-7F6C-50AD-79A7-A0E8450F7A38}"/>
              </a:ext>
            </a:extLst>
          </p:cNvPr>
          <p:cNvSpPr>
            <a:spLocks noGrp="1"/>
          </p:cNvSpPr>
          <p:nvPr>
            <p:ph type="title"/>
          </p:nvPr>
        </p:nvSpPr>
        <p:spPr>
          <a:xfrm>
            <a:off x="492370" y="516835"/>
            <a:ext cx="3084844" cy="2103875"/>
          </a:xfrm>
        </p:spPr>
        <p:txBody>
          <a:bodyPr>
            <a:normAutofit/>
          </a:bodyPr>
          <a:lstStyle/>
          <a:p>
            <a:r>
              <a:rPr lang="fr-FR" sz="3600" dirty="0">
                <a:solidFill>
                  <a:srgbClr val="FFFFFF"/>
                </a:solidFill>
              </a:rPr>
              <a:t>Nombre de clients par cluster</a:t>
            </a:r>
          </a:p>
        </p:txBody>
      </p:sp>
      <p:sp>
        <p:nvSpPr>
          <p:cNvPr id="3" name="Espace réservé du contenu 2">
            <a:extLst>
              <a:ext uri="{FF2B5EF4-FFF2-40B4-BE49-F238E27FC236}">
                <a16:creationId xmlns:a16="http://schemas.microsoft.com/office/drawing/2014/main" id="{9A238A33-B7C2-9194-5B02-B0D0580027EC}"/>
              </a:ext>
            </a:extLst>
          </p:cNvPr>
          <p:cNvSpPr>
            <a:spLocks noGrp="1"/>
          </p:cNvSpPr>
          <p:nvPr>
            <p:ph idx="1"/>
          </p:nvPr>
        </p:nvSpPr>
        <p:spPr>
          <a:xfrm>
            <a:off x="492371" y="2653800"/>
            <a:ext cx="3084844" cy="3335519"/>
          </a:xfrm>
        </p:spPr>
        <p:txBody>
          <a:bodyPr>
            <a:normAutofit/>
          </a:bodyPr>
          <a:lstStyle/>
          <a:p>
            <a:r>
              <a:rPr lang="fr-FR" sz="1500" dirty="0">
                <a:solidFill>
                  <a:srgbClr val="FFFFFF"/>
                </a:solidFill>
              </a:rPr>
              <a:t>On affiche le pourcentage des clients dans chaque cluster.</a:t>
            </a:r>
          </a:p>
          <a:p>
            <a:r>
              <a:rPr lang="fr-FR" sz="1500" dirty="0">
                <a:solidFill>
                  <a:srgbClr val="FFFFFF"/>
                </a:solidFill>
              </a:rPr>
              <a:t>On retrouve bien les 3% des clients qui commandent le plus (groupe 2) </a:t>
            </a:r>
          </a:p>
        </p:txBody>
      </p:sp>
      <p:sp>
        <p:nvSpPr>
          <p:cNvPr id="14" name="Rectangle 13">
            <a:extLst>
              <a:ext uri="{FF2B5EF4-FFF2-40B4-BE49-F238E27FC236}">
                <a16:creationId xmlns:a16="http://schemas.microsoft.com/office/drawing/2014/main" id="{83CF00AF-6C1D-4FC6-89F3-121ED766A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age 4">
            <a:extLst>
              <a:ext uri="{FF2B5EF4-FFF2-40B4-BE49-F238E27FC236}">
                <a16:creationId xmlns:a16="http://schemas.microsoft.com/office/drawing/2014/main" id="{E0A22973-A7EB-0805-F0E6-AE085EFAC443}"/>
              </a:ext>
            </a:extLst>
          </p:cNvPr>
          <p:cNvPicPr>
            <a:picLocks noChangeAspect="1"/>
          </p:cNvPicPr>
          <p:nvPr/>
        </p:nvPicPr>
        <p:blipFill>
          <a:blip r:embed="rId2"/>
          <a:stretch>
            <a:fillRect/>
          </a:stretch>
        </p:blipFill>
        <p:spPr>
          <a:xfrm>
            <a:off x="4742017" y="828734"/>
            <a:ext cx="6798082" cy="5200532"/>
          </a:xfrm>
          <a:prstGeom prst="rect">
            <a:avLst/>
          </a:prstGeom>
        </p:spPr>
      </p:pic>
    </p:spTree>
    <p:extLst>
      <p:ext uri="{BB962C8B-B14F-4D97-AF65-F5344CB8AC3E}">
        <p14:creationId xmlns:p14="http://schemas.microsoft.com/office/powerpoint/2010/main" val="2677189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CEEADFF-0148-4289-9B9E-731230724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E2ED2F3-B470-E0C5-FBB5-95F6F09792E3}"/>
              </a:ext>
            </a:extLst>
          </p:cNvPr>
          <p:cNvSpPr>
            <a:spLocks noGrp="1"/>
          </p:cNvSpPr>
          <p:nvPr>
            <p:ph type="title"/>
          </p:nvPr>
        </p:nvSpPr>
        <p:spPr>
          <a:xfrm>
            <a:off x="6437745" y="321734"/>
            <a:ext cx="5754255" cy="1763970"/>
          </a:xfrm>
        </p:spPr>
        <p:txBody>
          <a:bodyPr>
            <a:normAutofit fontScale="90000"/>
          </a:bodyPr>
          <a:lstStyle/>
          <a:p>
            <a:r>
              <a:rPr lang="fr-FR" b="1" dirty="0"/>
              <a:t>Visualisation de la segmentation pour chaque variable</a:t>
            </a:r>
          </a:p>
        </p:txBody>
      </p:sp>
      <p:sp>
        <p:nvSpPr>
          <p:cNvPr id="24" name="Rectangle 23">
            <a:extLst>
              <a:ext uri="{FF2B5EF4-FFF2-40B4-BE49-F238E27FC236}">
                <a16:creationId xmlns:a16="http://schemas.microsoft.com/office/drawing/2014/main" id="{9AF9A821-F498-4903-B78D-4DDD4E2F28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a:extLst>
              <a:ext uri="{FF2B5EF4-FFF2-40B4-BE49-F238E27FC236}">
                <a16:creationId xmlns:a16="http://schemas.microsoft.com/office/drawing/2014/main" id="{49FAC32A-D590-7B1C-D641-74D63B5442E7}"/>
              </a:ext>
            </a:extLst>
          </p:cNvPr>
          <p:cNvPicPr>
            <a:picLocks noChangeAspect="1"/>
          </p:cNvPicPr>
          <p:nvPr/>
        </p:nvPicPr>
        <p:blipFill>
          <a:blip r:embed="rId2"/>
          <a:stretch>
            <a:fillRect/>
          </a:stretch>
        </p:blipFill>
        <p:spPr>
          <a:xfrm>
            <a:off x="458336" y="1072092"/>
            <a:ext cx="2784700" cy="1907519"/>
          </a:xfrm>
          <a:prstGeom prst="rect">
            <a:avLst/>
          </a:prstGeom>
        </p:spPr>
      </p:pic>
      <p:sp>
        <p:nvSpPr>
          <p:cNvPr id="26" name="Rectangle 25">
            <a:extLst>
              <a:ext uri="{FF2B5EF4-FFF2-40B4-BE49-F238E27FC236}">
                <a16:creationId xmlns:a16="http://schemas.microsoft.com/office/drawing/2014/main" id="{FC2136AE-8CDA-44DF-A271-73E723E11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321734"/>
            <a:ext cx="2567411" cy="1955250"/>
          </a:xfrm>
          <a:prstGeom prst="rect">
            <a:avLst/>
          </a:prstGeom>
          <a:solidFill>
            <a:srgbClr val="FFFFFF"/>
          </a:solidFill>
          <a:ln w="635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Image 15">
            <a:extLst>
              <a:ext uri="{FF2B5EF4-FFF2-40B4-BE49-F238E27FC236}">
                <a16:creationId xmlns:a16="http://schemas.microsoft.com/office/drawing/2014/main" id="{88CCE398-9C28-1C92-CF89-3E303463A626}"/>
              </a:ext>
            </a:extLst>
          </p:cNvPr>
          <p:cNvPicPr>
            <a:picLocks noChangeAspect="1"/>
          </p:cNvPicPr>
          <p:nvPr/>
        </p:nvPicPr>
        <p:blipFill>
          <a:blip r:embed="rId3"/>
          <a:stretch>
            <a:fillRect/>
          </a:stretch>
        </p:blipFill>
        <p:spPr>
          <a:xfrm>
            <a:off x="3664753" y="515468"/>
            <a:ext cx="2295082" cy="1543442"/>
          </a:xfrm>
          <a:prstGeom prst="rect">
            <a:avLst/>
          </a:prstGeom>
        </p:spPr>
      </p:pic>
      <p:cxnSp>
        <p:nvCxnSpPr>
          <p:cNvPr id="28" name="Straight Connector 27">
            <a:extLst>
              <a:ext uri="{FF2B5EF4-FFF2-40B4-BE49-F238E27FC236}">
                <a16:creationId xmlns:a16="http://schemas.microsoft.com/office/drawing/2014/main" id="{CFBB155A-EDE2-4CFB-8197-154FD10691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46959"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726BB84-5166-4171-81D2-E05E38F97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04612"/>
          </a:xfrm>
          <a:prstGeom prst="rect">
            <a:avLst/>
          </a:prstGeom>
          <a:solidFill>
            <a:srgbClr val="FFFFFF"/>
          </a:solidFill>
          <a:ln w="635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Image 11">
            <a:extLst>
              <a:ext uri="{FF2B5EF4-FFF2-40B4-BE49-F238E27FC236}">
                <a16:creationId xmlns:a16="http://schemas.microsoft.com/office/drawing/2014/main" id="{669752FA-AE03-6511-319D-157554C105D7}"/>
              </a:ext>
            </a:extLst>
          </p:cNvPr>
          <p:cNvPicPr>
            <a:picLocks noChangeAspect="1"/>
          </p:cNvPicPr>
          <p:nvPr/>
        </p:nvPicPr>
        <p:blipFill>
          <a:blip r:embed="rId4"/>
          <a:stretch>
            <a:fillRect/>
          </a:stretch>
        </p:blipFill>
        <p:spPr>
          <a:xfrm>
            <a:off x="458337" y="4014754"/>
            <a:ext cx="2784700" cy="1817016"/>
          </a:xfrm>
          <a:prstGeom prst="rect">
            <a:avLst/>
          </a:prstGeom>
        </p:spPr>
      </p:pic>
      <p:sp>
        <p:nvSpPr>
          <p:cNvPr id="32" name="Rectangle 31">
            <a:extLst>
              <a:ext uri="{FF2B5EF4-FFF2-40B4-BE49-F238E27FC236}">
                <a16:creationId xmlns:a16="http://schemas.microsoft.com/office/drawing/2014/main" id="{3D340766-0A5F-4BBB-BE3E-F9280135E2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9">
            <a:extLst>
              <a:ext uri="{FF2B5EF4-FFF2-40B4-BE49-F238E27FC236}">
                <a16:creationId xmlns:a16="http://schemas.microsoft.com/office/drawing/2014/main" id="{99159113-9625-B82B-9BD7-8B8E1B1E1F38}"/>
              </a:ext>
            </a:extLst>
          </p:cNvPr>
          <p:cNvPicPr>
            <a:picLocks noChangeAspect="1"/>
          </p:cNvPicPr>
          <p:nvPr/>
        </p:nvPicPr>
        <p:blipFill>
          <a:blip r:embed="rId5"/>
          <a:stretch>
            <a:fillRect/>
          </a:stretch>
        </p:blipFill>
        <p:spPr>
          <a:xfrm>
            <a:off x="3664752" y="3411249"/>
            <a:ext cx="2295082" cy="1612295"/>
          </a:xfrm>
          <a:prstGeom prst="rect">
            <a:avLst/>
          </a:prstGeom>
        </p:spPr>
      </p:pic>
      <p:sp>
        <p:nvSpPr>
          <p:cNvPr id="3" name="Espace réservé du contenu 2">
            <a:extLst>
              <a:ext uri="{FF2B5EF4-FFF2-40B4-BE49-F238E27FC236}">
                <a16:creationId xmlns:a16="http://schemas.microsoft.com/office/drawing/2014/main" id="{0B1F7C87-ECFA-167A-E51E-F4051413C1E7}"/>
              </a:ext>
            </a:extLst>
          </p:cNvPr>
          <p:cNvSpPr>
            <a:spLocks noGrp="1"/>
          </p:cNvSpPr>
          <p:nvPr>
            <p:ph idx="1"/>
          </p:nvPr>
        </p:nvSpPr>
        <p:spPr>
          <a:xfrm>
            <a:off x="6620933" y="2276984"/>
            <a:ext cx="4928809" cy="798724"/>
          </a:xfrm>
        </p:spPr>
        <p:txBody>
          <a:bodyPr>
            <a:normAutofit lnSpcReduction="10000"/>
          </a:bodyPr>
          <a:lstStyle/>
          <a:p>
            <a:endParaRPr lang="fr-FR" dirty="0"/>
          </a:p>
          <a:p>
            <a:r>
              <a:rPr lang="fr-FR" dirty="0"/>
              <a:t>On affiche pour chaque variable les 5 clusters.</a:t>
            </a:r>
          </a:p>
        </p:txBody>
      </p:sp>
      <p:sp>
        <p:nvSpPr>
          <p:cNvPr id="34" name="Rectangle 33">
            <a:extLst>
              <a:ext uri="{FF2B5EF4-FFF2-40B4-BE49-F238E27FC236}">
                <a16:creationId xmlns:a16="http://schemas.microsoft.com/office/drawing/2014/main" id="{8EF4F50C-3433-4915-8B95-FD53D0E22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A2366260-EBC5-4FCD-9FE4-74E92A6E8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Image 18">
            <a:extLst>
              <a:ext uri="{FF2B5EF4-FFF2-40B4-BE49-F238E27FC236}">
                <a16:creationId xmlns:a16="http://schemas.microsoft.com/office/drawing/2014/main" id="{84F0F853-99D8-A86D-7390-D302BA1E8434}"/>
              </a:ext>
            </a:extLst>
          </p:cNvPr>
          <p:cNvPicPr>
            <a:picLocks noChangeAspect="1"/>
          </p:cNvPicPr>
          <p:nvPr/>
        </p:nvPicPr>
        <p:blipFill>
          <a:blip r:embed="rId6"/>
          <a:stretch>
            <a:fillRect/>
          </a:stretch>
        </p:blipFill>
        <p:spPr>
          <a:xfrm>
            <a:off x="7385397" y="3171835"/>
            <a:ext cx="3541459" cy="2705281"/>
          </a:xfrm>
          <a:prstGeom prst="rect">
            <a:avLst/>
          </a:prstGeom>
        </p:spPr>
      </p:pic>
    </p:spTree>
    <p:extLst>
      <p:ext uri="{BB962C8B-B14F-4D97-AF65-F5344CB8AC3E}">
        <p14:creationId xmlns:p14="http://schemas.microsoft.com/office/powerpoint/2010/main" val="3395213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7A23741-C8CC-49EF-950D-A0B72BACD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4E823DD-C233-455F-9FF9-40C20F5D1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FA2696A3-DAFE-5DEB-B268-EAF6B1DA1DDF}"/>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a:solidFill>
                  <a:srgbClr val="FFFFFF"/>
                </a:solidFill>
              </a:rPr>
              <a:t>Visualisation 3d</a:t>
            </a:r>
          </a:p>
        </p:txBody>
      </p:sp>
      <p:sp>
        <p:nvSpPr>
          <p:cNvPr id="11" name="ZoneTexte 10">
            <a:extLst>
              <a:ext uri="{FF2B5EF4-FFF2-40B4-BE49-F238E27FC236}">
                <a16:creationId xmlns:a16="http://schemas.microsoft.com/office/drawing/2014/main" id="{C5BA70E5-89B1-2685-E947-BB71BF13776D}"/>
              </a:ext>
            </a:extLst>
          </p:cNvPr>
          <p:cNvSpPr txBox="1"/>
          <p:nvPr/>
        </p:nvSpPr>
        <p:spPr>
          <a:xfrm>
            <a:off x="492371" y="2653800"/>
            <a:ext cx="3084844" cy="3335519"/>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Calibri" panose="020F0502020204030204" pitchFamily="34" charset="0"/>
              <a:buChar char="•"/>
            </a:pPr>
            <a:r>
              <a:rPr lang="en-US" sz="1500" dirty="0">
                <a:solidFill>
                  <a:srgbClr val="FFFFFF"/>
                </a:solidFill>
              </a:rPr>
              <a:t>On a 5 </a:t>
            </a:r>
            <a:r>
              <a:rPr lang="en-US" sz="1500" dirty="0" err="1">
                <a:solidFill>
                  <a:srgbClr val="FFFFFF"/>
                </a:solidFill>
              </a:rPr>
              <a:t>groupes</a:t>
            </a:r>
            <a:r>
              <a:rPr lang="en-US" sz="1500" dirty="0">
                <a:solidFill>
                  <a:srgbClr val="FFFFFF"/>
                </a:solidFill>
              </a:rPr>
              <a:t> de clients</a:t>
            </a:r>
          </a:p>
          <a:p>
            <a:pPr marL="285750" indent="-285750" defTabSz="914400">
              <a:lnSpc>
                <a:spcPct val="90000"/>
              </a:lnSpc>
              <a:spcAft>
                <a:spcPts val="600"/>
              </a:spcAft>
              <a:buClr>
                <a:schemeClr val="accent1"/>
              </a:buClr>
              <a:buFont typeface="Calibri" panose="020F0502020204030204" pitchFamily="34" charset="0"/>
              <a:buChar char="•"/>
            </a:pPr>
            <a:r>
              <a:rPr lang="en-US" sz="1500" dirty="0">
                <a:solidFill>
                  <a:srgbClr val="FFFFFF"/>
                </a:solidFill>
              </a:rPr>
              <a:t>On </a:t>
            </a:r>
            <a:r>
              <a:rPr lang="en-US" sz="1500" dirty="0" err="1">
                <a:solidFill>
                  <a:srgbClr val="FFFFFF"/>
                </a:solidFill>
              </a:rPr>
              <a:t>voit</a:t>
            </a:r>
            <a:r>
              <a:rPr lang="en-US" sz="1500" dirty="0">
                <a:solidFill>
                  <a:srgbClr val="FFFFFF"/>
                </a:solidFill>
              </a:rPr>
              <a:t> bien que le </a:t>
            </a:r>
            <a:r>
              <a:rPr lang="en-US" sz="1500" dirty="0" err="1">
                <a:solidFill>
                  <a:srgbClr val="FFFFFF"/>
                </a:solidFill>
              </a:rPr>
              <a:t>groupe</a:t>
            </a:r>
            <a:r>
              <a:rPr lang="en-US" sz="1500" dirty="0">
                <a:solidFill>
                  <a:srgbClr val="FFFFFF"/>
                </a:solidFill>
              </a:rPr>
              <a:t> </a:t>
            </a:r>
            <a:r>
              <a:rPr lang="en-US" sz="1500" dirty="0" err="1">
                <a:solidFill>
                  <a:srgbClr val="FFFFFF"/>
                </a:solidFill>
              </a:rPr>
              <a:t>en</a:t>
            </a:r>
            <a:r>
              <a:rPr lang="en-US" sz="1500" dirty="0">
                <a:solidFill>
                  <a:srgbClr val="FFFFFF"/>
                </a:solidFill>
              </a:rPr>
              <a:t> orange par </a:t>
            </a:r>
            <a:r>
              <a:rPr lang="en-US" sz="1500" dirty="0" err="1">
                <a:solidFill>
                  <a:srgbClr val="FFFFFF"/>
                </a:solidFill>
              </a:rPr>
              <a:t>exemple</a:t>
            </a:r>
            <a:r>
              <a:rPr lang="en-US" sz="1500" dirty="0">
                <a:solidFill>
                  <a:srgbClr val="FFFFFF"/>
                </a:solidFill>
              </a:rPr>
              <a:t> (</a:t>
            </a:r>
            <a:r>
              <a:rPr lang="en-US" sz="1500" dirty="0" err="1">
                <a:solidFill>
                  <a:srgbClr val="FFFFFF"/>
                </a:solidFill>
              </a:rPr>
              <a:t>groupe</a:t>
            </a:r>
            <a:r>
              <a:rPr lang="en-US" sz="1500" dirty="0">
                <a:solidFill>
                  <a:srgbClr val="FFFFFF"/>
                </a:solidFill>
              </a:rPr>
              <a:t> des clients qui </a:t>
            </a:r>
            <a:r>
              <a:rPr lang="en-US" sz="1500" dirty="0" err="1">
                <a:solidFill>
                  <a:srgbClr val="FFFFFF"/>
                </a:solidFill>
              </a:rPr>
              <a:t>paient</a:t>
            </a:r>
            <a:r>
              <a:rPr lang="en-US" sz="1500" dirty="0">
                <a:solidFill>
                  <a:srgbClr val="FFFFFF"/>
                </a:solidFill>
              </a:rPr>
              <a:t> un </a:t>
            </a:r>
            <a:r>
              <a:rPr lang="en-US" sz="1500" dirty="0" err="1">
                <a:solidFill>
                  <a:srgbClr val="FFFFFF"/>
                </a:solidFill>
              </a:rPr>
              <a:t>peu</a:t>
            </a:r>
            <a:r>
              <a:rPr lang="en-US" sz="1500" dirty="0">
                <a:solidFill>
                  <a:srgbClr val="FFFFFF"/>
                </a:solidFill>
              </a:rPr>
              <a:t> plus que les </a:t>
            </a:r>
            <a:r>
              <a:rPr lang="en-US" sz="1500" dirty="0" err="1">
                <a:solidFill>
                  <a:srgbClr val="FFFFFF"/>
                </a:solidFill>
              </a:rPr>
              <a:t>autres</a:t>
            </a:r>
            <a:r>
              <a:rPr lang="en-US" sz="1500" dirty="0">
                <a:solidFill>
                  <a:srgbClr val="FFFFFF"/>
                </a:solidFill>
              </a:rPr>
              <a:t> (clients avec un grand budget) et </a:t>
            </a:r>
            <a:r>
              <a:rPr lang="en-US" sz="1500" dirty="0" err="1">
                <a:solidFill>
                  <a:srgbClr val="FFFFFF"/>
                </a:solidFill>
              </a:rPr>
              <a:t>en</a:t>
            </a:r>
            <a:r>
              <a:rPr lang="en-US" sz="1500" dirty="0">
                <a:solidFill>
                  <a:srgbClr val="FFFFFF"/>
                </a:solidFill>
              </a:rPr>
              <a:t> vert </a:t>
            </a:r>
            <a:r>
              <a:rPr lang="en-US" sz="1500" dirty="0" err="1">
                <a:solidFill>
                  <a:srgbClr val="FFFFFF"/>
                </a:solidFill>
              </a:rPr>
              <a:t>c’est</a:t>
            </a:r>
            <a:r>
              <a:rPr lang="en-US" sz="1500" dirty="0">
                <a:solidFill>
                  <a:srgbClr val="FFFFFF"/>
                </a:solidFill>
              </a:rPr>
              <a:t> des clients qui </a:t>
            </a:r>
            <a:r>
              <a:rPr lang="en-US" sz="1500" dirty="0" err="1">
                <a:solidFill>
                  <a:srgbClr val="FFFFFF"/>
                </a:solidFill>
              </a:rPr>
              <a:t>donnent</a:t>
            </a:r>
            <a:r>
              <a:rPr lang="en-US" sz="1500" dirty="0">
                <a:solidFill>
                  <a:srgbClr val="FFFFFF"/>
                </a:solidFill>
              </a:rPr>
              <a:t> des notes entre 0 et 3 (clients </a:t>
            </a:r>
            <a:r>
              <a:rPr lang="en-US" sz="1500" dirty="0" err="1">
                <a:solidFill>
                  <a:srgbClr val="FFFFFF"/>
                </a:solidFill>
              </a:rPr>
              <a:t>insatisfaits</a:t>
            </a:r>
            <a:r>
              <a:rPr lang="en-US" sz="1500" dirty="0">
                <a:solidFill>
                  <a:srgbClr val="FFFFFF"/>
                </a:solidFill>
              </a:rPr>
              <a:t>)</a:t>
            </a:r>
          </a:p>
        </p:txBody>
      </p:sp>
      <p:sp>
        <p:nvSpPr>
          <p:cNvPr id="48" name="Rectangle 47">
            <a:extLst>
              <a:ext uri="{FF2B5EF4-FFF2-40B4-BE49-F238E27FC236}">
                <a16:creationId xmlns:a16="http://schemas.microsoft.com/office/drawing/2014/main" id="{83CF00AF-6C1D-4FC6-89F3-121ED766A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Image 11">
            <a:extLst>
              <a:ext uri="{FF2B5EF4-FFF2-40B4-BE49-F238E27FC236}">
                <a16:creationId xmlns:a16="http://schemas.microsoft.com/office/drawing/2014/main" id="{89F217FD-FB0E-225B-7369-3DBDD28E2C59}"/>
              </a:ext>
            </a:extLst>
          </p:cNvPr>
          <p:cNvPicPr>
            <a:picLocks noChangeAspect="1"/>
          </p:cNvPicPr>
          <p:nvPr/>
        </p:nvPicPr>
        <p:blipFill>
          <a:blip r:embed="rId2"/>
          <a:stretch>
            <a:fillRect/>
          </a:stretch>
        </p:blipFill>
        <p:spPr>
          <a:xfrm>
            <a:off x="5217467" y="100756"/>
            <a:ext cx="6116029" cy="3261570"/>
          </a:xfrm>
          <a:prstGeom prst="rect">
            <a:avLst/>
          </a:prstGeom>
        </p:spPr>
      </p:pic>
      <p:pic>
        <p:nvPicPr>
          <p:cNvPr id="14" name="Image 13">
            <a:extLst>
              <a:ext uri="{FF2B5EF4-FFF2-40B4-BE49-F238E27FC236}">
                <a16:creationId xmlns:a16="http://schemas.microsoft.com/office/drawing/2014/main" id="{9AD26D9F-3470-574A-A20E-CD07D4056653}"/>
              </a:ext>
            </a:extLst>
          </p:cNvPr>
          <p:cNvPicPr>
            <a:picLocks noChangeAspect="1"/>
          </p:cNvPicPr>
          <p:nvPr/>
        </p:nvPicPr>
        <p:blipFill>
          <a:blip r:embed="rId3"/>
          <a:stretch>
            <a:fillRect/>
          </a:stretch>
        </p:blipFill>
        <p:spPr>
          <a:xfrm>
            <a:off x="5102997" y="3516438"/>
            <a:ext cx="6374887" cy="3261570"/>
          </a:xfrm>
          <a:prstGeom prst="rect">
            <a:avLst/>
          </a:prstGeom>
        </p:spPr>
      </p:pic>
    </p:spTree>
    <p:extLst>
      <p:ext uri="{BB962C8B-B14F-4D97-AF65-F5344CB8AC3E}">
        <p14:creationId xmlns:p14="http://schemas.microsoft.com/office/powerpoint/2010/main" val="3087674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C6328F-1558-96CD-F131-14CE68B30F17}"/>
              </a:ext>
            </a:extLst>
          </p:cNvPr>
          <p:cNvSpPr>
            <a:spLocks noGrp="1"/>
          </p:cNvSpPr>
          <p:nvPr>
            <p:ph type="title"/>
          </p:nvPr>
        </p:nvSpPr>
        <p:spPr/>
        <p:txBody>
          <a:bodyPr/>
          <a:lstStyle/>
          <a:p>
            <a:r>
              <a:rPr lang="fr-FR" dirty="0"/>
              <a:t>(b) Modèle Hiérarchique clustering</a:t>
            </a:r>
          </a:p>
        </p:txBody>
      </p:sp>
      <p:sp>
        <p:nvSpPr>
          <p:cNvPr id="3" name="ZoneTexte 2">
            <a:extLst>
              <a:ext uri="{FF2B5EF4-FFF2-40B4-BE49-F238E27FC236}">
                <a16:creationId xmlns:a16="http://schemas.microsoft.com/office/drawing/2014/main" id="{3399B78B-2634-3DD0-CC9C-1575496C761C}"/>
              </a:ext>
            </a:extLst>
          </p:cNvPr>
          <p:cNvSpPr txBox="1"/>
          <p:nvPr/>
        </p:nvSpPr>
        <p:spPr>
          <a:xfrm>
            <a:off x="683491" y="2743201"/>
            <a:ext cx="3306618" cy="1754326"/>
          </a:xfrm>
          <a:prstGeom prst="rect">
            <a:avLst/>
          </a:prstGeom>
          <a:noFill/>
        </p:spPr>
        <p:txBody>
          <a:bodyPr wrap="square" rtlCol="0">
            <a:spAutoFit/>
          </a:bodyPr>
          <a:lstStyle/>
          <a:p>
            <a:pPr marL="285750" indent="-285750">
              <a:buFont typeface="Arial" panose="020B0604020202020204" pitchFamily="34" charset="0"/>
              <a:buChar char="•"/>
            </a:pPr>
            <a:r>
              <a:rPr lang="fr-FR" dirty="0"/>
              <a:t>On utilise le modèle de clustering hiérarchique avec un échantillon de 10000 données et on voit qu’on obtient 4 clusters si on coupe les branches à 80.</a:t>
            </a:r>
          </a:p>
        </p:txBody>
      </p:sp>
      <p:pic>
        <p:nvPicPr>
          <p:cNvPr id="7" name="Image 6">
            <a:extLst>
              <a:ext uri="{FF2B5EF4-FFF2-40B4-BE49-F238E27FC236}">
                <a16:creationId xmlns:a16="http://schemas.microsoft.com/office/drawing/2014/main" id="{A3C52C73-6C07-4D78-6DD0-D8E762748F6D}"/>
              </a:ext>
            </a:extLst>
          </p:cNvPr>
          <p:cNvPicPr>
            <a:picLocks noChangeAspect="1"/>
          </p:cNvPicPr>
          <p:nvPr/>
        </p:nvPicPr>
        <p:blipFill>
          <a:blip r:embed="rId2"/>
          <a:stretch>
            <a:fillRect/>
          </a:stretch>
        </p:blipFill>
        <p:spPr>
          <a:xfrm>
            <a:off x="4895850" y="2570881"/>
            <a:ext cx="6876400" cy="2974689"/>
          </a:xfrm>
          <a:prstGeom prst="rect">
            <a:avLst/>
          </a:prstGeom>
        </p:spPr>
      </p:pic>
      <p:cxnSp>
        <p:nvCxnSpPr>
          <p:cNvPr id="6" name="Connecteur droit 5">
            <a:extLst>
              <a:ext uri="{FF2B5EF4-FFF2-40B4-BE49-F238E27FC236}">
                <a16:creationId xmlns:a16="http://schemas.microsoft.com/office/drawing/2014/main" id="{24B8D638-3A3C-313D-B490-60A7BC026DB4}"/>
              </a:ext>
            </a:extLst>
          </p:cNvPr>
          <p:cNvCxnSpPr>
            <a:cxnSpLocks/>
          </p:cNvCxnSpPr>
          <p:nvPr/>
        </p:nvCxnSpPr>
        <p:spPr>
          <a:xfrm>
            <a:off x="4427068" y="3731780"/>
            <a:ext cx="781396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500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6C9D135-2BF4-4694-8732-88EEE18AA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778FCE6-4D20-4A9A-90B4-C948024E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FBCBF307-3BC6-4D33-BC45-E7DADD14F2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26B229C7-9B45-4F13-BD80-FF26C3107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C9CCA71-1A0F-1158-C262-45AB459BBF02}"/>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err="1">
                <a:solidFill>
                  <a:schemeClr val="tx1">
                    <a:lumMod val="85000"/>
                    <a:lumOff val="15000"/>
                  </a:schemeClr>
                </a:solidFill>
              </a:rPr>
              <a:t>Contrat</a:t>
            </a:r>
            <a:r>
              <a:rPr lang="en-US" sz="4600" dirty="0">
                <a:solidFill>
                  <a:schemeClr val="tx1">
                    <a:lumMod val="85000"/>
                    <a:lumOff val="15000"/>
                  </a:schemeClr>
                </a:solidFill>
              </a:rPr>
              <a:t> de maintenance</a:t>
            </a:r>
          </a:p>
        </p:txBody>
      </p:sp>
      <p:pic>
        <p:nvPicPr>
          <p:cNvPr id="7" name="Graphic 6" descr="Poignée de main">
            <a:extLst>
              <a:ext uri="{FF2B5EF4-FFF2-40B4-BE49-F238E27FC236}">
                <a16:creationId xmlns:a16="http://schemas.microsoft.com/office/drawing/2014/main" id="{D4A217E9-2786-586E-985C-9B05D9F9C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3029" y="640081"/>
            <a:ext cx="5054156" cy="5054156"/>
          </a:xfrm>
          <a:prstGeom prst="rect">
            <a:avLst/>
          </a:prstGeom>
        </p:spPr>
      </p:pic>
      <p:cxnSp>
        <p:nvCxnSpPr>
          <p:cNvPr id="18" name="Straight Connector 17">
            <a:extLst>
              <a:ext uri="{FF2B5EF4-FFF2-40B4-BE49-F238E27FC236}">
                <a16:creationId xmlns:a16="http://schemas.microsoft.com/office/drawing/2014/main" id="{CBFBA6A7-95D6-4239-B14C-C391C9AB0A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FD99AF6-F027-43A0-A89A-36FCA2C851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8A33A5B0-1EE4-4C83-AC98-9F64529406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464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E1CC45-F97B-D305-F43D-731729379920}"/>
              </a:ext>
            </a:extLst>
          </p:cNvPr>
          <p:cNvSpPr>
            <a:spLocks noGrp="1"/>
          </p:cNvSpPr>
          <p:nvPr>
            <p:ph type="title"/>
          </p:nvPr>
        </p:nvSpPr>
        <p:spPr>
          <a:xfrm>
            <a:off x="1097280" y="286603"/>
            <a:ext cx="10058400" cy="1450757"/>
          </a:xfrm>
        </p:spPr>
        <p:txBody>
          <a:bodyPr>
            <a:normAutofit/>
          </a:bodyPr>
          <a:lstStyle/>
          <a:p>
            <a:r>
              <a:rPr lang="fr-FR"/>
              <a:t>Sommaire </a:t>
            </a:r>
            <a:endParaRPr lang="fr-FR" dirty="0"/>
          </a:p>
        </p:txBody>
      </p:sp>
      <p:graphicFrame>
        <p:nvGraphicFramePr>
          <p:cNvPr id="7" name="Espace réservé du contenu 2">
            <a:extLst>
              <a:ext uri="{FF2B5EF4-FFF2-40B4-BE49-F238E27FC236}">
                <a16:creationId xmlns:a16="http://schemas.microsoft.com/office/drawing/2014/main" id="{736EFE72-C83B-6CE9-8E97-EBB31045A706}"/>
              </a:ext>
            </a:extLst>
          </p:cNvPr>
          <p:cNvGraphicFramePr>
            <a:graphicFrameLocks noGrp="1"/>
          </p:cNvGraphicFramePr>
          <p:nvPr>
            <p:ph idx="1"/>
            <p:extLst>
              <p:ext uri="{D42A27DB-BD31-4B8C-83A1-F6EECF244321}">
                <p14:modId xmlns:p14="http://schemas.microsoft.com/office/powerpoint/2010/main" val="266064313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8922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7A23741-C8CC-49EF-950D-A0B72BACD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E823DD-C233-455F-9FF9-40C20F5D1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C97247CB-7270-9989-DD29-2B892F4ED108}"/>
              </a:ext>
            </a:extLst>
          </p:cNvPr>
          <p:cNvSpPr>
            <a:spLocks noGrp="1"/>
          </p:cNvSpPr>
          <p:nvPr>
            <p:ph type="title"/>
          </p:nvPr>
        </p:nvSpPr>
        <p:spPr>
          <a:xfrm>
            <a:off x="400006" y="106218"/>
            <a:ext cx="3084844" cy="540440"/>
          </a:xfrm>
        </p:spPr>
        <p:txBody>
          <a:bodyPr>
            <a:normAutofit fontScale="90000"/>
          </a:bodyPr>
          <a:lstStyle/>
          <a:p>
            <a:r>
              <a:rPr lang="fr-FR" sz="3600" dirty="0">
                <a:solidFill>
                  <a:srgbClr val="FFFFFF"/>
                </a:solidFill>
              </a:rPr>
              <a:t>Approche</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5A592AE-2A8F-EB2B-D7F8-93C6FDD0A3B1}"/>
                  </a:ext>
                </a:extLst>
              </p:cNvPr>
              <p:cNvSpPr>
                <a:spLocks noGrp="1"/>
              </p:cNvSpPr>
              <p:nvPr>
                <p:ph idx="1"/>
              </p:nvPr>
            </p:nvSpPr>
            <p:spPr>
              <a:xfrm>
                <a:off x="233671" y="1057276"/>
                <a:ext cx="3742392" cy="5694506"/>
              </a:xfrm>
            </p:spPr>
            <p:txBody>
              <a:bodyPr>
                <a:noAutofit/>
              </a:bodyPr>
              <a:lstStyle/>
              <a:p>
                <a:pPr marL="0" indent="0">
                  <a:buNone/>
                </a:pPr>
                <a:r>
                  <a:rPr lang="fr-FR" sz="1400" dirty="0">
                    <a:solidFill>
                      <a:srgbClr val="FFFFFF"/>
                    </a:solidFill>
                  </a:rPr>
                  <a:t>On a choisit comme modèle final le K -</a:t>
                </a:r>
                <a:r>
                  <a:rPr lang="fr-FR" sz="1400" dirty="0" err="1">
                    <a:solidFill>
                      <a:srgbClr val="FFFFFF"/>
                    </a:solidFill>
                  </a:rPr>
                  <a:t>means</a:t>
                </a:r>
                <a:r>
                  <a:rPr lang="fr-FR" sz="1400" dirty="0">
                    <a:solidFill>
                      <a:srgbClr val="FFFFFF"/>
                    </a:solidFill>
                  </a:rPr>
                  <a:t> qui était le plus adapté à notre problématique.</a:t>
                </a:r>
              </a:p>
              <a:p>
                <a:pPr marL="0" indent="0">
                  <a:buNone/>
                </a:pPr>
                <a:r>
                  <a:rPr lang="fr-FR" sz="1400" dirty="0">
                    <a:solidFill>
                      <a:srgbClr val="FFFFFF"/>
                    </a:solidFill>
                  </a:rPr>
                  <a:t>Pour tester la stabilité au cours du temps de notre modèle final, on suit les étapes suivantes :</a:t>
                </a:r>
              </a:p>
              <a:p>
                <a:pPr marL="342900" indent="-342900">
                  <a:buClr>
                    <a:schemeClr val="bg1"/>
                  </a:buClr>
                  <a:buFont typeface="+mj-lt"/>
                  <a:buAutoNum type="arabicPeriod"/>
                </a:pPr>
                <a:r>
                  <a:rPr lang="fr-FR" sz="1400" dirty="0">
                    <a:solidFill>
                      <a:srgbClr val="FFFFFF"/>
                    </a:solidFill>
                  </a:rPr>
                  <a:t>On commence par créer notre segmentation </a:t>
                </a:r>
                <a:r>
                  <a:rPr lang="fr-FR" sz="1400" dirty="0" err="1">
                    <a:solidFill>
                      <a:srgbClr val="FFFFFF"/>
                    </a:solidFill>
                  </a:rPr>
                  <a:t>rfm</a:t>
                </a:r>
                <a:r>
                  <a:rPr lang="fr-FR" sz="1400" dirty="0">
                    <a:solidFill>
                      <a:srgbClr val="FFFFFF"/>
                    </a:solidFill>
                  </a:rPr>
                  <a:t> avec la variable qu’on a créé « </a:t>
                </a:r>
                <a:r>
                  <a:rPr lang="fr-FR" sz="1400" dirty="0" err="1">
                    <a:solidFill>
                      <a:srgbClr val="FFFFFF"/>
                    </a:solidFill>
                  </a:rPr>
                  <a:t>note_client</a:t>
                </a:r>
                <a:r>
                  <a:rPr lang="fr-FR" sz="1400" dirty="0">
                    <a:solidFill>
                      <a:srgbClr val="FFFFFF"/>
                    </a:solidFill>
                  </a:rPr>
                  <a:t> » .</a:t>
                </a:r>
              </a:p>
              <a:p>
                <a:pPr marL="342900" indent="-342900">
                  <a:buClr>
                    <a:schemeClr val="bg1"/>
                  </a:buClr>
                  <a:buFont typeface="+mj-lt"/>
                  <a:buAutoNum type="arabicPeriod"/>
                </a:pPr>
                <a:r>
                  <a:rPr lang="fr-FR" sz="1400" dirty="0">
                    <a:solidFill>
                      <a:srgbClr val="FFFFFF"/>
                    </a:solidFill>
                  </a:rPr>
                  <a:t>On prend à t0 la récence à partir d’un an (c’est-à-dire à la dernière date du jeu de données on retranche 1 an et on rajoute un pas de 10 jours : </a:t>
                </a:r>
              </a:p>
              <a:p>
                <a:pPr algn="ctr"/>
                <a:r>
                  <a:rPr lang="fr-FR" sz="1400" dirty="0">
                    <a:solidFill>
                      <a:srgbClr val="FFFFFF"/>
                    </a:solidFill>
                  </a:rPr>
                  <a:t>    </a:t>
                </a:r>
                <a14:m>
                  <m:oMath xmlns:m="http://schemas.openxmlformats.org/officeDocument/2006/math">
                    <m:sSub>
                      <m:sSubPr>
                        <m:ctrlPr>
                          <a:rPr lang="fr-FR" sz="1400" b="0" i="1">
                            <a:solidFill>
                              <a:srgbClr val="FFFFFF"/>
                            </a:solidFill>
                            <a:latin typeface="Cambria Math" panose="02040503050406030204" pitchFamily="18" charset="0"/>
                          </a:rPr>
                        </m:ctrlPr>
                      </m:sSubPr>
                      <m:e>
                        <m:r>
                          <a:rPr lang="fr-FR" sz="1400" b="0" i="1">
                            <a:solidFill>
                              <a:srgbClr val="FFFFFF"/>
                            </a:solidFill>
                            <a:latin typeface="Cambria Math" panose="02040503050406030204" pitchFamily="18" charset="0"/>
                          </a:rPr>
                          <m:t>𝑡</m:t>
                        </m:r>
                      </m:e>
                      <m:sub>
                        <m:r>
                          <a:rPr lang="fr-FR" sz="1400" b="0" i="1">
                            <a:solidFill>
                              <a:srgbClr val="FFFFFF"/>
                            </a:solidFill>
                            <a:latin typeface="Cambria Math" panose="02040503050406030204" pitchFamily="18" charset="0"/>
                          </a:rPr>
                          <m:t>𝑛</m:t>
                        </m:r>
                      </m:sub>
                    </m:sSub>
                    <m:r>
                      <a:rPr lang="fr-FR" sz="1400" b="0" i="1">
                        <a:solidFill>
                          <a:srgbClr val="FFFFFF"/>
                        </a:solidFill>
                        <a:latin typeface="Cambria Math" panose="02040503050406030204" pitchFamily="18" charset="0"/>
                      </a:rPr>
                      <m:t>=</m:t>
                    </m:r>
                    <m:sSub>
                      <m:sSubPr>
                        <m:ctrlPr>
                          <a:rPr lang="fr-FR" sz="1400" b="0" i="1">
                            <a:solidFill>
                              <a:srgbClr val="FFFFFF"/>
                            </a:solidFill>
                            <a:latin typeface="Cambria Math" panose="02040503050406030204" pitchFamily="18" charset="0"/>
                          </a:rPr>
                        </m:ctrlPr>
                      </m:sSubPr>
                      <m:e>
                        <m:r>
                          <a:rPr lang="fr-FR" sz="1400" b="0" i="1">
                            <a:solidFill>
                              <a:srgbClr val="FFFFFF"/>
                            </a:solidFill>
                            <a:latin typeface="Cambria Math" panose="02040503050406030204" pitchFamily="18" charset="0"/>
                          </a:rPr>
                          <m:t>𝑡</m:t>
                        </m:r>
                      </m:e>
                      <m:sub>
                        <m:r>
                          <a:rPr lang="fr-FR" sz="1400" b="0" i="1">
                            <a:solidFill>
                              <a:srgbClr val="FFFFFF"/>
                            </a:solidFill>
                            <a:latin typeface="Cambria Math" panose="02040503050406030204" pitchFamily="18" charset="0"/>
                          </a:rPr>
                          <m:t>0</m:t>
                        </m:r>
                      </m:sub>
                    </m:sSub>
                    <m:r>
                      <a:rPr lang="fr-FR" sz="1400" b="0" i="1">
                        <a:solidFill>
                          <a:srgbClr val="FFFFFF"/>
                        </a:solidFill>
                        <a:latin typeface="Cambria Math" panose="02040503050406030204" pitchFamily="18" charset="0"/>
                      </a:rPr>
                      <m:t>+</m:t>
                    </m:r>
                    <m:r>
                      <a:rPr lang="fr-FR" sz="1400" b="0" i="1">
                        <a:solidFill>
                          <a:srgbClr val="FFFFFF"/>
                        </a:solidFill>
                        <a:latin typeface="Cambria Math" panose="02040503050406030204" pitchFamily="18" charset="0"/>
                      </a:rPr>
                      <m:t>𝑛</m:t>
                    </m:r>
                    <m:r>
                      <a:rPr lang="fr-FR" sz="1400" b="0" i="1">
                        <a:solidFill>
                          <a:srgbClr val="FFFFFF"/>
                        </a:solidFill>
                        <a:latin typeface="Cambria Math" panose="02040503050406030204" pitchFamily="18" charset="0"/>
                      </a:rPr>
                      <m:t>∗</m:t>
                    </m:r>
                    <m:r>
                      <a:rPr lang="fr-FR" sz="1400" b="0" i="1">
                        <a:solidFill>
                          <a:srgbClr val="FFFFFF"/>
                        </a:solidFill>
                        <a:latin typeface="Cambria Math" panose="02040503050406030204" pitchFamily="18" charset="0"/>
                      </a:rPr>
                      <m:t>𝑝𝑎𝑠</m:t>
                    </m:r>
                  </m:oMath>
                </a14:m>
                <a:endParaRPr lang="fr-FR" sz="1400" dirty="0">
                  <a:solidFill>
                    <a:srgbClr val="FFFFFF"/>
                  </a:solidFill>
                </a:endParaRPr>
              </a:p>
              <a:p>
                <a:r>
                  <a:rPr lang="fr-FR" sz="1400" dirty="0">
                    <a:solidFill>
                      <a:srgbClr val="FFFFFF"/>
                    </a:solidFill>
                  </a:rPr>
                  <a:t>3. On  standardise notre jeu de données initiale F0 et on entraîne le Modèle M0 sur les données F0 puis à t+10jours, on standardise nos données F1 avec le transformer de F0, on entraîne le modèle M1 sur F1 et on prédit F1 avec M0 et ainsi de suite jusqu’à la dernière date du jeu de données.</a:t>
                </a:r>
              </a:p>
              <a:p>
                <a14:m>
                  <m:oMath xmlns:m="http://schemas.openxmlformats.org/officeDocument/2006/math">
                    <m:sSub>
                      <m:sSubPr>
                        <m:ctrlPr>
                          <a:rPr lang="fr-FR" sz="1400" b="0" i="1">
                            <a:solidFill>
                              <a:srgbClr val="FFFFFF"/>
                            </a:solidFill>
                            <a:latin typeface="Cambria Math" panose="02040503050406030204" pitchFamily="18" charset="0"/>
                          </a:rPr>
                        </m:ctrlPr>
                      </m:sSubPr>
                      <m:e>
                        <m:r>
                          <m:rPr>
                            <m:sty m:val="p"/>
                          </m:rPr>
                          <a:rPr lang="fr-FR" sz="1400">
                            <a:solidFill>
                              <a:srgbClr val="FFFFFF"/>
                            </a:solidFill>
                            <a:latin typeface="Cambria Math" panose="02040503050406030204" pitchFamily="18" charset="0"/>
                          </a:rPr>
                          <m:t>M</m:t>
                        </m:r>
                      </m:e>
                      <m:sub>
                        <m:r>
                          <a:rPr lang="fr-FR" sz="1400" b="0" i="0">
                            <a:solidFill>
                              <a:srgbClr val="FFFFFF"/>
                            </a:solidFill>
                            <a:latin typeface="Cambria Math" panose="02040503050406030204" pitchFamily="18" charset="0"/>
                          </a:rPr>
                          <m:t>1</m:t>
                        </m:r>
                      </m:sub>
                    </m:sSub>
                    <m:r>
                      <a:rPr lang="fr-FR" sz="1400" b="0" i="0">
                        <a:solidFill>
                          <a:srgbClr val="FFFFFF"/>
                        </a:solidFill>
                        <a:latin typeface="Cambria Math" panose="02040503050406030204" pitchFamily="18" charset="0"/>
                      </a:rPr>
                      <m:t>.</m:t>
                    </m:r>
                    <m:r>
                      <m:rPr>
                        <m:sty m:val="p"/>
                      </m:rPr>
                      <a:rPr lang="fr-FR" sz="1400" b="0" i="0">
                        <a:solidFill>
                          <a:srgbClr val="FFFFFF"/>
                        </a:solidFill>
                        <a:latin typeface="Cambria Math" panose="02040503050406030204" pitchFamily="18" charset="0"/>
                      </a:rPr>
                      <m:t>fit</m:t>
                    </m:r>
                    <m:d>
                      <m:dPr>
                        <m:ctrlPr>
                          <a:rPr lang="fr-FR" sz="1400" b="0" i="1">
                            <a:solidFill>
                              <a:srgbClr val="FFFFFF"/>
                            </a:solidFill>
                            <a:latin typeface="Cambria Math" panose="02040503050406030204" pitchFamily="18" charset="0"/>
                          </a:rPr>
                        </m:ctrlPr>
                      </m:dPr>
                      <m:e>
                        <m:sSub>
                          <m:sSubPr>
                            <m:ctrlPr>
                              <a:rPr lang="fr-FR" sz="1400" b="0" i="1">
                                <a:solidFill>
                                  <a:srgbClr val="FFFFFF"/>
                                </a:solidFill>
                                <a:latin typeface="Cambria Math" panose="02040503050406030204" pitchFamily="18" charset="0"/>
                              </a:rPr>
                            </m:ctrlPr>
                          </m:sSubPr>
                          <m:e>
                            <m:r>
                              <m:rPr>
                                <m:sty m:val="p"/>
                              </m:rPr>
                              <a:rPr lang="fr-FR" sz="1400" b="0" i="0">
                                <a:solidFill>
                                  <a:srgbClr val="FFFFFF"/>
                                </a:solidFill>
                                <a:latin typeface="Cambria Math" panose="02040503050406030204" pitchFamily="18" charset="0"/>
                              </a:rPr>
                              <m:t>F</m:t>
                            </m:r>
                          </m:e>
                          <m:sub>
                            <m:r>
                              <a:rPr lang="fr-FR" sz="1400" b="0" i="0">
                                <a:solidFill>
                                  <a:srgbClr val="FFFFFF"/>
                                </a:solidFill>
                                <a:latin typeface="Cambria Math" panose="02040503050406030204" pitchFamily="18" charset="0"/>
                              </a:rPr>
                              <m:t>1</m:t>
                            </m:r>
                          </m:sub>
                        </m:sSub>
                      </m:e>
                    </m:d>
                    <m:r>
                      <a:rPr lang="fr-FR" sz="1400" b="0" i="0">
                        <a:solidFill>
                          <a:srgbClr val="FFFFFF"/>
                        </a:solidFill>
                        <a:latin typeface="Cambria Math" panose="02040503050406030204" pitchFamily="18" charset="0"/>
                      </a:rPr>
                      <m:t> </m:t>
                    </m:r>
                    <m:r>
                      <m:rPr>
                        <m:sty m:val="p"/>
                      </m:rPr>
                      <a:rPr lang="fr-FR" sz="1400" b="0" i="0">
                        <a:solidFill>
                          <a:srgbClr val="FFFFFF"/>
                        </a:solidFill>
                        <a:latin typeface="Cambria Math" panose="02040503050406030204" pitchFamily="18" charset="0"/>
                      </a:rPr>
                      <m:t>puis</m:t>
                    </m:r>
                    <m:sSub>
                      <m:sSubPr>
                        <m:ctrlPr>
                          <a:rPr lang="fr-FR" sz="1400" i="1">
                            <a:solidFill>
                              <a:srgbClr val="FFFFFF"/>
                            </a:solidFill>
                            <a:latin typeface="Cambria Math" panose="02040503050406030204" pitchFamily="18" charset="0"/>
                          </a:rPr>
                        </m:ctrlPr>
                      </m:sSubPr>
                      <m:e>
                        <m:r>
                          <a:rPr lang="fr-FR" sz="1400" b="0" i="1">
                            <a:solidFill>
                              <a:srgbClr val="FFFFFF"/>
                            </a:solidFill>
                            <a:latin typeface="Cambria Math" panose="02040503050406030204" pitchFamily="18" charset="0"/>
                          </a:rPr>
                          <m:t> </m:t>
                        </m:r>
                        <m:r>
                          <a:rPr lang="fr-FR" sz="1400" i="1">
                            <a:solidFill>
                              <a:srgbClr val="FFFFFF"/>
                            </a:solidFill>
                            <a:latin typeface="Cambria Math" panose="02040503050406030204" pitchFamily="18" charset="0"/>
                          </a:rPr>
                          <m:t>𝑀</m:t>
                        </m:r>
                      </m:e>
                      <m:sub>
                        <m:r>
                          <a:rPr lang="fr-FR" sz="1400" i="1">
                            <a:solidFill>
                              <a:srgbClr val="FFFFFF"/>
                            </a:solidFill>
                            <a:latin typeface="Cambria Math" panose="02040503050406030204" pitchFamily="18" charset="0"/>
                          </a:rPr>
                          <m:t>0</m:t>
                        </m:r>
                      </m:sub>
                    </m:sSub>
                    <m:r>
                      <a:rPr lang="fr-FR" sz="1400" i="1">
                        <a:solidFill>
                          <a:srgbClr val="FFFFFF"/>
                        </a:solidFill>
                        <a:latin typeface="Cambria Math" panose="02040503050406030204" pitchFamily="18" charset="0"/>
                      </a:rPr>
                      <m:t>.</m:t>
                    </m:r>
                    <m:r>
                      <a:rPr lang="fr-FR" sz="1400" i="1">
                        <a:solidFill>
                          <a:srgbClr val="FFFFFF"/>
                        </a:solidFill>
                        <a:latin typeface="Cambria Math" panose="02040503050406030204" pitchFamily="18" charset="0"/>
                      </a:rPr>
                      <m:t>𝑝𝑟𝑒𝑑𝑖𝑐𝑡</m:t>
                    </m:r>
                    <m:d>
                      <m:dPr>
                        <m:ctrlPr>
                          <a:rPr lang="fr-FR" sz="1400" i="1">
                            <a:solidFill>
                              <a:srgbClr val="FFFFFF"/>
                            </a:solidFill>
                            <a:latin typeface="Cambria Math" panose="02040503050406030204" pitchFamily="18" charset="0"/>
                          </a:rPr>
                        </m:ctrlPr>
                      </m:dPr>
                      <m:e>
                        <m:sSub>
                          <m:sSubPr>
                            <m:ctrlPr>
                              <a:rPr lang="fr-FR" sz="1400" b="0" i="1">
                                <a:solidFill>
                                  <a:srgbClr val="FFFFFF"/>
                                </a:solidFill>
                                <a:latin typeface="Cambria Math" panose="02040503050406030204" pitchFamily="18" charset="0"/>
                              </a:rPr>
                            </m:ctrlPr>
                          </m:sSubPr>
                          <m:e>
                            <m:r>
                              <a:rPr lang="fr-FR" sz="1400" i="1">
                                <a:solidFill>
                                  <a:srgbClr val="FFFFFF"/>
                                </a:solidFill>
                                <a:latin typeface="Cambria Math" panose="02040503050406030204" pitchFamily="18" charset="0"/>
                              </a:rPr>
                              <m:t>𝐹</m:t>
                            </m:r>
                          </m:e>
                          <m:sub>
                            <m:r>
                              <a:rPr lang="fr-FR" sz="1400" i="1">
                                <a:solidFill>
                                  <a:srgbClr val="FFFFFF"/>
                                </a:solidFill>
                                <a:latin typeface="Cambria Math" panose="02040503050406030204" pitchFamily="18" charset="0"/>
                              </a:rPr>
                              <m:t>1</m:t>
                            </m:r>
                          </m:sub>
                        </m:sSub>
                      </m:e>
                    </m:d>
                  </m:oMath>
                </a14:m>
                <a:endParaRPr lang="fr-FR" sz="1400" dirty="0">
                  <a:solidFill>
                    <a:srgbClr val="FFFFFF"/>
                  </a:solidFill>
                </a:endParaRPr>
              </a:p>
              <a:p>
                <a:r>
                  <a:rPr lang="fr-FR" sz="1400" dirty="0">
                    <a:solidFill>
                      <a:srgbClr val="FFFFFF"/>
                    </a:solidFill>
                  </a:rPr>
                  <a:t>Et on obtient le résultat à côté.</a:t>
                </a:r>
              </a:p>
              <a:p>
                <a:r>
                  <a:rPr lang="fr-FR" sz="1400" dirty="0">
                    <a:solidFill>
                      <a:srgbClr val="FFFFFF"/>
                    </a:solidFill>
                  </a:rPr>
                  <a:t>On voit bien qu’il faut refaire la segmentation après 20 à 30 jours.</a:t>
                </a:r>
              </a:p>
            </p:txBody>
          </p:sp>
        </mc:Choice>
        <mc:Fallback xmlns="">
          <p:sp>
            <p:nvSpPr>
              <p:cNvPr id="3" name="Espace réservé du contenu 2">
                <a:extLst>
                  <a:ext uri="{FF2B5EF4-FFF2-40B4-BE49-F238E27FC236}">
                    <a16:creationId xmlns:a16="http://schemas.microsoft.com/office/drawing/2014/main" id="{A5A592AE-2A8F-EB2B-D7F8-93C6FDD0A3B1}"/>
                  </a:ext>
                </a:extLst>
              </p:cNvPr>
              <p:cNvSpPr>
                <a:spLocks noGrp="1" noRot="1" noChangeAspect="1" noMove="1" noResize="1" noEditPoints="1" noAdjustHandles="1" noChangeArrowheads="1" noChangeShapeType="1" noTextEdit="1"/>
              </p:cNvSpPr>
              <p:nvPr>
                <p:ph idx="1"/>
              </p:nvPr>
            </p:nvSpPr>
            <p:spPr>
              <a:xfrm>
                <a:off x="233671" y="1057276"/>
                <a:ext cx="3742392" cy="5694506"/>
              </a:xfrm>
              <a:blipFill>
                <a:blip r:embed="rId2"/>
                <a:stretch>
                  <a:fillRect l="-2932" t="-428" r="-3746" b="-1925"/>
                </a:stretch>
              </a:blipFill>
            </p:spPr>
            <p:txBody>
              <a:bodyPr/>
              <a:lstStyle/>
              <a:p>
                <a:r>
                  <a:rPr lang="fr-FR">
                    <a:noFill/>
                  </a:rPr>
                  <a:t> </a:t>
                </a:r>
              </a:p>
            </p:txBody>
          </p:sp>
        </mc:Fallback>
      </mc:AlternateContent>
      <p:sp>
        <p:nvSpPr>
          <p:cNvPr id="25" name="Rectangle 24">
            <a:extLst>
              <a:ext uri="{FF2B5EF4-FFF2-40B4-BE49-F238E27FC236}">
                <a16:creationId xmlns:a16="http://schemas.microsoft.com/office/drawing/2014/main" id="{83CF00AF-6C1D-4FC6-89F3-121ED766A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Image 12">
            <a:extLst>
              <a:ext uri="{FF2B5EF4-FFF2-40B4-BE49-F238E27FC236}">
                <a16:creationId xmlns:a16="http://schemas.microsoft.com/office/drawing/2014/main" id="{A080AC8D-1069-4E6D-12D1-046070E1060C}"/>
              </a:ext>
            </a:extLst>
          </p:cNvPr>
          <p:cNvPicPr>
            <a:picLocks noChangeAspect="1"/>
          </p:cNvPicPr>
          <p:nvPr/>
        </p:nvPicPr>
        <p:blipFill>
          <a:blip r:embed="rId3"/>
          <a:stretch>
            <a:fillRect/>
          </a:stretch>
        </p:blipFill>
        <p:spPr>
          <a:xfrm>
            <a:off x="4727971" y="1569072"/>
            <a:ext cx="7110160" cy="3496550"/>
          </a:xfrm>
          <a:prstGeom prst="rect">
            <a:avLst/>
          </a:prstGeom>
        </p:spPr>
      </p:pic>
    </p:spTree>
    <p:extLst>
      <p:ext uri="{BB962C8B-B14F-4D97-AF65-F5344CB8AC3E}">
        <p14:creationId xmlns:p14="http://schemas.microsoft.com/office/powerpoint/2010/main" val="2768201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26B8360-5C57-9D14-AD83-10C66C92311C}"/>
              </a:ext>
            </a:extLst>
          </p:cNvPr>
          <p:cNvSpPr>
            <a:spLocks noGrp="1"/>
          </p:cNvSpPr>
          <p:nvPr>
            <p:ph type="title"/>
          </p:nvPr>
        </p:nvSpPr>
        <p:spPr>
          <a:xfrm>
            <a:off x="965030" y="963997"/>
            <a:ext cx="3254691" cy="4938361"/>
          </a:xfrm>
        </p:spPr>
        <p:txBody>
          <a:bodyPr anchor="ctr">
            <a:normAutofit/>
          </a:bodyPr>
          <a:lstStyle/>
          <a:p>
            <a:pPr algn="r"/>
            <a:r>
              <a:rPr lang="fr-FR" sz="4400"/>
              <a:t>Conclusion</a:t>
            </a:r>
            <a:endParaRPr lang="fr-FR" sz="4400" dirty="0"/>
          </a:p>
        </p:txBody>
      </p:sp>
      <p:cxnSp>
        <p:nvCxnSpPr>
          <p:cNvPr id="21" name="Straight Connector 20">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B5764404-DA23-E520-DB02-17E8E87B5D0E}"/>
              </a:ext>
            </a:extLst>
          </p:cNvPr>
          <p:cNvSpPr>
            <a:spLocks noGrp="1"/>
          </p:cNvSpPr>
          <p:nvPr>
            <p:ph idx="1"/>
          </p:nvPr>
        </p:nvSpPr>
        <p:spPr>
          <a:xfrm>
            <a:off x="5134882" y="963507"/>
            <a:ext cx="6135097" cy="4938851"/>
          </a:xfrm>
        </p:spPr>
        <p:txBody>
          <a:bodyPr anchor="ctr">
            <a:normAutofit/>
          </a:bodyPr>
          <a:lstStyle/>
          <a:p>
            <a:pPr>
              <a:buFont typeface="Wingdings" panose="05000000000000000000" pitchFamily="2" charset="2"/>
              <a:buChar char="q"/>
            </a:pPr>
            <a:r>
              <a:rPr lang="fr-FR" sz="1800" dirty="0"/>
              <a:t>En guise de conclusion, on a pu élaborer une segmentation des différents clients de notre jeu de données. On a regroupé les clients dans des groupes qui les caractérisaient : groupes des clients fidèles qui commandent le plus (3% des clients), des clients moins satisfaits, récents,..</a:t>
            </a:r>
            <a:r>
              <a:rPr lang="fr-FR" sz="1800" dirty="0" err="1"/>
              <a:t>etc</a:t>
            </a:r>
            <a:r>
              <a:rPr lang="fr-FR" sz="1800" dirty="0"/>
              <a:t>, ce qui permettra à l’équipe de marketing de mieux  cibler les clients et satisfaire leurs besoins.</a:t>
            </a:r>
          </a:p>
          <a:p>
            <a:pPr>
              <a:buFont typeface="Wingdings" panose="05000000000000000000" pitchFamily="2" charset="2"/>
              <a:buChar char="q"/>
            </a:pPr>
            <a:endParaRPr lang="fr-FR" sz="1800" dirty="0"/>
          </a:p>
          <a:p>
            <a:pPr>
              <a:buFont typeface="Wingdings" panose="05000000000000000000" pitchFamily="2" charset="2"/>
              <a:buChar char="q"/>
            </a:pPr>
            <a:r>
              <a:rPr lang="fr-FR" sz="1800" dirty="0"/>
              <a:t>Points à améliorer, ajouter d’autres critères et variables pour pouvoir mieux regrouper les différents clients.</a:t>
            </a:r>
            <a:endParaRPr lang="fr-FR" sz="1600" dirty="0"/>
          </a:p>
          <a:p>
            <a:endParaRPr lang="fr-FR" sz="1800" dirty="0"/>
          </a:p>
        </p:txBody>
      </p:sp>
    </p:spTree>
    <p:extLst>
      <p:ext uri="{BB962C8B-B14F-4D97-AF65-F5344CB8AC3E}">
        <p14:creationId xmlns:p14="http://schemas.microsoft.com/office/powerpoint/2010/main" val="95902417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F6C9D135-2BF4-4694-8732-88EEE18AA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F778FCE6-4D20-4A9A-90B4-C948024E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FBCBF307-3BC6-4D33-BC45-E7DADD14F2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CC3CB7B7-20BB-49EA-92E0-B4E7B357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B61D0B36-9EC4-4BBA-99D6-18104549D1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A0D7F68F-4F0D-1A9B-B0B1-2D75AA5F624E}"/>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sz="8000">
                <a:solidFill>
                  <a:schemeClr val="tx1">
                    <a:lumMod val="85000"/>
                    <a:lumOff val="15000"/>
                  </a:schemeClr>
                </a:solidFill>
              </a:rPr>
              <a:t>Merci pour votre attention</a:t>
            </a:r>
          </a:p>
        </p:txBody>
      </p:sp>
      <p:pic>
        <p:nvPicPr>
          <p:cNvPr id="23" name="Graphic 6" descr="Smiling Face with No Fill">
            <a:extLst>
              <a:ext uri="{FF2B5EF4-FFF2-40B4-BE49-F238E27FC236}">
                <a16:creationId xmlns:a16="http://schemas.microsoft.com/office/drawing/2014/main" id="{E931F281-1D67-FBA1-3F89-0DEB0E0FFB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38" name="Rectangle 37">
            <a:extLst>
              <a:ext uri="{FF2B5EF4-FFF2-40B4-BE49-F238E27FC236}">
                <a16:creationId xmlns:a16="http://schemas.microsoft.com/office/drawing/2014/main" id="{85C909AF-B613-4306-9156-A389D915B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289E419A-B5AE-415E-9CB5-E7592EBCB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257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6C9D135-2BF4-4694-8732-88EEE18AA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F778FCE6-4D20-4A9A-90B4-C948024E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FBCBF307-3BC6-4D33-BC45-E7DADD14F2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43078984-06D1-4985-938B-863E4255E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FD4A5E6-29C0-4B75-64B4-70823B6FA0F4}"/>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a:solidFill>
                  <a:schemeClr val="tx1">
                    <a:lumMod val="85000"/>
                    <a:lumOff val="15000"/>
                  </a:schemeClr>
                </a:solidFill>
              </a:rPr>
              <a:t> Introduction</a:t>
            </a:r>
          </a:p>
        </p:txBody>
      </p:sp>
      <p:pic>
        <p:nvPicPr>
          <p:cNvPr id="7" name="Graphic 6" descr="Livres">
            <a:extLst>
              <a:ext uri="{FF2B5EF4-FFF2-40B4-BE49-F238E27FC236}">
                <a16:creationId xmlns:a16="http://schemas.microsoft.com/office/drawing/2014/main" id="{FF08BE22-0D07-F1B6-ED50-FA694E00C4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33" name="Straight Connector 32">
            <a:extLst>
              <a:ext uri="{FF2B5EF4-FFF2-40B4-BE49-F238E27FC236}">
                <a16:creationId xmlns:a16="http://schemas.microsoft.com/office/drawing/2014/main" id="{958E8BE4-2700-4BCD-8C10-4A63EF160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D6C457E-2910-4272-862C-141309AEF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DC412989-C726-40E2-9112-2D6D1963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8224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9E92EFAD-61C3-CC6C-3375-2567029047FF}"/>
              </a:ext>
            </a:extLst>
          </p:cNvPr>
          <p:cNvGrpSpPr/>
          <p:nvPr/>
        </p:nvGrpSpPr>
        <p:grpSpPr>
          <a:xfrm>
            <a:off x="593654" y="223302"/>
            <a:ext cx="4418313" cy="1656076"/>
            <a:chOff x="42242" y="-618113"/>
            <a:chExt cx="4418313" cy="1656076"/>
          </a:xfrm>
        </p:grpSpPr>
        <p:sp>
          <p:nvSpPr>
            <p:cNvPr id="10" name="Rectangle : coins arrondis 9">
              <a:extLst>
                <a:ext uri="{FF2B5EF4-FFF2-40B4-BE49-F238E27FC236}">
                  <a16:creationId xmlns:a16="http://schemas.microsoft.com/office/drawing/2014/main" id="{EF6E48F9-897C-0573-22AE-86D53E649678}"/>
                </a:ext>
              </a:extLst>
            </p:cNvPr>
            <p:cNvSpPr/>
            <p:nvPr/>
          </p:nvSpPr>
          <p:spPr>
            <a:xfrm>
              <a:off x="237059" y="-570988"/>
              <a:ext cx="4223496" cy="160895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ectangle : coins arrondis 4">
              <a:extLst>
                <a:ext uri="{FF2B5EF4-FFF2-40B4-BE49-F238E27FC236}">
                  <a16:creationId xmlns:a16="http://schemas.microsoft.com/office/drawing/2014/main" id="{2AAA1E18-64F2-163D-5024-673B76980BD3}"/>
                </a:ext>
              </a:extLst>
            </p:cNvPr>
            <p:cNvSpPr txBox="1"/>
            <p:nvPr/>
          </p:nvSpPr>
          <p:spPr>
            <a:xfrm>
              <a:off x="42242" y="-618113"/>
              <a:ext cx="4129246" cy="15147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Problématique</a:t>
              </a:r>
              <a:endParaRPr lang="en-US" sz="1800" kern="1200" dirty="0"/>
            </a:p>
          </p:txBody>
        </p:sp>
      </p:grpSp>
      <p:grpSp>
        <p:nvGrpSpPr>
          <p:cNvPr id="12" name="Groupe 11">
            <a:extLst>
              <a:ext uri="{FF2B5EF4-FFF2-40B4-BE49-F238E27FC236}">
                <a16:creationId xmlns:a16="http://schemas.microsoft.com/office/drawing/2014/main" id="{506E48F6-1C8C-9E98-51C2-CBF8F6E84FA3}"/>
              </a:ext>
            </a:extLst>
          </p:cNvPr>
          <p:cNvGrpSpPr/>
          <p:nvPr/>
        </p:nvGrpSpPr>
        <p:grpSpPr>
          <a:xfrm>
            <a:off x="7012836" y="133212"/>
            <a:ext cx="4223496" cy="1608951"/>
            <a:chOff x="357131" y="491"/>
            <a:chExt cx="4223496" cy="1608951"/>
          </a:xfrm>
        </p:grpSpPr>
        <p:sp>
          <p:nvSpPr>
            <p:cNvPr id="13" name="Rectangle : coins arrondis 12">
              <a:extLst>
                <a:ext uri="{FF2B5EF4-FFF2-40B4-BE49-F238E27FC236}">
                  <a16:creationId xmlns:a16="http://schemas.microsoft.com/office/drawing/2014/main" id="{2F11D1BE-D819-4211-7D62-CEACBDDD99DE}"/>
                </a:ext>
              </a:extLst>
            </p:cNvPr>
            <p:cNvSpPr/>
            <p:nvPr/>
          </p:nvSpPr>
          <p:spPr>
            <a:xfrm>
              <a:off x="357131" y="491"/>
              <a:ext cx="4223496" cy="160895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ectangle : coins arrondis 4">
              <a:extLst>
                <a:ext uri="{FF2B5EF4-FFF2-40B4-BE49-F238E27FC236}">
                  <a16:creationId xmlns:a16="http://schemas.microsoft.com/office/drawing/2014/main" id="{08BC7B30-4C2A-DF9A-F8CF-723E3A7CCD02}"/>
                </a:ext>
              </a:extLst>
            </p:cNvPr>
            <p:cNvSpPr txBox="1"/>
            <p:nvPr/>
          </p:nvSpPr>
          <p:spPr>
            <a:xfrm>
              <a:off x="404256" y="47616"/>
              <a:ext cx="4129246" cy="15147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Objectifs</a:t>
              </a:r>
              <a:endParaRPr lang="en-US" sz="1800" kern="1200" dirty="0"/>
            </a:p>
          </p:txBody>
        </p:sp>
      </p:grpSp>
      <p:grpSp>
        <p:nvGrpSpPr>
          <p:cNvPr id="15" name="Groupe 14">
            <a:extLst>
              <a:ext uri="{FF2B5EF4-FFF2-40B4-BE49-F238E27FC236}">
                <a16:creationId xmlns:a16="http://schemas.microsoft.com/office/drawing/2014/main" id="{65BA4AA2-89A0-0A59-0C1C-B7F2AC7D6E1C}"/>
              </a:ext>
            </a:extLst>
          </p:cNvPr>
          <p:cNvGrpSpPr/>
          <p:nvPr/>
        </p:nvGrpSpPr>
        <p:grpSpPr>
          <a:xfrm>
            <a:off x="8636721" y="2102054"/>
            <a:ext cx="724027" cy="603356"/>
            <a:chOff x="2106865" y="1710002"/>
            <a:chExt cx="724027" cy="603356"/>
          </a:xfrm>
        </p:grpSpPr>
        <p:sp>
          <p:nvSpPr>
            <p:cNvPr id="16" name="Flèche : droite 15">
              <a:extLst>
                <a:ext uri="{FF2B5EF4-FFF2-40B4-BE49-F238E27FC236}">
                  <a16:creationId xmlns:a16="http://schemas.microsoft.com/office/drawing/2014/main" id="{F72FE996-212D-B317-5F81-A3F3F0FEDA6A}"/>
                </a:ext>
              </a:extLst>
            </p:cNvPr>
            <p:cNvSpPr/>
            <p:nvPr/>
          </p:nvSpPr>
          <p:spPr>
            <a:xfrm rot="5400000">
              <a:off x="2167201" y="1649666"/>
              <a:ext cx="603356" cy="72402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Flèche : droite 4">
              <a:extLst>
                <a:ext uri="{FF2B5EF4-FFF2-40B4-BE49-F238E27FC236}">
                  <a16:creationId xmlns:a16="http://schemas.microsoft.com/office/drawing/2014/main" id="{32F2A978-26D5-EA45-FC26-0E2956FA7AE9}"/>
                </a:ext>
              </a:extLst>
            </p:cNvPr>
            <p:cNvSpPr txBox="1"/>
            <p:nvPr/>
          </p:nvSpPr>
          <p:spPr>
            <a:xfrm>
              <a:off x="2251671" y="1710002"/>
              <a:ext cx="434417" cy="4223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p:txBody>
        </p:sp>
      </p:grpSp>
      <p:grpSp>
        <p:nvGrpSpPr>
          <p:cNvPr id="18" name="Groupe 17">
            <a:extLst>
              <a:ext uri="{FF2B5EF4-FFF2-40B4-BE49-F238E27FC236}">
                <a16:creationId xmlns:a16="http://schemas.microsoft.com/office/drawing/2014/main" id="{62E539A3-28FB-E539-744A-8682156E4B20}"/>
              </a:ext>
            </a:extLst>
          </p:cNvPr>
          <p:cNvGrpSpPr/>
          <p:nvPr/>
        </p:nvGrpSpPr>
        <p:grpSpPr>
          <a:xfrm>
            <a:off x="2252029" y="2313228"/>
            <a:ext cx="724027" cy="603356"/>
            <a:chOff x="2106865" y="1710002"/>
            <a:chExt cx="724027" cy="603356"/>
          </a:xfrm>
        </p:grpSpPr>
        <p:sp>
          <p:nvSpPr>
            <p:cNvPr id="19" name="Flèche : droite 18">
              <a:extLst>
                <a:ext uri="{FF2B5EF4-FFF2-40B4-BE49-F238E27FC236}">
                  <a16:creationId xmlns:a16="http://schemas.microsoft.com/office/drawing/2014/main" id="{092644A5-2A7B-2363-1E19-A800175EA188}"/>
                </a:ext>
              </a:extLst>
            </p:cNvPr>
            <p:cNvSpPr/>
            <p:nvPr/>
          </p:nvSpPr>
          <p:spPr>
            <a:xfrm rot="5400000">
              <a:off x="2167201" y="1649666"/>
              <a:ext cx="603356" cy="72402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Flèche : droite 4">
              <a:extLst>
                <a:ext uri="{FF2B5EF4-FFF2-40B4-BE49-F238E27FC236}">
                  <a16:creationId xmlns:a16="http://schemas.microsoft.com/office/drawing/2014/main" id="{F7421113-E3C8-6F9E-153D-BBB67AE2BF37}"/>
                </a:ext>
              </a:extLst>
            </p:cNvPr>
            <p:cNvSpPr txBox="1"/>
            <p:nvPr/>
          </p:nvSpPr>
          <p:spPr>
            <a:xfrm>
              <a:off x="2251671" y="1710002"/>
              <a:ext cx="434417" cy="4223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p:txBody>
        </p:sp>
      </p:grpSp>
      <p:grpSp>
        <p:nvGrpSpPr>
          <p:cNvPr id="21" name="Groupe 20">
            <a:extLst>
              <a:ext uri="{FF2B5EF4-FFF2-40B4-BE49-F238E27FC236}">
                <a16:creationId xmlns:a16="http://schemas.microsoft.com/office/drawing/2014/main" id="{694F75D4-BCD2-E146-18F7-E65C82C49543}"/>
              </a:ext>
            </a:extLst>
          </p:cNvPr>
          <p:cNvGrpSpPr/>
          <p:nvPr/>
        </p:nvGrpSpPr>
        <p:grpSpPr>
          <a:xfrm>
            <a:off x="788471" y="3136941"/>
            <a:ext cx="4228653" cy="1608951"/>
            <a:chOff x="351974" y="2413917"/>
            <a:chExt cx="4228653" cy="1608951"/>
          </a:xfrm>
        </p:grpSpPr>
        <p:sp>
          <p:nvSpPr>
            <p:cNvPr id="22" name="Rectangle : coins arrondis 21">
              <a:extLst>
                <a:ext uri="{FF2B5EF4-FFF2-40B4-BE49-F238E27FC236}">
                  <a16:creationId xmlns:a16="http://schemas.microsoft.com/office/drawing/2014/main" id="{4AD7A045-F08A-EA69-AD4B-2EBDCFD4FF40}"/>
                </a:ext>
              </a:extLst>
            </p:cNvPr>
            <p:cNvSpPr/>
            <p:nvPr/>
          </p:nvSpPr>
          <p:spPr>
            <a:xfrm>
              <a:off x="357131" y="2413917"/>
              <a:ext cx="4223496" cy="160895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ectangle : coins arrondis 4">
              <a:extLst>
                <a:ext uri="{FF2B5EF4-FFF2-40B4-BE49-F238E27FC236}">
                  <a16:creationId xmlns:a16="http://schemas.microsoft.com/office/drawing/2014/main" id="{119E3D4F-6884-7098-E63C-9A8E0648134B}"/>
                </a:ext>
              </a:extLst>
            </p:cNvPr>
            <p:cNvSpPr txBox="1"/>
            <p:nvPr/>
          </p:nvSpPr>
          <p:spPr>
            <a:xfrm>
              <a:off x="351974" y="2508167"/>
              <a:ext cx="4129246" cy="15147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solidFill>
                    <a:schemeClr val="tx1"/>
                  </a:solidFill>
                </a:rPr>
                <a:t>Dans ce projet, en étant consultant chez une entreprise brésilienne de vente sur les marketplaces en ligne </a:t>
              </a:r>
              <a:r>
                <a:rPr lang="fr-FR" sz="1800" kern="1200" dirty="0" err="1">
                  <a:solidFill>
                    <a:schemeClr val="tx1"/>
                  </a:solidFill>
                </a:rPr>
                <a:t>Olist</a:t>
              </a:r>
              <a:r>
                <a:rPr lang="fr-FR" sz="1800" kern="1200" dirty="0">
                  <a:solidFill>
                    <a:schemeClr val="tx1"/>
                  </a:solidFill>
                </a:rPr>
                <a:t>,  on cherche à proposer une segmentation de clients en se basant sur leur profils.</a:t>
              </a:r>
              <a:endParaRPr lang="en-US" sz="1800" kern="1200" dirty="0">
                <a:solidFill>
                  <a:schemeClr val="tx1"/>
                </a:solidFill>
              </a:endParaRPr>
            </a:p>
          </p:txBody>
        </p:sp>
      </p:grpSp>
      <p:grpSp>
        <p:nvGrpSpPr>
          <p:cNvPr id="24" name="Groupe 23">
            <a:extLst>
              <a:ext uri="{FF2B5EF4-FFF2-40B4-BE49-F238E27FC236}">
                <a16:creationId xmlns:a16="http://schemas.microsoft.com/office/drawing/2014/main" id="{2CB2D7A2-7C73-5551-EBF1-C964F2BED15D}"/>
              </a:ext>
            </a:extLst>
          </p:cNvPr>
          <p:cNvGrpSpPr/>
          <p:nvPr/>
        </p:nvGrpSpPr>
        <p:grpSpPr>
          <a:xfrm>
            <a:off x="6444546" y="2738335"/>
            <a:ext cx="5360075" cy="3485718"/>
            <a:chOff x="404256" y="2461042"/>
            <a:chExt cx="4223496" cy="1668589"/>
          </a:xfrm>
        </p:grpSpPr>
        <p:sp>
          <p:nvSpPr>
            <p:cNvPr id="25" name="Rectangle : coins arrondis 24">
              <a:extLst>
                <a:ext uri="{FF2B5EF4-FFF2-40B4-BE49-F238E27FC236}">
                  <a16:creationId xmlns:a16="http://schemas.microsoft.com/office/drawing/2014/main" id="{BE26FCE4-56F8-6141-4A10-F3FD9D7AAC9F}"/>
                </a:ext>
              </a:extLst>
            </p:cNvPr>
            <p:cNvSpPr/>
            <p:nvPr/>
          </p:nvSpPr>
          <p:spPr>
            <a:xfrm>
              <a:off x="404256" y="2520680"/>
              <a:ext cx="4223496" cy="160895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Rectangle : coins arrondis 4">
              <a:extLst>
                <a:ext uri="{FF2B5EF4-FFF2-40B4-BE49-F238E27FC236}">
                  <a16:creationId xmlns:a16="http://schemas.microsoft.com/office/drawing/2014/main" id="{8DE67CDB-6206-5136-5F24-ACC0DFB4B3B0}"/>
                </a:ext>
              </a:extLst>
            </p:cNvPr>
            <p:cNvSpPr txBox="1"/>
            <p:nvPr/>
          </p:nvSpPr>
          <p:spPr>
            <a:xfrm>
              <a:off x="404256" y="2461042"/>
              <a:ext cx="4129246" cy="15147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grpSp>
      <p:sp>
        <p:nvSpPr>
          <p:cNvPr id="28" name="ZoneTexte 27">
            <a:extLst>
              <a:ext uri="{FF2B5EF4-FFF2-40B4-BE49-F238E27FC236}">
                <a16:creationId xmlns:a16="http://schemas.microsoft.com/office/drawing/2014/main" id="{34234527-35E7-8608-7B80-45235C1ABB9E}"/>
              </a:ext>
            </a:extLst>
          </p:cNvPr>
          <p:cNvSpPr txBox="1"/>
          <p:nvPr/>
        </p:nvSpPr>
        <p:spPr>
          <a:xfrm>
            <a:off x="6819204" y="3039900"/>
            <a:ext cx="4793480" cy="3139321"/>
          </a:xfrm>
          <a:prstGeom prst="rect">
            <a:avLst/>
          </a:prstGeom>
          <a:noFill/>
        </p:spPr>
        <p:txBody>
          <a:bodyPr wrap="square">
            <a:spAutoFit/>
          </a:bodyPr>
          <a:lstStyle/>
          <a:p>
            <a:pPr>
              <a:buFont typeface="Wingdings" panose="05000000000000000000" pitchFamily="2" charset="2"/>
              <a:buChar char="§"/>
            </a:pPr>
            <a:r>
              <a:rPr lang="fr-FR" sz="1800" noProof="1"/>
              <a:t> Faire une exploration des différents clients et aider les équipes d’Olist à comprendre les différents profils des clients.</a:t>
            </a:r>
          </a:p>
          <a:p>
            <a:endParaRPr lang="fr-FR" sz="1800" noProof="1"/>
          </a:p>
          <a:p>
            <a:pPr>
              <a:buFont typeface="Wingdings" panose="05000000000000000000" pitchFamily="2" charset="2"/>
              <a:buChar char="§"/>
            </a:pPr>
            <a:r>
              <a:rPr lang="fr-FR" sz="1800" noProof="1"/>
              <a:t>Proposer une segmentation des clients en utilisant les méthodes d’apprentissage non supervisées.</a:t>
            </a:r>
          </a:p>
          <a:p>
            <a:endParaRPr lang="fr-FR" sz="1800" noProof="1"/>
          </a:p>
          <a:p>
            <a:pPr>
              <a:buFont typeface="Wingdings" panose="05000000000000000000" pitchFamily="2" charset="2"/>
              <a:buChar char="§"/>
            </a:pPr>
            <a:r>
              <a:rPr lang="fr-FR" sz="1800" noProof="1"/>
              <a:t> Elaborer un contrat de maintenance afin de déterminer la durée pour laquelle le clustering doit être refait.</a:t>
            </a:r>
          </a:p>
        </p:txBody>
      </p:sp>
    </p:spTree>
    <p:extLst>
      <p:ext uri="{BB962C8B-B14F-4D97-AF65-F5344CB8AC3E}">
        <p14:creationId xmlns:p14="http://schemas.microsoft.com/office/powerpoint/2010/main" val="203235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6C9D135-2BF4-4694-8732-88EEE18AA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F778FCE6-4D20-4A9A-90B4-C948024E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FBCBF307-3BC6-4D33-BC45-E7DADD14F2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26B229C7-9B45-4F13-BD80-FF26C3107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re 2">
            <a:extLst>
              <a:ext uri="{FF2B5EF4-FFF2-40B4-BE49-F238E27FC236}">
                <a16:creationId xmlns:a16="http://schemas.microsoft.com/office/drawing/2014/main" id="{48CE8C61-1877-F945-C665-D028F8154EF2}"/>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dirty="0">
                <a:solidFill>
                  <a:schemeClr val="tx1">
                    <a:lumMod val="85000"/>
                    <a:lumOff val="15000"/>
                  </a:schemeClr>
                </a:solidFill>
              </a:rPr>
              <a:t> Dataset</a:t>
            </a:r>
          </a:p>
        </p:txBody>
      </p:sp>
      <p:pic>
        <p:nvPicPr>
          <p:cNvPr id="8" name="Graphic 7" descr="Base de données">
            <a:extLst>
              <a:ext uri="{FF2B5EF4-FFF2-40B4-BE49-F238E27FC236}">
                <a16:creationId xmlns:a16="http://schemas.microsoft.com/office/drawing/2014/main" id="{9D5E9B74-3178-4D5B-8C70-8C382AB290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3029" y="640081"/>
            <a:ext cx="5054156" cy="5054156"/>
          </a:xfrm>
          <a:prstGeom prst="rect">
            <a:avLst/>
          </a:prstGeom>
        </p:spPr>
      </p:pic>
      <p:cxnSp>
        <p:nvCxnSpPr>
          <p:cNvPr id="19" name="Straight Connector 18">
            <a:extLst>
              <a:ext uri="{FF2B5EF4-FFF2-40B4-BE49-F238E27FC236}">
                <a16:creationId xmlns:a16="http://schemas.microsoft.com/office/drawing/2014/main" id="{CBFBA6A7-95D6-4239-B14C-C391C9AB0A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FD99AF6-F027-43A0-A89A-36FCA2C851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8A33A5B0-1EE4-4C83-AC98-9F64529406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474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FAB97BA4-01AC-44DE-B8B8-0727D66FA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B4A9A83-FA2B-C854-D64B-BC2EC4573241}"/>
              </a:ext>
            </a:extLst>
          </p:cNvPr>
          <p:cNvSpPr>
            <a:spLocks noGrp="1"/>
          </p:cNvSpPr>
          <p:nvPr>
            <p:ph type="title"/>
          </p:nvPr>
        </p:nvSpPr>
        <p:spPr>
          <a:xfrm>
            <a:off x="4974771" y="634946"/>
            <a:ext cx="6574972" cy="1450757"/>
          </a:xfrm>
        </p:spPr>
        <p:txBody>
          <a:bodyPr vert="horz" lIns="91440" tIns="45720" rIns="91440" bIns="45720" rtlCol="0">
            <a:normAutofit fontScale="90000"/>
          </a:bodyPr>
          <a:lstStyle/>
          <a:p>
            <a:r>
              <a:rPr lang="en-US" sz="2600" noProof="1"/>
              <a:t>On a 9 tables, chaque table représente des informations sur les clients : les commandes, la géolocalisation, les paiements et les produits achetés,etc.</a:t>
            </a:r>
            <a:br>
              <a:rPr lang="en-US" sz="2600" noProof="1"/>
            </a:br>
            <a:endParaRPr lang="en-US" sz="2600" dirty="0"/>
          </a:p>
        </p:txBody>
      </p:sp>
      <p:pic>
        <p:nvPicPr>
          <p:cNvPr id="5" name="Espace réservé du contenu 4">
            <a:extLst>
              <a:ext uri="{FF2B5EF4-FFF2-40B4-BE49-F238E27FC236}">
                <a16:creationId xmlns:a16="http://schemas.microsoft.com/office/drawing/2014/main" id="{DBB7046E-0F42-039C-6390-976FC5D53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57" y="634946"/>
            <a:ext cx="4001315" cy="5048978"/>
          </a:xfrm>
          <a:prstGeom prst="rect">
            <a:avLst/>
          </a:prstGeom>
        </p:spPr>
      </p:pic>
      <p:cxnSp>
        <p:nvCxnSpPr>
          <p:cNvPr id="69" name="Straight Connector 68">
            <a:extLst>
              <a:ext uri="{FF2B5EF4-FFF2-40B4-BE49-F238E27FC236}">
                <a16:creationId xmlns:a16="http://schemas.microsoft.com/office/drawing/2014/main" id="{9ACA173B-611C-49B6-8604-5AD22FE3D8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DAD47831-85D2-4275-A596-395F99B3E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563319A9-336E-4407-B4BE-FD32FF725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Espace réservé du contenu 5">
            <a:extLst>
              <a:ext uri="{FF2B5EF4-FFF2-40B4-BE49-F238E27FC236}">
                <a16:creationId xmlns:a16="http://schemas.microsoft.com/office/drawing/2014/main" id="{B4623936-F619-85C5-5C5C-A0DB1702453B}"/>
              </a:ext>
            </a:extLst>
          </p:cNvPr>
          <p:cNvPicPr>
            <a:picLocks noGrp="1" noChangeAspect="1"/>
          </p:cNvPicPr>
          <p:nvPr>
            <p:ph idx="1"/>
          </p:nvPr>
        </p:nvPicPr>
        <p:blipFill>
          <a:blip r:embed="rId3"/>
          <a:stretch>
            <a:fillRect/>
          </a:stretch>
        </p:blipFill>
        <p:spPr>
          <a:xfrm>
            <a:off x="5269313" y="2206955"/>
            <a:ext cx="5585944" cy="1920406"/>
          </a:xfrm>
          <a:prstGeom prst="rect">
            <a:avLst/>
          </a:prstGeom>
        </p:spPr>
      </p:pic>
      <p:sp>
        <p:nvSpPr>
          <p:cNvPr id="7" name="Titre 1">
            <a:extLst>
              <a:ext uri="{FF2B5EF4-FFF2-40B4-BE49-F238E27FC236}">
                <a16:creationId xmlns:a16="http://schemas.microsoft.com/office/drawing/2014/main" id="{6BD0AD07-21DE-521A-7AF1-7E8AF3DFE603}"/>
              </a:ext>
            </a:extLst>
          </p:cNvPr>
          <p:cNvSpPr txBox="1">
            <a:spLocks/>
          </p:cNvSpPr>
          <p:nvPr/>
        </p:nvSpPr>
        <p:spPr>
          <a:xfrm>
            <a:off x="4974769" y="4411834"/>
            <a:ext cx="6986321"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600" noProof="1"/>
              <a:t>On fusionne ces tables pour créer un jeu de données qu’on utilisera par la suite</a:t>
            </a:r>
            <a:br>
              <a:rPr lang="en-US" sz="2600" noProof="1"/>
            </a:br>
            <a:endParaRPr lang="en-US" sz="2600" dirty="0"/>
          </a:p>
        </p:txBody>
      </p:sp>
    </p:spTree>
    <p:extLst>
      <p:ext uri="{BB962C8B-B14F-4D97-AF65-F5344CB8AC3E}">
        <p14:creationId xmlns:p14="http://schemas.microsoft.com/office/powerpoint/2010/main" val="3063059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FA1520A-1D3C-405F-AEE7-0F2EF43CB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E90A6270-490E-48F6-A622-E5BA1B17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7DBA4893-047A-4913-9A32-C316A849B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F3B3B6C5-748F-437C-AE76-DB11FEA9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7CEB5D-9BB2-475C-BA8D-AC88BB8C9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FD4A5E6-29C0-4B75-64B4-70823B6FA0F4}"/>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a:solidFill>
                  <a:schemeClr val="tx1">
                    <a:lumMod val="85000"/>
                    <a:lumOff val="15000"/>
                  </a:schemeClr>
                </a:solidFill>
              </a:rPr>
              <a:t> Nettoyage et exploration</a:t>
            </a:r>
          </a:p>
        </p:txBody>
      </p:sp>
      <p:cxnSp>
        <p:nvCxnSpPr>
          <p:cNvPr id="32" name="Straight Connector 31">
            <a:extLst>
              <a:ext uri="{FF2B5EF4-FFF2-40B4-BE49-F238E27FC236}">
                <a16:creationId xmlns:a16="http://schemas.microsoft.com/office/drawing/2014/main" id="{BB14AD1F-ADD5-46E7-966F-4C0290232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50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7A23741-C8CC-49EF-950D-A0B72BACD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4E823DD-C233-455F-9FF9-40C20F5D1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B5BBCBF-49E5-EF07-ADC0-8C59D91D7605}"/>
              </a:ext>
            </a:extLst>
          </p:cNvPr>
          <p:cNvSpPr>
            <a:spLocks noGrp="1"/>
          </p:cNvSpPr>
          <p:nvPr>
            <p:ph type="title"/>
          </p:nvPr>
        </p:nvSpPr>
        <p:spPr>
          <a:xfrm>
            <a:off x="492370" y="516835"/>
            <a:ext cx="3084844" cy="2103875"/>
          </a:xfrm>
        </p:spPr>
        <p:txBody>
          <a:bodyPr>
            <a:normAutofit/>
          </a:bodyPr>
          <a:lstStyle/>
          <a:p>
            <a:r>
              <a:rPr lang="fr-FR" sz="3600" dirty="0">
                <a:solidFill>
                  <a:srgbClr val="FFFFFF"/>
                </a:solidFill>
              </a:rPr>
              <a:t>Etapes nettoyage et exploration </a:t>
            </a:r>
          </a:p>
        </p:txBody>
      </p:sp>
      <p:sp>
        <p:nvSpPr>
          <p:cNvPr id="3" name="Espace réservé du contenu 2">
            <a:extLst>
              <a:ext uri="{FF2B5EF4-FFF2-40B4-BE49-F238E27FC236}">
                <a16:creationId xmlns:a16="http://schemas.microsoft.com/office/drawing/2014/main" id="{098EDF19-6914-FD37-88B8-89091F2308BF}"/>
              </a:ext>
            </a:extLst>
          </p:cNvPr>
          <p:cNvSpPr>
            <a:spLocks noGrp="1"/>
          </p:cNvSpPr>
          <p:nvPr>
            <p:ph idx="1"/>
          </p:nvPr>
        </p:nvSpPr>
        <p:spPr>
          <a:xfrm>
            <a:off x="492371" y="2653800"/>
            <a:ext cx="3084844" cy="3913255"/>
          </a:xfrm>
        </p:spPr>
        <p:txBody>
          <a:bodyPr>
            <a:normAutofit fontScale="92500" lnSpcReduction="20000"/>
          </a:bodyPr>
          <a:lstStyle/>
          <a:p>
            <a:pPr marL="201168" lvl="1" indent="0">
              <a:buNone/>
            </a:pPr>
            <a:endParaRPr lang="fr-FR" sz="1500" dirty="0">
              <a:solidFill>
                <a:srgbClr val="FFFFFF"/>
              </a:solidFill>
            </a:endParaRPr>
          </a:p>
          <a:p>
            <a:pPr lvl="1">
              <a:buFont typeface="Wingdings" panose="05000000000000000000" pitchFamily="2" charset="2"/>
              <a:buChar char="Ø"/>
            </a:pPr>
            <a:r>
              <a:rPr lang="fr-FR" sz="1500" dirty="0">
                <a:solidFill>
                  <a:srgbClr val="FFFFFF"/>
                </a:solidFill>
              </a:rPr>
              <a:t> On commence par filtrer sur le statut de la commande : on garde les commandes livrées en utilisant la variable « </a:t>
            </a:r>
            <a:r>
              <a:rPr lang="fr-FR" sz="1500" dirty="0" err="1">
                <a:solidFill>
                  <a:srgbClr val="FFFFFF"/>
                </a:solidFill>
              </a:rPr>
              <a:t>order_status</a:t>
            </a:r>
            <a:r>
              <a:rPr lang="fr-FR" sz="1500" dirty="0">
                <a:solidFill>
                  <a:srgbClr val="FFFFFF"/>
                </a:solidFill>
              </a:rPr>
              <a:t> ».</a:t>
            </a:r>
          </a:p>
          <a:p>
            <a:pPr lvl="1">
              <a:buFont typeface="Wingdings" panose="05000000000000000000" pitchFamily="2" charset="2"/>
              <a:buChar char="Ø"/>
            </a:pPr>
            <a:endParaRPr lang="fr-FR" sz="1500" dirty="0">
              <a:solidFill>
                <a:srgbClr val="FFFFFF"/>
              </a:solidFill>
            </a:endParaRPr>
          </a:p>
          <a:p>
            <a:pPr lvl="1">
              <a:buFont typeface="Wingdings" panose="05000000000000000000" pitchFamily="2" charset="2"/>
              <a:buChar char="Ø"/>
            </a:pPr>
            <a:r>
              <a:rPr lang="fr-FR" sz="1500" dirty="0">
                <a:solidFill>
                  <a:srgbClr val="FFFFFF"/>
                </a:solidFill>
              </a:rPr>
              <a:t>Puis on supprime les clients qui donnent pour la même commande plusieurs notes (</a:t>
            </a:r>
            <a:r>
              <a:rPr lang="fr-FR" sz="1500" dirty="0" err="1">
                <a:solidFill>
                  <a:srgbClr val="FFFFFF"/>
                </a:solidFill>
              </a:rPr>
              <a:t>review_score</a:t>
            </a:r>
            <a:r>
              <a:rPr lang="fr-FR" sz="1500" dirty="0">
                <a:solidFill>
                  <a:srgbClr val="FFFFFF"/>
                </a:solidFill>
              </a:rPr>
              <a:t>).</a:t>
            </a:r>
          </a:p>
          <a:p>
            <a:pPr lvl="1">
              <a:buFont typeface="Wingdings" panose="05000000000000000000" pitchFamily="2" charset="2"/>
              <a:buChar char="Ø"/>
            </a:pPr>
            <a:endParaRPr lang="fr-FR" sz="1500" dirty="0">
              <a:solidFill>
                <a:srgbClr val="FFFFFF"/>
              </a:solidFill>
            </a:endParaRPr>
          </a:p>
          <a:p>
            <a:pPr lvl="1">
              <a:buFont typeface="Wingdings" panose="05000000000000000000" pitchFamily="2" charset="2"/>
              <a:buChar char="Ø"/>
            </a:pPr>
            <a:r>
              <a:rPr lang="fr-FR" sz="1500" dirty="0">
                <a:solidFill>
                  <a:srgbClr val="FFFFFF"/>
                </a:solidFill>
              </a:rPr>
              <a:t>Puis on supprime les colonnes qui ont un taux de remplissage faible,</a:t>
            </a:r>
          </a:p>
          <a:p>
            <a:pPr lvl="1">
              <a:buFont typeface="Wingdings" panose="05000000000000000000" pitchFamily="2" charset="2"/>
              <a:buChar char="Ø"/>
            </a:pPr>
            <a:endParaRPr lang="fr-FR" sz="1500" dirty="0">
              <a:solidFill>
                <a:srgbClr val="FFFFFF"/>
              </a:solidFill>
            </a:endParaRPr>
          </a:p>
          <a:p>
            <a:pPr lvl="1">
              <a:buFont typeface="Wingdings" panose="05000000000000000000" pitchFamily="2" charset="2"/>
              <a:buChar char="Ø"/>
            </a:pPr>
            <a:r>
              <a:rPr lang="fr-FR" sz="1500" dirty="0">
                <a:solidFill>
                  <a:srgbClr val="FFFFFF"/>
                </a:solidFill>
              </a:rPr>
              <a:t>On supprime les lignes qui contiennent des valeurs manquantes.</a:t>
            </a:r>
          </a:p>
          <a:p>
            <a:pPr lvl="1">
              <a:buFont typeface="Wingdings" panose="05000000000000000000" pitchFamily="2" charset="2"/>
              <a:buChar char="Ø"/>
            </a:pPr>
            <a:endParaRPr lang="fr-FR" sz="1500" dirty="0">
              <a:solidFill>
                <a:srgbClr val="FFFFFF"/>
              </a:solidFill>
            </a:endParaRPr>
          </a:p>
          <a:p>
            <a:pPr lvl="1">
              <a:buFont typeface="Wingdings" panose="05000000000000000000" pitchFamily="2" charset="2"/>
              <a:buChar char="Ø"/>
            </a:pPr>
            <a:r>
              <a:rPr lang="fr-FR" sz="1500" dirty="0">
                <a:solidFill>
                  <a:srgbClr val="FFFFFF"/>
                </a:solidFill>
              </a:rPr>
              <a:t>On supprime quelques valeurs aberrantes après exploration.</a:t>
            </a:r>
          </a:p>
          <a:p>
            <a:pPr marL="201168" lvl="1" indent="0">
              <a:buNone/>
            </a:pPr>
            <a:endParaRPr lang="fr-FR" sz="1500" dirty="0">
              <a:solidFill>
                <a:srgbClr val="FFFFFF"/>
              </a:solidFill>
            </a:endParaRPr>
          </a:p>
        </p:txBody>
      </p:sp>
      <p:sp>
        <p:nvSpPr>
          <p:cNvPr id="27" name="Rectangle 26">
            <a:extLst>
              <a:ext uri="{FF2B5EF4-FFF2-40B4-BE49-F238E27FC236}">
                <a16:creationId xmlns:a16="http://schemas.microsoft.com/office/drawing/2014/main" id="{83CF00AF-6C1D-4FC6-89F3-121ED766A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Image 6">
            <a:extLst>
              <a:ext uri="{FF2B5EF4-FFF2-40B4-BE49-F238E27FC236}">
                <a16:creationId xmlns:a16="http://schemas.microsoft.com/office/drawing/2014/main" id="{E5A2D505-41C7-661B-B9EF-A127C6E3DE68}"/>
              </a:ext>
            </a:extLst>
          </p:cNvPr>
          <p:cNvPicPr>
            <a:picLocks noChangeAspect="1"/>
          </p:cNvPicPr>
          <p:nvPr/>
        </p:nvPicPr>
        <p:blipFill>
          <a:blip r:embed="rId2"/>
          <a:stretch>
            <a:fillRect/>
          </a:stretch>
        </p:blipFill>
        <p:spPr>
          <a:xfrm>
            <a:off x="6096000" y="270728"/>
            <a:ext cx="3702273" cy="2545313"/>
          </a:xfrm>
          <a:prstGeom prst="rect">
            <a:avLst/>
          </a:prstGeom>
        </p:spPr>
      </p:pic>
      <p:pic>
        <p:nvPicPr>
          <p:cNvPr id="11" name="Image 10">
            <a:extLst>
              <a:ext uri="{FF2B5EF4-FFF2-40B4-BE49-F238E27FC236}">
                <a16:creationId xmlns:a16="http://schemas.microsoft.com/office/drawing/2014/main" id="{6C6B0885-6359-FAD4-B0B6-376C7287E5A4}"/>
              </a:ext>
            </a:extLst>
          </p:cNvPr>
          <p:cNvPicPr>
            <a:picLocks noChangeAspect="1"/>
          </p:cNvPicPr>
          <p:nvPr/>
        </p:nvPicPr>
        <p:blipFill>
          <a:blip r:embed="rId3"/>
          <a:stretch>
            <a:fillRect/>
          </a:stretch>
        </p:blipFill>
        <p:spPr>
          <a:xfrm>
            <a:off x="4789258" y="5598278"/>
            <a:ext cx="6583862" cy="968777"/>
          </a:xfrm>
          <a:prstGeom prst="rect">
            <a:avLst/>
          </a:prstGeom>
        </p:spPr>
      </p:pic>
      <p:pic>
        <p:nvPicPr>
          <p:cNvPr id="5" name="Image 4">
            <a:extLst>
              <a:ext uri="{FF2B5EF4-FFF2-40B4-BE49-F238E27FC236}">
                <a16:creationId xmlns:a16="http://schemas.microsoft.com/office/drawing/2014/main" id="{DF61D645-D0AD-49D8-BE33-1662F9B5F9F4}"/>
              </a:ext>
            </a:extLst>
          </p:cNvPr>
          <p:cNvPicPr>
            <a:picLocks noChangeAspect="1"/>
          </p:cNvPicPr>
          <p:nvPr/>
        </p:nvPicPr>
        <p:blipFill>
          <a:blip r:embed="rId4"/>
          <a:stretch>
            <a:fillRect/>
          </a:stretch>
        </p:blipFill>
        <p:spPr>
          <a:xfrm>
            <a:off x="5031868" y="3106986"/>
            <a:ext cx="5900202" cy="2339575"/>
          </a:xfrm>
          <a:prstGeom prst="rect">
            <a:avLst/>
          </a:prstGeom>
        </p:spPr>
      </p:pic>
      <p:sp>
        <p:nvSpPr>
          <p:cNvPr id="6" name="Rectangle 5">
            <a:extLst>
              <a:ext uri="{FF2B5EF4-FFF2-40B4-BE49-F238E27FC236}">
                <a16:creationId xmlns:a16="http://schemas.microsoft.com/office/drawing/2014/main" id="{CCA7EF9A-D3E2-FEE2-0638-A829D2467772}"/>
              </a:ext>
            </a:extLst>
          </p:cNvPr>
          <p:cNvSpPr/>
          <p:nvPr/>
        </p:nvSpPr>
        <p:spPr>
          <a:xfrm>
            <a:off x="5374737" y="3487231"/>
            <a:ext cx="5557332" cy="37147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CF0CEDE2-1140-C983-04E5-0FCDDC235CDF}"/>
              </a:ext>
            </a:extLst>
          </p:cNvPr>
          <p:cNvSpPr/>
          <p:nvPr/>
        </p:nvSpPr>
        <p:spPr>
          <a:xfrm>
            <a:off x="5374737" y="4610427"/>
            <a:ext cx="5557332" cy="37147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25434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570E7A7-3F40-4578-B870-817721CC5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9FF343BD-8796-4C0F-A2BB-06B85764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id="{9BFEDDDD-5ADF-4B6E-924E-173C47051C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48AF26BA-757B-4B7F-99D3-F7B0D39F2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C765547-DDFF-4F77-87AF-6677A8576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038B1AB-2D5E-DFD9-47D4-8A88B6D890A1}"/>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a:solidFill>
                  <a:srgbClr val="FFFFFF"/>
                </a:solidFill>
              </a:rPr>
              <a:t>Quelques visualisations</a:t>
            </a:r>
          </a:p>
        </p:txBody>
      </p:sp>
      <p:pic>
        <p:nvPicPr>
          <p:cNvPr id="7" name="Image 6">
            <a:extLst>
              <a:ext uri="{FF2B5EF4-FFF2-40B4-BE49-F238E27FC236}">
                <a16:creationId xmlns:a16="http://schemas.microsoft.com/office/drawing/2014/main" id="{C3D3135C-DE08-062E-5000-92D8E657C203}"/>
              </a:ext>
            </a:extLst>
          </p:cNvPr>
          <p:cNvPicPr>
            <a:picLocks noChangeAspect="1"/>
          </p:cNvPicPr>
          <p:nvPr/>
        </p:nvPicPr>
        <p:blipFill>
          <a:blip r:embed="rId2"/>
          <a:stretch>
            <a:fillRect/>
          </a:stretch>
        </p:blipFill>
        <p:spPr>
          <a:xfrm>
            <a:off x="4401519" y="1364013"/>
            <a:ext cx="3388962" cy="2228242"/>
          </a:xfrm>
          <a:prstGeom prst="rect">
            <a:avLst/>
          </a:prstGeom>
        </p:spPr>
      </p:pic>
      <p:sp>
        <p:nvSpPr>
          <p:cNvPr id="33" name="Rectangle 32">
            <a:extLst>
              <a:ext uri="{FF2B5EF4-FFF2-40B4-BE49-F238E27FC236}">
                <a16:creationId xmlns:a16="http://schemas.microsoft.com/office/drawing/2014/main" id="{B2613C3E-5DE5-43AF-9F62-6342B5336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Espace réservé du contenu 8">
            <a:extLst>
              <a:ext uri="{FF2B5EF4-FFF2-40B4-BE49-F238E27FC236}">
                <a16:creationId xmlns:a16="http://schemas.microsoft.com/office/drawing/2014/main" id="{CDB58589-8AE7-F079-9AC4-60B273EE868A}"/>
              </a:ext>
            </a:extLst>
          </p:cNvPr>
          <p:cNvPicPr>
            <a:picLocks noGrp="1" noChangeAspect="1"/>
          </p:cNvPicPr>
          <p:nvPr>
            <p:ph idx="1"/>
          </p:nvPr>
        </p:nvPicPr>
        <p:blipFill>
          <a:blip r:embed="rId3"/>
          <a:stretch>
            <a:fillRect/>
          </a:stretch>
        </p:blipFill>
        <p:spPr>
          <a:xfrm>
            <a:off x="8566722" y="1497814"/>
            <a:ext cx="3312785" cy="1614983"/>
          </a:xfrm>
          <a:prstGeom prst="rect">
            <a:avLst/>
          </a:prstGeom>
        </p:spPr>
      </p:pic>
      <p:sp>
        <p:nvSpPr>
          <p:cNvPr id="35" name="Rectangle 34">
            <a:extLst>
              <a:ext uri="{FF2B5EF4-FFF2-40B4-BE49-F238E27FC236}">
                <a16:creationId xmlns:a16="http://schemas.microsoft.com/office/drawing/2014/main" id="{EACF18A6-3049-4910-A07B-573A07A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13D4EDAF-2FC9-DDA5-7A5B-C968B002F2D7}"/>
              </a:ext>
            </a:extLst>
          </p:cNvPr>
          <p:cNvPicPr>
            <a:picLocks noChangeAspect="1"/>
          </p:cNvPicPr>
          <p:nvPr/>
        </p:nvPicPr>
        <p:blipFill>
          <a:blip r:embed="rId4"/>
          <a:stretch>
            <a:fillRect/>
          </a:stretch>
        </p:blipFill>
        <p:spPr>
          <a:xfrm>
            <a:off x="312493" y="1264402"/>
            <a:ext cx="3423176" cy="2139485"/>
          </a:xfrm>
          <a:prstGeom prst="rect">
            <a:avLst/>
          </a:prstGeom>
        </p:spPr>
      </p:pic>
      <p:sp>
        <p:nvSpPr>
          <p:cNvPr id="37" name="Rectangle 36">
            <a:extLst>
              <a:ext uri="{FF2B5EF4-FFF2-40B4-BE49-F238E27FC236}">
                <a16:creationId xmlns:a16="http://schemas.microsoft.com/office/drawing/2014/main" id="{60EFCD84-93C2-4853-84E6-AB8F9935D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8210146"/>
      </p:ext>
    </p:extLst>
  </p:cSld>
  <p:clrMapOvr>
    <a:masterClrMapping/>
  </p:clrMapOvr>
</p:sld>
</file>

<file path=ppt/theme/theme1.xml><?xml version="1.0" encoding="utf-8"?>
<a:theme xmlns:a="http://schemas.openxmlformats.org/drawingml/2006/main" name="Rétrospective">
  <a:themeElements>
    <a:clrScheme name="Personnalisé 2">
      <a:dk1>
        <a:sysClr val="windowText" lastClr="000000"/>
      </a:dk1>
      <a:lt1>
        <a:sysClr val="window" lastClr="FFFFFF"/>
      </a:lt1>
      <a:dk2>
        <a:srgbClr val="632E62"/>
      </a:dk2>
      <a:lt2>
        <a:srgbClr val="EAE5EB"/>
      </a:lt2>
      <a:accent1>
        <a:srgbClr val="92278F"/>
      </a:accent1>
      <a:accent2>
        <a:srgbClr val="92278F"/>
      </a:accent2>
      <a:accent3>
        <a:srgbClr val="92278F"/>
      </a:accent3>
      <a:accent4>
        <a:srgbClr val="92278F"/>
      </a:accent4>
      <a:accent5>
        <a:srgbClr val="92278F"/>
      </a:accent5>
      <a:accent6>
        <a:srgbClr val="92278F"/>
      </a:accent6>
      <a:hlink>
        <a:srgbClr val="000000"/>
      </a:hlink>
      <a:folHlink>
        <a:srgbClr val="000000"/>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1592</TotalTime>
  <Words>857</Words>
  <Application>Microsoft Office PowerPoint</Application>
  <PresentationFormat>Grand écran</PresentationFormat>
  <Paragraphs>73</Paragraphs>
  <Slides>22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22</vt:i4>
      </vt:variant>
    </vt:vector>
  </HeadingPairs>
  <TitlesOfParts>
    <vt:vector size="28" baseType="lpstr">
      <vt:lpstr>Arial</vt:lpstr>
      <vt:lpstr>Calibri</vt:lpstr>
      <vt:lpstr>Calibri Light</vt:lpstr>
      <vt:lpstr>Cambria Math</vt:lpstr>
      <vt:lpstr>Wingdings</vt:lpstr>
      <vt:lpstr>Rétrospective</vt:lpstr>
      <vt:lpstr>Projet 5 : Segmentez des clients d’un site e-commerce</vt:lpstr>
      <vt:lpstr>Sommaire </vt:lpstr>
      <vt:lpstr> Introduction</vt:lpstr>
      <vt:lpstr>Présentation PowerPoint</vt:lpstr>
      <vt:lpstr> Dataset</vt:lpstr>
      <vt:lpstr>On a 9 tables, chaque table représente des informations sur les clients : les commandes, la géolocalisation, les paiements et les produits achetés,etc. </vt:lpstr>
      <vt:lpstr> Nettoyage et exploration</vt:lpstr>
      <vt:lpstr>Etapes nettoyage et exploration </vt:lpstr>
      <vt:lpstr>Quelques visualisations</vt:lpstr>
      <vt:lpstr>Segmentation et modèles</vt:lpstr>
      <vt:lpstr>1- Méthodes de réduction de dimensions</vt:lpstr>
      <vt:lpstr>2- Segmentation RFM</vt:lpstr>
      <vt:lpstr>Modélisation</vt:lpstr>
      <vt:lpstr>(a) Modèle K-means</vt:lpstr>
      <vt:lpstr>Nombre de clients par cluster</vt:lpstr>
      <vt:lpstr>Visualisation de la segmentation pour chaque variable</vt:lpstr>
      <vt:lpstr>Visualisation 3d</vt:lpstr>
      <vt:lpstr>(b) Modèle Hiérarchique clustering</vt:lpstr>
      <vt:lpstr>Contrat de maintenance</vt:lpstr>
      <vt:lpstr>Approche</vt:lpstr>
      <vt:lpstr>Conclusion</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5 : Segmentez des clients d’un site e-commerce</dc:title>
  <dc:creator>Salma CHAFAI</dc:creator>
  <cp:lastModifiedBy>Salma CHAFAI</cp:lastModifiedBy>
  <cp:revision>8</cp:revision>
  <dcterms:created xsi:type="dcterms:W3CDTF">2022-10-18T17:20:31Z</dcterms:created>
  <dcterms:modified xsi:type="dcterms:W3CDTF">2022-10-22T18:50:41Z</dcterms:modified>
</cp:coreProperties>
</file>