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4" r:id="rId7"/>
    <p:sldId id="261" r:id="rId8"/>
    <p:sldId id="262" r:id="rId9"/>
    <p:sldId id="278" r:id="rId10"/>
    <p:sldId id="263" r:id="rId11"/>
    <p:sldId id="279" r:id="rId12"/>
    <p:sldId id="277" r:id="rId13"/>
    <p:sldId id="280" r:id="rId14"/>
    <p:sldId id="265" r:id="rId15"/>
    <p:sldId id="266" r:id="rId16"/>
    <p:sldId id="267" r:id="rId17"/>
    <p:sldId id="268" r:id="rId18"/>
    <p:sldId id="270" r:id="rId19"/>
    <p:sldId id="271" r:id="rId20"/>
    <p:sldId id="273" r:id="rId21"/>
    <p:sldId id="269" r:id="rId22"/>
    <p:sldId id="274" r:id="rId23"/>
    <p:sldId id="275" r:id="rId24"/>
    <p:sldId id="276" r:id="rId25"/>
    <p:sldId id="283" r:id="rId26"/>
    <p:sldId id="281" r:id="rId27"/>
    <p:sldId id="282" r:id="rId28"/>
    <p:sldId id="284" r:id="rId29"/>
    <p:sldId id="285" r:id="rId30"/>
    <p:sldId id="286" r:id="rId31"/>
    <p:sldId id="287" r:id="rId32"/>
    <p:sldId id="288"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7E1637-A44E-42AB-94B9-DA35CCF2C8CB}" v="1257" dt="2022-11-22T21:15:02.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380A8D-C7EC-4978-8606-A7FA6F199C7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79F8DB4-1C60-496A-BB14-9D00E8385FAD}">
      <dgm:prSet/>
      <dgm:spPr/>
      <dgm:t>
        <a:bodyPr/>
        <a:lstStyle/>
        <a:p>
          <a:r>
            <a:rPr lang="fr-FR"/>
            <a:t>1- Introduction</a:t>
          </a:r>
          <a:endParaRPr lang="en-US"/>
        </a:p>
      </dgm:t>
    </dgm:pt>
    <dgm:pt modelId="{EBEDB7B3-13E7-4983-8196-226C761D5A9B}" type="parTrans" cxnId="{ACC3E06E-EC30-47EB-9FBE-2DB1E19EC38A}">
      <dgm:prSet/>
      <dgm:spPr/>
      <dgm:t>
        <a:bodyPr/>
        <a:lstStyle/>
        <a:p>
          <a:endParaRPr lang="en-US"/>
        </a:p>
      </dgm:t>
    </dgm:pt>
    <dgm:pt modelId="{BB7A77AC-D353-4AC4-911B-2F6BEE90D393}" type="sibTrans" cxnId="{ACC3E06E-EC30-47EB-9FBE-2DB1E19EC38A}">
      <dgm:prSet/>
      <dgm:spPr/>
      <dgm:t>
        <a:bodyPr/>
        <a:lstStyle/>
        <a:p>
          <a:endParaRPr lang="en-US"/>
        </a:p>
      </dgm:t>
    </dgm:pt>
    <dgm:pt modelId="{B30A9D12-F432-4468-A592-B35B681C21F1}">
      <dgm:prSet/>
      <dgm:spPr/>
      <dgm:t>
        <a:bodyPr/>
        <a:lstStyle/>
        <a:p>
          <a:r>
            <a:rPr lang="fr-FR"/>
            <a:t>2- Partie texte</a:t>
          </a:r>
          <a:endParaRPr lang="en-US"/>
        </a:p>
      </dgm:t>
    </dgm:pt>
    <dgm:pt modelId="{A56CFECD-FAFC-4D8B-B524-F3CB8EEBCCDA}" type="parTrans" cxnId="{9FEBB6EE-8E76-4139-9CDB-FCA0FF1531B6}">
      <dgm:prSet/>
      <dgm:spPr/>
      <dgm:t>
        <a:bodyPr/>
        <a:lstStyle/>
        <a:p>
          <a:endParaRPr lang="en-US"/>
        </a:p>
      </dgm:t>
    </dgm:pt>
    <dgm:pt modelId="{E9F8D71A-2C20-4F0D-B715-D97697089621}" type="sibTrans" cxnId="{9FEBB6EE-8E76-4139-9CDB-FCA0FF1531B6}">
      <dgm:prSet/>
      <dgm:spPr/>
      <dgm:t>
        <a:bodyPr/>
        <a:lstStyle/>
        <a:p>
          <a:endParaRPr lang="en-US"/>
        </a:p>
      </dgm:t>
    </dgm:pt>
    <dgm:pt modelId="{2A8F1EBF-7A88-42B5-8ADE-C61F46E9653C}">
      <dgm:prSet/>
      <dgm:spPr/>
      <dgm:t>
        <a:bodyPr/>
        <a:lstStyle/>
        <a:p>
          <a:r>
            <a:rPr lang="fr-FR"/>
            <a:t>3 Partie image </a:t>
          </a:r>
          <a:endParaRPr lang="en-US"/>
        </a:p>
      </dgm:t>
    </dgm:pt>
    <dgm:pt modelId="{BB7FD1B6-3AC8-48F1-99AA-A64FDC6AEFC7}" type="parTrans" cxnId="{4DFEF970-C04A-4443-AD04-0D80910D8B97}">
      <dgm:prSet/>
      <dgm:spPr/>
      <dgm:t>
        <a:bodyPr/>
        <a:lstStyle/>
        <a:p>
          <a:endParaRPr lang="en-US"/>
        </a:p>
      </dgm:t>
    </dgm:pt>
    <dgm:pt modelId="{B9B340B0-1A17-4E93-811E-31F281FB3DBA}" type="sibTrans" cxnId="{4DFEF970-C04A-4443-AD04-0D80910D8B97}">
      <dgm:prSet/>
      <dgm:spPr/>
      <dgm:t>
        <a:bodyPr/>
        <a:lstStyle/>
        <a:p>
          <a:endParaRPr lang="en-US"/>
        </a:p>
      </dgm:t>
    </dgm:pt>
    <dgm:pt modelId="{4D3D352B-9290-4187-957B-733A8E14AD0F}">
      <dgm:prSet/>
      <dgm:spPr/>
      <dgm:t>
        <a:bodyPr/>
        <a:lstStyle/>
        <a:p>
          <a:r>
            <a:rPr lang="fr-FR"/>
            <a:t>4- Image et texte</a:t>
          </a:r>
          <a:endParaRPr lang="en-US"/>
        </a:p>
      </dgm:t>
    </dgm:pt>
    <dgm:pt modelId="{09B6516F-4A96-4E1F-B8D4-69C904184BB3}" type="parTrans" cxnId="{182E7F64-5AA0-46EF-95D8-A703CBA934FC}">
      <dgm:prSet/>
      <dgm:spPr/>
      <dgm:t>
        <a:bodyPr/>
        <a:lstStyle/>
        <a:p>
          <a:endParaRPr lang="en-US"/>
        </a:p>
      </dgm:t>
    </dgm:pt>
    <dgm:pt modelId="{AACCA4C5-BBA7-4CB1-BA03-2B21D72E2435}" type="sibTrans" cxnId="{182E7F64-5AA0-46EF-95D8-A703CBA934FC}">
      <dgm:prSet/>
      <dgm:spPr/>
      <dgm:t>
        <a:bodyPr/>
        <a:lstStyle/>
        <a:p>
          <a:endParaRPr lang="en-US"/>
        </a:p>
      </dgm:t>
    </dgm:pt>
    <dgm:pt modelId="{2A658E28-1F48-40BB-ABAD-86381DDB1FF7}">
      <dgm:prSet/>
      <dgm:spPr/>
      <dgm:t>
        <a:bodyPr/>
        <a:lstStyle/>
        <a:p>
          <a:r>
            <a:rPr lang="fr-FR"/>
            <a:t>5- Conclusion</a:t>
          </a:r>
          <a:endParaRPr lang="en-US"/>
        </a:p>
      </dgm:t>
    </dgm:pt>
    <dgm:pt modelId="{BB50D836-0C96-4854-8E3D-D7309F289B1A}" type="parTrans" cxnId="{BF96F0C4-539B-4426-AFE6-2FDA5AB74187}">
      <dgm:prSet/>
      <dgm:spPr/>
      <dgm:t>
        <a:bodyPr/>
        <a:lstStyle/>
        <a:p>
          <a:endParaRPr lang="en-US"/>
        </a:p>
      </dgm:t>
    </dgm:pt>
    <dgm:pt modelId="{3DCCE485-E01F-4E55-A7F2-2605F11A8162}" type="sibTrans" cxnId="{BF96F0C4-539B-4426-AFE6-2FDA5AB74187}">
      <dgm:prSet/>
      <dgm:spPr/>
      <dgm:t>
        <a:bodyPr/>
        <a:lstStyle/>
        <a:p>
          <a:endParaRPr lang="en-US"/>
        </a:p>
      </dgm:t>
    </dgm:pt>
    <dgm:pt modelId="{7DC4F714-C70F-4FC6-8752-0D23CD0C1F27}" type="pres">
      <dgm:prSet presAssocID="{A8380A8D-C7EC-4978-8606-A7FA6F199C72}" presName="root" presStyleCnt="0">
        <dgm:presLayoutVars>
          <dgm:dir/>
          <dgm:resizeHandles val="exact"/>
        </dgm:presLayoutVars>
      </dgm:prSet>
      <dgm:spPr/>
    </dgm:pt>
    <dgm:pt modelId="{2419DF58-93F1-414D-ACF0-68BD5C032D07}" type="pres">
      <dgm:prSet presAssocID="{379F8DB4-1C60-496A-BB14-9D00E8385FAD}" presName="compNode" presStyleCnt="0"/>
      <dgm:spPr/>
    </dgm:pt>
    <dgm:pt modelId="{D0589DB2-82A1-45FF-B8B1-DB4C11B93C36}" type="pres">
      <dgm:prSet presAssocID="{379F8DB4-1C60-496A-BB14-9D00E8385F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Écran"/>
        </a:ext>
      </dgm:extLst>
    </dgm:pt>
    <dgm:pt modelId="{EDF4CF32-9169-49B8-AFE7-8503DCF2ED79}" type="pres">
      <dgm:prSet presAssocID="{379F8DB4-1C60-496A-BB14-9D00E8385FAD}" presName="spaceRect" presStyleCnt="0"/>
      <dgm:spPr/>
    </dgm:pt>
    <dgm:pt modelId="{71BD9128-AD54-4E04-95A7-8F32CAF7D90D}" type="pres">
      <dgm:prSet presAssocID="{379F8DB4-1C60-496A-BB14-9D00E8385FAD}" presName="textRect" presStyleLbl="revTx" presStyleIdx="0" presStyleCnt="5">
        <dgm:presLayoutVars>
          <dgm:chMax val="1"/>
          <dgm:chPref val="1"/>
        </dgm:presLayoutVars>
      </dgm:prSet>
      <dgm:spPr/>
    </dgm:pt>
    <dgm:pt modelId="{2A11CDBB-1E98-4B8D-80CE-B0E6425B29C8}" type="pres">
      <dgm:prSet presAssocID="{BB7A77AC-D353-4AC4-911B-2F6BEE90D393}" presName="sibTrans" presStyleCnt="0"/>
      <dgm:spPr/>
    </dgm:pt>
    <dgm:pt modelId="{9578BF28-C2A0-4C41-AEA0-6EADB1722D59}" type="pres">
      <dgm:prSet presAssocID="{B30A9D12-F432-4468-A592-B35B681C21F1}" presName="compNode" presStyleCnt="0"/>
      <dgm:spPr/>
    </dgm:pt>
    <dgm:pt modelId="{D7534502-0566-4338-8848-465A46FEE2EC}" type="pres">
      <dgm:prSet presAssocID="{B30A9D12-F432-4468-A592-B35B681C21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llons"/>
        </a:ext>
      </dgm:extLst>
    </dgm:pt>
    <dgm:pt modelId="{2471B20A-F65B-4CD1-9F08-DC7059D572C1}" type="pres">
      <dgm:prSet presAssocID="{B30A9D12-F432-4468-A592-B35B681C21F1}" presName="spaceRect" presStyleCnt="0"/>
      <dgm:spPr/>
    </dgm:pt>
    <dgm:pt modelId="{74CBBABE-C3C1-4DBD-A963-A487A11DDB0C}" type="pres">
      <dgm:prSet presAssocID="{B30A9D12-F432-4468-A592-B35B681C21F1}" presName="textRect" presStyleLbl="revTx" presStyleIdx="1" presStyleCnt="5">
        <dgm:presLayoutVars>
          <dgm:chMax val="1"/>
          <dgm:chPref val="1"/>
        </dgm:presLayoutVars>
      </dgm:prSet>
      <dgm:spPr/>
    </dgm:pt>
    <dgm:pt modelId="{A8BFC1B0-F57B-40ED-BAD8-DE374482FFB3}" type="pres">
      <dgm:prSet presAssocID="{E9F8D71A-2C20-4F0D-B715-D97697089621}" presName="sibTrans" presStyleCnt="0"/>
      <dgm:spPr/>
    </dgm:pt>
    <dgm:pt modelId="{59AC8A36-71E5-46A1-BC70-64F2C8D8251E}" type="pres">
      <dgm:prSet presAssocID="{2A8F1EBF-7A88-42B5-8ADE-C61F46E9653C}" presName="compNode" presStyleCnt="0"/>
      <dgm:spPr/>
    </dgm:pt>
    <dgm:pt modelId="{1C83FBE0-DE9B-41CA-B2CA-3E061E88D71E}" type="pres">
      <dgm:prSet presAssocID="{2A8F1EBF-7A88-42B5-8ADE-C61F46E9653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ppareil photo"/>
        </a:ext>
      </dgm:extLst>
    </dgm:pt>
    <dgm:pt modelId="{2B2253D4-EADE-417D-A5DD-E30E9FB4D1CC}" type="pres">
      <dgm:prSet presAssocID="{2A8F1EBF-7A88-42B5-8ADE-C61F46E9653C}" presName="spaceRect" presStyleCnt="0"/>
      <dgm:spPr/>
    </dgm:pt>
    <dgm:pt modelId="{338F660C-8437-4E70-8C4C-F35E84B8DC27}" type="pres">
      <dgm:prSet presAssocID="{2A8F1EBF-7A88-42B5-8ADE-C61F46E9653C}" presName="textRect" presStyleLbl="revTx" presStyleIdx="2" presStyleCnt="5">
        <dgm:presLayoutVars>
          <dgm:chMax val="1"/>
          <dgm:chPref val="1"/>
        </dgm:presLayoutVars>
      </dgm:prSet>
      <dgm:spPr/>
    </dgm:pt>
    <dgm:pt modelId="{EA5780EF-1884-4D8A-B3FC-0BA2BE8DD819}" type="pres">
      <dgm:prSet presAssocID="{B9B340B0-1A17-4E93-811E-31F281FB3DBA}" presName="sibTrans" presStyleCnt="0"/>
      <dgm:spPr/>
    </dgm:pt>
    <dgm:pt modelId="{D08D1846-312F-4580-8EBC-4740D5BD9736}" type="pres">
      <dgm:prSet presAssocID="{4D3D352B-9290-4187-957B-733A8E14AD0F}" presName="compNode" presStyleCnt="0"/>
      <dgm:spPr/>
    </dgm:pt>
    <dgm:pt modelId="{EC9702EF-A3ED-4C41-A35C-E50A95A459E9}" type="pres">
      <dgm:prSet presAssocID="{4D3D352B-9290-4187-957B-733A8E14AD0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mage"/>
        </a:ext>
      </dgm:extLst>
    </dgm:pt>
    <dgm:pt modelId="{F1EAD05B-0FF1-4466-88FA-A5A6B0786A45}" type="pres">
      <dgm:prSet presAssocID="{4D3D352B-9290-4187-957B-733A8E14AD0F}" presName="spaceRect" presStyleCnt="0"/>
      <dgm:spPr/>
    </dgm:pt>
    <dgm:pt modelId="{857F8FD0-96A0-4F29-BEFB-3D552B28812C}" type="pres">
      <dgm:prSet presAssocID="{4D3D352B-9290-4187-957B-733A8E14AD0F}" presName="textRect" presStyleLbl="revTx" presStyleIdx="3" presStyleCnt="5">
        <dgm:presLayoutVars>
          <dgm:chMax val="1"/>
          <dgm:chPref val="1"/>
        </dgm:presLayoutVars>
      </dgm:prSet>
      <dgm:spPr/>
    </dgm:pt>
    <dgm:pt modelId="{D6E6E325-AF27-47FA-A54A-A0217D1E92AB}" type="pres">
      <dgm:prSet presAssocID="{AACCA4C5-BBA7-4CB1-BA03-2B21D72E2435}" presName="sibTrans" presStyleCnt="0"/>
      <dgm:spPr/>
    </dgm:pt>
    <dgm:pt modelId="{2E77AA51-68C0-467F-A90A-3F32B55302C7}" type="pres">
      <dgm:prSet presAssocID="{2A658E28-1F48-40BB-ABAD-86381DDB1FF7}" presName="compNode" presStyleCnt="0"/>
      <dgm:spPr/>
    </dgm:pt>
    <dgm:pt modelId="{EFF2168C-6698-4AE6-A966-42AB844ADC7C}" type="pres">
      <dgm:prSet presAssocID="{2A658E28-1F48-40BB-ABAD-86381DDB1FF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sed Quotation Mark"/>
        </a:ext>
      </dgm:extLst>
    </dgm:pt>
    <dgm:pt modelId="{2FB88B0D-06FF-4722-AB42-0479E6109289}" type="pres">
      <dgm:prSet presAssocID="{2A658E28-1F48-40BB-ABAD-86381DDB1FF7}" presName="spaceRect" presStyleCnt="0"/>
      <dgm:spPr/>
    </dgm:pt>
    <dgm:pt modelId="{213B6415-F745-4542-9441-2986F6F8C41C}" type="pres">
      <dgm:prSet presAssocID="{2A658E28-1F48-40BB-ABAD-86381DDB1FF7}" presName="textRect" presStyleLbl="revTx" presStyleIdx="4" presStyleCnt="5">
        <dgm:presLayoutVars>
          <dgm:chMax val="1"/>
          <dgm:chPref val="1"/>
        </dgm:presLayoutVars>
      </dgm:prSet>
      <dgm:spPr/>
    </dgm:pt>
  </dgm:ptLst>
  <dgm:cxnLst>
    <dgm:cxn modelId="{BE5E1418-7644-4D6C-900B-E8A57080A85E}" type="presOf" srcId="{B30A9D12-F432-4468-A592-B35B681C21F1}" destId="{74CBBABE-C3C1-4DBD-A963-A487A11DDB0C}" srcOrd="0" destOrd="0" presId="urn:microsoft.com/office/officeart/2018/2/layout/IconLabelList"/>
    <dgm:cxn modelId="{182E7F64-5AA0-46EF-95D8-A703CBA934FC}" srcId="{A8380A8D-C7EC-4978-8606-A7FA6F199C72}" destId="{4D3D352B-9290-4187-957B-733A8E14AD0F}" srcOrd="3" destOrd="0" parTransId="{09B6516F-4A96-4E1F-B8D4-69C904184BB3}" sibTransId="{AACCA4C5-BBA7-4CB1-BA03-2B21D72E2435}"/>
    <dgm:cxn modelId="{207BC24D-1627-410F-96D7-86732E0AF76C}" type="presOf" srcId="{2A8F1EBF-7A88-42B5-8ADE-C61F46E9653C}" destId="{338F660C-8437-4E70-8C4C-F35E84B8DC27}" srcOrd="0" destOrd="0" presId="urn:microsoft.com/office/officeart/2018/2/layout/IconLabelList"/>
    <dgm:cxn modelId="{ACC3E06E-EC30-47EB-9FBE-2DB1E19EC38A}" srcId="{A8380A8D-C7EC-4978-8606-A7FA6F199C72}" destId="{379F8DB4-1C60-496A-BB14-9D00E8385FAD}" srcOrd="0" destOrd="0" parTransId="{EBEDB7B3-13E7-4983-8196-226C761D5A9B}" sibTransId="{BB7A77AC-D353-4AC4-911B-2F6BEE90D393}"/>
    <dgm:cxn modelId="{4DFEF970-C04A-4443-AD04-0D80910D8B97}" srcId="{A8380A8D-C7EC-4978-8606-A7FA6F199C72}" destId="{2A8F1EBF-7A88-42B5-8ADE-C61F46E9653C}" srcOrd="2" destOrd="0" parTransId="{BB7FD1B6-3AC8-48F1-99AA-A64FDC6AEFC7}" sibTransId="{B9B340B0-1A17-4E93-811E-31F281FB3DBA}"/>
    <dgm:cxn modelId="{C0A37572-BF8B-440C-8687-EA20F9A3C480}" type="presOf" srcId="{379F8DB4-1C60-496A-BB14-9D00E8385FAD}" destId="{71BD9128-AD54-4E04-95A7-8F32CAF7D90D}" srcOrd="0" destOrd="0" presId="urn:microsoft.com/office/officeart/2018/2/layout/IconLabelList"/>
    <dgm:cxn modelId="{DC7E877A-99E0-486B-AE13-F374FE0A5BC8}" type="presOf" srcId="{2A658E28-1F48-40BB-ABAD-86381DDB1FF7}" destId="{213B6415-F745-4542-9441-2986F6F8C41C}" srcOrd="0" destOrd="0" presId="urn:microsoft.com/office/officeart/2018/2/layout/IconLabelList"/>
    <dgm:cxn modelId="{61DF9CA8-B564-4EB9-89C7-8C81EB153860}" type="presOf" srcId="{4D3D352B-9290-4187-957B-733A8E14AD0F}" destId="{857F8FD0-96A0-4F29-BEFB-3D552B28812C}" srcOrd="0" destOrd="0" presId="urn:microsoft.com/office/officeart/2018/2/layout/IconLabelList"/>
    <dgm:cxn modelId="{29B304B4-3993-4F42-83E1-5F04FFB3D3B4}" type="presOf" srcId="{A8380A8D-C7EC-4978-8606-A7FA6F199C72}" destId="{7DC4F714-C70F-4FC6-8752-0D23CD0C1F27}" srcOrd="0" destOrd="0" presId="urn:microsoft.com/office/officeart/2018/2/layout/IconLabelList"/>
    <dgm:cxn modelId="{BF96F0C4-539B-4426-AFE6-2FDA5AB74187}" srcId="{A8380A8D-C7EC-4978-8606-A7FA6F199C72}" destId="{2A658E28-1F48-40BB-ABAD-86381DDB1FF7}" srcOrd="4" destOrd="0" parTransId="{BB50D836-0C96-4854-8E3D-D7309F289B1A}" sibTransId="{3DCCE485-E01F-4E55-A7F2-2605F11A8162}"/>
    <dgm:cxn modelId="{9FEBB6EE-8E76-4139-9CDB-FCA0FF1531B6}" srcId="{A8380A8D-C7EC-4978-8606-A7FA6F199C72}" destId="{B30A9D12-F432-4468-A592-B35B681C21F1}" srcOrd="1" destOrd="0" parTransId="{A56CFECD-FAFC-4D8B-B524-F3CB8EEBCCDA}" sibTransId="{E9F8D71A-2C20-4F0D-B715-D97697089621}"/>
    <dgm:cxn modelId="{BF0F763C-D435-4D29-841D-7D48ED068C3D}" type="presParOf" srcId="{7DC4F714-C70F-4FC6-8752-0D23CD0C1F27}" destId="{2419DF58-93F1-414D-ACF0-68BD5C032D07}" srcOrd="0" destOrd="0" presId="urn:microsoft.com/office/officeart/2018/2/layout/IconLabelList"/>
    <dgm:cxn modelId="{CD7F90FD-F218-4913-9DBB-6E030306F3A5}" type="presParOf" srcId="{2419DF58-93F1-414D-ACF0-68BD5C032D07}" destId="{D0589DB2-82A1-45FF-B8B1-DB4C11B93C36}" srcOrd="0" destOrd="0" presId="urn:microsoft.com/office/officeart/2018/2/layout/IconLabelList"/>
    <dgm:cxn modelId="{1A9F21FF-41AF-43EB-9DE9-327F50CECC4A}" type="presParOf" srcId="{2419DF58-93F1-414D-ACF0-68BD5C032D07}" destId="{EDF4CF32-9169-49B8-AFE7-8503DCF2ED79}" srcOrd="1" destOrd="0" presId="urn:microsoft.com/office/officeart/2018/2/layout/IconLabelList"/>
    <dgm:cxn modelId="{AA81CB2E-CC23-47D5-8D42-CDBF0A9DD93E}" type="presParOf" srcId="{2419DF58-93F1-414D-ACF0-68BD5C032D07}" destId="{71BD9128-AD54-4E04-95A7-8F32CAF7D90D}" srcOrd="2" destOrd="0" presId="urn:microsoft.com/office/officeart/2018/2/layout/IconLabelList"/>
    <dgm:cxn modelId="{3F8B437F-8CF8-46D3-B940-4026A4E320D9}" type="presParOf" srcId="{7DC4F714-C70F-4FC6-8752-0D23CD0C1F27}" destId="{2A11CDBB-1E98-4B8D-80CE-B0E6425B29C8}" srcOrd="1" destOrd="0" presId="urn:microsoft.com/office/officeart/2018/2/layout/IconLabelList"/>
    <dgm:cxn modelId="{3444FFFF-5993-4602-8B20-1194F65F2A2E}" type="presParOf" srcId="{7DC4F714-C70F-4FC6-8752-0D23CD0C1F27}" destId="{9578BF28-C2A0-4C41-AEA0-6EADB1722D59}" srcOrd="2" destOrd="0" presId="urn:microsoft.com/office/officeart/2018/2/layout/IconLabelList"/>
    <dgm:cxn modelId="{C85A7B58-AA5F-47E9-AA92-DCE662F55B13}" type="presParOf" srcId="{9578BF28-C2A0-4C41-AEA0-6EADB1722D59}" destId="{D7534502-0566-4338-8848-465A46FEE2EC}" srcOrd="0" destOrd="0" presId="urn:microsoft.com/office/officeart/2018/2/layout/IconLabelList"/>
    <dgm:cxn modelId="{F165D1F7-FA8F-4DD8-B75C-955C958CF5B0}" type="presParOf" srcId="{9578BF28-C2A0-4C41-AEA0-6EADB1722D59}" destId="{2471B20A-F65B-4CD1-9F08-DC7059D572C1}" srcOrd="1" destOrd="0" presId="urn:microsoft.com/office/officeart/2018/2/layout/IconLabelList"/>
    <dgm:cxn modelId="{329D9986-A450-40FA-9FDF-6209AD42F546}" type="presParOf" srcId="{9578BF28-C2A0-4C41-AEA0-6EADB1722D59}" destId="{74CBBABE-C3C1-4DBD-A963-A487A11DDB0C}" srcOrd="2" destOrd="0" presId="urn:microsoft.com/office/officeart/2018/2/layout/IconLabelList"/>
    <dgm:cxn modelId="{92968658-0534-4168-8699-648C275AFD25}" type="presParOf" srcId="{7DC4F714-C70F-4FC6-8752-0D23CD0C1F27}" destId="{A8BFC1B0-F57B-40ED-BAD8-DE374482FFB3}" srcOrd="3" destOrd="0" presId="urn:microsoft.com/office/officeart/2018/2/layout/IconLabelList"/>
    <dgm:cxn modelId="{B4F603ED-F80B-4A68-AF5C-515ACE30BA7A}" type="presParOf" srcId="{7DC4F714-C70F-4FC6-8752-0D23CD0C1F27}" destId="{59AC8A36-71E5-46A1-BC70-64F2C8D8251E}" srcOrd="4" destOrd="0" presId="urn:microsoft.com/office/officeart/2018/2/layout/IconLabelList"/>
    <dgm:cxn modelId="{459E8C07-B447-492F-992B-D34FBA367181}" type="presParOf" srcId="{59AC8A36-71E5-46A1-BC70-64F2C8D8251E}" destId="{1C83FBE0-DE9B-41CA-B2CA-3E061E88D71E}" srcOrd="0" destOrd="0" presId="urn:microsoft.com/office/officeart/2018/2/layout/IconLabelList"/>
    <dgm:cxn modelId="{AB9F5726-F7EC-4934-9FAE-7483D94A79EA}" type="presParOf" srcId="{59AC8A36-71E5-46A1-BC70-64F2C8D8251E}" destId="{2B2253D4-EADE-417D-A5DD-E30E9FB4D1CC}" srcOrd="1" destOrd="0" presId="urn:microsoft.com/office/officeart/2018/2/layout/IconLabelList"/>
    <dgm:cxn modelId="{CD045FFD-4DBE-41DD-9C18-8AD73736B886}" type="presParOf" srcId="{59AC8A36-71E5-46A1-BC70-64F2C8D8251E}" destId="{338F660C-8437-4E70-8C4C-F35E84B8DC27}" srcOrd="2" destOrd="0" presId="urn:microsoft.com/office/officeart/2018/2/layout/IconLabelList"/>
    <dgm:cxn modelId="{7020B0F9-0367-4475-8547-CB3BBBF93028}" type="presParOf" srcId="{7DC4F714-C70F-4FC6-8752-0D23CD0C1F27}" destId="{EA5780EF-1884-4D8A-B3FC-0BA2BE8DD819}" srcOrd="5" destOrd="0" presId="urn:microsoft.com/office/officeart/2018/2/layout/IconLabelList"/>
    <dgm:cxn modelId="{8B1F9B68-1A5D-421E-8159-6472ADA109EE}" type="presParOf" srcId="{7DC4F714-C70F-4FC6-8752-0D23CD0C1F27}" destId="{D08D1846-312F-4580-8EBC-4740D5BD9736}" srcOrd="6" destOrd="0" presId="urn:microsoft.com/office/officeart/2018/2/layout/IconLabelList"/>
    <dgm:cxn modelId="{8C5227C0-96D4-43F3-8BAA-76E990F7142D}" type="presParOf" srcId="{D08D1846-312F-4580-8EBC-4740D5BD9736}" destId="{EC9702EF-A3ED-4C41-A35C-E50A95A459E9}" srcOrd="0" destOrd="0" presId="urn:microsoft.com/office/officeart/2018/2/layout/IconLabelList"/>
    <dgm:cxn modelId="{3437AD65-9BB4-421A-AD2D-FEB1B9486A83}" type="presParOf" srcId="{D08D1846-312F-4580-8EBC-4740D5BD9736}" destId="{F1EAD05B-0FF1-4466-88FA-A5A6B0786A45}" srcOrd="1" destOrd="0" presId="urn:microsoft.com/office/officeart/2018/2/layout/IconLabelList"/>
    <dgm:cxn modelId="{4F03F986-7A7A-42B2-A205-5D3591A13B81}" type="presParOf" srcId="{D08D1846-312F-4580-8EBC-4740D5BD9736}" destId="{857F8FD0-96A0-4F29-BEFB-3D552B28812C}" srcOrd="2" destOrd="0" presId="urn:microsoft.com/office/officeart/2018/2/layout/IconLabelList"/>
    <dgm:cxn modelId="{9F5CC8AA-82B1-48E4-A8E3-F7CF890B7790}" type="presParOf" srcId="{7DC4F714-C70F-4FC6-8752-0D23CD0C1F27}" destId="{D6E6E325-AF27-47FA-A54A-A0217D1E92AB}" srcOrd="7" destOrd="0" presId="urn:microsoft.com/office/officeart/2018/2/layout/IconLabelList"/>
    <dgm:cxn modelId="{49C588A3-DD75-421E-AB70-DE5DC407BF86}" type="presParOf" srcId="{7DC4F714-C70F-4FC6-8752-0D23CD0C1F27}" destId="{2E77AA51-68C0-467F-A90A-3F32B55302C7}" srcOrd="8" destOrd="0" presId="urn:microsoft.com/office/officeart/2018/2/layout/IconLabelList"/>
    <dgm:cxn modelId="{9B16D43E-07A1-4AEB-AAA5-88874BFAE78C}" type="presParOf" srcId="{2E77AA51-68C0-467F-A90A-3F32B55302C7}" destId="{EFF2168C-6698-4AE6-A966-42AB844ADC7C}" srcOrd="0" destOrd="0" presId="urn:microsoft.com/office/officeart/2018/2/layout/IconLabelList"/>
    <dgm:cxn modelId="{C775C887-1B02-4C66-B2A8-9EC01928F82E}" type="presParOf" srcId="{2E77AA51-68C0-467F-A90A-3F32B55302C7}" destId="{2FB88B0D-06FF-4722-AB42-0479E6109289}" srcOrd="1" destOrd="0" presId="urn:microsoft.com/office/officeart/2018/2/layout/IconLabelList"/>
    <dgm:cxn modelId="{268A690B-F0CE-4059-B8C5-10024DA920EC}" type="presParOf" srcId="{2E77AA51-68C0-467F-A90A-3F32B55302C7}" destId="{213B6415-F745-4542-9441-2986F6F8C4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99778A-4B34-422B-B3B8-623C6B75C24C}"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EF7738A9-7D26-40AA-9B63-FDF9778E960D}">
      <dgm:prSet/>
      <dgm:spPr/>
      <dgm:t>
        <a:bodyPr/>
        <a:lstStyle/>
        <a:p>
          <a:r>
            <a:rPr lang="en-US" dirty="0"/>
            <a:t>Suppression des majuscules, </a:t>
          </a:r>
          <a:r>
            <a:rPr lang="en-US" dirty="0" err="1"/>
            <a:t>ponctuation</a:t>
          </a:r>
          <a:r>
            <a:rPr lang="en-US" dirty="0"/>
            <a:t>, les </a:t>
          </a:r>
          <a:r>
            <a:rPr lang="en-US" dirty="0" err="1"/>
            <a:t>numéros</a:t>
          </a:r>
          <a:r>
            <a:rPr lang="en-US" dirty="0"/>
            <a:t> et les stops words. </a:t>
          </a:r>
        </a:p>
      </dgm:t>
    </dgm:pt>
    <dgm:pt modelId="{4D91557F-FC6D-4010-A2DB-C7C17C12F19B}" type="parTrans" cxnId="{BF47D67C-00A9-43B7-980A-ED631FB42FDA}">
      <dgm:prSet/>
      <dgm:spPr/>
      <dgm:t>
        <a:bodyPr/>
        <a:lstStyle/>
        <a:p>
          <a:endParaRPr lang="en-US"/>
        </a:p>
      </dgm:t>
    </dgm:pt>
    <dgm:pt modelId="{A07175E8-F720-40B6-ABD1-B7753598B28B}" type="sibTrans" cxnId="{BF47D67C-00A9-43B7-980A-ED631FB42FDA}">
      <dgm:prSet/>
      <dgm:spPr/>
      <dgm:t>
        <a:bodyPr/>
        <a:lstStyle/>
        <a:p>
          <a:endParaRPr lang="en-US"/>
        </a:p>
      </dgm:t>
    </dgm:pt>
    <dgm:pt modelId="{B85D9412-BF30-488B-A807-6BDA5192844A}">
      <dgm:prSet/>
      <dgm:spPr/>
      <dgm:t>
        <a:bodyPr/>
        <a:lstStyle/>
        <a:p>
          <a:r>
            <a:rPr lang="fr-FR" dirty="0"/>
            <a:t>Tokenisation </a:t>
          </a:r>
          <a:endParaRPr lang="en-US" dirty="0"/>
        </a:p>
      </dgm:t>
    </dgm:pt>
    <dgm:pt modelId="{02738141-2AB6-419D-BA92-5ABF1044D17F}" type="parTrans" cxnId="{A4C9C126-E35E-4C0C-BEBA-A50B6087B67E}">
      <dgm:prSet/>
      <dgm:spPr/>
      <dgm:t>
        <a:bodyPr/>
        <a:lstStyle/>
        <a:p>
          <a:endParaRPr lang="en-US"/>
        </a:p>
      </dgm:t>
    </dgm:pt>
    <dgm:pt modelId="{F760A201-D7A8-4BBA-954B-255976098D6D}" type="sibTrans" cxnId="{A4C9C126-E35E-4C0C-BEBA-A50B6087B67E}">
      <dgm:prSet/>
      <dgm:spPr/>
      <dgm:t>
        <a:bodyPr/>
        <a:lstStyle/>
        <a:p>
          <a:endParaRPr lang="en-US"/>
        </a:p>
      </dgm:t>
    </dgm:pt>
    <dgm:pt modelId="{92EBFADA-F5C9-42B5-8C1C-3EAD9B811B02}">
      <dgm:prSet/>
      <dgm:spPr/>
      <dgm:t>
        <a:bodyPr/>
        <a:lstStyle/>
        <a:p>
          <a:r>
            <a:rPr lang="en-US" dirty="0" err="1"/>
            <a:t>Lemmatisation</a:t>
          </a:r>
          <a:r>
            <a:rPr lang="en-US" dirty="0"/>
            <a:t> (</a:t>
          </a:r>
          <a:r>
            <a:rPr lang="en-US" dirty="0" err="1"/>
            <a:t>ou</a:t>
          </a:r>
          <a:r>
            <a:rPr lang="en-US" dirty="0"/>
            <a:t> stemming)</a:t>
          </a:r>
        </a:p>
      </dgm:t>
    </dgm:pt>
    <dgm:pt modelId="{7927988E-0BA9-4486-90A1-A7BC929F12BC}" type="sibTrans" cxnId="{683E9E49-1643-40B4-B6FD-86CD421DAEC2}">
      <dgm:prSet/>
      <dgm:spPr/>
      <dgm:t>
        <a:bodyPr/>
        <a:lstStyle/>
        <a:p>
          <a:endParaRPr lang="en-US"/>
        </a:p>
      </dgm:t>
    </dgm:pt>
    <dgm:pt modelId="{16276255-5113-4E5D-9714-F5335770C9B3}" type="parTrans" cxnId="{683E9E49-1643-40B4-B6FD-86CD421DAEC2}">
      <dgm:prSet/>
      <dgm:spPr/>
      <dgm:t>
        <a:bodyPr/>
        <a:lstStyle/>
        <a:p>
          <a:endParaRPr lang="en-US"/>
        </a:p>
      </dgm:t>
    </dgm:pt>
    <dgm:pt modelId="{66FE1331-B3C6-495F-B434-295763300C9C}" type="pres">
      <dgm:prSet presAssocID="{D299778A-4B34-422B-B3B8-623C6B75C24C}" presName="Name0" presStyleCnt="0">
        <dgm:presLayoutVars>
          <dgm:dir/>
          <dgm:animLvl val="lvl"/>
          <dgm:resizeHandles val="exact"/>
        </dgm:presLayoutVars>
      </dgm:prSet>
      <dgm:spPr/>
    </dgm:pt>
    <dgm:pt modelId="{6A37ABD2-6380-4A11-BEC5-1D9C57E1810D}" type="pres">
      <dgm:prSet presAssocID="{92EBFADA-F5C9-42B5-8C1C-3EAD9B811B02}" presName="boxAndChildren" presStyleCnt="0"/>
      <dgm:spPr/>
    </dgm:pt>
    <dgm:pt modelId="{A1689A74-AB10-463B-AE0A-1DC7F8720AC3}" type="pres">
      <dgm:prSet presAssocID="{92EBFADA-F5C9-42B5-8C1C-3EAD9B811B02}" presName="parentTextBox" presStyleLbl="node1" presStyleIdx="0" presStyleCnt="3"/>
      <dgm:spPr/>
    </dgm:pt>
    <dgm:pt modelId="{77218E7D-4032-4A32-AFB6-5430AF2468C8}" type="pres">
      <dgm:prSet presAssocID="{F760A201-D7A8-4BBA-954B-255976098D6D}" presName="sp" presStyleCnt="0"/>
      <dgm:spPr/>
    </dgm:pt>
    <dgm:pt modelId="{566FC7BD-B7C9-4B6C-8180-C2915F0627EA}" type="pres">
      <dgm:prSet presAssocID="{B85D9412-BF30-488B-A807-6BDA5192844A}" presName="arrowAndChildren" presStyleCnt="0"/>
      <dgm:spPr/>
    </dgm:pt>
    <dgm:pt modelId="{C2043E54-93D5-48CC-92AD-AFF771152220}" type="pres">
      <dgm:prSet presAssocID="{B85D9412-BF30-488B-A807-6BDA5192844A}" presName="parentTextArrow" presStyleLbl="node1" presStyleIdx="1" presStyleCnt="3"/>
      <dgm:spPr/>
    </dgm:pt>
    <dgm:pt modelId="{7F2A6ED4-7480-47DB-9C33-077E7796E869}" type="pres">
      <dgm:prSet presAssocID="{A07175E8-F720-40B6-ABD1-B7753598B28B}" presName="sp" presStyleCnt="0"/>
      <dgm:spPr/>
    </dgm:pt>
    <dgm:pt modelId="{6AA20871-2A71-4A23-BBCE-7D750279C371}" type="pres">
      <dgm:prSet presAssocID="{EF7738A9-7D26-40AA-9B63-FDF9778E960D}" presName="arrowAndChildren" presStyleCnt="0"/>
      <dgm:spPr/>
    </dgm:pt>
    <dgm:pt modelId="{562F4637-3128-441E-B9D7-7ABE4D60DCDC}" type="pres">
      <dgm:prSet presAssocID="{EF7738A9-7D26-40AA-9B63-FDF9778E960D}" presName="parentTextArrow" presStyleLbl="node1" presStyleIdx="2" presStyleCnt="3"/>
      <dgm:spPr/>
    </dgm:pt>
  </dgm:ptLst>
  <dgm:cxnLst>
    <dgm:cxn modelId="{A4C9C126-E35E-4C0C-BEBA-A50B6087B67E}" srcId="{D299778A-4B34-422B-B3B8-623C6B75C24C}" destId="{B85D9412-BF30-488B-A807-6BDA5192844A}" srcOrd="1" destOrd="0" parTransId="{02738141-2AB6-419D-BA92-5ABF1044D17F}" sibTransId="{F760A201-D7A8-4BBA-954B-255976098D6D}"/>
    <dgm:cxn modelId="{5D33EC61-504C-4A16-90BB-F21840860E8B}" type="presOf" srcId="{EF7738A9-7D26-40AA-9B63-FDF9778E960D}" destId="{562F4637-3128-441E-B9D7-7ABE4D60DCDC}" srcOrd="0" destOrd="0" presId="urn:microsoft.com/office/officeart/2005/8/layout/process4"/>
    <dgm:cxn modelId="{683E9E49-1643-40B4-B6FD-86CD421DAEC2}" srcId="{D299778A-4B34-422B-B3B8-623C6B75C24C}" destId="{92EBFADA-F5C9-42B5-8C1C-3EAD9B811B02}" srcOrd="2" destOrd="0" parTransId="{16276255-5113-4E5D-9714-F5335770C9B3}" sibTransId="{7927988E-0BA9-4486-90A1-A7BC929F12BC}"/>
    <dgm:cxn modelId="{BF47D67C-00A9-43B7-980A-ED631FB42FDA}" srcId="{D299778A-4B34-422B-B3B8-623C6B75C24C}" destId="{EF7738A9-7D26-40AA-9B63-FDF9778E960D}" srcOrd="0" destOrd="0" parTransId="{4D91557F-FC6D-4010-A2DB-C7C17C12F19B}" sibTransId="{A07175E8-F720-40B6-ABD1-B7753598B28B}"/>
    <dgm:cxn modelId="{C35E1E90-0830-4B34-BFA8-D98A973E46D4}" type="presOf" srcId="{D299778A-4B34-422B-B3B8-623C6B75C24C}" destId="{66FE1331-B3C6-495F-B434-295763300C9C}" srcOrd="0" destOrd="0" presId="urn:microsoft.com/office/officeart/2005/8/layout/process4"/>
    <dgm:cxn modelId="{051B46A0-0DC7-463B-9AEE-1C52E4A6CAB0}" type="presOf" srcId="{B85D9412-BF30-488B-A807-6BDA5192844A}" destId="{C2043E54-93D5-48CC-92AD-AFF771152220}" srcOrd="0" destOrd="0" presId="urn:microsoft.com/office/officeart/2005/8/layout/process4"/>
    <dgm:cxn modelId="{80D8CBD6-E70F-4B49-832F-1D8F97A22916}" type="presOf" srcId="{92EBFADA-F5C9-42B5-8C1C-3EAD9B811B02}" destId="{A1689A74-AB10-463B-AE0A-1DC7F8720AC3}" srcOrd="0" destOrd="0" presId="urn:microsoft.com/office/officeart/2005/8/layout/process4"/>
    <dgm:cxn modelId="{1F1FBC6A-57E8-44CE-B017-02F81AB5013E}" type="presParOf" srcId="{66FE1331-B3C6-495F-B434-295763300C9C}" destId="{6A37ABD2-6380-4A11-BEC5-1D9C57E1810D}" srcOrd="0" destOrd="0" presId="urn:microsoft.com/office/officeart/2005/8/layout/process4"/>
    <dgm:cxn modelId="{4AD7CDC6-60D1-469D-9697-0D95DDADFF11}" type="presParOf" srcId="{6A37ABD2-6380-4A11-BEC5-1D9C57E1810D}" destId="{A1689A74-AB10-463B-AE0A-1DC7F8720AC3}" srcOrd="0" destOrd="0" presId="urn:microsoft.com/office/officeart/2005/8/layout/process4"/>
    <dgm:cxn modelId="{30232765-8084-444E-BBB8-58DA49BE5077}" type="presParOf" srcId="{66FE1331-B3C6-495F-B434-295763300C9C}" destId="{77218E7D-4032-4A32-AFB6-5430AF2468C8}" srcOrd="1" destOrd="0" presId="urn:microsoft.com/office/officeart/2005/8/layout/process4"/>
    <dgm:cxn modelId="{3349AA3E-8A6E-4A57-8D52-9329869EBBD1}" type="presParOf" srcId="{66FE1331-B3C6-495F-B434-295763300C9C}" destId="{566FC7BD-B7C9-4B6C-8180-C2915F0627EA}" srcOrd="2" destOrd="0" presId="urn:microsoft.com/office/officeart/2005/8/layout/process4"/>
    <dgm:cxn modelId="{0CA4BD9A-68CB-4E55-BB8E-2608ADEB13B7}" type="presParOf" srcId="{566FC7BD-B7C9-4B6C-8180-C2915F0627EA}" destId="{C2043E54-93D5-48CC-92AD-AFF771152220}" srcOrd="0" destOrd="0" presId="urn:microsoft.com/office/officeart/2005/8/layout/process4"/>
    <dgm:cxn modelId="{65FDBD23-4829-4660-9C4C-1934EE3AE074}" type="presParOf" srcId="{66FE1331-B3C6-495F-B434-295763300C9C}" destId="{7F2A6ED4-7480-47DB-9C33-077E7796E869}" srcOrd="3" destOrd="0" presId="urn:microsoft.com/office/officeart/2005/8/layout/process4"/>
    <dgm:cxn modelId="{202E65A2-117E-4BB6-95C4-262EF2EC6CAD}" type="presParOf" srcId="{66FE1331-B3C6-495F-B434-295763300C9C}" destId="{6AA20871-2A71-4A23-BBCE-7D750279C371}" srcOrd="4" destOrd="0" presId="urn:microsoft.com/office/officeart/2005/8/layout/process4"/>
    <dgm:cxn modelId="{D3895E83-742C-415E-96C4-F4030153328F}" type="presParOf" srcId="{6AA20871-2A71-4A23-BBCE-7D750279C371}" destId="{562F4637-3128-441E-B9D7-7ABE4D60DCD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1F19A3-FE4A-45E4-B6B6-718FA313B990}" type="doc">
      <dgm:prSet loTypeId="urn:microsoft.com/office/officeart/2005/8/layout/hierarchy1" loCatId="hierarchy" qsTypeId="urn:microsoft.com/office/officeart/2005/8/quickstyle/simple1" qsCatId="simple" csTypeId="urn:microsoft.com/office/officeart/2005/8/colors/accent6_2" csCatId="accent6"/>
      <dgm:spPr/>
      <dgm:t>
        <a:bodyPr/>
        <a:lstStyle/>
        <a:p>
          <a:endParaRPr lang="en-US"/>
        </a:p>
      </dgm:t>
    </dgm:pt>
    <dgm:pt modelId="{396D2037-DDEC-437B-97CB-3909B0C085DE}">
      <dgm:prSet/>
      <dgm:spPr/>
      <dgm:t>
        <a:bodyPr/>
        <a:lstStyle/>
        <a:p>
          <a:r>
            <a:rPr lang="fr-FR"/>
            <a:t>Utilisation de deux approches types « bag-of-words » (les différents mots qui représente les documents) : countvectorizer et tf-idf (term frequency – inverse document frequency).</a:t>
          </a:r>
          <a:endParaRPr lang="en-US"/>
        </a:p>
      </dgm:t>
    </dgm:pt>
    <dgm:pt modelId="{2F354D0A-C4A0-4F2D-917F-E586BE1D5961}" type="parTrans" cxnId="{AEB22FA6-79E6-4A28-B260-5B9F7C531E78}">
      <dgm:prSet/>
      <dgm:spPr/>
      <dgm:t>
        <a:bodyPr/>
        <a:lstStyle/>
        <a:p>
          <a:endParaRPr lang="en-US"/>
        </a:p>
      </dgm:t>
    </dgm:pt>
    <dgm:pt modelId="{09F74819-DBB7-4D92-86BD-2EF08E57A6FB}" type="sibTrans" cxnId="{AEB22FA6-79E6-4A28-B260-5B9F7C531E78}">
      <dgm:prSet/>
      <dgm:spPr/>
      <dgm:t>
        <a:bodyPr/>
        <a:lstStyle/>
        <a:p>
          <a:endParaRPr lang="en-US"/>
        </a:p>
      </dgm:t>
    </dgm:pt>
    <dgm:pt modelId="{472A453B-1FD9-48AD-9FB9-518D946AD007}">
      <dgm:prSet/>
      <dgm:spPr/>
      <dgm:t>
        <a:bodyPr/>
        <a:lstStyle/>
        <a:p>
          <a:r>
            <a:rPr lang="fr-FR"/>
            <a:t>CountVectoriser nous permet d’effectuer le comptage simple. On représente les mots retrouvés dans le corpus pour chaque document dans une matrice qui contient 1 si le mot est présent et 0 sinon.</a:t>
          </a:r>
          <a:endParaRPr lang="en-US"/>
        </a:p>
      </dgm:t>
    </dgm:pt>
    <dgm:pt modelId="{4EDBB53B-280F-45FA-95E4-536648F9064A}" type="parTrans" cxnId="{C190DB01-A194-4015-BD8F-E65CF369DF48}">
      <dgm:prSet/>
      <dgm:spPr/>
      <dgm:t>
        <a:bodyPr/>
        <a:lstStyle/>
        <a:p>
          <a:endParaRPr lang="en-US"/>
        </a:p>
      </dgm:t>
    </dgm:pt>
    <dgm:pt modelId="{B8D29FF6-340B-4B76-957F-B31DEEDEEB9F}" type="sibTrans" cxnId="{C190DB01-A194-4015-BD8F-E65CF369DF48}">
      <dgm:prSet/>
      <dgm:spPr/>
      <dgm:t>
        <a:bodyPr/>
        <a:lstStyle/>
        <a:p>
          <a:endParaRPr lang="en-US"/>
        </a:p>
      </dgm:t>
    </dgm:pt>
    <dgm:pt modelId="{3CBF5E62-D201-4C92-937E-A3541A8D3330}">
      <dgm:prSet/>
      <dgm:spPr/>
      <dgm:t>
        <a:bodyPr/>
        <a:lstStyle/>
        <a:p>
          <a:r>
            <a:rPr lang="fr-FR" dirty="0"/>
            <a:t>Tf-</a:t>
          </a:r>
          <a:r>
            <a:rPr lang="fr-FR" dirty="0" err="1"/>
            <a:t>idf</a:t>
          </a:r>
          <a:r>
            <a:rPr lang="fr-FR" dirty="0"/>
            <a:t> permet de pondérer la fréquence des mots présents dans tous les documents par un indicateur de similarité pour pouvoir mieux distinguer les documents.</a:t>
          </a:r>
          <a:endParaRPr lang="en-US" dirty="0"/>
        </a:p>
      </dgm:t>
    </dgm:pt>
    <dgm:pt modelId="{3E52D71F-F97B-40DE-8CC0-7298E8AD2050}" type="parTrans" cxnId="{FC594069-64E3-4108-85A6-4E5491FB7F67}">
      <dgm:prSet/>
      <dgm:spPr/>
      <dgm:t>
        <a:bodyPr/>
        <a:lstStyle/>
        <a:p>
          <a:endParaRPr lang="en-US"/>
        </a:p>
      </dgm:t>
    </dgm:pt>
    <dgm:pt modelId="{E4EC6B73-8DEC-4B03-A7AF-C68C13DED9CF}" type="sibTrans" cxnId="{FC594069-64E3-4108-85A6-4E5491FB7F67}">
      <dgm:prSet/>
      <dgm:spPr/>
      <dgm:t>
        <a:bodyPr/>
        <a:lstStyle/>
        <a:p>
          <a:endParaRPr lang="en-US"/>
        </a:p>
      </dgm:t>
    </dgm:pt>
    <dgm:pt modelId="{0C7CFE72-24F5-465B-880F-56F251CC66E9}" type="pres">
      <dgm:prSet presAssocID="{0E1F19A3-FE4A-45E4-B6B6-718FA313B990}" presName="hierChild1" presStyleCnt="0">
        <dgm:presLayoutVars>
          <dgm:chPref val="1"/>
          <dgm:dir/>
          <dgm:animOne val="branch"/>
          <dgm:animLvl val="lvl"/>
          <dgm:resizeHandles/>
        </dgm:presLayoutVars>
      </dgm:prSet>
      <dgm:spPr/>
    </dgm:pt>
    <dgm:pt modelId="{582298EB-6D3B-4F76-BAF0-D3ADF7D35426}" type="pres">
      <dgm:prSet presAssocID="{396D2037-DDEC-437B-97CB-3909B0C085DE}" presName="hierRoot1" presStyleCnt="0"/>
      <dgm:spPr/>
    </dgm:pt>
    <dgm:pt modelId="{5D236A22-0CF1-4236-8DDC-D0DACA09F6D0}" type="pres">
      <dgm:prSet presAssocID="{396D2037-DDEC-437B-97CB-3909B0C085DE}" presName="composite" presStyleCnt="0"/>
      <dgm:spPr/>
    </dgm:pt>
    <dgm:pt modelId="{E7C87FDC-2AB8-41B4-B929-E739E05AF79C}" type="pres">
      <dgm:prSet presAssocID="{396D2037-DDEC-437B-97CB-3909B0C085DE}" presName="background" presStyleLbl="node0" presStyleIdx="0" presStyleCnt="3"/>
      <dgm:spPr/>
    </dgm:pt>
    <dgm:pt modelId="{51D530CF-BDAE-4D22-BB47-B5C3686E8CEF}" type="pres">
      <dgm:prSet presAssocID="{396D2037-DDEC-437B-97CB-3909B0C085DE}" presName="text" presStyleLbl="fgAcc0" presStyleIdx="0" presStyleCnt="3">
        <dgm:presLayoutVars>
          <dgm:chPref val="3"/>
        </dgm:presLayoutVars>
      </dgm:prSet>
      <dgm:spPr/>
    </dgm:pt>
    <dgm:pt modelId="{0678CFAB-B80B-45B0-944C-2865FFF6AFC6}" type="pres">
      <dgm:prSet presAssocID="{396D2037-DDEC-437B-97CB-3909B0C085DE}" presName="hierChild2" presStyleCnt="0"/>
      <dgm:spPr/>
    </dgm:pt>
    <dgm:pt modelId="{10CF3208-92F6-46DB-B9FE-D7327963825A}" type="pres">
      <dgm:prSet presAssocID="{472A453B-1FD9-48AD-9FB9-518D946AD007}" presName="hierRoot1" presStyleCnt="0"/>
      <dgm:spPr/>
    </dgm:pt>
    <dgm:pt modelId="{FBD79FB9-EB67-4C75-B984-7E8B41D2D3B0}" type="pres">
      <dgm:prSet presAssocID="{472A453B-1FD9-48AD-9FB9-518D946AD007}" presName="composite" presStyleCnt="0"/>
      <dgm:spPr/>
    </dgm:pt>
    <dgm:pt modelId="{63AE70DE-7D67-4AA3-BCCC-7C4CD85D2E24}" type="pres">
      <dgm:prSet presAssocID="{472A453B-1FD9-48AD-9FB9-518D946AD007}" presName="background" presStyleLbl="node0" presStyleIdx="1" presStyleCnt="3"/>
      <dgm:spPr/>
    </dgm:pt>
    <dgm:pt modelId="{1E332FC3-FAF7-444F-B865-EC8AC9056DC2}" type="pres">
      <dgm:prSet presAssocID="{472A453B-1FD9-48AD-9FB9-518D946AD007}" presName="text" presStyleLbl="fgAcc0" presStyleIdx="1" presStyleCnt="3">
        <dgm:presLayoutVars>
          <dgm:chPref val="3"/>
        </dgm:presLayoutVars>
      </dgm:prSet>
      <dgm:spPr/>
    </dgm:pt>
    <dgm:pt modelId="{E594986F-8CF2-426E-BD20-932CA7DBEB75}" type="pres">
      <dgm:prSet presAssocID="{472A453B-1FD9-48AD-9FB9-518D946AD007}" presName="hierChild2" presStyleCnt="0"/>
      <dgm:spPr/>
    </dgm:pt>
    <dgm:pt modelId="{2A4F292B-DE17-406B-B206-7391AFDA416D}" type="pres">
      <dgm:prSet presAssocID="{3CBF5E62-D201-4C92-937E-A3541A8D3330}" presName="hierRoot1" presStyleCnt="0"/>
      <dgm:spPr/>
    </dgm:pt>
    <dgm:pt modelId="{36500C9A-5DD8-47DA-8F3D-818FB1C4F822}" type="pres">
      <dgm:prSet presAssocID="{3CBF5E62-D201-4C92-937E-A3541A8D3330}" presName="composite" presStyleCnt="0"/>
      <dgm:spPr/>
    </dgm:pt>
    <dgm:pt modelId="{12261D93-A665-4479-80F1-EF89428DFECF}" type="pres">
      <dgm:prSet presAssocID="{3CBF5E62-D201-4C92-937E-A3541A8D3330}" presName="background" presStyleLbl="node0" presStyleIdx="2" presStyleCnt="3"/>
      <dgm:spPr/>
    </dgm:pt>
    <dgm:pt modelId="{29DFB4A5-95F6-4E12-8855-AD66D4710B26}" type="pres">
      <dgm:prSet presAssocID="{3CBF5E62-D201-4C92-937E-A3541A8D3330}" presName="text" presStyleLbl="fgAcc0" presStyleIdx="2" presStyleCnt="3">
        <dgm:presLayoutVars>
          <dgm:chPref val="3"/>
        </dgm:presLayoutVars>
      </dgm:prSet>
      <dgm:spPr/>
    </dgm:pt>
    <dgm:pt modelId="{DAB291A9-943F-47C4-9D78-1E07D49DCB9A}" type="pres">
      <dgm:prSet presAssocID="{3CBF5E62-D201-4C92-937E-A3541A8D3330}" presName="hierChild2" presStyleCnt="0"/>
      <dgm:spPr/>
    </dgm:pt>
  </dgm:ptLst>
  <dgm:cxnLst>
    <dgm:cxn modelId="{C190DB01-A194-4015-BD8F-E65CF369DF48}" srcId="{0E1F19A3-FE4A-45E4-B6B6-718FA313B990}" destId="{472A453B-1FD9-48AD-9FB9-518D946AD007}" srcOrd="1" destOrd="0" parTransId="{4EDBB53B-280F-45FA-95E4-536648F9064A}" sibTransId="{B8D29FF6-340B-4B76-957F-B31DEEDEEB9F}"/>
    <dgm:cxn modelId="{FC594069-64E3-4108-85A6-4E5491FB7F67}" srcId="{0E1F19A3-FE4A-45E4-B6B6-718FA313B990}" destId="{3CBF5E62-D201-4C92-937E-A3541A8D3330}" srcOrd="2" destOrd="0" parTransId="{3E52D71F-F97B-40DE-8CC0-7298E8AD2050}" sibTransId="{E4EC6B73-8DEC-4B03-A7AF-C68C13DED9CF}"/>
    <dgm:cxn modelId="{7F6EF773-663B-4B5C-806D-3CEA7153A6B2}" type="presOf" srcId="{472A453B-1FD9-48AD-9FB9-518D946AD007}" destId="{1E332FC3-FAF7-444F-B865-EC8AC9056DC2}" srcOrd="0" destOrd="0" presId="urn:microsoft.com/office/officeart/2005/8/layout/hierarchy1"/>
    <dgm:cxn modelId="{591E798E-685C-46D6-A3BB-EDE58C672410}" type="presOf" srcId="{0E1F19A3-FE4A-45E4-B6B6-718FA313B990}" destId="{0C7CFE72-24F5-465B-880F-56F251CC66E9}" srcOrd="0" destOrd="0" presId="urn:microsoft.com/office/officeart/2005/8/layout/hierarchy1"/>
    <dgm:cxn modelId="{AEB22FA6-79E6-4A28-B260-5B9F7C531E78}" srcId="{0E1F19A3-FE4A-45E4-B6B6-718FA313B990}" destId="{396D2037-DDEC-437B-97CB-3909B0C085DE}" srcOrd="0" destOrd="0" parTransId="{2F354D0A-C4A0-4F2D-917F-E586BE1D5961}" sibTransId="{09F74819-DBB7-4D92-86BD-2EF08E57A6FB}"/>
    <dgm:cxn modelId="{0373C2EB-CE16-418E-9635-9D946727F5BF}" type="presOf" srcId="{396D2037-DDEC-437B-97CB-3909B0C085DE}" destId="{51D530CF-BDAE-4D22-BB47-B5C3686E8CEF}" srcOrd="0" destOrd="0" presId="urn:microsoft.com/office/officeart/2005/8/layout/hierarchy1"/>
    <dgm:cxn modelId="{23E08BFF-2B57-49DB-AC28-F49F4099493B}" type="presOf" srcId="{3CBF5E62-D201-4C92-937E-A3541A8D3330}" destId="{29DFB4A5-95F6-4E12-8855-AD66D4710B26}" srcOrd="0" destOrd="0" presId="urn:microsoft.com/office/officeart/2005/8/layout/hierarchy1"/>
    <dgm:cxn modelId="{46B1D901-3CB7-4951-81E2-BBC97FA3BBC6}" type="presParOf" srcId="{0C7CFE72-24F5-465B-880F-56F251CC66E9}" destId="{582298EB-6D3B-4F76-BAF0-D3ADF7D35426}" srcOrd="0" destOrd="0" presId="urn:microsoft.com/office/officeart/2005/8/layout/hierarchy1"/>
    <dgm:cxn modelId="{A3F6FB9E-FD1B-41FF-ADD0-8727490C3509}" type="presParOf" srcId="{582298EB-6D3B-4F76-BAF0-D3ADF7D35426}" destId="{5D236A22-0CF1-4236-8DDC-D0DACA09F6D0}" srcOrd="0" destOrd="0" presId="urn:microsoft.com/office/officeart/2005/8/layout/hierarchy1"/>
    <dgm:cxn modelId="{5A5FA4D1-CC2A-4E8E-BE05-FAB11D415D58}" type="presParOf" srcId="{5D236A22-0CF1-4236-8DDC-D0DACA09F6D0}" destId="{E7C87FDC-2AB8-41B4-B929-E739E05AF79C}" srcOrd="0" destOrd="0" presId="urn:microsoft.com/office/officeart/2005/8/layout/hierarchy1"/>
    <dgm:cxn modelId="{4532CB8E-E2A7-4A46-AB7F-AE74BFFBEDC1}" type="presParOf" srcId="{5D236A22-0CF1-4236-8DDC-D0DACA09F6D0}" destId="{51D530CF-BDAE-4D22-BB47-B5C3686E8CEF}" srcOrd="1" destOrd="0" presId="urn:microsoft.com/office/officeart/2005/8/layout/hierarchy1"/>
    <dgm:cxn modelId="{BA387379-F9C5-4BB7-A642-B56C35D6939B}" type="presParOf" srcId="{582298EB-6D3B-4F76-BAF0-D3ADF7D35426}" destId="{0678CFAB-B80B-45B0-944C-2865FFF6AFC6}" srcOrd="1" destOrd="0" presId="urn:microsoft.com/office/officeart/2005/8/layout/hierarchy1"/>
    <dgm:cxn modelId="{7C03D1BB-CA5A-4F33-8793-82CE9ACF4AE6}" type="presParOf" srcId="{0C7CFE72-24F5-465B-880F-56F251CC66E9}" destId="{10CF3208-92F6-46DB-B9FE-D7327963825A}" srcOrd="1" destOrd="0" presId="urn:microsoft.com/office/officeart/2005/8/layout/hierarchy1"/>
    <dgm:cxn modelId="{3581312A-6275-436D-BE37-381D7CB56014}" type="presParOf" srcId="{10CF3208-92F6-46DB-B9FE-D7327963825A}" destId="{FBD79FB9-EB67-4C75-B984-7E8B41D2D3B0}" srcOrd="0" destOrd="0" presId="urn:microsoft.com/office/officeart/2005/8/layout/hierarchy1"/>
    <dgm:cxn modelId="{9949FDCE-61B5-4A42-B90B-870031C58CC9}" type="presParOf" srcId="{FBD79FB9-EB67-4C75-B984-7E8B41D2D3B0}" destId="{63AE70DE-7D67-4AA3-BCCC-7C4CD85D2E24}" srcOrd="0" destOrd="0" presId="urn:microsoft.com/office/officeart/2005/8/layout/hierarchy1"/>
    <dgm:cxn modelId="{2620CD98-DC66-4DDE-82C0-5E1C5C77FD24}" type="presParOf" srcId="{FBD79FB9-EB67-4C75-B984-7E8B41D2D3B0}" destId="{1E332FC3-FAF7-444F-B865-EC8AC9056DC2}" srcOrd="1" destOrd="0" presId="urn:microsoft.com/office/officeart/2005/8/layout/hierarchy1"/>
    <dgm:cxn modelId="{0EF3A410-2534-4886-90AF-4080A4E6A9C9}" type="presParOf" srcId="{10CF3208-92F6-46DB-B9FE-D7327963825A}" destId="{E594986F-8CF2-426E-BD20-932CA7DBEB75}" srcOrd="1" destOrd="0" presId="urn:microsoft.com/office/officeart/2005/8/layout/hierarchy1"/>
    <dgm:cxn modelId="{BD264B4C-3DA9-4A8E-8BD6-5EFEF7B60388}" type="presParOf" srcId="{0C7CFE72-24F5-465B-880F-56F251CC66E9}" destId="{2A4F292B-DE17-406B-B206-7391AFDA416D}" srcOrd="2" destOrd="0" presId="urn:microsoft.com/office/officeart/2005/8/layout/hierarchy1"/>
    <dgm:cxn modelId="{7BB82492-B40B-4572-9D77-CF533C4D2060}" type="presParOf" srcId="{2A4F292B-DE17-406B-B206-7391AFDA416D}" destId="{36500C9A-5DD8-47DA-8F3D-818FB1C4F822}" srcOrd="0" destOrd="0" presId="urn:microsoft.com/office/officeart/2005/8/layout/hierarchy1"/>
    <dgm:cxn modelId="{9A966D11-DA08-4632-A2EC-8D5915976A41}" type="presParOf" srcId="{36500C9A-5DD8-47DA-8F3D-818FB1C4F822}" destId="{12261D93-A665-4479-80F1-EF89428DFECF}" srcOrd="0" destOrd="0" presId="urn:microsoft.com/office/officeart/2005/8/layout/hierarchy1"/>
    <dgm:cxn modelId="{4C71C329-85CC-45D7-B94D-6947F72B9D94}" type="presParOf" srcId="{36500C9A-5DD8-47DA-8F3D-818FB1C4F822}" destId="{29DFB4A5-95F6-4E12-8855-AD66D4710B26}" srcOrd="1" destOrd="0" presId="urn:microsoft.com/office/officeart/2005/8/layout/hierarchy1"/>
    <dgm:cxn modelId="{58D170F9-01E6-4139-A57A-813077C48EC1}" type="presParOf" srcId="{2A4F292B-DE17-406B-B206-7391AFDA416D}" destId="{DAB291A9-943F-47C4-9D78-1E07D49DCB9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1F19A3-FE4A-45E4-B6B6-718FA313B990}"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396D2037-DDEC-437B-97CB-3909B0C085DE}">
      <dgm:prSet/>
      <dgm:spPr/>
      <dgm:t>
        <a:bodyPr/>
        <a:lstStyle/>
        <a:p>
          <a:r>
            <a:rPr lang="fr-FR" dirty="0"/>
            <a:t>Approche Word2vec : </a:t>
          </a:r>
        </a:p>
        <a:p>
          <a:r>
            <a:rPr lang="fr-FR" dirty="0"/>
            <a:t>Représentation des documents par des vecteurs denses (continus)</a:t>
          </a:r>
        </a:p>
        <a:p>
          <a:endParaRPr lang="en-US" dirty="0"/>
        </a:p>
      </dgm:t>
    </dgm:pt>
    <dgm:pt modelId="{2F354D0A-C4A0-4F2D-917F-E586BE1D5961}" type="parTrans" cxnId="{AEB22FA6-79E6-4A28-B260-5B9F7C531E78}">
      <dgm:prSet/>
      <dgm:spPr/>
      <dgm:t>
        <a:bodyPr/>
        <a:lstStyle/>
        <a:p>
          <a:endParaRPr lang="en-US"/>
        </a:p>
      </dgm:t>
    </dgm:pt>
    <dgm:pt modelId="{09F74819-DBB7-4D92-86BD-2EF08E57A6FB}" type="sibTrans" cxnId="{AEB22FA6-79E6-4A28-B260-5B9F7C531E78}">
      <dgm:prSet/>
      <dgm:spPr/>
      <dgm:t>
        <a:bodyPr/>
        <a:lstStyle/>
        <a:p>
          <a:endParaRPr lang="en-US"/>
        </a:p>
      </dgm:t>
    </dgm:pt>
    <dgm:pt modelId="{472A453B-1FD9-48AD-9FB9-518D946AD007}">
      <dgm:prSet/>
      <dgm:spPr/>
      <dgm:t>
        <a:bodyPr/>
        <a:lstStyle/>
        <a:p>
          <a:r>
            <a:rPr lang="fr-FR" dirty="0"/>
            <a:t>Bert :</a:t>
          </a:r>
        </a:p>
        <a:p>
          <a:r>
            <a:rPr lang="fr-FR" dirty="0"/>
            <a:t>Représentation vectorielle contextuelle des mots </a:t>
          </a:r>
          <a:endParaRPr lang="en-US" dirty="0"/>
        </a:p>
      </dgm:t>
    </dgm:pt>
    <dgm:pt modelId="{4EDBB53B-280F-45FA-95E4-536648F9064A}" type="parTrans" cxnId="{C190DB01-A194-4015-BD8F-E65CF369DF48}">
      <dgm:prSet/>
      <dgm:spPr/>
      <dgm:t>
        <a:bodyPr/>
        <a:lstStyle/>
        <a:p>
          <a:endParaRPr lang="en-US"/>
        </a:p>
      </dgm:t>
    </dgm:pt>
    <dgm:pt modelId="{B8D29FF6-340B-4B76-957F-B31DEEDEEB9F}" type="sibTrans" cxnId="{C190DB01-A194-4015-BD8F-E65CF369DF48}">
      <dgm:prSet/>
      <dgm:spPr/>
      <dgm:t>
        <a:bodyPr/>
        <a:lstStyle/>
        <a:p>
          <a:endParaRPr lang="en-US"/>
        </a:p>
      </dgm:t>
    </dgm:pt>
    <dgm:pt modelId="{3CBF5E62-D201-4C92-937E-A3541A8D3330}">
      <dgm:prSet/>
      <dgm:spPr/>
      <dgm:t>
        <a:bodyPr/>
        <a:lstStyle/>
        <a:p>
          <a:r>
            <a:rPr lang="fr-FR" dirty="0"/>
            <a:t>USE (Universal Sentence Encoder) :</a:t>
          </a:r>
        </a:p>
        <a:p>
          <a:r>
            <a:rPr lang="fr-FR" b="0" i="0" dirty="0"/>
            <a:t>Encodage de phrase ou texte en entier en vecteurs de nombres réels</a:t>
          </a:r>
          <a:endParaRPr lang="en-US" dirty="0"/>
        </a:p>
      </dgm:t>
    </dgm:pt>
    <dgm:pt modelId="{3E52D71F-F97B-40DE-8CC0-7298E8AD2050}" type="parTrans" cxnId="{FC594069-64E3-4108-85A6-4E5491FB7F67}">
      <dgm:prSet/>
      <dgm:spPr/>
      <dgm:t>
        <a:bodyPr/>
        <a:lstStyle/>
        <a:p>
          <a:endParaRPr lang="en-US"/>
        </a:p>
      </dgm:t>
    </dgm:pt>
    <dgm:pt modelId="{E4EC6B73-8DEC-4B03-A7AF-C68C13DED9CF}" type="sibTrans" cxnId="{FC594069-64E3-4108-85A6-4E5491FB7F67}">
      <dgm:prSet/>
      <dgm:spPr/>
      <dgm:t>
        <a:bodyPr/>
        <a:lstStyle/>
        <a:p>
          <a:endParaRPr lang="en-US"/>
        </a:p>
      </dgm:t>
    </dgm:pt>
    <dgm:pt modelId="{DC926070-D020-4B6C-8D4C-E24CD6A5DA40}" type="pres">
      <dgm:prSet presAssocID="{0E1F19A3-FE4A-45E4-B6B6-718FA313B990}" presName="hierChild1" presStyleCnt="0">
        <dgm:presLayoutVars>
          <dgm:chPref val="1"/>
          <dgm:dir/>
          <dgm:animOne val="branch"/>
          <dgm:animLvl val="lvl"/>
          <dgm:resizeHandles/>
        </dgm:presLayoutVars>
      </dgm:prSet>
      <dgm:spPr/>
    </dgm:pt>
    <dgm:pt modelId="{D35E680B-877E-4D6F-B4D0-A719DF068E87}" type="pres">
      <dgm:prSet presAssocID="{396D2037-DDEC-437B-97CB-3909B0C085DE}" presName="hierRoot1" presStyleCnt="0"/>
      <dgm:spPr/>
    </dgm:pt>
    <dgm:pt modelId="{1AA8A1B2-A0F5-4F28-94A7-84734003832C}" type="pres">
      <dgm:prSet presAssocID="{396D2037-DDEC-437B-97CB-3909B0C085DE}" presName="composite" presStyleCnt="0"/>
      <dgm:spPr/>
    </dgm:pt>
    <dgm:pt modelId="{30CFA389-21A2-4D8A-A40A-EF78B4225AA8}" type="pres">
      <dgm:prSet presAssocID="{396D2037-DDEC-437B-97CB-3909B0C085DE}" presName="background" presStyleLbl="node0" presStyleIdx="0" presStyleCnt="3"/>
      <dgm:spPr/>
    </dgm:pt>
    <dgm:pt modelId="{3E706D1C-1E34-4E0F-9934-CE6A378DCB56}" type="pres">
      <dgm:prSet presAssocID="{396D2037-DDEC-437B-97CB-3909B0C085DE}" presName="text" presStyleLbl="fgAcc0" presStyleIdx="0" presStyleCnt="3">
        <dgm:presLayoutVars>
          <dgm:chPref val="3"/>
        </dgm:presLayoutVars>
      </dgm:prSet>
      <dgm:spPr/>
    </dgm:pt>
    <dgm:pt modelId="{04D05C17-07DD-465E-894B-0EB69FC7D1BC}" type="pres">
      <dgm:prSet presAssocID="{396D2037-DDEC-437B-97CB-3909B0C085DE}" presName="hierChild2" presStyleCnt="0"/>
      <dgm:spPr/>
    </dgm:pt>
    <dgm:pt modelId="{5D5A2EF2-127F-4B63-A1D8-BDA26C56D90B}" type="pres">
      <dgm:prSet presAssocID="{472A453B-1FD9-48AD-9FB9-518D946AD007}" presName="hierRoot1" presStyleCnt="0"/>
      <dgm:spPr/>
    </dgm:pt>
    <dgm:pt modelId="{41DFB5BB-6FCE-4CBF-8CAD-DD255DA850AD}" type="pres">
      <dgm:prSet presAssocID="{472A453B-1FD9-48AD-9FB9-518D946AD007}" presName="composite" presStyleCnt="0"/>
      <dgm:spPr/>
    </dgm:pt>
    <dgm:pt modelId="{0012ABDA-9284-46BA-AB95-24831262E976}" type="pres">
      <dgm:prSet presAssocID="{472A453B-1FD9-48AD-9FB9-518D946AD007}" presName="background" presStyleLbl="node0" presStyleIdx="1" presStyleCnt="3"/>
      <dgm:spPr/>
    </dgm:pt>
    <dgm:pt modelId="{2BB3BDA5-9DDF-48C8-846C-13480382598B}" type="pres">
      <dgm:prSet presAssocID="{472A453B-1FD9-48AD-9FB9-518D946AD007}" presName="text" presStyleLbl="fgAcc0" presStyleIdx="1" presStyleCnt="3">
        <dgm:presLayoutVars>
          <dgm:chPref val="3"/>
        </dgm:presLayoutVars>
      </dgm:prSet>
      <dgm:spPr/>
    </dgm:pt>
    <dgm:pt modelId="{9AA77C31-6B45-4E07-8A5E-E60056072EDF}" type="pres">
      <dgm:prSet presAssocID="{472A453B-1FD9-48AD-9FB9-518D946AD007}" presName="hierChild2" presStyleCnt="0"/>
      <dgm:spPr/>
    </dgm:pt>
    <dgm:pt modelId="{F1B0A8C5-E612-4D2F-BCBF-A4CFE894274A}" type="pres">
      <dgm:prSet presAssocID="{3CBF5E62-D201-4C92-937E-A3541A8D3330}" presName="hierRoot1" presStyleCnt="0"/>
      <dgm:spPr/>
    </dgm:pt>
    <dgm:pt modelId="{B07CB9DB-ED22-4EFB-8754-E2442292E563}" type="pres">
      <dgm:prSet presAssocID="{3CBF5E62-D201-4C92-937E-A3541A8D3330}" presName="composite" presStyleCnt="0"/>
      <dgm:spPr/>
    </dgm:pt>
    <dgm:pt modelId="{DA93419D-99FD-4D7C-89AC-E360EF692C9C}" type="pres">
      <dgm:prSet presAssocID="{3CBF5E62-D201-4C92-937E-A3541A8D3330}" presName="background" presStyleLbl="node0" presStyleIdx="2" presStyleCnt="3"/>
      <dgm:spPr/>
    </dgm:pt>
    <dgm:pt modelId="{45AB7758-E584-496E-AB80-420947228C19}" type="pres">
      <dgm:prSet presAssocID="{3CBF5E62-D201-4C92-937E-A3541A8D3330}" presName="text" presStyleLbl="fgAcc0" presStyleIdx="2" presStyleCnt="3">
        <dgm:presLayoutVars>
          <dgm:chPref val="3"/>
        </dgm:presLayoutVars>
      </dgm:prSet>
      <dgm:spPr/>
    </dgm:pt>
    <dgm:pt modelId="{935B9ACC-3961-4D81-9860-3A7C47270F01}" type="pres">
      <dgm:prSet presAssocID="{3CBF5E62-D201-4C92-937E-A3541A8D3330}" presName="hierChild2" presStyleCnt="0"/>
      <dgm:spPr/>
    </dgm:pt>
  </dgm:ptLst>
  <dgm:cxnLst>
    <dgm:cxn modelId="{C190DB01-A194-4015-BD8F-E65CF369DF48}" srcId="{0E1F19A3-FE4A-45E4-B6B6-718FA313B990}" destId="{472A453B-1FD9-48AD-9FB9-518D946AD007}" srcOrd="1" destOrd="0" parTransId="{4EDBB53B-280F-45FA-95E4-536648F9064A}" sibTransId="{B8D29FF6-340B-4B76-957F-B31DEEDEEB9F}"/>
    <dgm:cxn modelId="{63676646-9FA1-4E9B-BB3F-21B637027A33}" type="presOf" srcId="{0E1F19A3-FE4A-45E4-B6B6-718FA313B990}" destId="{DC926070-D020-4B6C-8D4C-E24CD6A5DA40}" srcOrd="0" destOrd="0" presId="urn:microsoft.com/office/officeart/2005/8/layout/hierarchy1"/>
    <dgm:cxn modelId="{FC594069-64E3-4108-85A6-4E5491FB7F67}" srcId="{0E1F19A3-FE4A-45E4-B6B6-718FA313B990}" destId="{3CBF5E62-D201-4C92-937E-A3541A8D3330}" srcOrd="2" destOrd="0" parTransId="{3E52D71F-F97B-40DE-8CC0-7298E8AD2050}" sibTransId="{E4EC6B73-8DEC-4B03-A7AF-C68C13DED9CF}"/>
    <dgm:cxn modelId="{3A2F499D-2BF7-466F-8D45-5573753FD749}" type="presOf" srcId="{396D2037-DDEC-437B-97CB-3909B0C085DE}" destId="{3E706D1C-1E34-4E0F-9934-CE6A378DCB56}" srcOrd="0" destOrd="0" presId="urn:microsoft.com/office/officeart/2005/8/layout/hierarchy1"/>
    <dgm:cxn modelId="{AEB22FA6-79E6-4A28-B260-5B9F7C531E78}" srcId="{0E1F19A3-FE4A-45E4-B6B6-718FA313B990}" destId="{396D2037-DDEC-437B-97CB-3909B0C085DE}" srcOrd="0" destOrd="0" parTransId="{2F354D0A-C4A0-4F2D-917F-E586BE1D5961}" sibTransId="{09F74819-DBB7-4D92-86BD-2EF08E57A6FB}"/>
    <dgm:cxn modelId="{BEA1D8AA-96FE-4377-A327-1C80CFBDC4F5}" type="presOf" srcId="{472A453B-1FD9-48AD-9FB9-518D946AD007}" destId="{2BB3BDA5-9DDF-48C8-846C-13480382598B}" srcOrd="0" destOrd="0" presId="urn:microsoft.com/office/officeart/2005/8/layout/hierarchy1"/>
    <dgm:cxn modelId="{5E6F58E1-091C-4646-BF1F-9CF2746EB309}" type="presOf" srcId="{3CBF5E62-D201-4C92-937E-A3541A8D3330}" destId="{45AB7758-E584-496E-AB80-420947228C19}" srcOrd="0" destOrd="0" presId="urn:microsoft.com/office/officeart/2005/8/layout/hierarchy1"/>
    <dgm:cxn modelId="{33C59933-4964-46A5-B14E-61E24CCA1FE6}" type="presParOf" srcId="{DC926070-D020-4B6C-8D4C-E24CD6A5DA40}" destId="{D35E680B-877E-4D6F-B4D0-A719DF068E87}" srcOrd="0" destOrd="0" presId="urn:microsoft.com/office/officeart/2005/8/layout/hierarchy1"/>
    <dgm:cxn modelId="{1FC94634-D778-44D6-9873-BA27C350AFBF}" type="presParOf" srcId="{D35E680B-877E-4D6F-B4D0-A719DF068E87}" destId="{1AA8A1B2-A0F5-4F28-94A7-84734003832C}" srcOrd="0" destOrd="0" presId="urn:microsoft.com/office/officeart/2005/8/layout/hierarchy1"/>
    <dgm:cxn modelId="{E71EC1C6-5E9D-4880-931B-EA2AA1ADC024}" type="presParOf" srcId="{1AA8A1B2-A0F5-4F28-94A7-84734003832C}" destId="{30CFA389-21A2-4D8A-A40A-EF78B4225AA8}" srcOrd="0" destOrd="0" presId="urn:microsoft.com/office/officeart/2005/8/layout/hierarchy1"/>
    <dgm:cxn modelId="{38D1C965-3C24-440F-B30D-978846D3D73B}" type="presParOf" srcId="{1AA8A1B2-A0F5-4F28-94A7-84734003832C}" destId="{3E706D1C-1E34-4E0F-9934-CE6A378DCB56}" srcOrd="1" destOrd="0" presId="urn:microsoft.com/office/officeart/2005/8/layout/hierarchy1"/>
    <dgm:cxn modelId="{3E63E09D-2D9B-4A61-BB4A-51D130D3B9CF}" type="presParOf" srcId="{D35E680B-877E-4D6F-B4D0-A719DF068E87}" destId="{04D05C17-07DD-465E-894B-0EB69FC7D1BC}" srcOrd="1" destOrd="0" presId="urn:microsoft.com/office/officeart/2005/8/layout/hierarchy1"/>
    <dgm:cxn modelId="{F6F7D0B1-BF1F-4624-921F-AE051C8C7E7E}" type="presParOf" srcId="{DC926070-D020-4B6C-8D4C-E24CD6A5DA40}" destId="{5D5A2EF2-127F-4B63-A1D8-BDA26C56D90B}" srcOrd="1" destOrd="0" presId="urn:microsoft.com/office/officeart/2005/8/layout/hierarchy1"/>
    <dgm:cxn modelId="{4BF507DC-2FDC-4E6A-B5B9-987EBA700AFA}" type="presParOf" srcId="{5D5A2EF2-127F-4B63-A1D8-BDA26C56D90B}" destId="{41DFB5BB-6FCE-4CBF-8CAD-DD255DA850AD}" srcOrd="0" destOrd="0" presId="urn:microsoft.com/office/officeart/2005/8/layout/hierarchy1"/>
    <dgm:cxn modelId="{6A2B0EDC-D71D-4482-864C-CF4B3F99A3E0}" type="presParOf" srcId="{41DFB5BB-6FCE-4CBF-8CAD-DD255DA850AD}" destId="{0012ABDA-9284-46BA-AB95-24831262E976}" srcOrd="0" destOrd="0" presId="urn:microsoft.com/office/officeart/2005/8/layout/hierarchy1"/>
    <dgm:cxn modelId="{DDDACEA2-41E1-404F-8E4C-44848C875AF0}" type="presParOf" srcId="{41DFB5BB-6FCE-4CBF-8CAD-DD255DA850AD}" destId="{2BB3BDA5-9DDF-48C8-846C-13480382598B}" srcOrd="1" destOrd="0" presId="urn:microsoft.com/office/officeart/2005/8/layout/hierarchy1"/>
    <dgm:cxn modelId="{B426DAB2-B523-4BDD-87CC-5FBE6CC9E350}" type="presParOf" srcId="{5D5A2EF2-127F-4B63-A1D8-BDA26C56D90B}" destId="{9AA77C31-6B45-4E07-8A5E-E60056072EDF}" srcOrd="1" destOrd="0" presId="urn:microsoft.com/office/officeart/2005/8/layout/hierarchy1"/>
    <dgm:cxn modelId="{34066CE2-01A9-4047-A48F-E316D5CB0BFB}" type="presParOf" srcId="{DC926070-D020-4B6C-8D4C-E24CD6A5DA40}" destId="{F1B0A8C5-E612-4D2F-BCBF-A4CFE894274A}" srcOrd="2" destOrd="0" presId="urn:microsoft.com/office/officeart/2005/8/layout/hierarchy1"/>
    <dgm:cxn modelId="{2C201F92-6FF1-439F-9A2D-EE0ECEB192C1}" type="presParOf" srcId="{F1B0A8C5-E612-4D2F-BCBF-A4CFE894274A}" destId="{B07CB9DB-ED22-4EFB-8754-E2442292E563}" srcOrd="0" destOrd="0" presId="urn:microsoft.com/office/officeart/2005/8/layout/hierarchy1"/>
    <dgm:cxn modelId="{2615F504-04C0-409A-AB3A-79F2C85FC256}" type="presParOf" srcId="{B07CB9DB-ED22-4EFB-8754-E2442292E563}" destId="{DA93419D-99FD-4D7C-89AC-E360EF692C9C}" srcOrd="0" destOrd="0" presId="urn:microsoft.com/office/officeart/2005/8/layout/hierarchy1"/>
    <dgm:cxn modelId="{5E5A1574-03ED-48D8-9A5A-FFBBA1C71B7C}" type="presParOf" srcId="{B07CB9DB-ED22-4EFB-8754-E2442292E563}" destId="{45AB7758-E584-496E-AB80-420947228C19}" srcOrd="1" destOrd="0" presId="urn:microsoft.com/office/officeart/2005/8/layout/hierarchy1"/>
    <dgm:cxn modelId="{111DB1AA-9202-4056-BE83-230181E1580D}" type="presParOf" srcId="{F1B0A8C5-E612-4D2F-BCBF-A4CFE894274A}" destId="{935B9ACC-3961-4D81-9860-3A7C47270F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99778A-4B34-422B-B3B8-623C6B75C24C}"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EF7738A9-7D26-40AA-9B63-FDF9778E960D}">
      <dgm:prSet/>
      <dgm:spPr/>
      <dgm:t>
        <a:bodyPr/>
        <a:lstStyle/>
        <a:p>
          <a:r>
            <a:rPr lang="en-US" dirty="0" err="1"/>
            <a:t>Prétraitement</a:t>
          </a:r>
          <a:r>
            <a:rPr lang="en-US" dirty="0"/>
            <a:t> des images : </a:t>
          </a:r>
          <a:r>
            <a:rPr lang="en-US" dirty="0" err="1"/>
            <a:t>égalisation</a:t>
          </a:r>
          <a:r>
            <a:rPr lang="en-US" dirty="0"/>
            <a:t> des </a:t>
          </a:r>
          <a:r>
            <a:rPr lang="en-US" dirty="0" err="1"/>
            <a:t>histogramme</a:t>
          </a:r>
          <a:r>
            <a:rPr lang="en-US" dirty="0"/>
            <a:t>, </a:t>
          </a:r>
          <a:r>
            <a:rPr lang="en-US" dirty="0" err="1"/>
            <a:t>niveau</a:t>
          </a:r>
          <a:r>
            <a:rPr lang="en-US" dirty="0"/>
            <a:t> de gris. </a:t>
          </a:r>
        </a:p>
      </dgm:t>
    </dgm:pt>
    <dgm:pt modelId="{4D91557F-FC6D-4010-A2DB-C7C17C12F19B}" type="parTrans" cxnId="{BF47D67C-00A9-43B7-980A-ED631FB42FDA}">
      <dgm:prSet/>
      <dgm:spPr/>
      <dgm:t>
        <a:bodyPr/>
        <a:lstStyle/>
        <a:p>
          <a:endParaRPr lang="en-US"/>
        </a:p>
      </dgm:t>
    </dgm:pt>
    <dgm:pt modelId="{A07175E8-F720-40B6-ABD1-B7753598B28B}" type="sibTrans" cxnId="{BF47D67C-00A9-43B7-980A-ED631FB42FDA}">
      <dgm:prSet/>
      <dgm:spPr/>
      <dgm:t>
        <a:bodyPr/>
        <a:lstStyle/>
        <a:p>
          <a:endParaRPr lang="en-US"/>
        </a:p>
      </dgm:t>
    </dgm:pt>
    <dgm:pt modelId="{B85D9412-BF30-488B-A807-6BDA5192844A}">
      <dgm:prSet/>
      <dgm:spPr/>
      <dgm:t>
        <a:bodyPr/>
        <a:lstStyle/>
        <a:p>
          <a:r>
            <a:rPr lang="en-US" dirty="0"/>
            <a:t>Extraction des features </a:t>
          </a:r>
        </a:p>
      </dgm:t>
    </dgm:pt>
    <dgm:pt modelId="{02738141-2AB6-419D-BA92-5ABF1044D17F}" type="parTrans" cxnId="{A4C9C126-E35E-4C0C-BEBA-A50B6087B67E}">
      <dgm:prSet/>
      <dgm:spPr/>
      <dgm:t>
        <a:bodyPr/>
        <a:lstStyle/>
        <a:p>
          <a:endParaRPr lang="en-US"/>
        </a:p>
      </dgm:t>
    </dgm:pt>
    <dgm:pt modelId="{F760A201-D7A8-4BBA-954B-255976098D6D}" type="sibTrans" cxnId="{A4C9C126-E35E-4C0C-BEBA-A50B6087B67E}">
      <dgm:prSet/>
      <dgm:spPr/>
      <dgm:t>
        <a:bodyPr/>
        <a:lstStyle/>
        <a:p>
          <a:endParaRPr lang="en-US"/>
        </a:p>
      </dgm:t>
    </dgm:pt>
    <dgm:pt modelId="{C6C057AB-9212-4F69-B014-C4822EF0920B}">
      <dgm:prSet/>
      <dgm:spPr/>
      <dgm:t>
        <a:bodyPr/>
        <a:lstStyle/>
        <a:p>
          <a:r>
            <a:rPr lang="en-US" dirty="0" err="1"/>
            <a:t>Réduction</a:t>
          </a:r>
          <a:r>
            <a:rPr lang="en-US" dirty="0"/>
            <a:t> de dimension ACP + T-SNE</a:t>
          </a:r>
        </a:p>
      </dgm:t>
    </dgm:pt>
    <dgm:pt modelId="{9E9CD55D-8A51-4BD2-A74C-0401130B7B68}" type="parTrans" cxnId="{859D6017-63FE-498B-AE53-5CDF68E330BF}">
      <dgm:prSet/>
      <dgm:spPr/>
      <dgm:t>
        <a:bodyPr/>
        <a:lstStyle/>
        <a:p>
          <a:endParaRPr lang="fr-FR"/>
        </a:p>
      </dgm:t>
    </dgm:pt>
    <dgm:pt modelId="{BCDBD72C-2A94-4902-A2C1-27E0CFA627E8}" type="sibTrans" cxnId="{859D6017-63FE-498B-AE53-5CDF68E330BF}">
      <dgm:prSet/>
      <dgm:spPr/>
      <dgm:t>
        <a:bodyPr/>
        <a:lstStyle/>
        <a:p>
          <a:endParaRPr lang="fr-FR"/>
        </a:p>
      </dgm:t>
    </dgm:pt>
    <dgm:pt modelId="{66FE1331-B3C6-495F-B434-295763300C9C}" type="pres">
      <dgm:prSet presAssocID="{D299778A-4B34-422B-B3B8-623C6B75C24C}" presName="Name0" presStyleCnt="0">
        <dgm:presLayoutVars>
          <dgm:dir/>
          <dgm:animLvl val="lvl"/>
          <dgm:resizeHandles val="exact"/>
        </dgm:presLayoutVars>
      </dgm:prSet>
      <dgm:spPr/>
    </dgm:pt>
    <dgm:pt modelId="{615DAC92-F295-421B-87B6-825799C3DEDF}" type="pres">
      <dgm:prSet presAssocID="{C6C057AB-9212-4F69-B014-C4822EF0920B}" presName="boxAndChildren" presStyleCnt="0"/>
      <dgm:spPr/>
    </dgm:pt>
    <dgm:pt modelId="{2C2B208A-65A7-462A-A063-3F696A73427E}" type="pres">
      <dgm:prSet presAssocID="{C6C057AB-9212-4F69-B014-C4822EF0920B}" presName="parentTextBox" presStyleLbl="node1" presStyleIdx="0" presStyleCnt="3"/>
      <dgm:spPr/>
    </dgm:pt>
    <dgm:pt modelId="{9D2971C8-CDFF-4789-A0D3-25822A011AD9}" type="pres">
      <dgm:prSet presAssocID="{F760A201-D7A8-4BBA-954B-255976098D6D}" presName="sp" presStyleCnt="0"/>
      <dgm:spPr/>
    </dgm:pt>
    <dgm:pt modelId="{49ABAE61-2BB5-4D9A-8750-921B72F46B1B}" type="pres">
      <dgm:prSet presAssocID="{B85D9412-BF30-488B-A807-6BDA5192844A}" presName="arrowAndChildren" presStyleCnt="0"/>
      <dgm:spPr/>
    </dgm:pt>
    <dgm:pt modelId="{D44583F9-4698-43B9-8277-DFA7C7CA7503}" type="pres">
      <dgm:prSet presAssocID="{B85D9412-BF30-488B-A807-6BDA5192844A}" presName="parentTextArrow" presStyleLbl="node1" presStyleIdx="1" presStyleCnt="3"/>
      <dgm:spPr/>
    </dgm:pt>
    <dgm:pt modelId="{7F2A6ED4-7480-47DB-9C33-077E7796E869}" type="pres">
      <dgm:prSet presAssocID="{A07175E8-F720-40B6-ABD1-B7753598B28B}" presName="sp" presStyleCnt="0"/>
      <dgm:spPr/>
    </dgm:pt>
    <dgm:pt modelId="{6AA20871-2A71-4A23-BBCE-7D750279C371}" type="pres">
      <dgm:prSet presAssocID="{EF7738A9-7D26-40AA-9B63-FDF9778E960D}" presName="arrowAndChildren" presStyleCnt="0"/>
      <dgm:spPr/>
    </dgm:pt>
    <dgm:pt modelId="{562F4637-3128-441E-B9D7-7ABE4D60DCDC}" type="pres">
      <dgm:prSet presAssocID="{EF7738A9-7D26-40AA-9B63-FDF9778E960D}" presName="parentTextArrow" presStyleLbl="node1" presStyleIdx="2" presStyleCnt="3"/>
      <dgm:spPr/>
    </dgm:pt>
  </dgm:ptLst>
  <dgm:cxnLst>
    <dgm:cxn modelId="{859D6017-63FE-498B-AE53-5CDF68E330BF}" srcId="{D299778A-4B34-422B-B3B8-623C6B75C24C}" destId="{C6C057AB-9212-4F69-B014-C4822EF0920B}" srcOrd="2" destOrd="0" parTransId="{9E9CD55D-8A51-4BD2-A74C-0401130B7B68}" sibTransId="{BCDBD72C-2A94-4902-A2C1-27E0CFA627E8}"/>
    <dgm:cxn modelId="{A4C9C126-E35E-4C0C-BEBA-A50B6087B67E}" srcId="{D299778A-4B34-422B-B3B8-623C6B75C24C}" destId="{B85D9412-BF30-488B-A807-6BDA5192844A}" srcOrd="1" destOrd="0" parTransId="{02738141-2AB6-419D-BA92-5ABF1044D17F}" sibTransId="{F760A201-D7A8-4BBA-954B-255976098D6D}"/>
    <dgm:cxn modelId="{5D33EC61-504C-4A16-90BB-F21840860E8B}" type="presOf" srcId="{EF7738A9-7D26-40AA-9B63-FDF9778E960D}" destId="{562F4637-3128-441E-B9D7-7ABE4D60DCDC}" srcOrd="0" destOrd="0" presId="urn:microsoft.com/office/officeart/2005/8/layout/process4"/>
    <dgm:cxn modelId="{BF47D67C-00A9-43B7-980A-ED631FB42FDA}" srcId="{D299778A-4B34-422B-B3B8-623C6B75C24C}" destId="{EF7738A9-7D26-40AA-9B63-FDF9778E960D}" srcOrd="0" destOrd="0" parTransId="{4D91557F-FC6D-4010-A2DB-C7C17C12F19B}" sibTransId="{A07175E8-F720-40B6-ABD1-B7753598B28B}"/>
    <dgm:cxn modelId="{C35E1E90-0830-4B34-BFA8-D98A973E46D4}" type="presOf" srcId="{D299778A-4B34-422B-B3B8-623C6B75C24C}" destId="{66FE1331-B3C6-495F-B434-295763300C9C}" srcOrd="0" destOrd="0" presId="urn:microsoft.com/office/officeart/2005/8/layout/process4"/>
    <dgm:cxn modelId="{87F5D1A1-1CC1-458A-A847-484289000D03}" type="presOf" srcId="{B85D9412-BF30-488B-A807-6BDA5192844A}" destId="{D44583F9-4698-43B9-8277-DFA7C7CA7503}" srcOrd="0" destOrd="0" presId="urn:microsoft.com/office/officeart/2005/8/layout/process4"/>
    <dgm:cxn modelId="{17D4CCC1-C3C4-4FE9-860C-15E472A12E65}" type="presOf" srcId="{C6C057AB-9212-4F69-B014-C4822EF0920B}" destId="{2C2B208A-65A7-462A-A063-3F696A73427E}" srcOrd="0" destOrd="0" presId="urn:microsoft.com/office/officeart/2005/8/layout/process4"/>
    <dgm:cxn modelId="{88387ED5-3C94-4164-9ECC-5B9BB0FFC55D}" type="presParOf" srcId="{66FE1331-B3C6-495F-B434-295763300C9C}" destId="{615DAC92-F295-421B-87B6-825799C3DEDF}" srcOrd="0" destOrd="0" presId="urn:microsoft.com/office/officeart/2005/8/layout/process4"/>
    <dgm:cxn modelId="{649601A3-ADE8-495E-AAAF-CC93147C9855}" type="presParOf" srcId="{615DAC92-F295-421B-87B6-825799C3DEDF}" destId="{2C2B208A-65A7-462A-A063-3F696A73427E}" srcOrd="0" destOrd="0" presId="urn:microsoft.com/office/officeart/2005/8/layout/process4"/>
    <dgm:cxn modelId="{C23D1542-9AB9-43FD-9E7E-28567E5E543C}" type="presParOf" srcId="{66FE1331-B3C6-495F-B434-295763300C9C}" destId="{9D2971C8-CDFF-4789-A0D3-25822A011AD9}" srcOrd="1" destOrd="0" presId="urn:microsoft.com/office/officeart/2005/8/layout/process4"/>
    <dgm:cxn modelId="{D86D057B-DDD0-414A-BC59-017853866B35}" type="presParOf" srcId="{66FE1331-B3C6-495F-B434-295763300C9C}" destId="{49ABAE61-2BB5-4D9A-8750-921B72F46B1B}" srcOrd="2" destOrd="0" presId="urn:microsoft.com/office/officeart/2005/8/layout/process4"/>
    <dgm:cxn modelId="{1C8EDDAF-66F7-4B75-949E-6C005ADDEE30}" type="presParOf" srcId="{49ABAE61-2BB5-4D9A-8750-921B72F46B1B}" destId="{D44583F9-4698-43B9-8277-DFA7C7CA7503}" srcOrd="0" destOrd="0" presId="urn:microsoft.com/office/officeart/2005/8/layout/process4"/>
    <dgm:cxn modelId="{65FDBD23-4829-4660-9C4C-1934EE3AE074}" type="presParOf" srcId="{66FE1331-B3C6-495F-B434-295763300C9C}" destId="{7F2A6ED4-7480-47DB-9C33-077E7796E869}" srcOrd="3" destOrd="0" presId="urn:microsoft.com/office/officeart/2005/8/layout/process4"/>
    <dgm:cxn modelId="{202E65A2-117E-4BB6-95C4-262EF2EC6CAD}" type="presParOf" srcId="{66FE1331-B3C6-495F-B434-295763300C9C}" destId="{6AA20871-2A71-4A23-BBCE-7D750279C371}" srcOrd="4" destOrd="0" presId="urn:microsoft.com/office/officeart/2005/8/layout/process4"/>
    <dgm:cxn modelId="{D3895E83-742C-415E-96C4-F4030153328F}" type="presParOf" srcId="{6AA20871-2A71-4A23-BBCE-7D750279C371}" destId="{562F4637-3128-441E-B9D7-7ABE4D60DCD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1F19A3-FE4A-45E4-B6B6-718FA313B990}"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396D2037-DDEC-437B-97CB-3909B0C085DE}">
      <dgm:prSet/>
      <dgm:spPr/>
      <dgm:t>
        <a:bodyPr/>
        <a:lstStyle/>
        <a:p>
          <a:r>
            <a:rPr lang="fr-FR" dirty="0"/>
            <a:t>Utilisation de l’algorithme SIFT</a:t>
          </a:r>
          <a:endParaRPr lang="en-US" dirty="0"/>
        </a:p>
      </dgm:t>
    </dgm:pt>
    <dgm:pt modelId="{2F354D0A-C4A0-4F2D-917F-E586BE1D5961}" type="parTrans" cxnId="{AEB22FA6-79E6-4A28-B260-5B9F7C531E78}">
      <dgm:prSet/>
      <dgm:spPr/>
      <dgm:t>
        <a:bodyPr/>
        <a:lstStyle/>
        <a:p>
          <a:endParaRPr lang="en-US"/>
        </a:p>
      </dgm:t>
    </dgm:pt>
    <dgm:pt modelId="{09F74819-DBB7-4D92-86BD-2EF08E57A6FB}" type="sibTrans" cxnId="{AEB22FA6-79E6-4A28-B260-5B9F7C531E78}">
      <dgm:prSet/>
      <dgm:spPr/>
      <dgm:t>
        <a:bodyPr/>
        <a:lstStyle/>
        <a:p>
          <a:endParaRPr lang="en-US"/>
        </a:p>
      </dgm:t>
    </dgm:pt>
    <dgm:pt modelId="{472A453B-1FD9-48AD-9FB9-518D946AD007}">
      <dgm:prSet/>
      <dgm:spPr/>
      <dgm:t>
        <a:bodyPr/>
        <a:lstStyle/>
        <a:p>
          <a:r>
            <a:rPr lang="fr-FR" dirty="0"/>
            <a:t>Utilisation du CNN </a:t>
          </a:r>
          <a:r>
            <a:rPr lang="fr-FR" dirty="0" err="1"/>
            <a:t>transfer</a:t>
          </a:r>
          <a:r>
            <a:rPr lang="fr-FR" dirty="0"/>
            <a:t> </a:t>
          </a:r>
          <a:r>
            <a:rPr lang="fr-FR" dirty="0" err="1"/>
            <a:t>learning</a:t>
          </a:r>
          <a:r>
            <a:rPr lang="fr-FR" dirty="0"/>
            <a:t> : le modèle pré-entraîné Vgg16</a:t>
          </a:r>
          <a:endParaRPr lang="en-US" dirty="0"/>
        </a:p>
      </dgm:t>
    </dgm:pt>
    <dgm:pt modelId="{4EDBB53B-280F-45FA-95E4-536648F9064A}" type="parTrans" cxnId="{C190DB01-A194-4015-BD8F-E65CF369DF48}">
      <dgm:prSet/>
      <dgm:spPr/>
      <dgm:t>
        <a:bodyPr/>
        <a:lstStyle/>
        <a:p>
          <a:endParaRPr lang="en-US"/>
        </a:p>
      </dgm:t>
    </dgm:pt>
    <dgm:pt modelId="{B8D29FF6-340B-4B76-957F-B31DEEDEEB9F}" type="sibTrans" cxnId="{C190DB01-A194-4015-BD8F-E65CF369DF48}">
      <dgm:prSet/>
      <dgm:spPr/>
      <dgm:t>
        <a:bodyPr/>
        <a:lstStyle/>
        <a:p>
          <a:endParaRPr lang="en-US"/>
        </a:p>
      </dgm:t>
    </dgm:pt>
    <dgm:pt modelId="{D90E510C-1040-4B4E-A3E7-3544FFF4D31E}" type="pres">
      <dgm:prSet presAssocID="{0E1F19A3-FE4A-45E4-B6B6-718FA313B990}" presName="hierChild1" presStyleCnt="0">
        <dgm:presLayoutVars>
          <dgm:chPref val="1"/>
          <dgm:dir/>
          <dgm:animOne val="branch"/>
          <dgm:animLvl val="lvl"/>
          <dgm:resizeHandles/>
        </dgm:presLayoutVars>
      </dgm:prSet>
      <dgm:spPr/>
    </dgm:pt>
    <dgm:pt modelId="{A3DDF86B-494B-41D4-A3F8-22C47BDE67E1}" type="pres">
      <dgm:prSet presAssocID="{396D2037-DDEC-437B-97CB-3909B0C085DE}" presName="hierRoot1" presStyleCnt="0"/>
      <dgm:spPr/>
    </dgm:pt>
    <dgm:pt modelId="{5966DBF0-CE30-4E13-BAE0-155AAA7271A7}" type="pres">
      <dgm:prSet presAssocID="{396D2037-DDEC-437B-97CB-3909B0C085DE}" presName="composite" presStyleCnt="0"/>
      <dgm:spPr/>
    </dgm:pt>
    <dgm:pt modelId="{CA1F27CF-4E08-43CF-B0F8-7768009EA04F}" type="pres">
      <dgm:prSet presAssocID="{396D2037-DDEC-437B-97CB-3909B0C085DE}" presName="background" presStyleLbl="node0" presStyleIdx="0" presStyleCnt="2"/>
      <dgm:spPr/>
    </dgm:pt>
    <dgm:pt modelId="{D880EFC7-CC13-44E1-ACBD-961F0BC19780}" type="pres">
      <dgm:prSet presAssocID="{396D2037-DDEC-437B-97CB-3909B0C085DE}" presName="text" presStyleLbl="fgAcc0" presStyleIdx="0" presStyleCnt="2">
        <dgm:presLayoutVars>
          <dgm:chPref val="3"/>
        </dgm:presLayoutVars>
      </dgm:prSet>
      <dgm:spPr/>
    </dgm:pt>
    <dgm:pt modelId="{A61B75D5-A5A6-4DBA-97DE-4A123722F8A2}" type="pres">
      <dgm:prSet presAssocID="{396D2037-DDEC-437B-97CB-3909B0C085DE}" presName="hierChild2" presStyleCnt="0"/>
      <dgm:spPr/>
    </dgm:pt>
    <dgm:pt modelId="{A11FDFF1-D273-47DC-8347-DE1449FA05B4}" type="pres">
      <dgm:prSet presAssocID="{472A453B-1FD9-48AD-9FB9-518D946AD007}" presName="hierRoot1" presStyleCnt="0"/>
      <dgm:spPr/>
    </dgm:pt>
    <dgm:pt modelId="{F0CDF0AC-D063-4193-8403-52D0D538859F}" type="pres">
      <dgm:prSet presAssocID="{472A453B-1FD9-48AD-9FB9-518D946AD007}" presName="composite" presStyleCnt="0"/>
      <dgm:spPr/>
    </dgm:pt>
    <dgm:pt modelId="{BF910CB3-E911-4D79-BCAD-D75C26053B78}" type="pres">
      <dgm:prSet presAssocID="{472A453B-1FD9-48AD-9FB9-518D946AD007}" presName="background" presStyleLbl="node0" presStyleIdx="1" presStyleCnt="2"/>
      <dgm:spPr/>
    </dgm:pt>
    <dgm:pt modelId="{D2FDC74E-7B85-4B44-9DF7-33008F827D30}" type="pres">
      <dgm:prSet presAssocID="{472A453B-1FD9-48AD-9FB9-518D946AD007}" presName="text" presStyleLbl="fgAcc0" presStyleIdx="1" presStyleCnt="2">
        <dgm:presLayoutVars>
          <dgm:chPref val="3"/>
        </dgm:presLayoutVars>
      </dgm:prSet>
      <dgm:spPr/>
    </dgm:pt>
    <dgm:pt modelId="{BCD97141-FFF4-4DB9-8C43-C57D00F36146}" type="pres">
      <dgm:prSet presAssocID="{472A453B-1FD9-48AD-9FB9-518D946AD007}" presName="hierChild2" presStyleCnt="0"/>
      <dgm:spPr/>
    </dgm:pt>
  </dgm:ptLst>
  <dgm:cxnLst>
    <dgm:cxn modelId="{C190DB01-A194-4015-BD8F-E65CF369DF48}" srcId="{0E1F19A3-FE4A-45E4-B6B6-718FA313B990}" destId="{472A453B-1FD9-48AD-9FB9-518D946AD007}" srcOrd="1" destOrd="0" parTransId="{4EDBB53B-280F-45FA-95E4-536648F9064A}" sibTransId="{B8D29FF6-340B-4B76-957F-B31DEEDEEB9F}"/>
    <dgm:cxn modelId="{2248C998-B3F9-4202-B240-178C93607505}" type="presOf" srcId="{472A453B-1FD9-48AD-9FB9-518D946AD007}" destId="{D2FDC74E-7B85-4B44-9DF7-33008F827D30}" srcOrd="0" destOrd="0" presId="urn:microsoft.com/office/officeart/2005/8/layout/hierarchy1"/>
    <dgm:cxn modelId="{AEB22FA6-79E6-4A28-B260-5B9F7C531E78}" srcId="{0E1F19A3-FE4A-45E4-B6B6-718FA313B990}" destId="{396D2037-DDEC-437B-97CB-3909B0C085DE}" srcOrd="0" destOrd="0" parTransId="{2F354D0A-C4A0-4F2D-917F-E586BE1D5961}" sibTransId="{09F74819-DBB7-4D92-86BD-2EF08E57A6FB}"/>
    <dgm:cxn modelId="{C0A839F6-C078-4209-B50E-2D452DBDBF64}" type="presOf" srcId="{0E1F19A3-FE4A-45E4-B6B6-718FA313B990}" destId="{D90E510C-1040-4B4E-A3E7-3544FFF4D31E}" srcOrd="0" destOrd="0" presId="urn:microsoft.com/office/officeart/2005/8/layout/hierarchy1"/>
    <dgm:cxn modelId="{C5D1C9FC-8524-481F-9FF5-C0F4A6DA0E8E}" type="presOf" srcId="{396D2037-DDEC-437B-97CB-3909B0C085DE}" destId="{D880EFC7-CC13-44E1-ACBD-961F0BC19780}" srcOrd="0" destOrd="0" presId="urn:microsoft.com/office/officeart/2005/8/layout/hierarchy1"/>
    <dgm:cxn modelId="{9DAB4109-FA72-4137-81FC-F8C00B8F160A}" type="presParOf" srcId="{D90E510C-1040-4B4E-A3E7-3544FFF4D31E}" destId="{A3DDF86B-494B-41D4-A3F8-22C47BDE67E1}" srcOrd="0" destOrd="0" presId="urn:microsoft.com/office/officeart/2005/8/layout/hierarchy1"/>
    <dgm:cxn modelId="{64921312-40E6-414C-B5FC-8A1132733518}" type="presParOf" srcId="{A3DDF86B-494B-41D4-A3F8-22C47BDE67E1}" destId="{5966DBF0-CE30-4E13-BAE0-155AAA7271A7}" srcOrd="0" destOrd="0" presId="urn:microsoft.com/office/officeart/2005/8/layout/hierarchy1"/>
    <dgm:cxn modelId="{FEAB7D56-AE1B-4C22-B232-1DAEA99931C4}" type="presParOf" srcId="{5966DBF0-CE30-4E13-BAE0-155AAA7271A7}" destId="{CA1F27CF-4E08-43CF-B0F8-7768009EA04F}" srcOrd="0" destOrd="0" presId="urn:microsoft.com/office/officeart/2005/8/layout/hierarchy1"/>
    <dgm:cxn modelId="{D1850C84-3D4E-4B2B-9D36-877CD7A4DFAB}" type="presParOf" srcId="{5966DBF0-CE30-4E13-BAE0-155AAA7271A7}" destId="{D880EFC7-CC13-44E1-ACBD-961F0BC19780}" srcOrd="1" destOrd="0" presId="urn:microsoft.com/office/officeart/2005/8/layout/hierarchy1"/>
    <dgm:cxn modelId="{EC4D17FF-5DC4-4850-99A5-D57DFFA5544C}" type="presParOf" srcId="{A3DDF86B-494B-41D4-A3F8-22C47BDE67E1}" destId="{A61B75D5-A5A6-4DBA-97DE-4A123722F8A2}" srcOrd="1" destOrd="0" presId="urn:microsoft.com/office/officeart/2005/8/layout/hierarchy1"/>
    <dgm:cxn modelId="{9483A15D-E1CD-466D-AC6B-AF72F978F7A5}" type="presParOf" srcId="{D90E510C-1040-4B4E-A3E7-3544FFF4D31E}" destId="{A11FDFF1-D273-47DC-8347-DE1449FA05B4}" srcOrd="1" destOrd="0" presId="urn:microsoft.com/office/officeart/2005/8/layout/hierarchy1"/>
    <dgm:cxn modelId="{435BFA35-9C77-476C-9AE0-2B81509D79DE}" type="presParOf" srcId="{A11FDFF1-D273-47DC-8347-DE1449FA05B4}" destId="{F0CDF0AC-D063-4193-8403-52D0D538859F}" srcOrd="0" destOrd="0" presId="urn:microsoft.com/office/officeart/2005/8/layout/hierarchy1"/>
    <dgm:cxn modelId="{F44E4852-43D6-4054-9B7C-DFA4D7A617ED}" type="presParOf" srcId="{F0CDF0AC-D063-4193-8403-52D0D538859F}" destId="{BF910CB3-E911-4D79-BCAD-D75C26053B78}" srcOrd="0" destOrd="0" presId="urn:microsoft.com/office/officeart/2005/8/layout/hierarchy1"/>
    <dgm:cxn modelId="{D48D9A5A-E068-4A28-B1F8-0F1F39EA76F8}" type="presParOf" srcId="{F0CDF0AC-D063-4193-8403-52D0D538859F}" destId="{D2FDC74E-7B85-4B44-9DF7-33008F827D30}" srcOrd="1" destOrd="0" presId="urn:microsoft.com/office/officeart/2005/8/layout/hierarchy1"/>
    <dgm:cxn modelId="{50944BC2-AF19-478D-A0C5-519CB0BD6049}" type="presParOf" srcId="{A11FDFF1-D273-47DC-8347-DE1449FA05B4}" destId="{BCD97141-FFF4-4DB9-8C43-C57D00F3614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89DB2-82A1-45FF-B8B1-DB4C11B93C36}">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BD9128-AD54-4E04-95A7-8F32CAF7D90D}">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1- Introduction</a:t>
          </a:r>
          <a:endParaRPr lang="en-US" sz="2400" kern="1200"/>
        </a:p>
      </dsp:txBody>
      <dsp:txXfrm>
        <a:off x="127800" y="2355670"/>
        <a:ext cx="1800000" cy="720000"/>
      </dsp:txXfrm>
    </dsp:sp>
    <dsp:sp modelId="{D7534502-0566-4338-8848-465A46FEE2EC}">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CBBABE-C3C1-4DBD-A963-A487A11DDB0C}">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2- Partie texte</a:t>
          </a:r>
          <a:endParaRPr lang="en-US" sz="2400" kern="1200"/>
        </a:p>
      </dsp:txBody>
      <dsp:txXfrm>
        <a:off x="2242800" y="2355670"/>
        <a:ext cx="1800000" cy="720000"/>
      </dsp:txXfrm>
    </dsp:sp>
    <dsp:sp modelId="{1C83FBE0-DE9B-41CA-B2CA-3E061E88D71E}">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8F660C-8437-4E70-8C4C-F35E84B8DC27}">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3 Partie image </a:t>
          </a:r>
          <a:endParaRPr lang="en-US" sz="2400" kern="1200"/>
        </a:p>
      </dsp:txBody>
      <dsp:txXfrm>
        <a:off x="4357800" y="2355670"/>
        <a:ext cx="1800000" cy="720000"/>
      </dsp:txXfrm>
    </dsp:sp>
    <dsp:sp modelId="{EC9702EF-A3ED-4C41-A35C-E50A95A459E9}">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7F8FD0-96A0-4F29-BEFB-3D552B28812C}">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4- Image et texte</a:t>
          </a:r>
          <a:endParaRPr lang="en-US" sz="2400" kern="1200"/>
        </a:p>
      </dsp:txBody>
      <dsp:txXfrm>
        <a:off x="6472800" y="2355670"/>
        <a:ext cx="1800000" cy="720000"/>
      </dsp:txXfrm>
    </dsp:sp>
    <dsp:sp modelId="{EFF2168C-6698-4AE6-A966-42AB844ADC7C}">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3B6415-F745-4542-9441-2986F6F8C41C}">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fr-FR" sz="2400" kern="1200"/>
            <a:t>5- Conclusion</a:t>
          </a:r>
          <a:endParaRPr lang="en-US" sz="2400" kern="1200"/>
        </a:p>
      </dsp:txBody>
      <dsp:txXfrm>
        <a:off x="8587800" y="235567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89A74-AB10-463B-AE0A-1DC7F8720AC3}">
      <dsp:nvSpPr>
        <dsp:cNvPr id="0" name=""/>
        <dsp:cNvSpPr/>
      </dsp:nvSpPr>
      <dsp:spPr>
        <a:xfrm>
          <a:off x="0" y="3275482"/>
          <a:ext cx="10515600" cy="107508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err="1"/>
            <a:t>Lemmatisation</a:t>
          </a:r>
          <a:r>
            <a:rPr lang="en-US" sz="2600" kern="1200" dirty="0"/>
            <a:t> (</a:t>
          </a:r>
          <a:r>
            <a:rPr lang="en-US" sz="2600" kern="1200" dirty="0" err="1"/>
            <a:t>ou</a:t>
          </a:r>
          <a:r>
            <a:rPr lang="en-US" sz="2600" kern="1200" dirty="0"/>
            <a:t> stemming)</a:t>
          </a:r>
        </a:p>
      </dsp:txBody>
      <dsp:txXfrm>
        <a:off x="0" y="3275482"/>
        <a:ext cx="10515600" cy="1075086"/>
      </dsp:txXfrm>
    </dsp:sp>
    <dsp:sp modelId="{C2043E54-93D5-48CC-92AD-AFF771152220}">
      <dsp:nvSpPr>
        <dsp:cNvPr id="0" name=""/>
        <dsp:cNvSpPr/>
      </dsp:nvSpPr>
      <dsp:spPr>
        <a:xfrm rot="10800000">
          <a:off x="0" y="1638125"/>
          <a:ext cx="10515600" cy="1653482"/>
        </a:xfrm>
        <a:prstGeom prst="upArrowCallout">
          <a:avLst/>
        </a:prstGeom>
        <a:solidFill>
          <a:schemeClr val="accent5">
            <a:hueOff val="-3770740"/>
            <a:satOff val="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fr-FR" sz="2600" kern="1200" dirty="0"/>
            <a:t>Tokenisation </a:t>
          </a:r>
          <a:endParaRPr lang="en-US" sz="2600" kern="1200" dirty="0"/>
        </a:p>
      </dsp:txBody>
      <dsp:txXfrm rot="10800000">
        <a:off x="0" y="1638125"/>
        <a:ext cx="10515600" cy="1074383"/>
      </dsp:txXfrm>
    </dsp:sp>
    <dsp:sp modelId="{562F4637-3128-441E-B9D7-7ABE4D60DCDC}">
      <dsp:nvSpPr>
        <dsp:cNvPr id="0" name=""/>
        <dsp:cNvSpPr/>
      </dsp:nvSpPr>
      <dsp:spPr>
        <a:xfrm rot="10800000">
          <a:off x="0" y="769"/>
          <a:ext cx="10515600" cy="1653482"/>
        </a:xfrm>
        <a:prstGeom prst="upArrowCallout">
          <a:avLst/>
        </a:prstGeom>
        <a:solidFill>
          <a:schemeClr val="accent5">
            <a:hueOff val="-7541480"/>
            <a:satOff val="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Suppression des majuscules, </a:t>
          </a:r>
          <a:r>
            <a:rPr lang="en-US" sz="2600" kern="1200" dirty="0" err="1"/>
            <a:t>ponctuation</a:t>
          </a:r>
          <a:r>
            <a:rPr lang="en-US" sz="2600" kern="1200" dirty="0"/>
            <a:t>, les </a:t>
          </a:r>
          <a:r>
            <a:rPr lang="en-US" sz="2600" kern="1200" dirty="0" err="1"/>
            <a:t>numéros</a:t>
          </a:r>
          <a:r>
            <a:rPr lang="en-US" sz="2600" kern="1200" dirty="0"/>
            <a:t> et les stops words. </a:t>
          </a:r>
        </a:p>
      </dsp:txBody>
      <dsp:txXfrm rot="10800000">
        <a:off x="0" y="769"/>
        <a:ext cx="10515600" cy="10743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87FDC-2AB8-41B4-B929-E739E05AF79C}">
      <dsp:nvSpPr>
        <dsp:cNvPr id="0" name=""/>
        <dsp:cNvSpPr/>
      </dsp:nvSpPr>
      <dsp:spPr>
        <a:xfrm>
          <a:off x="0" y="1080567"/>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D530CF-BDAE-4D22-BB47-B5C3686E8CEF}">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a:t>Utilisation de deux approches types « bag-of-words » (les différents mots qui représente les documents) : countvectorizer et tf-idf (term frequency – inverse document frequency).</a:t>
          </a:r>
          <a:endParaRPr lang="en-US" sz="1500" kern="1200"/>
        </a:p>
      </dsp:txBody>
      <dsp:txXfrm>
        <a:off x="383617" y="1447754"/>
        <a:ext cx="2847502" cy="1768010"/>
      </dsp:txXfrm>
    </dsp:sp>
    <dsp:sp modelId="{63AE70DE-7D67-4AA3-BCCC-7C4CD85D2E24}">
      <dsp:nvSpPr>
        <dsp:cNvPr id="0" name=""/>
        <dsp:cNvSpPr/>
      </dsp:nvSpPr>
      <dsp:spPr>
        <a:xfrm>
          <a:off x="3614737" y="1080567"/>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332FC3-FAF7-444F-B865-EC8AC9056DC2}">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a:t>CountVectoriser nous permet d’effectuer le comptage simple. On représente les mots retrouvés dans le corpus pour chaque document dans une matrice qui contient 1 si le mot est présent et 0 sinon.</a:t>
          </a:r>
          <a:endParaRPr lang="en-US" sz="1500" kern="1200"/>
        </a:p>
      </dsp:txBody>
      <dsp:txXfrm>
        <a:off x="3998355" y="1447754"/>
        <a:ext cx="2847502" cy="1768010"/>
      </dsp:txXfrm>
    </dsp:sp>
    <dsp:sp modelId="{12261D93-A665-4479-80F1-EF89428DFECF}">
      <dsp:nvSpPr>
        <dsp:cNvPr id="0" name=""/>
        <dsp:cNvSpPr/>
      </dsp:nvSpPr>
      <dsp:spPr>
        <a:xfrm>
          <a:off x="7229475" y="1080567"/>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FB4A5-95F6-4E12-8855-AD66D4710B26}">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Tf-</a:t>
          </a:r>
          <a:r>
            <a:rPr lang="fr-FR" sz="1500" kern="1200" dirty="0" err="1"/>
            <a:t>idf</a:t>
          </a:r>
          <a:r>
            <a:rPr lang="fr-FR" sz="1500" kern="1200" dirty="0"/>
            <a:t> permet de pondérer la fréquence des mots présents dans tous les documents par un indicateur de similarité pour pouvoir mieux distinguer les documents.</a:t>
          </a:r>
          <a:endParaRPr lang="en-US" sz="1500" kern="1200" dirty="0"/>
        </a:p>
      </dsp:txBody>
      <dsp:txXfrm>
        <a:off x="7613092" y="1447754"/>
        <a:ext cx="2847502" cy="1768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FA389-21A2-4D8A-A40A-EF78B4225AA8}">
      <dsp:nvSpPr>
        <dsp:cNvPr id="0" name=""/>
        <dsp:cNvSpPr/>
      </dsp:nvSpPr>
      <dsp:spPr>
        <a:xfrm>
          <a:off x="0" y="1080567"/>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06D1C-1E34-4E0F-9934-CE6A378DCB56}">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Approche Word2vec : </a:t>
          </a:r>
        </a:p>
        <a:p>
          <a:pPr marL="0" lvl="0" indent="0" algn="ctr" defTabSz="800100">
            <a:lnSpc>
              <a:spcPct val="90000"/>
            </a:lnSpc>
            <a:spcBef>
              <a:spcPct val="0"/>
            </a:spcBef>
            <a:spcAft>
              <a:spcPct val="35000"/>
            </a:spcAft>
            <a:buNone/>
          </a:pPr>
          <a:r>
            <a:rPr lang="fr-FR" sz="1800" kern="1200" dirty="0"/>
            <a:t>Représentation des documents par des vecteurs denses (continus)</a:t>
          </a:r>
        </a:p>
        <a:p>
          <a:pPr marL="0" lvl="0" indent="0" algn="ctr" defTabSz="800100">
            <a:lnSpc>
              <a:spcPct val="90000"/>
            </a:lnSpc>
            <a:spcBef>
              <a:spcPct val="0"/>
            </a:spcBef>
            <a:spcAft>
              <a:spcPct val="35000"/>
            </a:spcAft>
            <a:buNone/>
          </a:pPr>
          <a:endParaRPr lang="en-US" sz="1800" kern="1200" dirty="0"/>
        </a:p>
      </dsp:txBody>
      <dsp:txXfrm>
        <a:off x="383617" y="1447754"/>
        <a:ext cx="2847502" cy="1768010"/>
      </dsp:txXfrm>
    </dsp:sp>
    <dsp:sp modelId="{0012ABDA-9284-46BA-AB95-24831262E976}">
      <dsp:nvSpPr>
        <dsp:cNvPr id="0" name=""/>
        <dsp:cNvSpPr/>
      </dsp:nvSpPr>
      <dsp:spPr>
        <a:xfrm>
          <a:off x="3614737" y="1080567"/>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B3BDA5-9DDF-48C8-846C-13480382598B}">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Bert :</a:t>
          </a:r>
        </a:p>
        <a:p>
          <a:pPr marL="0" lvl="0" indent="0" algn="ctr" defTabSz="800100">
            <a:lnSpc>
              <a:spcPct val="90000"/>
            </a:lnSpc>
            <a:spcBef>
              <a:spcPct val="0"/>
            </a:spcBef>
            <a:spcAft>
              <a:spcPct val="35000"/>
            </a:spcAft>
            <a:buNone/>
          </a:pPr>
          <a:r>
            <a:rPr lang="fr-FR" sz="1800" kern="1200" dirty="0"/>
            <a:t>Représentation vectorielle contextuelle des mots </a:t>
          </a:r>
          <a:endParaRPr lang="en-US" sz="1800" kern="1200" dirty="0"/>
        </a:p>
      </dsp:txBody>
      <dsp:txXfrm>
        <a:off x="3998355" y="1447754"/>
        <a:ext cx="2847502" cy="1768010"/>
      </dsp:txXfrm>
    </dsp:sp>
    <dsp:sp modelId="{DA93419D-99FD-4D7C-89AC-E360EF692C9C}">
      <dsp:nvSpPr>
        <dsp:cNvPr id="0" name=""/>
        <dsp:cNvSpPr/>
      </dsp:nvSpPr>
      <dsp:spPr>
        <a:xfrm>
          <a:off x="7229475" y="1080567"/>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B7758-E584-496E-AB80-420947228C19}">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USE (Universal Sentence Encoder) :</a:t>
          </a:r>
        </a:p>
        <a:p>
          <a:pPr marL="0" lvl="0" indent="0" algn="ctr" defTabSz="800100">
            <a:lnSpc>
              <a:spcPct val="90000"/>
            </a:lnSpc>
            <a:spcBef>
              <a:spcPct val="0"/>
            </a:spcBef>
            <a:spcAft>
              <a:spcPct val="35000"/>
            </a:spcAft>
            <a:buNone/>
          </a:pPr>
          <a:r>
            <a:rPr lang="fr-FR" sz="1800" b="0" i="0" kern="1200" dirty="0"/>
            <a:t>Encodage de phrase ou texte en entier en vecteurs de nombres réels</a:t>
          </a:r>
          <a:endParaRPr lang="en-US" sz="1800" kern="1200" dirty="0"/>
        </a:p>
      </dsp:txBody>
      <dsp:txXfrm>
        <a:off x="7613092" y="1447754"/>
        <a:ext cx="2847502" cy="17680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B208A-65A7-462A-A063-3F696A73427E}">
      <dsp:nvSpPr>
        <dsp:cNvPr id="0" name=""/>
        <dsp:cNvSpPr/>
      </dsp:nvSpPr>
      <dsp:spPr>
        <a:xfrm>
          <a:off x="0" y="3275482"/>
          <a:ext cx="10515600" cy="107508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err="1"/>
            <a:t>Réduction</a:t>
          </a:r>
          <a:r>
            <a:rPr lang="en-US" sz="2700" kern="1200" dirty="0"/>
            <a:t> de dimension ACP + T-SNE</a:t>
          </a:r>
        </a:p>
      </dsp:txBody>
      <dsp:txXfrm>
        <a:off x="0" y="3275482"/>
        <a:ext cx="10515600" cy="1075086"/>
      </dsp:txXfrm>
    </dsp:sp>
    <dsp:sp modelId="{D44583F9-4698-43B9-8277-DFA7C7CA7503}">
      <dsp:nvSpPr>
        <dsp:cNvPr id="0" name=""/>
        <dsp:cNvSpPr/>
      </dsp:nvSpPr>
      <dsp:spPr>
        <a:xfrm rot="10800000">
          <a:off x="0" y="1638125"/>
          <a:ext cx="10515600" cy="1653482"/>
        </a:xfrm>
        <a:prstGeom prst="upArrowCallout">
          <a:avLst/>
        </a:prstGeom>
        <a:solidFill>
          <a:schemeClr val="accent5">
            <a:hueOff val="-3770740"/>
            <a:satOff val="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Extraction des features </a:t>
          </a:r>
        </a:p>
      </dsp:txBody>
      <dsp:txXfrm rot="10800000">
        <a:off x="0" y="1638125"/>
        <a:ext cx="10515600" cy="1074383"/>
      </dsp:txXfrm>
    </dsp:sp>
    <dsp:sp modelId="{562F4637-3128-441E-B9D7-7ABE4D60DCDC}">
      <dsp:nvSpPr>
        <dsp:cNvPr id="0" name=""/>
        <dsp:cNvSpPr/>
      </dsp:nvSpPr>
      <dsp:spPr>
        <a:xfrm rot="10800000">
          <a:off x="0" y="769"/>
          <a:ext cx="10515600" cy="1653482"/>
        </a:xfrm>
        <a:prstGeom prst="upArrowCallout">
          <a:avLst/>
        </a:prstGeom>
        <a:solidFill>
          <a:schemeClr val="accent5">
            <a:hueOff val="-7541480"/>
            <a:satOff val="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err="1"/>
            <a:t>Prétraitement</a:t>
          </a:r>
          <a:r>
            <a:rPr lang="en-US" sz="2700" kern="1200" dirty="0"/>
            <a:t> des images : </a:t>
          </a:r>
          <a:r>
            <a:rPr lang="en-US" sz="2700" kern="1200" dirty="0" err="1"/>
            <a:t>égalisation</a:t>
          </a:r>
          <a:r>
            <a:rPr lang="en-US" sz="2700" kern="1200" dirty="0"/>
            <a:t> des </a:t>
          </a:r>
          <a:r>
            <a:rPr lang="en-US" sz="2700" kern="1200" dirty="0" err="1"/>
            <a:t>histogramme</a:t>
          </a:r>
          <a:r>
            <a:rPr lang="en-US" sz="2700" kern="1200" dirty="0"/>
            <a:t>, </a:t>
          </a:r>
          <a:r>
            <a:rPr lang="en-US" sz="2700" kern="1200" dirty="0" err="1"/>
            <a:t>niveau</a:t>
          </a:r>
          <a:r>
            <a:rPr lang="en-US" sz="2700" kern="1200" dirty="0"/>
            <a:t> de gris. </a:t>
          </a:r>
        </a:p>
      </dsp:txBody>
      <dsp:txXfrm rot="10800000">
        <a:off x="0" y="769"/>
        <a:ext cx="10515600" cy="10743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F27CF-4E08-43CF-B0F8-7768009EA04F}">
      <dsp:nvSpPr>
        <dsp:cNvPr id="0" name=""/>
        <dsp:cNvSpPr/>
      </dsp:nvSpPr>
      <dsp:spPr>
        <a:xfrm>
          <a:off x="1283" y="507350"/>
          <a:ext cx="4505585" cy="28610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80EFC7-CC13-44E1-ACBD-961F0BC19780}">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dirty="0"/>
            <a:t>Utilisation de l’algorithme SIFT</a:t>
          </a:r>
          <a:endParaRPr lang="en-US" sz="4000" kern="1200" dirty="0"/>
        </a:p>
      </dsp:txBody>
      <dsp:txXfrm>
        <a:off x="585701" y="1066737"/>
        <a:ext cx="4337991" cy="2693452"/>
      </dsp:txXfrm>
    </dsp:sp>
    <dsp:sp modelId="{BF910CB3-E911-4D79-BCAD-D75C26053B78}">
      <dsp:nvSpPr>
        <dsp:cNvPr id="0" name=""/>
        <dsp:cNvSpPr/>
      </dsp:nvSpPr>
      <dsp:spPr>
        <a:xfrm>
          <a:off x="5508110" y="507350"/>
          <a:ext cx="4505585" cy="28610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C74E-7B85-4B44-9DF7-33008F827D30}">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dirty="0"/>
            <a:t>Utilisation du CNN </a:t>
          </a:r>
          <a:r>
            <a:rPr lang="fr-FR" sz="4000" kern="1200" dirty="0" err="1"/>
            <a:t>transfer</a:t>
          </a:r>
          <a:r>
            <a:rPr lang="fr-FR" sz="4000" kern="1200" dirty="0"/>
            <a:t> </a:t>
          </a:r>
          <a:r>
            <a:rPr lang="fr-FR" sz="4000" kern="1200" dirty="0" err="1"/>
            <a:t>learning</a:t>
          </a:r>
          <a:r>
            <a:rPr lang="fr-FR" sz="4000" kern="1200" dirty="0"/>
            <a:t> : le modèle pré-entraîné Vgg16</a:t>
          </a:r>
          <a:endParaRPr lang="en-US" sz="4000" kern="1200" dirty="0"/>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11/22/2022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4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11/22/2022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8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11/22/2022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22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11/22/2022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16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11/22/2022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29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11/22/2022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79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11/22/2022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010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11/22/2022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763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11/22/2022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16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11/22/2022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0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11/22/2022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69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11/22/2022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a:t>
            </a:fld>
            <a:endParaRPr lang="en-US"/>
          </a:p>
        </p:txBody>
      </p:sp>
    </p:spTree>
    <p:extLst>
      <p:ext uri="{BB962C8B-B14F-4D97-AF65-F5344CB8AC3E}">
        <p14:creationId xmlns:p14="http://schemas.microsoft.com/office/powerpoint/2010/main" val="21501308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fif"/><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88F5EE1-B073-D122-C852-F17136240D07}"/>
              </a:ext>
            </a:extLst>
          </p:cNvPr>
          <p:cNvSpPr>
            <a:spLocks noGrp="1"/>
          </p:cNvSpPr>
          <p:nvPr>
            <p:ph type="ctrTitle"/>
          </p:nvPr>
        </p:nvSpPr>
        <p:spPr>
          <a:xfrm>
            <a:off x="1578043" y="590062"/>
            <a:ext cx="5309140" cy="2838938"/>
          </a:xfrm>
        </p:spPr>
        <p:txBody>
          <a:bodyPr>
            <a:normAutofit/>
          </a:bodyPr>
          <a:lstStyle/>
          <a:p>
            <a:r>
              <a:rPr lang="fr-FR" sz="3400">
                <a:solidFill>
                  <a:schemeClr val="bg1"/>
                </a:solidFill>
              </a:rPr>
              <a:t>Projet 6 : Classifiez automatiquement des biens de consommation</a:t>
            </a:r>
          </a:p>
        </p:txBody>
      </p:sp>
      <p:sp>
        <p:nvSpPr>
          <p:cNvPr id="3" name="Sous-titre 2">
            <a:extLst>
              <a:ext uri="{FF2B5EF4-FFF2-40B4-BE49-F238E27FC236}">
                <a16:creationId xmlns:a16="http://schemas.microsoft.com/office/drawing/2014/main" id="{A22E52A8-8DB2-F50C-22DC-201368DF4429}"/>
              </a:ext>
            </a:extLst>
          </p:cNvPr>
          <p:cNvSpPr>
            <a:spLocks noGrp="1"/>
          </p:cNvSpPr>
          <p:nvPr>
            <p:ph type="subTitle" idx="1"/>
          </p:nvPr>
        </p:nvSpPr>
        <p:spPr>
          <a:xfrm>
            <a:off x="1578044" y="3739764"/>
            <a:ext cx="4517954" cy="1198120"/>
          </a:xfrm>
        </p:spPr>
        <p:txBody>
          <a:bodyPr>
            <a:normAutofit/>
          </a:bodyPr>
          <a:lstStyle/>
          <a:p>
            <a:r>
              <a:rPr lang="fr-FR" sz="2000">
                <a:solidFill>
                  <a:schemeClr val="bg1"/>
                </a:solidFill>
              </a:rPr>
              <a:t>OpenClassrooms</a:t>
            </a:r>
            <a:r>
              <a:rPr lang="fr-FR" sz="2000" dirty="0">
                <a:solidFill>
                  <a:schemeClr val="bg1"/>
                </a:solidFill>
              </a:rPr>
              <a:t> </a:t>
            </a:r>
            <a:endParaRPr lang="fr-FR" sz="2000">
              <a:solidFill>
                <a:schemeClr val="bg1"/>
              </a:solidFill>
            </a:endParaRPr>
          </a:p>
          <a:p>
            <a:r>
              <a:rPr lang="fr-FR" sz="2000" dirty="0">
                <a:solidFill>
                  <a:schemeClr val="bg1"/>
                </a:solidFill>
              </a:rPr>
              <a:t>Salma CHAFAI</a:t>
            </a:r>
            <a:endParaRPr lang="fr-FR" sz="2000">
              <a:solidFill>
                <a:schemeClr val="bg1"/>
              </a:solidFill>
            </a:endParaRPr>
          </a:p>
        </p:txBody>
      </p:sp>
      <p:sp>
        <p:nvSpPr>
          <p:cNvPr id="39"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41"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3"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45"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7" name="Graphic 46">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49" name="Graphic 48">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51" name="Graphic 50">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7" name="Image 6" descr="Une image contenant texte&#10;&#10;Description générée automatiquement">
            <a:extLst>
              <a:ext uri="{FF2B5EF4-FFF2-40B4-BE49-F238E27FC236}">
                <a16:creationId xmlns:a16="http://schemas.microsoft.com/office/drawing/2014/main" id="{0575E0D1-46DD-A552-42F4-525A6217B3FD}"/>
              </a:ext>
            </a:extLst>
          </p:cNvPr>
          <p:cNvPicPr>
            <a:picLocks noChangeAspect="1"/>
          </p:cNvPicPr>
          <p:nvPr/>
        </p:nvPicPr>
        <p:blipFill rotWithShape="1">
          <a:blip r:embed="rId8">
            <a:extLst>
              <a:ext uri="{28A0092B-C50C-407E-A947-70E740481C1C}">
                <a14:useLocalDpi xmlns:a14="http://schemas.microsoft.com/office/drawing/2010/main" val="0"/>
              </a:ext>
            </a:extLst>
          </a:blip>
          <a:srcRect t="3670" r="2" b="2"/>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241894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20F68A7-D03E-BE41-6703-BA3FFF8E590A}"/>
              </a:ext>
            </a:extLst>
          </p:cNvPr>
          <p:cNvSpPr>
            <a:spLocks noGrp="1"/>
          </p:cNvSpPr>
          <p:nvPr>
            <p:ph type="title"/>
          </p:nvPr>
        </p:nvSpPr>
        <p:spPr>
          <a:xfrm>
            <a:off x="4370937" y="899646"/>
            <a:ext cx="6190412" cy="1182927"/>
          </a:xfrm>
        </p:spPr>
        <p:txBody>
          <a:bodyPr anchor="b">
            <a:normAutofit/>
          </a:bodyPr>
          <a:lstStyle/>
          <a:p>
            <a:r>
              <a:rPr lang="fr-FR" sz="3800" dirty="0" err="1"/>
              <a:t>WordCloud</a:t>
            </a:r>
            <a:endParaRPr lang="fr-FR" sz="3800" dirty="0"/>
          </a:p>
        </p:txBody>
      </p:sp>
      <p:cxnSp>
        <p:nvCxnSpPr>
          <p:cNvPr id="27" name="Straight Connector 26">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pic>
        <p:nvPicPr>
          <p:cNvPr id="15" name="Image 14" descr="Une image contenant texte, journal&#10;&#10;Description générée automatiquement">
            <a:extLst>
              <a:ext uri="{FF2B5EF4-FFF2-40B4-BE49-F238E27FC236}">
                <a16:creationId xmlns:a16="http://schemas.microsoft.com/office/drawing/2014/main" id="{552993E1-F481-19EC-7849-FB795D4F3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17" y="3232201"/>
            <a:ext cx="5675432" cy="2912914"/>
          </a:xfrm>
          <a:prstGeom prst="rect">
            <a:avLst/>
          </a:prstGeom>
        </p:spPr>
      </p:pic>
      <p:sp>
        <p:nvSpPr>
          <p:cNvPr id="17" name="ZoneTexte 16">
            <a:extLst>
              <a:ext uri="{FF2B5EF4-FFF2-40B4-BE49-F238E27FC236}">
                <a16:creationId xmlns:a16="http://schemas.microsoft.com/office/drawing/2014/main" id="{B8214710-1ECD-2492-9DB4-CCAA6A4B4FC7}"/>
              </a:ext>
            </a:extLst>
          </p:cNvPr>
          <p:cNvSpPr txBox="1"/>
          <p:nvPr/>
        </p:nvSpPr>
        <p:spPr>
          <a:xfrm>
            <a:off x="1273931" y="2621280"/>
            <a:ext cx="3169920" cy="369332"/>
          </a:xfrm>
          <a:prstGeom prst="rect">
            <a:avLst/>
          </a:prstGeom>
          <a:noFill/>
        </p:spPr>
        <p:txBody>
          <a:bodyPr wrap="square" rtlCol="0">
            <a:spAutoFit/>
          </a:bodyPr>
          <a:lstStyle/>
          <a:p>
            <a:pPr marL="285750" indent="-285750">
              <a:buFont typeface="Arial" panose="020B0604020202020204" pitchFamily="34" charset="0"/>
              <a:buChar char="•"/>
            </a:pPr>
            <a:r>
              <a:rPr lang="fr-FR" dirty="0"/>
              <a:t>Pour le corpus description</a:t>
            </a:r>
          </a:p>
        </p:txBody>
      </p:sp>
      <p:sp>
        <p:nvSpPr>
          <p:cNvPr id="19" name="ZoneTexte 18">
            <a:extLst>
              <a:ext uri="{FF2B5EF4-FFF2-40B4-BE49-F238E27FC236}">
                <a16:creationId xmlns:a16="http://schemas.microsoft.com/office/drawing/2014/main" id="{B9751D5D-0C2D-D144-7784-6A0780FB697C}"/>
              </a:ext>
            </a:extLst>
          </p:cNvPr>
          <p:cNvSpPr txBox="1"/>
          <p:nvPr/>
        </p:nvSpPr>
        <p:spPr>
          <a:xfrm>
            <a:off x="7748150" y="2621280"/>
            <a:ext cx="3295769" cy="369332"/>
          </a:xfrm>
          <a:prstGeom prst="rect">
            <a:avLst/>
          </a:prstGeom>
          <a:noFill/>
        </p:spPr>
        <p:txBody>
          <a:bodyPr wrap="square" rtlCol="0">
            <a:spAutoFit/>
          </a:bodyPr>
          <a:lstStyle/>
          <a:p>
            <a:pPr marL="285750" indent="-285750">
              <a:buFont typeface="Arial" panose="020B0604020202020204" pitchFamily="34" charset="0"/>
              <a:buChar char="•"/>
            </a:pPr>
            <a:r>
              <a:rPr lang="fr-FR" dirty="0"/>
              <a:t>Pour le corpus </a:t>
            </a:r>
            <a:r>
              <a:rPr lang="fr-FR" dirty="0" err="1"/>
              <a:t>product_name</a:t>
            </a:r>
            <a:endParaRPr lang="fr-FR" dirty="0"/>
          </a:p>
        </p:txBody>
      </p:sp>
      <p:pic>
        <p:nvPicPr>
          <p:cNvPr id="21" name="Image 20" descr="Une image contenant texte&#10;&#10;Description générée automatiquement">
            <a:extLst>
              <a:ext uri="{FF2B5EF4-FFF2-40B4-BE49-F238E27FC236}">
                <a16:creationId xmlns:a16="http://schemas.microsoft.com/office/drawing/2014/main" id="{826B5409-FD88-AF1D-BD4A-73F635950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358" y="3189109"/>
            <a:ext cx="5675432" cy="2912914"/>
          </a:xfrm>
          <a:prstGeom prst="rect">
            <a:avLst/>
          </a:prstGeom>
        </p:spPr>
      </p:pic>
    </p:spTree>
    <p:extLst>
      <p:ext uri="{BB962C8B-B14F-4D97-AF65-F5344CB8AC3E}">
        <p14:creationId xmlns:p14="http://schemas.microsoft.com/office/powerpoint/2010/main" val="269088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1C14450-B611-C35A-0258-3D1659FE6D11}"/>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4700" b="1" i="0" kern="1200" cap="all" baseline="0">
                <a:solidFill>
                  <a:schemeClr val="bg1"/>
                </a:solidFill>
                <a:latin typeface="+mj-lt"/>
                <a:ea typeface="+mj-ea"/>
                <a:cs typeface="+mj-cs"/>
              </a:rPr>
              <a:t>Les mots présents dans les 3 corpus</a:t>
            </a:r>
          </a:p>
        </p:txBody>
      </p:sp>
      <p:pic>
        <p:nvPicPr>
          <p:cNvPr id="5" name="Image 4">
            <a:extLst>
              <a:ext uri="{FF2B5EF4-FFF2-40B4-BE49-F238E27FC236}">
                <a16:creationId xmlns:a16="http://schemas.microsoft.com/office/drawing/2014/main" id="{78215D55-7532-85F9-DE4C-44CD8DE0ACBE}"/>
              </a:ext>
            </a:extLst>
          </p:cNvPr>
          <p:cNvPicPr>
            <a:picLocks noChangeAspect="1"/>
          </p:cNvPicPr>
          <p:nvPr/>
        </p:nvPicPr>
        <p:blipFill>
          <a:blip r:embed="rId2"/>
          <a:stretch>
            <a:fillRect/>
          </a:stretch>
        </p:blipFill>
        <p:spPr>
          <a:xfrm>
            <a:off x="992715" y="670561"/>
            <a:ext cx="9678741" cy="2758440"/>
          </a:xfrm>
          <a:prstGeom prst="rect">
            <a:avLst/>
          </a:prstGeom>
        </p:spPr>
      </p:pic>
    </p:spTree>
    <p:extLst>
      <p:ext uri="{BB962C8B-B14F-4D97-AF65-F5344CB8AC3E}">
        <p14:creationId xmlns:p14="http://schemas.microsoft.com/office/powerpoint/2010/main" val="69182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9"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0"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D1C16A9-97CC-6554-8F87-E409720493B5}"/>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400" b="1" i="0" kern="1200" cap="all" baseline="0">
                <a:solidFill>
                  <a:schemeClr val="bg1"/>
                </a:solidFill>
                <a:latin typeface="+mj-lt"/>
                <a:ea typeface="+mj-ea"/>
                <a:cs typeface="+mj-cs"/>
              </a:rPr>
              <a:t>Les caractères uniques de notre corpus </a:t>
            </a:r>
          </a:p>
        </p:txBody>
      </p:sp>
      <p:sp>
        <p:nvSpPr>
          <p:cNvPr id="6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62"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Espace réservé du contenu 4">
            <a:extLst>
              <a:ext uri="{FF2B5EF4-FFF2-40B4-BE49-F238E27FC236}">
                <a16:creationId xmlns:a16="http://schemas.microsoft.com/office/drawing/2014/main" id="{8491BA32-1DEE-57CE-125D-2FA6A7E5F1C6}"/>
              </a:ext>
            </a:extLst>
          </p:cNvPr>
          <p:cNvPicPr>
            <a:picLocks noGrp="1" noChangeAspect="1"/>
          </p:cNvPicPr>
          <p:nvPr>
            <p:ph idx="1"/>
          </p:nvPr>
        </p:nvPicPr>
        <p:blipFill>
          <a:blip r:embed="rId2"/>
          <a:stretch>
            <a:fillRect/>
          </a:stretch>
        </p:blipFill>
        <p:spPr>
          <a:xfrm>
            <a:off x="5585509" y="3065418"/>
            <a:ext cx="6522128" cy="2005553"/>
          </a:xfrm>
          <a:prstGeom prst="rect">
            <a:avLst/>
          </a:prstGeom>
        </p:spPr>
      </p:pic>
      <p:sp>
        <p:nvSpPr>
          <p:cNvPr id="6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95212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2C4A975-720C-0A9C-076B-1B5E43454DD5}"/>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5000" b="1" i="0" kern="1200" cap="all" baseline="0" dirty="0" err="1">
                <a:solidFill>
                  <a:schemeClr val="bg1"/>
                </a:solidFill>
                <a:latin typeface="+mj-lt"/>
                <a:ea typeface="+mj-ea"/>
                <a:cs typeface="+mj-cs"/>
              </a:rPr>
              <a:t>Nettoyage</a:t>
            </a:r>
            <a:r>
              <a:rPr lang="en-US" sz="5000" b="1" i="0" kern="1200" cap="all" baseline="0" dirty="0">
                <a:solidFill>
                  <a:schemeClr val="bg1"/>
                </a:solidFill>
                <a:latin typeface="+mj-lt"/>
                <a:ea typeface="+mj-ea"/>
                <a:cs typeface="+mj-cs"/>
              </a:rPr>
              <a:t> du </a:t>
            </a:r>
            <a:r>
              <a:rPr lang="en-US" sz="5000" b="1" i="0" kern="1200" cap="all" baseline="0" dirty="0" err="1">
                <a:solidFill>
                  <a:schemeClr val="bg1"/>
                </a:solidFill>
                <a:latin typeface="+mj-lt"/>
                <a:ea typeface="+mj-ea"/>
                <a:cs typeface="+mj-cs"/>
              </a:rPr>
              <a:t>texte</a:t>
            </a:r>
            <a:endParaRPr lang="en-US" sz="5000" b="1" i="0" kern="1200" cap="all" baseline="0" dirty="0">
              <a:solidFill>
                <a:schemeClr val="bg1"/>
              </a:solidFill>
              <a:latin typeface="+mj-lt"/>
              <a:ea typeface="+mj-ea"/>
              <a:cs typeface="+mj-cs"/>
            </a:endParaRPr>
          </a:p>
        </p:txBody>
      </p:sp>
      <p:sp>
        <p:nvSpPr>
          <p:cNvPr id="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9"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1" name="Graphic 6" descr="Mop and bucket">
            <a:extLst>
              <a:ext uri="{FF2B5EF4-FFF2-40B4-BE49-F238E27FC236}">
                <a16:creationId xmlns:a16="http://schemas.microsoft.com/office/drawing/2014/main" id="{0848AADD-AB64-90CD-5A3D-DA767E0480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1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170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re 1">
            <a:extLst>
              <a:ext uri="{FF2B5EF4-FFF2-40B4-BE49-F238E27FC236}">
                <a16:creationId xmlns:a16="http://schemas.microsoft.com/office/drawing/2014/main" id="{EDB88F92-B03D-C801-C6F1-5271ADE5E007}"/>
              </a:ext>
            </a:extLst>
          </p:cNvPr>
          <p:cNvSpPr>
            <a:spLocks noGrp="1"/>
          </p:cNvSpPr>
          <p:nvPr>
            <p:ph type="title"/>
          </p:nvPr>
        </p:nvSpPr>
        <p:spPr>
          <a:xfrm>
            <a:off x="3506755" y="365125"/>
            <a:ext cx="7161245" cy="1325563"/>
          </a:xfrm>
        </p:spPr>
        <p:txBody>
          <a:bodyPr>
            <a:normAutofit/>
          </a:bodyPr>
          <a:lstStyle/>
          <a:p>
            <a:r>
              <a:rPr lang="fr-FR" sz="3600"/>
              <a:t>Etapes du nettoyage du texte</a:t>
            </a:r>
          </a:p>
        </p:txBody>
      </p:sp>
      <p:sp>
        <p:nvSpPr>
          <p:cNvPr id="27"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33"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20" name="Espace réservé du contenu 2">
            <a:extLst>
              <a:ext uri="{FF2B5EF4-FFF2-40B4-BE49-F238E27FC236}">
                <a16:creationId xmlns:a16="http://schemas.microsoft.com/office/drawing/2014/main" id="{4C7EA8C8-469B-F7E8-E159-B8EA79C6A137}"/>
              </a:ext>
            </a:extLst>
          </p:cNvPr>
          <p:cNvGraphicFramePr>
            <a:graphicFrameLocks noGrp="1"/>
          </p:cNvGraphicFramePr>
          <p:nvPr>
            <p:ph idx="1"/>
            <p:extLst>
              <p:ext uri="{D42A27DB-BD31-4B8C-83A1-F6EECF244321}">
                <p14:modId xmlns:p14="http://schemas.microsoft.com/office/powerpoint/2010/main" val="31611463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96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EDB88F92-B03D-C801-C6F1-5271ADE5E007}"/>
              </a:ext>
            </a:extLst>
          </p:cNvPr>
          <p:cNvSpPr>
            <a:spLocks noGrp="1"/>
          </p:cNvSpPr>
          <p:nvPr>
            <p:ph type="title"/>
          </p:nvPr>
        </p:nvSpPr>
        <p:spPr>
          <a:xfrm>
            <a:off x="838200" y="365125"/>
            <a:ext cx="9804918" cy="1325563"/>
          </a:xfrm>
        </p:spPr>
        <p:txBody>
          <a:bodyPr>
            <a:normAutofit/>
          </a:bodyPr>
          <a:lstStyle/>
          <a:p>
            <a:r>
              <a:rPr lang="fr-FR" sz="4100">
                <a:solidFill>
                  <a:schemeClr val="bg1"/>
                </a:solidFill>
              </a:rPr>
              <a:t>Transformations et extraction des features :</a:t>
            </a:r>
            <a:br>
              <a:rPr lang="fr-FR" sz="4100">
                <a:solidFill>
                  <a:schemeClr val="bg1"/>
                </a:solidFill>
              </a:rPr>
            </a:br>
            <a:r>
              <a:rPr lang="fr-FR" sz="4100">
                <a:solidFill>
                  <a:schemeClr val="bg1"/>
                </a:solidFill>
              </a:rPr>
              <a:t>« Bag-of-words »</a:t>
            </a:r>
          </a:p>
        </p:txBody>
      </p:sp>
      <p:cxnSp>
        <p:nvCxnSpPr>
          <p:cNvPr id="40" name="Straight Connector 39">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2"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1" name="Espace réservé du contenu 3">
            <a:extLst>
              <a:ext uri="{FF2B5EF4-FFF2-40B4-BE49-F238E27FC236}">
                <a16:creationId xmlns:a16="http://schemas.microsoft.com/office/drawing/2014/main" id="{1A4E41E2-27B4-E5A0-E517-B646B7C01AB2}"/>
              </a:ext>
            </a:extLst>
          </p:cNvPr>
          <p:cNvGraphicFramePr>
            <a:graphicFrameLocks noGrp="1"/>
          </p:cNvGraphicFramePr>
          <p:nvPr>
            <p:ph idx="1"/>
            <p:extLst>
              <p:ext uri="{D42A27DB-BD31-4B8C-83A1-F6EECF244321}">
                <p14:modId xmlns:p14="http://schemas.microsoft.com/office/powerpoint/2010/main" val="26708750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493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EDB88F92-B03D-C801-C6F1-5271ADE5E007}"/>
              </a:ext>
            </a:extLst>
          </p:cNvPr>
          <p:cNvSpPr>
            <a:spLocks noGrp="1"/>
          </p:cNvSpPr>
          <p:nvPr>
            <p:ph type="title"/>
          </p:nvPr>
        </p:nvSpPr>
        <p:spPr>
          <a:xfrm>
            <a:off x="3506755" y="365125"/>
            <a:ext cx="7161245" cy="1325563"/>
          </a:xfrm>
        </p:spPr>
        <p:txBody>
          <a:bodyPr>
            <a:normAutofit/>
          </a:bodyPr>
          <a:lstStyle/>
          <a:p>
            <a:r>
              <a:rPr lang="fr-FR" sz="2800">
                <a:solidFill>
                  <a:schemeClr val="bg1"/>
                </a:solidFill>
              </a:rPr>
              <a:t>Transformations et extraction des features :</a:t>
            </a:r>
            <a:br>
              <a:rPr lang="fr-FR" sz="2800">
                <a:solidFill>
                  <a:schemeClr val="bg1"/>
                </a:solidFill>
              </a:rPr>
            </a:br>
            <a:r>
              <a:rPr lang="fr-FR" sz="2800">
                <a:solidFill>
                  <a:schemeClr val="bg1"/>
                </a:solidFill>
              </a:rPr>
              <a:t>« Word/sentences embedding »</a:t>
            </a:r>
          </a:p>
        </p:txBody>
      </p:sp>
      <p:sp>
        <p:nvSpPr>
          <p:cNvPr id="40"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2"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4" name="Straight Connector 43">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1" name="Espace réservé du contenu 3">
            <a:extLst>
              <a:ext uri="{FF2B5EF4-FFF2-40B4-BE49-F238E27FC236}">
                <a16:creationId xmlns:a16="http://schemas.microsoft.com/office/drawing/2014/main" id="{1A4E41E2-27B4-E5A0-E517-B646B7C01AB2}"/>
              </a:ext>
            </a:extLst>
          </p:cNvPr>
          <p:cNvGraphicFramePr>
            <a:graphicFrameLocks noGrp="1"/>
          </p:cNvGraphicFramePr>
          <p:nvPr>
            <p:ph idx="1"/>
            <p:extLst>
              <p:ext uri="{D42A27DB-BD31-4B8C-83A1-F6EECF244321}">
                <p14:modId xmlns:p14="http://schemas.microsoft.com/office/powerpoint/2010/main" val="6077936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237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re 1">
            <a:extLst>
              <a:ext uri="{FF2B5EF4-FFF2-40B4-BE49-F238E27FC236}">
                <a16:creationId xmlns:a16="http://schemas.microsoft.com/office/drawing/2014/main" id="{4F7BE6A5-A962-50D3-D7AD-B0201C5361C4}"/>
              </a:ext>
            </a:extLst>
          </p:cNvPr>
          <p:cNvSpPr>
            <a:spLocks noGrp="1"/>
          </p:cNvSpPr>
          <p:nvPr>
            <p:ph type="title"/>
          </p:nvPr>
        </p:nvSpPr>
        <p:spPr>
          <a:xfrm>
            <a:off x="1245072" y="1289765"/>
            <a:ext cx="3651101" cy="4270963"/>
          </a:xfrm>
        </p:spPr>
        <p:txBody>
          <a:bodyPr anchor="ctr">
            <a:normAutofit/>
          </a:bodyPr>
          <a:lstStyle/>
          <a:p>
            <a:pPr algn="ctr"/>
            <a:r>
              <a:rPr lang="fr-FR" sz="6100">
                <a:solidFill>
                  <a:schemeClr val="bg1"/>
                </a:solidFill>
              </a:rPr>
              <a:t>Réduction de dimension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62ED2509-1739-E292-07BB-0EAE4A1392C9}"/>
              </a:ext>
            </a:extLst>
          </p:cNvPr>
          <p:cNvSpPr>
            <a:spLocks noGrp="1"/>
          </p:cNvSpPr>
          <p:nvPr>
            <p:ph idx="1"/>
          </p:nvPr>
        </p:nvSpPr>
        <p:spPr>
          <a:xfrm>
            <a:off x="6397039" y="381935"/>
            <a:ext cx="4685916" cy="5974415"/>
          </a:xfrm>
        </p:spPr>
        <p:txBody>
          <a:bodyPr anchor="ctr">
            <a:normAutofit/>
          </a:bodyPr>
          <a:lstStyle/>
          <a:p>
            <a:r>
              <a:rPr lang="fr-FR" sz="1800" dirty="0"/>
              <a:t>Après la récupération des </a:t>
            </a:r>
            <a:r>
              <a:rPr lang="fr-FR" sz="1800" dirty="0" err="1"/>
              <a:t>features</a:t>
            </a:r>
            <a:r>
              <a:rPr lang="fr-FR" sz="1800" dirty="0"/>
              <a:t> des différentes méthodes, on passe à la partie réduction de dimension en utilisant </a:t>
            </a:r>
            <a:r>
              <a:rPr lang="fr-FR" sz="1800" dirty="0" err="1"/>
              <a:t>pca</a:t>
            </a:r>
            <a:r>
              <a:rPr lang="fr-FR" sz="1800" dirty="0"/>
              <a:t> + </a:t>
            </a:r>
            <a:r>
              <a:rPr lang="fr-FR" sz="1800" dirty="0" err="1"/>
              <a:t>tsne</a:t>
            </a:r>
            <a:r>
              <a:rPr lang="fr-FR" sz="1800" dirty="0"/>
              <a:t>.</a:t>
            </a:r>
          </a:p>
          <a:p>
            <a:endParaRPr lang="fr-FR" sz="1800" dirty="0"/>
          </a:p>
          <a:p>
            <a:r>
              <a:rPr lang="fr-FR" sz="1800" dirty="0"/>
              <a:t>Par la suite, on présente ces différents approches pour la variable ‘description’.</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18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Nova"/>
              <a:ea typeface="+mn-ea"/>
              <a:cs typeface="+mn-cs"/>
            </a:endParaRPr>
          </a:p>
        </p:txBody>
      </p:sp>
      <p:sp>
        <p:nvSpPr>
          <p:cNvPr id="2" name="Titre 1">
            <a:extLst>
              <a:ext uri="{FF2B5EF4-FFF2-40B4-BE49-F238E27FC236}">
                <a16:creationId xmlns:a16="http://schemas.microsoft.com/office/drawing/2014/main" id="{A7CDE1D9-FAED-4702-B38F-66F883D41507}"/>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sz="5400" kern="1200">
                <a:solidFill>
                  <a:schemeClr val="tx1"/>
                </a:solidFill>
                <a:latin typeface="+mj-lt"/>
                <a:ea typeface="+mj-ea"/>
                <a:cs typeface="+mj-cs"/>
              </a:rPr>
              <a:t>Graphiques </a:t>
            </a:r>
          </a:p>
        </p:txBody>
      </p:sp>
      <p:cxnSp>
        <p:nvCxnSpPr>
          <p:cNvPr id="1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a16="http://schemas.microsoft.com/office/drawing/2014/main" id="{037385C6-6361-577A-C4FB-B938ACD98BFE}"/>
              </a:ext>
            </a:extLst>
          </p:cNvPr>
          <p:cNvSpPr txBox="1">
            <a:spLocks/>
          </p:cNvSpPr>
          <p:nvPr/>
        </p:nvSpPr>
        <p:spPr>
          <a:xfrm>
            <a:off x="1108576" y="2519317"/>
            <a:ext cx="6190412" cy="334445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685800" marR="0" lvl="0" indent="-2286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lang="en-US" sz="1800" dirty="0" err="1">
                <a:solidFill>
                  <a:prstClr val="black"/>
                </a:solidFill>
                <a:latin typeface="Gill Sans Nova"/>
              </a:rPr>
              <a:t>CountVectoriser</a:t>
            </a:r>
            <a:r>
              <a:rPr lang="en-US" sz="1800" dirty="0">
                <a:solidFill>
                  <a:prstClr val="black"/>
                </a:solidFill>
                <a:latin typeface="Gill Sans Nova"/>
              </a:rPr>
              <a:t> avec </a:t>
            </a:r>
            <a:r>
              <a:rPr lang="en-US" sz="1800" dirty="0" err="1">
                <a:solidFill>
                  <a:prstClr val="black"/>
                </a:solidFill>
                <a:latin typeface="Gill Sans Nova"/>
              </a:rPr>
              <a:t>une</a:t>
            </a:r>
            <a:r>
              <a:rPr lang="en-US" sz="1800" dirty="0">
                <a:solidFill>
                  <a:prstClr val="black"/>
                </a:solidFill>
                <a:latin typeface="Gill Sans Nova"/>
              </a:rPr>
              <a:t> </a:t>
            </a:r>
            <a:r>
              <a:rPr lang="en-US" sz="1800" dirty="0" err="1">
                <a:solidFill>
                  <a:prstClr val="black"/>
                </a:solidFill>
                <a:latin typeface="Gill Sans Nova"/>
              </a:rPr>
              <a:t>ari</a:t>
            </a:r>
            <a:r>
              <a:rPr lang="en-US" sz="1800" dirty="0">
                <a:solidFill>
                  <a:prstClr val="black"/>
                </a:solidFill>
                <a:latin typeface="Gill Sans Nova"/>
              </a:rPr>
              <a:t> de 0,39</a:t>
            </a:r>
            <a:r>
              <a:rPr kumimoji="0" lang="en-US" sz="1800" b="0" i="0" u="none" strike="noStrike" kern="1200" cap="none" spc="0" normalizeH="0" baseline="0" noProof="0" dirty="0">
                <a:ln>
                  <a:noFill/>
                </a:ln>
                <a:solidFill>
                  <a:prstClr val="black"/>
                </a:solidFill>
                <a:effectLst/>
                <a:uLnTx/>
                <a:uFillTx/>
                <a:latin typeface="Gill Sans Nova"/>
                <a:ea typeface="+mj-ea"/>
                <a:cs typeface="+mj-cs"/>
              </a:rPr>
              <a:t> </a:t>
            </a: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Nova"/>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Nova"/>
              <a:ea typeface="+mn-ea"/>
              <a:cs typeface="+mn-cs"/>
            </a:endParaRPr>
          </a:p>
        </p:txBody>
      </p:sp>
      <p:pic>
        <p:nvPicPr>
          <p:cNvPr id="8" name="Espace réservé du contenu 7">
            <a:extLst>
              <a:ext uri="{FF2B5EF4-FFF2-40B4-BE49-F238E27FC236}">
                <a16:creationId xmlns:a16="http://schemas.microsoft.com/office/drawing/2014/main" id="{B01A7CE8-0C57-0711-F888-5F53BDE54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6194" y="3062736"/>
            <a:ext cx="7635528" cy="3293018"/>
          </a:xfrm>
        </p:spPr>
      </p:pic>
    </p:spTree>
    <p:extLst>
      <p:ext uri="{BB962C8B-B14F-4D97-AF65-F5344CB8AC3E}">
        <p14:creationId xmlns:p14="http://schemas.microsoft.com/office/powerpoint/2010/main" val="2229385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Nova"/>
              <a:ea typeface="+mn-ea"/>
              <a:cs typeface="+mn-cs"/>
            </a:endParaRPr>
          </a:p>
        </p:txBody>
      </p:sp>
      <p:sp>
        <p:nvSpPr>
          <p:cNvPr id="2" name="Titre 1">
            <a:extLst>
              <a:ext uri="{FF2B5EF4-FFF2-40B4-BE49-F238E27FC236}">
                <a16:creationId xmlns:a16="http://schemas.microsoft.com/office/drawing/2014/main" id="{A7CDE1D9-FAED-4702-B38F-66F883D41507}"/>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sz="5400" kern="1200">
                <a:solidFill>
                  <a:schemeClr val="tx1"/>
                </a:solidFill>
                <a:latin typeface="+mj-lt"/>
                <a:ea typeface="+mj-ea"/>
                <a:cs typeface="+mj-cs"/>
              </a:rPr>
              <a:t>Graphiques </a:t>
            </a:r>
          </a:p>
        </p:txBody>
      </p:sp>
      <p:cxnSp>
        <p:nvCxnSpPr>
          <p:cNvPr id="1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a16="http://schemas.microsoft.com/office/drawing/2014/main" id="{037385C6-6361-577A-C4FB-B938ACD98BFE}"/>
              </a:ext>
            </a:extLst>
          </p:cNvPr>
          <p:cNvSpPr txBox="1">
            <a:spLocks/>
          </p:cNvSpPr>
          <p:nvPr/>
        </p:nvSpPr>
        <p:spPr>
          <a:xfrm>
            <a:off x="1108576" y="2519317"/>
            <a:ext cx="6190412" cy="334445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685800" marR="0" lvl="0" indent="-2286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Gill Sans Nova"/>
                <a:ea typeface="+mj-ea"/>
                <a:cs typeface="+mj-cs"/>
              </a:rPr>
              <a:t>Tf-idf</a:t>
            </a:r>
            <a:r>
              <a:rPr kumimoji="0" lang="en-US" sz="1800" b="0" i="0" u="none" strike="noStrike" kern="1200" cap="none" spc="0" normalizeH="0" baseline="0" noProof="0" dirty="0">
                <a:ln>
                  <a:noFill/>
                </a:ln>
                <a:solidFill>
                  <a:prstClr val="black"/>
                </a:solidFill>
                <a:effectLst/>
                <a:uLnTx/>
                <a:uFillTx/>
                <a:latin typeface="Gill Sans Nova"/>
                <a:ea typeface="+mj-ea"/>
                <a:cs typeface="+mj-cs"/>
              </a:rPr>
              <a:t> avec </a:t>
            </a:r>
            <a:r>
              <a:rPr kumimoji="0" lang="en-US" sz="1800" b="0" i="0" u="none" strike="noStrike" kern="1200" cap="none" spc="0" normalizeH="0" baseline="0" noProof="0" dirty="0" err="1">
                <a:ln>
                  <a:noFill/>
                </a:ln>
                <a:solidFill>
                  <a:prstClr val="black"/>
                </a:solidFill>
                <a:effectLst/>
                <a:uLnTx/>
                <a:uFillTx/>
                <a:latin typeface="Gill Sans Nova"/>
                <a:ea typeface="+mj-ea"/>
                <a:cs typeface="+mj-cs"/>
              </a:rPr>
              <a:t>une</a:t>
            </a:r>
            <a:r>
              <a:rPr kumimoji="0" lang="en-US" sz="1800" b="0" i="0" u="none" strike="noStrike" kern="1200" cap="none" spc="0" normalizeH="0" baseline="0" noProof="0" dirty="0">
                <a:ln>
                  <a:noFill/>
                </a:ln>
                <a:solidFill>
                  <a:prstClr val="black"/>
                </a:solidFill>
                <a:effectLst/>
                <a:uLnTx/>
                <a:uFillTx/>
                <a:latin typeface="Gill Sans Nova"/>
                <a:ea typeface="+mj-ea"/>
                <a:cs typeface="+mj-cs"/>
              </a:rPr>
              <a:t> </a:t>
            </a:r>
            <a:r>
              <a:rPr kumimoji="0" lang="en-US" sz="1800" b="0" i="0" u="none" strike="noStrike" kern="1200" cap="none" spc="0" normalizeH="0" baseline="0" noProof="0" dirty="0" err="1">
                <a:ln>
                  <a:noFill/>
                </a:ln>
                <a:solidFill>
                  <a:prstClr val="black"/>
                </a:solidFill>
                <a:effectLst/>
                <a:uLnTx/>
                <a:uFillTx/>
                <a:latin typeface="Gill Sans Nova"/>
                <a:ea typeface="+mj-ea"/>
                <a:cs typeface="+mj-cs"/>
              </a:rPr>
              <a:t>ari</a:t>
            </a:r>
            <a:r>
              <a:rPr kumimoji="0" lang="en-US" sz="1800" b="0" i="0" u="none" strike="noStrike" kern="1200" cap="none" spc="0" normalizeH="0" baseline="0" noProof="0" dirty="0">
                <a:ln>
                  <a:noFill/>
                </a:ln>
                <a:solidFill>
                  <a:prstClr val="black"/>
                </a:solidFill>
                <a:effectLst/>
                <a:uLnTx/>
                <a:uFillTx/>
                <a:latin typeface="Gill Sans Nova"/>
                <a:ea typeface="+mj-ea"/>
                <a:cs typeface="+mj-cs"/>
              </a:rPr>
              <a:t> de 0.5</a:t>
            </a: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Nova"/>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Nova"/>
              <a:ea typeface="+mn-ea"/>
              <a:cs typeface="+mn-cs"/>
            </a:endParaRPr>
          </a:p>
        </p:txBody>
      </p:sp>
      <p:pic>
        <p:nvPicPr>
          <p:cNvPr id="8" name="Espace réservé du contenu 7">
            <a:extLst>
              <a:ext uri="{FF2B5EF4-FFF2-40B4-BE49-F238E27FC236}">
                <a16:creationId xmlns:a16="http://schemas.microsoft.com/office/drawing/2014/main" id="{59361F35-8916-2ABA-681C-486BEA035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7502" y="2952204"/>
            <a:ext cx="7903723" cy="3408684"/>
          </a:xfrm>
        </p:spPr>
      </p:pic>
    </p:spTree>
    <p:extLst>
      <p:ext uri="{BB962C8B-B14F-4D97-AF65-F5344CB8AC3E}">
        <p14:creationId xmlns:p14="http://schemas.microsoft.com/office/powerpoint/2010/main" val="3839536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0">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re 1">
            <a:extLst>
              <a:ext uri="{FF2B5EF4-FFF2-40B4-BE49-F238E27FC236}">
                <a16:creationId xmlns:a16="http://schemas.microsoft.com/office/drawing/2014/main" id="{7F612666-9547-61D5-17B1-EBF5152C668C}"/>
              </a:ext>
            </a:extLst>
          </p:cNvPr>
          <p:cNvSpPr>
            <a:spLocks noGrp="1"/>
          </p:cNvSpPr>
          <p:nvPr>
            <p:ph type="title"/>
          </p:nvPr>
        </p:nvSpPr>
        <p:spPr>
          <a:xfrm>
            <a:off x="3506755" y="365125"/>
            <a:ext cx="7161245" cy="1325563"/>
          </a:xfrm>
        </p:spPr>
        <p:txBody>
          <a:bodyPr>
            <a:normAutofit/>
          </a:bodyPr>
          <a:lstStyle/>
          <a:p>
            <a:r>
              <a:rPr lang="fr-FR" sz="3600"/>
              <a:t>Somaire</a:t>
            </a:r>
          </a:p>
        </p:txBody>
      </p:sp>
      <p:sp>
        <p:nvSpPr>
          <p:cNvPr id="55"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56"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57" name="Straight Connector 46">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58"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7" name="Espace réservé du contenu 2">
            <a:extLst>
              <a:ext uri="{FF2B5EF4-FFF2-40B4-BE49-F238E27FC236}">
                <a16:creationId xmlns:a16="http://schemas.microsoft.com/office/drawing/2014/main" id="{0BA2504D-258E-0B03-A7DF-575B29A3AB11}"/>
              </a:ext>
            </a:extLst>
          </p:cNvPr>
          <p:cNvGraphicFramePr>
            <a:graphicFrameLocks noGrp="1"/>
          </p:cNvGraphicFramePr>
          <p:nvPr>
            <p:ph idx="1"/>
            <p:extLst>
              <p:ext uri="{D42A27DB-BD31-4B8C-83A1-F6EECF244321}">
                <p14:modId xmlns:p14="http://schemas.microsoft.com/office/powerpoint/2010/main" val="35303552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410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Nova"/>
              <a:ea typeface="+mn-ea"/>
              <a:cs typeface="+mn-cs"/>
            </a:endParaRPr>
          </a:p>
        </p:txBody>
      </p:sp>
      <p:sp>
        <p:nvSpPr>
          <p:cNvPr id="2" name="Titre 1">
            <a:extLst>
              <a:ext uri="{FF2B5EF4-FFF2-40B4-BE49-F238E27FC236}">
                <a16:creationId xmlns:a16="http://schemas.microsoft.com/office/drawing/2014/main" id="{A7CDE1D9-FAED-4702-B38F-66F883D41507}"/>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sz="5400" kern="1200" dirty="0" err="1">
                <a:solidFill>
                  <a:schemeClr val="tx1"/>
                </a:solidFill>
                <a:latin typeface="+mj-lt"/>
                <a:ea typeface="+mj-ea"/>
                <a:cs typeface="+mj-cs"/>
              </a:rPr>
              <a:t>Graphiques</a:t>
            </a:r>
            <a:r>
              <a:rPr lang="en-US" sz="5400" kern="1200" dirty="0">
                <a:solidFill>
                  <a:schemeClr val="tx1"/>
                </a:solidFill>
                <a:latin typeface="+mj-lt"/>
                <a:ea typeface="+mj-ea"/>
                <a:cs typeface="+mj-cs"/>
              </a:rPr>
              <a:t> </a:t>
            </a:r>
          </a:p>
        </p:txBody>
      </p:sp>
      <p:cxnSp>
        <p:nvCxnSpPr>
          <p:cNvPr id="1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a16="http://schemas.microsoft.com/office/drawing/2014/main" id="{037385C6-6361-577A-C4FB-B938ACD98BFE}"/>
              </a:ext>
            </a:extLst>
          </p:cNvPr>
          <p:cNvSpPr txBox="1">
            <a:spLocks/>
          </p:cNvSpPr>
          <p:nvPr/>
        </p:nvSpPr>
        <p:spPr>
          <a:xfrm>
            <a:off x="1108576" y="2519317"/>
            <a:ext cx="6190412" cy="334445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685800" marR="0" lvl="0" indent="-2286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lang="en-US" sz="1800" dirty="0">
                <a:solidFill>
                  <a:prstClr val="black"/>
                </a:solidFill>
                <a:latin typeface="Gill Sans Nova"/>
              </a:rPr>
              <a:t>Word2Vec avec </a:t>
            </a:r>
            <a:r>
              <a:rPr lang="en-US" sz="1800" dirty="0" err="1">
                <a:solidFill>
                  <a:prstClr val="black"/>
                </a:solidFill>
                <a:latin typeface="Gill Sans Nova"/>
              </a:rPr>
              <a:t>une</a:t>
            </a:r>
            <a:r>
              <a:rPr lang="en-US" sz="1800" dirty="0">
                <a:solidFill>
                  <a:prstClr val="black"/>
                </a:solidFill>
                <a:latin typeface="Gill Sans Nova"/>
              </a:rPr>
              <a:t> </a:t>
            </a:r>
            <a:r>
              <a:rPr lang="en-US" sz="1800" dirty="0" err="1">
                <a:solidFill>
                  <a:prstClr val="black"/>
                </a:solidFill>
                <a:latin typeface="Gill Sans Nova"/>
              </a:rPr>
              <a:t>ari</a:t>
            </a:r>
            <a:r>
              <a:rPr lang="en-US" sz="1800" dirty="0">
                <a:solidFill>
                  <a:prstClr val="black"/>
                </a:solidFill>
                <a:latin typeface="Gill Sans Nova"/>
              </a:rPr>
              <a:t> de 0,35</a:t>
            </a:r>
            <a:endParaRPr kumimoji="0" lang="en-US" sz="1800" b="0" i="0" u="none" strike="noStrike" kern="1200" cap="none" spc="0" normalizeH="0" baseline="0" noProof="0" dirty="0">
              <a:ln>
                <a:noFill/>
              </a:ln>
              <a:solidFill>
                <a:prstClr val="black"/>
              </a:solidFill>
              <a:effectLst/>
              <a:uLnTx/>
              <a:uFillTx/>
              <a:latin typeface="Gill Sans Nova"/>
              <a:ea typeface="+mj-ea"/>
              <a:cs typeface="+mj-cs"/>
            </a:endParaRP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Nova"/>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Nova"/>
              <a:ea typeface="+mn-ea"/>
              <a:cs typeface="+mn-cs"/>
            </a:endParaRPr>
          </a:p>
        </p:txBody>
      </p:sp>
      <p:pic>
        <p:nvPicPr>
          <p:cNvPr id="9" name="Espace réservé du contenu 8">
            <a:extLst>
              <a:ext uri="{FF2B5EF4-FFF2-40B4-BE49-F238E27FC236}">
                <a16:creationId xmlns:a16="http://schemas.microsoft.com/office/drawing/2014/main" id="{FD07AA9D-7CE3-4022-7DFC-184500E7D0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056" y="3049236"/>
            <a:ext cx="8133368" cy="3507725"/>
          </a:xfrm>
        </p:spPr>
      </p:pic>
    </p:spTree>
    <p:extLst>
      <p:ext uri="{BB962C8B-B14F-4D97-AF65-F5344CB8AC3E}">
        <p14:creationId xmlns:p14="http://schemas.microsoft.com/office/powerpoint/2010/main" val="21275965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A7CDE1D9-FAED-4702-B38F-66F883D41507}"/>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sz="5400" kern="1200">
                <a:solidFill>
                  <a:schemeClr val="tx1"/>
                </a:solidFill>
                <a:latin typeface="+mj-lt"/>
                <a:ea typeface="+mj-ea"/>
                <a:cs typeface="+mj-cs"/>
              </a:rPr>
              <a:t>Graphiques </a:t>
            </a:r>
          </a:p>
        </p:txBody>
      </p:sp>
      <p:cxnSp>
        <p:nvCxnSpPr>
          <p:cNvPr id="1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a16="http://schemas.microsoft.com/office/drawing/2014/main" id="{037385C6-6361-577A-C4FB-B938ACD98BFE}"/>
              </a:ext>
            </a:extLst>
          </p:cNvPr>
          <p:cNvSpPr txBox="1">
            <a:spLocks/>
          </p:cNvSpPr>
          <p:nvPr/>
        </p:nvSpPr>
        <p:spPr>
          <a:xfrm>
            <a:off x="1108576" y="2519317"/>
            <a:ext cx="6190412" cy="334445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685800" indent="-228600">
              <a:spcAft>
                <a:spcPts val="600"/>
              </a:spcAft>
              <a:buFont typeface="Arial" panose="020B0604020202020204" pitchFamily="34" charset="0"/>
              <a:buChar char="•"/>
            </a:pPr>
            <a:r>
              <a:rPr lang="en-US" sz="1800" dirty="0">
                <a:latin typeface="+mn-lt"/>
                <a:ea typeface="+mn-ea"/>
                <a:cs typeface="+mn-cs"/>
              </a:rPr>
              <a:t>Bert avec </a:t>
            </a:r>
            <a:r>
              <a:rPr lang="en-US" sz="1800" dirty="0" err="1">
                <a:latin typeface="+mn-lt"/>
                <a:ea typeface="+mn-ea"/>
                <a:cs typeface="+mn-cs"/>
              </a:rPr>
              <a:t>une</a:t>
            </a:r>
            <a:r>
              <a:rPr lang="en-US" sz="1800" dirty="0">
                <a:latin typeface="+mn-lt"/>
                <a:ea typeface="+mn-ea"/>
                <a:cs typeface="+mn-cs"/>
              </a:rPr>
              <a:t> </a:t>
            </a:r>
            <a:r>
              <a:rPr lang="en-US" sz="1800" dirty="0" err="1">
                <a:latin typeface="+mn-lt"/>
                <a:ea typeface="+mn-ea"/>
                <a:cs typeface="+mn-cs"/>
              </a:rPr>
              <a:t>ari</a:t>
            </a:r>
            <a:r>
              <a:rPr lang="en-US" sz="1800" dirty="0">
                <a:latin typeface="+mn-lt"/>
                <a:ea typeface="+mn-ea"/>
                <a:cs typeface="+mn-cs"/>
              </a:rPr>
              <a:t> de 0,34</a:t>
            </a: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pic>
        <p:nvPicPr>
          <p:cNvPr id="10" name="Espace réservé du contenu 9">
            <a:extLst>
              <a:ext uri="{FF2B5EF4-FFF2-40B4-BE49-F238E27FC236}">
                <a16:creationId xmlns:a16="http://schemas.microsoft.com/office/drawing/2014/main" id="{E681DF1A-4C87-4E19-105B-1B522FA431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0" y="3028543"/>
            <a:ext cx="7300248" cy="3148420"/>
          </a:xfrm>
        </p:spPr>
      </p:pic>
    </p:spTree>
    <p:extLst>
      <p:ext uri="{BB962C8B-B14F-4D97-AF65-F5344CB8AC3E}">
        <p14:creationId xmlns:p14="http://schemas.microsoft.com/office/powerpoint/2010/main" val="2978345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CDE1D9-FAED-4702-B38F-66F883D41507}"/>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sz="5400" kern="1200">
                <a:solidFill>
                  <a:schemeClr val="tx1"/>
                </a:solidFill>
                <a:latin typeface="+mj-lt"/>
                <a:ea typeface="+mj-ea"/>
                <a:cs typeface="+mj-cs"/>
              </a:rPr>
              <a:t>Graphiques </a:t>
            </a:r>
          </a:p>
        </p:txBody>
      </p:sp>
      <p:sp>
        <p:nvSpPr>
          <p:cNvPr id="6" name="Titre 1">
            <a:extLst>
              <a:ext uri="{FF2B5EF4-FFF2-40B4-BE49-F238E27FC236}">
                <a16:creationId xmlns:a16="http://schemas.microsoft.com/office/drawing/2014/main" id="{037385C6-6361-577A-C4FB-B938ACD98BFE}"/>
              </a:ext>
            </a:extLst>
          </p:cNvPr>
          <p:cNvSpPr txBox="1">
            <a:spLocks/>
          </p:cNvSpPr>
          <p:nvPr/>
        </p:nvSpPr>
        <p:spPr>
          <a:xfrm>
            <a:off x="1108576" y="2519317"/>
            <a:ext cx="6190412" cy="334445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685800" indent="-228600">
              <a:spcAft>
                <a:spcPts val="600"/>
              </a:spcAft>
              <a:buFont typeface="Arial" panose="020B0604020202020204" pitchFamily="34" charset="0"/>
              <a:buChar char="•"/>
            </a:pPr>
            <a:r>
              <a:rPr lang="en-US" sz="1800" dirty="0">
                <a:latin typeface="+mn-lt"/>
                <a:ea typeface="+mn-ea"/>
                <a:cs typeface="+mn-cs"/>
              </a:rPr>
              <a:t>USE avec </a:t>
            </a:r>
            <a:r>
              <a:rPr lang="en-US" sz="1800" dirty="0" err="1">
                <a:latin typeface="+mn-lt"/>
                <a:ea typeface="+mn-ea"/>
                <a:cs typeface="+mn-cs"/>
              </a:rPr>
              <a:t>une</a:t>
            </a:r>
            <a:r>
              <a:rPr lang="en-US" sz="1800" dirty="0">
                <a:latin typeface="+mn-lt"/>
                <a:ea typeface="+mn-ea"/>
                <a:cs typeface="+mn-cs"/>
              </a:rPr>
              <a:t> </a:t>
            </a:r>
            <a:r>
              <a:rPr lang="en-US" sz="1800" dirty="0" err="1">
                <a:latin typeface="+mn-lt"/>
                <a:ea typeface="+mn-ea"/>
                <a:cs typeface="+mn-cs"/>
              </a:rPr>
              <a:t>ari</a:t>
            </a:r>
            <a:r>
              <a:rPr lang="en-US" sz="1800" dirty="0">
                <a:latin typeface="+mn-lt"/>
                <a:ea typeface="+mn-ea"/>
                <a:cs typeface="+mn-cs"/>
              </a:rPr>
              <a:t> de 0,38</a:t>
            </a:r>
          </a:p>
        </p:txBody>
      </p:sp>
      <p:pic>
        <p:nvPicPr>
          <p:cNvPr id="8" name="Espace réservé du contenu 7">
            <a:extLst>
              <a:ext uri="{FF2B5EF4-FFF2-40B4-BE49-F238E27FC236}">
                <a16:creationId xmlns:a16="http://schemas.microsoft.com/office/drawing/2014/main" id="{07D49748-BA66-4C6E-7660-22D7EFF812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3960" y="3044147"/>
            <a:ext cx="7970808" cy="3437616"/>
          </a:xfrm>
        </p:spPr>
      </p:pic>
    </p:spTree>
    <p:extLst>
      <p:ext uri="{BB962C8B-B14F-4D97-AF65-F5344CB8AC3E}">
        <p14:creationId xmlns:p14="http://schemas.microsoft.com/office/powerpoint/2010/main" val="1876600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1883596-A21F-2598-57E9-333BC477BCC3}"/>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5000" b="1" i="0" kern="1200" cap="all" baseline="0">
                <a:solidFill>
                  <a:schemeClr val="bg1"/>
                </a:solidFill>
                <a:latin typeface="+mj-lt"/>
                <a:ea typeface="+mj-ea"/>
                <a:cs typeface="+mj-cs"/>
              </a:rPr>
              <a:t>Résultats des différents modèles</a:t>
            </a: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Espace réservé du contenu 4">
            <a:extLst>
              <a:ext uri="{FF2B5EF4-FFF2-40B4-BE49-F238E27FC236}">
                <a16:creationId xmlns:a16="http://schemas.microsoft.com/office/drawing/2014/main" id="{D456D29A-9CF3-97FF-16E5-E1169156AEE2}"/>
              </a:ext>
            </a:extLst>
          </p:cNvPr>
          <p:cNvPicPr>
            <a:picLocks noGrp="1" noChangeAspect="1"/>
          </p:cNvPicPr>
          <p:nvPr>
            <p:ph idx="1"/>
          </p:nvPr>
        </p:nvPicPr>
        <p:blipFill>
          <a:blip r:embed="rId2"/>
          <a:stretch>
            <a:fillRect/>
          </a:stretch>
        </p:blipFill>
        <p:spPr>
          <a:xfrm>
            <a:off x="6310650" y="2673165"/>
            <a:ext cx="5569864" cy="2186170"/>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45887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2282F160-910F-C212-E3FD-48226DF5F7D1}"/>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6000" b="1" i="0" kern="1200" cap="all" baseline="0" dirty="0" err="1">
                <a:solidFill>
                  <a:schemeClr val="bg1"/>
                </a:solidFill>
                <a:latin typeface="+mj-lt"/>
                <a:ea typeface="+mj-ea"/>
                <a:cs typeface="+mj-cs"/>
              </a:rPr>
              <a:t>Partie</a:t>
            </a:r>
            <a:r>
              <a:rPr lang="en-US" sz="6000" b="1" i="0" kern="1200" cap="all" baseline="0" dirty="0">
                <a:solidFill>
                  <a:schemeClr val="bg1"/>
                </a:solidFill>
                <a:latin typeface="+mj-lt"/>
                <a:ea typeface="+mj-ea"/>
                <a:cs typeface="+mj-cs"/>
              </a:rPr>
              <a:t> image </a:t>
            </a: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Appareil photo">
            <a:extLst>
              <a:ext uri="{FF2B5EF4-FFF2-40B4-BE49-F238E27FC236}">
                <a16:creationId xmlns:a16="http://schemas.microsoft.com/office/drawing/2014/main" id="{E5330775-B740-3D57-7057-333644D561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91" y="2814239"/>
            <a:ext cx="3217333" cy="3217333"/>
          </a:xfrm>
          <a:prstGeom prst="rect">
            <a:avLst/>
          </a:prstGeom>
        </p:spPr>
      </p:pic>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494450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E1FD169-73E5-0D8F-3ACD-9CADEE45A951}"/>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400" b="1" i="0" kern="1200" cap="all" baseline="0">
                <a:solidFill>
                  <a:schemeClr val="bg1"/>
                </a:solidFill>
                <a:latin typeface="+mj-lt"/>
                <a:ea typeface="+mj-ea"/>
                <a:cs typeface="+mj-cs"/>
              </a:rPr>
              <a:t>Exploration de quelques images  </a:t>
            </a:r>
          </a:p>
        </p:txBody>
      </p:sp>
      <p:sp>
        <p:nvSpPr>
          <p:cNvPr id="11" name="Content Placeholder 10">
            <a:extLst>
              <a:ext uri="{FF2B5EF4-FFF2-40B4-BE49-F238E27FC236}">
                <a16:creationId xmlns:a16="http://schemas.microsoft.com/office/drawing/2014/main" id="{B9460DE2-F1A6-4DB6-567F-A07B1AE6352E}"/>
              </a:ext>
            </a:extLst>
          </p:cNvPr>
          <p:cNvSpPr>
            <a:spLocks noGrp="1"/>
          </p:cNvSpPr>
          <p:nvPr>
            <p:ph idx="1"/>
          </p:nvPr>
        </p:nvSpPr>
        <p:spPr>
          <a:xfrm>
            <a:off x="457200" y="5350213"/>
            <a:ext cx="4412417" cy="1031537"/>
          </a:xfrm>
        </p:spPr>
        <p:txBody>
          <a:bodyPr vert="horz" lIns="91440" tIns="45720" rIns="91440" bIns="45720" rtlCol="0">
            <a:normAutofit/>
          </a:bodyPr>
          <a:lstStyle/>
          <a:p>
            <a:pPr marL="0" indent="0" algn="r">
              <a:buNone/>
            </a:pPr>
            <a:r>
              <a:rPr lang="en-US" sz="2000" kern="1200" dirty="0">
                <a:solidFill>
                  <a:schemeClr val="bg1"/>
                </a:solidFill>
                <a:latin typeface="+mn-lt"/>
                <a:ea typeface="+mn-ea"/>
                <a:cs typeface="+mn-cs"/>
              </a:rPr>
              <a:t>On </a:t>
            </a:r>
            <a:r>
              <a:rPr lang="en-US" sz="2000" kern="1200" dirty="0" err="1">
                <a:solidFill>
                  <a:schemeClr val="bg1"/>
                </a:solidFill>
                <a:latin typeface="+mn-lt"/>
                <a:ea typeface="+mn-ea"/>
                <a:cs typeface="+mn-cs"/>
              </a:rPr>
              <a:t>visulalise</a:t>
            </a:r>
            <a:r>
              <a:rPr lang="en-US" sz="2000" kern="1200" dirty="0">
                <a:solidFill>
                  <a:schemeClr val="bg1"/>
                </a:solidFill>
                <a:latin typeface="+mn-lt"/>
                <a:ea typeface="+mn-ea"/>
                <a:cs typeface="+mn-cs"/>
              </a:rPr>
              <a:t> les images par </a:t>
            </a:r>
            <a:r>
              <a:rPr lang="en-US" sz="2000" kern="1200" dirty="0" err="1">
                <a:solidFill>
                  <a:schemeClr val="bg1"/>
                </a:solidFill>
                <a:latin typeface="+mn-lt"/>
                <a:ea typeface="+mn-ea"/>
                <a:cs typeface="+mn-cs"/>
              </a:rPr>
              <a:t>categorie</a:t>
            </a:r>
            <a:r>
              <a:rPr lang="en-US" sz="2000" kern="1200" dirty="0">
                <a:solidFill>
                  <a:schemeClr val="bg1"/>
                </a:solidFill>
                <a:latin typeface="+mn-lt"/>
                <a:ea typeface="+mn-ea"/>
                <a:cs typeface="+mn-cs"/>
              </a:rPr>
              <a:t>. On </a:t>
            </a:r>
            <a:r>
              <a:rPr lang="en-US" sz="2000" kern="1200" dirty="0" err="1">
                <a:solidFill>
                  <a:schemeClr val="bg1"/>
                </a:solidFill>
                <a:latin typeface="+mn-lt"/>
                <a:ea typeface="+mn-ea"/>
                <a:cs typeface="+mn-cs"/>
              </a:rPr>
              <a:t>voit</a:t>
            </a:r>
            <a:r>
              <a:rPr lang="en-US" sz="2000" kern="1200" dirty="0">
                <a:solidFill>
                  <a:schemeClr val="bg1"/>
                </a:solidFill>
                <a:latin typeface="+mn-lt"/>
                <a:ea typeface="+mn-ea"/>
                <a:cs typeface="+mn-cs"/>
              </a:rPr>
              <a:t> </a:t>
            </a:r>
            <a:r>
              <a:rPr lang="en-US" sz="2000" kern="1200" dirty="0" err="1">
                <a:solidFill>
                  <a:schemeClr val="bg1"/>
                </a:solidFill>
                <a:latin typeface="+mn-lt"/>
                <a:ea typeface="+mn-ea"/>
                <a:cs typeface="+mn-cs"/>
              </a:rPr>
              <a:t>qu’on</a:t>
            </a:r>
            <a:r>
              <a:rPr lang="en-US" sz="2000" kern="1200" dirty="0">
                <a:solidFill>
                  <a:schemeClr val="bg1"/>
                </a:solidFill>
                <a:latin typeface="+mn-lt"/>
                <a:ea typeface="+mn-ea"/>
                <a:cs typeface="+mn-cs"/>
              </a:rPr>
              <a:t> a </a:t>
            </a:r>
            <a:r>
              <a:rPr lang="en-US" sz="2000" kern="1200" dirty="0" err="1">
                <a:solidFill>
                  <a:schemeClr val="bg1"/>
                </a:solidFill>
                <a:latin typeface="+mn-lt"/>
                <a:ea typeface="+mn-ea"/>
                <a:cs typeface="+mn-cs"/>
              </a:rPr>
              <a:t>différentes</a:t>
            </a:r>
            <a:r>
              <a:rPr lang="en-US" sz="2000" kern="1200" dirty="0">
                <a:solidFill>
                  <a:schemeClr val="bg1"/>
                </a:solidFill>
                <a:latin typeface="+mn-lt"/>
                <a:ea typeface="+mn-ea"/>
                <a:cs typeface="+mn-cs"/>
              </a:rPr>
              <a:t> images de </a:t>
            </a:r>
            <a:r>
              <a:rPr lang="en-US" sz="2000" kern="1200" dirty="0" err="1">
                <a:solidFill>
                  <a:schemeClr val="bg1"/>
                </a:solidFill>
                <a:latin typeface="+mn-lt"/>
                <a:ea typeface="+mn-ea"/>
                <a:cs typeface="+mn-cs"/>
              </a:rPr>
              <a:t>différentes</a:t>
            </a:r>
            <a:r>
              <a:rPr lang="en-US" sz="2000" kern="1200" dirty="0">
                <a:solidFill>
                  <a:schemeClr val="bg1"/>
                </a:solidFill>
                <a:latin typeface="+mn-lt"/>
                <a:ea typeface="+mn-ea"/>
                <a:cs typeface="+mn-cs"/>
              </a:rPr>
              <a:t> </a:t>
            </a:r>
            <a:r>
              <a:rPr lang="en-US" sz="2000" kern="1200" dirty="0" err="1">
                <a:solidFill>
                  <a:schemeClr val="bg1"/>
                </a:solidFill>
                <a:latin typeface="+mn-lt"/>
                <a:ea typeface="+mn-ea"/>
                <a:cs typeface="+mn-cs"/>
              </a:rPr>
              <a:t>tailles</a:t>
            </a:r>
            <a:r>
              <a:rPr lang="en-US" sz="2000" kern="1200" dirty="0">
                <a:solidFill>
                  <a:schemeClr val="bg1"/>
                </a:solidFill>
                <a:latin typeface="+mn-lt"/>
                <a:ea typeface="+mn-ea"/>
                <a:cs typeface="+mn-cs"/>
              </a:rPr>
              <a:t>.</a:t>
            </a:r>
          </a:p>
        </p:txBody>
      </p:sp>
      <p:sp>
        <p:nvSpPr>
          <p:cNvPr id="3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681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13" name="Image 12">
            <a:extLst>
              <a:ext uri="{FF2B5EF4-FFF2-40B4-BE49-F238E27FC236}">
                <a16:creationId xmlns:a16="http://schemas.microsoft.com/office/drawing/2014/main" id="{CC0CD409-E345-87F5-01F4-B7B44B84B017}"/>
              </a:ext>
            </a:extLst>
          </p:cNvPr>
          <p:cNvPicPr>
            <a:picLocks noChangeAspect="1"/>
          </p:cNvPicPr>
          <p:nvPr/>
        </p:nvPicPr>
        <p:blipFill>
          <a:blip r:embed="rId2"/>
          <a:stretch>
            <a:fillRect/>
          </a:stretch>
        </p:blipFill>
        <p:spPr>
          <a:xfrm>
            <a:off x="6379984" y="74355"/>
            <a:ext cx="5061331" cy="3169922"/>
          </a:xfrm>
          <a:prstGeom prst="rect">
            <a:avLst/>
          </a:prstGeom>
        </p:spPr>
      </p:pic>
      <p:pic>
        <p:nvPicPr>
          <p:cNvPr id="17" name="Image 16">
            <a:extLst>
              <a:ext uri="{FF2B5EF4-FFF2-40B4-BE49-F238E27FC236}">
                <a16:creationId xmlns:a16="http://schemas.microsoft.com/office/drawing/2014/main" id="{4CEF26DC-A332-A64A-2A9C-470ED8F23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225" y="3411354"/>
            <a:ext cx="2990873" cy="3232073"/>
          </a:xfrm>
          <a:prstGeom prst="rect">
            <a:avLst/>
          </a:prstGeom>
        </p:spPr>
      </p:pic>
    </p:spTree>
    <p:extLst>
      <p:ext uri="{BB962C8B-B14F-4D97-AF65-F5344CB8AC3E}">
        <p14:creationId xmlns:p14="http://schemas.microsoft.com/office/powerpoint/2010/main" val="53970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88F92-B03D-C801-C6F1-5271ADE5E007}"/>
              </a:ext>
            </a:extLst>
          </p:cNvPr>
          <p:cNvSpPr>
            <a:spLocks noGrp="1"/>
          </p:cNvSpPr>
          <p:nvPr>
            <p:ph type="title"/>
          </p:nvPr>
        </p:nvSpPr>
        <p:spPr>
          <a:xfrm>
            <a:off x="3506755" y="365125"/>
            <a:ext cx="7161245" cy="1325563"/>
          </a:xfrm>
        </p:spPr>
        <p:txBody>
          <a:bodyPr>
            <a:normAutofit/>
          </a:bodyPr>
          <a:lstStyle/>
          <a:p>
            <a:r>
              <a:rPr lang="fr-FR" sz="3600" dirty="0"/>
              <a:t>Etapes du traitement d’images</a:t>
            </a:r>
          </a:p>
        </p:txBody>
      </p:sp>
      <p:graphicFrame>
        <p:nvGraphicFramePr>
          <p:cNvPr id="20" name="Espace réservé du contenu 2">
            <a:extLst>
              <a:ext uri="{FF2B5EF4-FFF2-40B4-BE49-F238E27FC236}">
                <a16:creationId xmlns:a16="http://schemas.microsoft.com/office/drawing/2014/main" id="{4C7EA8C8-469B-F7E8-E159-B8EA79C6A137}"/>
              </a:ext>
            </a:extLst>
          </p:cNvPr>
          <p:cNvGraphicFramePr>
            <a:graphicFrameLocks noGrp="1"/>
          </p:cNvGraphicFramePr>
          <p:nvPr>
            <p:ph idx="1"/>
            <p:extLst>
              <p:ext uri="{D42A27DB-BD31-4B8C-83A1-F6EECF244321}">
                <p14:modId xmlns:p14="http://schemas.microsoft.com/office/powerpoint/2010/main" val="23358511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70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EDB88F92-B03D-C801-C6F1-5271ADE5E007}"/>
              </a:ext>
            </a:extLst>
          </p:cNvPr>
          <p:cNvSpPr>
            <a:spLocks noGrp="1"/>
          </p:cNvSpPr>
          <p:nvPr>
            <p:ph type="title"/>
          </p:nvPr>
        </p:nvSpPr>
        <p:spPr>
          <a:xfrm>
            <a:off x="3506755" y="365125"/>
            <a:ext cx="7161245" cy="1325563"/>
          </a:xfrm>
        </p:spPr>
        <p:txBody>
          <a:bodyPr>
            <a:normAutofit/>
          </a:bodyPr>
          <a:lstStyle/>
          <a:p>
            <a:r>
              <a:rPr lang="fr-FR" sz="3600" dirty="0">
                <a:solidFill>
                  <a:schemeClr val="bg1"/>
                </a:solidFill>
              </a:rPr>
              <a:t>Modèles utilisés</a:t>
            </a:r>
          </a:p>
        </p:txBody>
      </p:sp>
      <p:sp>
        <p:nvSpPr>
          <p:cNvPr id="40"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2"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4" name="Straight Connector 43">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1" name="Espace réservé du contenu 3">
            <a:extLst>
              <a:ext uri="{FF2B5EF4-FFF2-40B4-BE49-F238E27FC236}">
                <a16:creationId xmlns:a16="http://schemas.microsoft.com/office/drawing/2014/main" id="{1A4E41E2-27B4-E5A0-E517-B646B7C01AB2}"/>
              </a:ext>
            </a:extLst>
          </p:cNvPr>
          <p:cNvGraphicFramePr>
            <a:graphicFrameLocks noGrp="1"/>
          </p:cNvGraphicFramePr>
          <p:nvPr>
            <p:ph idx="1"/>
            <p:extLst>
              <p:ext uri="{D42A27DB-BD31-4B8C-83A1-F6EECF244321}">
                <p14:modId xmlns:p14="http://schemas.microsoft.com/office/powerpoint/2010/main" val="8537834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816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32F61448-5577-886C-B11C-B47EF4335162}"/>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3400" b="1" i="0" kern="1200" cap="all" baseline="0">
                <a:latin typeface="+mj-lt"/>
                <a:ea typeface="+mj-ea"/>
                <a:cs typeface="+mj-cs"/>
              </a:rPr>
              <a:t>Résultats avec l’algorithme SIFT</a:t>
            </a:r>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 name="Image 4">
            <a:extLst>
              <a:ext uri="{FF2B5EF4-FFF2-40B4-BE49-F238E27FC236}">
                <a16:creationId xmlns:a16="http://schemas.microsoft.com/office/drawing/2014/main" id="{0C73BC3C-EF0C-D4A4-8A91-7D61647AB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0" y="2012200"/>
            <a:ext cx="3952579" cy="2826093"/>
          </a:xfrm>
          <a:prstGeom prst="rect">
            <a:avLst/>
          </a:prstGeom>
        </p:spPr>
      </p:pic>
      <p:sp>
        <p:nvSpPr>
          <p:cNvPr id="3" name="Espace réservé du contenu 2">
            <a:extLst>
              <a:ext uri="{FF2B5EF4-FFF2-40B4-BE49-F238E27FC236}">
                <a16:creationId xmlns:a16="http://schemas.microsoft.com/office/drawing/2014/main" id="{CC700B58-486E-3F79-25CF-1847626DB593}"/>
              </a:ext>
            </a:extLst>
          </p:cNvPr>
          <p:cNvSpPr>
            <a:spLocks noGrp="1"/>
          </p:cNvSpPr>
          <p:nvPr>
            <p:ph idx="1"/>
          </p:nvPr>
        </p:nvSpPr>
        <p:spPr>
          <a:xfrm>
            <a:off x="6695359" y="2990818"/>
            <a:ext cx="4158031" cy="2913872"/>
          </a:xfrm>
        </p:spPr>
        <p:txBody>
          <a:bodyPr vert="horz" lIns="91440" tIns="45720" rIns="91440" bIns="45720" rtlCol="0" anchor="t">
            <a:normAutofit/>
          </a:bodyPr>
          <a:lstStyle/>
          <a:p>
            <a:r>
              <a:rPr lang="en-US" sz="1800" kern="1200" dirty="0">
                <a:latin typeface="+mn-lt"/>
                <a:ea typeface="+mn-ea"/>
                <a:cs typeface="+mn-cs"/>
              </a:rPr>
              <a:t>On </a:t>
            </a:r>
            <a:r>
              <a:rPr lang="en-US" sz="1800" kern="1200" dirty="0" err="1">
                <a:latin typeface="+mn-lt"/>
                <a:ea typeface="+mn-ea"/>
                <a:cs typeface="+mn-cs"/>
              </a:rPr>
              <a:t>obtient</a:t>
            </a:r>
            <a:r>
              <a:rPr lang="en-US" sz="1800" kern="1200" dirty="0">
                <a:latin typeface="+mn-lt"/>
                <a:ea typeface="+mn-ea"/>
                <a:cs typeface="+mn-cs"/>
              </a:rPr>
              <a:t> </a:t>
            </a:r>
            <a:r>
              <a:rPr lang="en-US" sz="1800" kern="1200" dirty="0" err="1">
                <a:latin typeface="+mn-lt"/>
                <a:ea typeface="+mn-ea"/>
                <a:cs typeface="+mn-cs"/>
              </a:rPr>
              <a:t>une</a:t>
            </a:r>
            <a:r>
              <a:rPr lang="en-US" sz="1800" kern="1200" dirty="0">
                <a:latin typeface="+mn-lt"/>
                <a:ea typeface="+mn-ea"/>
                <a:cs typeface="+mn-cs"/>
              </a:rPr>
              <a:t> </a:t>
            </a:r>
            <a:r>
              <a:rPr lang="en-US" sz="1800" kern="1200" dirty="0" err="1">
                <a:latin typeface="+mn-lt"/>
                <a:ea typeface="+mn-ea"/>
                <a:cs typeface="+mn-cs"/>
              </a:rPr>
              <a:t>ari</a:t>
            </a:r>
            <a:r>
              <a:rPr lang="en-US" sz="1800" kern="1200" dirty="0">
                <a:latin typeface="+mn-lt"/>
                <a:ea typeface="+mn-ea"/>
                <a:cs typeface="+mn-cs"/>
              </a:rPr>
              <a:t> de 0,05. </a:t>
            </a:r>
            <a:r>
              <a:rPr lang="en-US" sz="1800" kern="1200" dirty="0" err="1">
                <a:latin typeface="+mn-lt"/>
                <a:ea typeface="+mn-ea"/>
                <a:cs typeface="+mn-cs"/>
              </a:rPr>
              <a:t>L’algorithme</a:t>
            </a:r>
            <a:r>
              <a:rPr lang="en-US" sz="1800" kern="1200" dirty="0">
                <a:latin typeface="+mn-lt"/>
                <a:ea typeface="+mn-ea"/>
                <a:cs typeface="+mn-cs"/>
              </a:rPr>
              <a:t> ne </a:t>
            </a:r>
            <a:r>
              <a:rPr lang="en-US" sz="1800" kern="1200" dirty="0" err="1">
                <a:latin typeface="+mn-lt"/>
                <a:ea typeface="+mn-ea"/>
                <a:cs typeface="+mn-cs"/>
              </a:rPr>
              <a:t>donne</a:t>
            </a:r>
            <a:r>
              <a:rPr lang="en-US" sz="1800" kern="1200" dirty="0">
                <a:latin typeface="+mn-lt"/>
                <a:ea typeface="+mn-ea"/>
                <a:cs typeface="+mn-cs"/>
              </a:rPr>
              <a:t> pas de bons </a:t>
            </a:r>
            <a:r>
              <a:rPr lang="en-US" sz="1800" kern="1200" dirty="0" err="1">
                <a:latin typeface="+mn-lt"/>
                <a:ea typeface="+mn-ea"/>
                <a:cs typeface="+mn-cs"/>
              </a:rPr>
              <a:t>résultats</a:t>
            </a:r>
            <a:endParaRPr lang="en-US" sz="1800" kern="1200" dirty="0">
              <a:latin typeface="+mn-lt"/>
              <a:ea typeface="+mn-ea"/>
              <a:cs typeface="+mn-cs"/>
            </a:endParaRPr>
          </a:p>
          <a:p>
            <a:pPr marL="0" indent="0">
              <a:buNone/>
            </a:pPr>
            <a:endParaRPr lang="en-US" sz="1800" kern="1200" dirty="0">
              <a:latin typeface="+mn-lt"/>
              <a:ea typeface="+mn-ea"/>
              <a:cs typeface="+mn-cs"/>
            </a:endParaRPr>
          </a:p>
          <a:p>
            <a:pPr marL="0" indent="0">
              <a:buNone/>
            </a:pPr>
            <a:endParaRPr lang="en-US" sz="1800" kern="1200" dirty="0">
              <a:latin typeface="+mn-lt"/>
              <a:ea typeface="+mn-ea"/>
              <a:cs typeface="+mn-cs"/>
            </a:endParaRPr>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961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103D755-7909-0A36-EAB0-538836E6927C}"/>
              </a:ext>
            </a:extLst>
          </p:cNvPr>
          <p:cNvSpPr>
            <a:spLocks noGrp="1"/>
          </p:cNvSpPr>
          <p:nvPr>
            <p:ph type="title"/>
          </p:nvPr>
        </p:nvSpPr>
        <p:spPr>
          <a:xfrm>
            <a:off x="6657715" y="467271"/>
            <a:ext cx="4195674" cy="2052522"/>
          </a:xfrm>
        </p:spPr>
        <p:txBody>
          <a:bodyPr anchor="b">
            <a:normAutofit/>
          </a:bodyPr>
          <a:lstStyle/>
          <a:p>
            <a:r>
              <a:rPr lang="fr-FR" dirty="0"/>
              <a:t>Résultats du modèles Vgg16</a:t>
            </a:r>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4" name="Picture 2">
            <a:extLst>
              <a:ext uri="{FF2B5EF4-FFF2-40B4-BE49-F238E27FC236}">
                <a16:creationId xmlns:a16="http://schemas.microsoft.com/office/drawing/2014/main" id="{56A5AE19-0E9C-8A78-C7D2-58FB972394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76471" y="2007258"/>
            <a:ext cx="3952579" cy="2835975"/>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854A46F9-6327-11F7-C838-51877AE32346}"/>
              </a:ext>
            </a:extLst>
          </p:cNvPr>
          <p:cNvSpPr>
            <a:spLocks noGrp="1"/>
          </p:cNvSpPr>
          <p:nvPr>
            <p:ph idx="1"/>
          </p:nvPr>
        </p:nvSpPr>
        <p:spPr>
          <a:xfrm>
            <a:off x="6695359" y="2990818"/>
            <a:ext cx="4158031" cy="2913872"/>
          </a:xfrm>
        </p:spPr>
        <p:txBody>
          <a:bodyPr anchor="t">
            <a:normAutofit/>
          </a:bodyPr>
          <a:lstStyle/>
          <a:p>
            <a:r>
              <a:rPr lang="fr-FR" sz="1800" dirty="0"/>
              <a:t>Application du </a:t>
            </a:r>
            <a:r>
              <a:rPr lang="fr-FR" sz="1800" dirty="0" err="1"/>
              <a:t>transfer</a:t>
            </a:r>
            <a:r>
              <a:rPr lang="fr-FR" sz="1800" dirty="0"/>
              <a:t> </a:t>
            </a:r>
            <a:r>
              <a:rPr lang="fr-FR" sz="1800" dirty="0" err="1"/>
              <a:t>learning</a:t>
            </a:r>
            <a:r>
              <a:rPr lang="fr-FR" sz="1800" dirty="0"/>
              <a:t> avec le modèle Vgg16 pré-entraîné sur plusieurs images en l’adaptant à notre problématique. </a:t>
            </a:r>
          </a:p>
          <a:p>
            <a:endParaRPr lang="fr-FR" sz="1800" dirty="0"/>
          </a:p>
          <a:p>
            <a:r>
              <a:rPr lang="fr-FR" sz="1800" dirty="0"/>
              <a:t>On supprime les deux dernières couches du modèles.</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4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The number one painted on a blue wall">
            <a:extLst>
              <a:ext uri="{FF2B5EF4-FFF2-40B4-BE49-F238E27FC236}">
                <a16:creationId xmlns:a16="http://schemas.microsoft.com/office/drawing/2014/main" id="{40835FCB-1B1C-1C09-ED99-5804BF1840BF}"/>
              </a:ext>
            </a:extLst>
          </p:cNvPr>
          <p:cNvPicPr>
            <a:picLocks noChangeAspect="1"/>
          </p:cNvPicPr>
          <p:nvPr/>
        </p:nvPicPr>
        <p:blipFill rotWithShape="1">
          <a:blip r:embed="rId2">
            <a:duotone>
              <a:schemeClr val="accent1">
                <a:shade val="45000"/>
                <a:satMod val="135000"/>
              </a:schemeClr>
              <a:prstClr val="white"/>
            </a:duotone>
            <a:alphaModFix amt="35000"/>
          </a:blip>
          <a:srcRect t="5891" b="10154"/>
          <a:stretch/>
        </p:blipFill>
        <p:spPr>
          <a:xfrm>
            <a:off x="20" y="-8877"/>
            <a:ext cx="12191980" cy="6858000"/>
          </a:xfrm>
          <a:prstGeom prst="rect">
            <a:avLst/>
          </a:prstGeom>
        </p:spPr>
      </p:pic>
      <p:sp>
        <p:nvSpPr>
          <p:cNvPr id="2" name="Titre 1">
            <a:extLst>
              <a:ext uri="{FF2B5EF4-FFF2-40B4-BE49-F238E27FC236}">
                <a16:creationId xmlns:a16="http://schemas.microsoft.com/office/drawing/2014/main" id="{7BF86513-AE9F-5858-B572-B964CB17A3E5}"/>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6100" b="1" i="0" kern="1200" cap="all" baseline="0">
                <a:solidFill>
                  <a:srgbClr val="FFFFFF"/>
                </a:solidFill>
                <a:latin typeface="+mj-lt"/>
                <a:ea typeface="+mj-ea"/>
                <a:cs typeface="+mj-cs"/>
              </a:rPr>
              <a:t> Introduction</a:t>
            </a:r>
          </a:p>
        </p:txBody>
      </p:sp>
      <p:sp>
        <p:nvSpPr>
          <p:cNvPr id="4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47" name="Straight Connector 4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5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5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575963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2F67AC5-A00A-A9CA-3727-2D0AE52C49A9}"/>
              </a:ext>
            </a:extLst>
          </p:cNvPr>
          <p:cNvSpPr>
            <a:spLocks noGrp="1"/>
          </p:cNvSpPr>
          <p:nvPr>
            <p:ph type="title"/>
          </p:nvPr>
        </p:nvSpPr>
        <p:spPr>
          <a:xfrm>
            <a:off x="6657715" y="467271"/>
            <a:ext cx="4195674" cy="2052522"/>
          </a:xfrm>
        </p:spPr>
        <p:txBody>
          <a:bodyPr anchor="b">
            <a:normAutofit/>
          </a:bodyPr>
          <a:lstStyle/>
          <a:p>
            <a:r>
              <a:rPr lang="fr-FR" sz="4400" dirty="0"/>
              <a:t>Texte et image regroupés ensemble</a:t>
            </a:r>
          </a:p>
        </p:txBody>
      </p:sp>
      <p:sp>
        <p:nvSpPr>
          <p:cNvPr id="3096" name="Oval 309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9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10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 name="Image 4">
            <a:extLst>
              <a:ext uri="{FF2B5EF4-FFF2-40B4-BE49-F238E27FC236}">
                <a16:creationId xmlns:a16="http://schemas.microsoft.com/office/drawing/2014/main" id="{AC2EE5E4-FEBC-7F4B-BCC6-4B94506F2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0" y="2017140"/>
            <a:ext cx="3952579" cy="2816212"/>
          </a:xfrm>
          <a:prstGeom prst="rect">
            <a:avLst/>
          </a:prstGeom>
        </p:spPr>
      </p:pic>
      <p:sp>
        <p:nvSpPr>
          <p:cNvPr id="3" name="Espace réservé du contenu 2">
            <a:extLst>
              <a:ext uri="{FF2B5EF4-FFF2-40B4-BE49-F238E27FC236}">
                <a16:creationId xmlns:a16="http://schemas.microsoft.com/office/drawing/2014/main" id="{24817545-933D-787B-BC43-426C0F1A2B54}"/>
              </a:ext>
            </a:extLst>
          </p:cNvPr>
          <p:cNvSpPr>
            <a:spLocks noGrp="1"/>
          </p:cNvSpPr>
          <p:nvPr>
            <p:ph idx="1"/>
          </p:nvPr>
        </p:nvSpPr>
        <p:spPr>
          <a:xfrm>
            <a:off x="6695359" y="2990818"/>
            <a:ext cx="4158031" cy="2913872"/>
          </a:xfrm>
        </p:spPr>
        <p:txBody>
          <a:bodyPr anchor="t">
            <a:normAutofit/>
          </a:bodyPr>
          <a:lstStyle/>
          <a:p>
            <a:endParaRPr lang="fr-FR" sz="1800" dirty="0"/>
          </a:p>
          <a:p>
            <a:r>
              <a:rPr lang="fr-FR" sz="1800" dirty="0"/>
              <a:t>On regroupe les </a:t>
            </a:r>
            <a:r>
              <a:rPr lang="fr-FR" sz="1800"/>
              <a:t>features</a:t>
            </a:r>
            <a:r>
              <a:rPr lang="fr-FR" sz="1800" dirty="0"/>
              <a:t> du texte avec ceux obtenues en image et refait la réduction de dimension.</a:t>
            </a:r>
          </a:p>
          <a:p>
            <a:r>
              <a:rPr lang="fr-FR" sz="1800" dirty="0"/>
              <a:t>On obtient une </a:t>
            </a:r>
            <a:r>
              <a:rPr lang="fr-FR" sz="1800"/>
              <a:t>ari</a:t>
            </a:r>
            <a:r>
              <a:rPr lang="fr-FR" sz="1800" dirty="0"/>
              <a:t> de 0,48 en utilisant les </a:t>
            </a:r>
            <a:r>
              <a:rPr lang="fr-FR" sz="1800"/>
              <a:t>features</a:t>
            </a:r>
            <a:r>
              <a:rPr lang="fr-FR" sz="1800" dirty="0"/>
              <a:t> du modèle Vgg16 et USE.</a:t>
            </a:r>
          </a:p>
        </p:txBody>
      </p:sp>
      <p:sp>
        <p:nvSpPr>
          <p:cNvPr id="310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104" name="Straight Connector 310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377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443B927-CB25-C5C3-1BFC-C1F78300F608}"/>
              </a:ext>
            </a:extLst>
          </p:cNvPr>
          <p:cNvSpPr>
            <a:spLocks noGrp="1"/>
          </p:cNvSpPr>
          <p:nvPr>
            <p:ph type="title"/>
          </p:nvPr>
        </p:nvSpPr>
        <p:spPr>
          <a:xfrm>
            <a:off x="1188069" y="381935"/>
            <a:ext cx="4008583" cy="5974414"/>
          </a:xfrm>
        </p:spPr>
        <p:txBody>
          <a:bodyPr anchor="ctr">
            <a:normAutofit/>
          </a:bodyPr>
          <a:lstStyle/>
          <a:p>
            <a:r>
              <a:rPr lang="fr-FR" sz="5600">
                <a:solidFill>
                  <a:schemeClr val="bg1"/>
                </a:solidFill>
              </a:rPr>
              <a:t>Conclusion et perspectives</a:t>
            </a:r>
            <a:endParaRPr lang="fr-FR" sz="56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701E2A5F-6FB0-A952-7501-C5FF4ACC768F}"/>
              </a:ext>
            </a:extLst>
          </p:cNvPr>
          <p:cNvSpPr>
            <a:spLocks noGrp="1"/>
          </p:cNvSpPr>
          <p:nvPr>
            <p:ph idx="1"/>
          </p:nvPr>
        </p:nvSpPr>
        <p:spPr>
          <a:xfrm>
            <a:off x="6096000" y="381935"/>
            <a:ext cx="4986955" cy="5974415"/>
          </a:xfrm>
        </p:spPr>
        <p:txBody>
          <a:bodyPr anchor="ctr">
            <a:normAutofit/>
          </a:bodyPr>
          <a:lstStyle/>
          <a:p>
            <a:r>
              <a:rPr lang="fr-FR" sz="1800" dirty="0"/>
              <a:t>Grâce à ces différents traitements (texte + image), on a pu créer des clusters qui regroupent les produits en 7 catégories ce qui nous permet de répondre sur la faisabilité du moteur de recherche. Reste à optimiser les hyperparamètres des modèles. </a:t>
            </a:r>
          </a:p>
          <a:p>
            <a:endParaRPr lang="fr-FR" sz="1800" dirty="0"/>
          </a:p>
          <a:p>
            <a:r>
              <a:rPr lang="fr-FR" sz="1800" dirty="0"/>
              <a:t>Revoir et nettoyer les catégories pour plus de précision.</a:t>
            </a:r>
          </a:p>
          <a:p>
            <a:pPr marL="0" indent="0">
              <a:buNone/>
            </a:pPr>
            <a:endParaRPr lang="fr-FR" sz="1800" dirty="0"/>
          </a:p>
          <a:p>
            <a:r>
              <a:rPr lang="fr-FR" sz="1800" dirty="0"/>
              <a:t>Possibilité de faire une classification sur ces différents produits en utilisant le </a:t>
            </a:r>
            <a:r>
              <a:rPr lang="fr-FR" sz="1800" dirty="0" err="1"/>
              <a:t>transfer</a:t>
            </a:r>
            <a:r>
              <a:rPr lang="fr-FR" sz="1800" dirty="0"/>
              <a:t> </a:t>
            </a:r>
            <a:r>
              <a:rPr lang="fr-FR" sz="1800" dirty="0" err="1"/>
              <a:t>learning</a:t>
            </a:r>
            <a:r>
              <a:rPr lang="fr-FR" sz="1800" dirty="0"/>
              <a:t> et calcul du score et puis création du moteur de recherche.</a:t>
            </a:r>
          </a:p>
          <a:p>
            <a:endParaRPr lang="fr-FR" sz="1800" dirty="0"/>
          </a:p>
          <a:p>
            <a:pPr marL="0" indent="0">
              <a:buNone/>
            </a:pPr>
            <a:endParaRPr lang="fr-FR" sz="18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874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E03BB82-D828-0F8E-60C1-8F6F68E96FB2}"/>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5000" b="1" i="0" kern="1200" cap="all" baseline="0" dirty="0">
                <a:solidFill>
                  <a:schemeClr val="bg1"/>
                </a:solidFill>
                <a:latin typeface="+mj-lt"/>
                <a:ea typeface="+mj-ea"/>
                <a:cs typeface="+mj-cs"/>
              </a:rPr>
              <a:t>Merci pour </a:t>
            </a:r>
            <a:r>
              <a:rPr lang="en-US" sz="5000" b="1" i="0" kern="1200" cap="all" baseline="0" dirty="0" err="1">
                <a:solidFill>
                  <a:schemeClr val="bg1"/>
                </a:solidFill>
                <a:latin typeface="+mj-lt"/>
                <a:ea typeface="+mj-ea"/>
                <a:cs typeface="+mj-cs"/>
              </a:rPr>
              <a:t>votre</a:t>
            </a:r>
            <a:r>
              <a:rPr lang="en-US" sz="5000" b="1" i="0" kern="1200" cap="all" baseline="0" dirty="0">
                <a:solidFill>
                  <a:schemeClr val="bg1"/>
                </a:solidFill>
                <a:latin typeface="+mj-lt"/>
                <a:ea typeface="+mj-ea"/>
                <a:cs typeface="+mj-cs"/>
              </a:rPr>
              <a:t> attention</a:t>
            </a: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4B720C33-4994-787F-8363-8304F0DFEB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9155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44EC1FDE-1A62-7CD6-3DC1-C1CB3C5CCDAB}"/>
              </a:ext>
            </a:extLst>
          </p:cNvPr>
          <p:cNvSpPr>
            <a:spLocks noGrp="1"/>
          </p:cNvSpPr>
          <p:nvPr>
            <p:ph type="title"/>
          </p:nvPr>
        </p:nvSpPr>
        <p:spPr>
          <a:xfrm>
            <a:off x="803776" y="1336390"/>
            <a:ext cx="6190412" cy="1182927"/>
          </a:xfrm>
        </p:spPr>
        <p:txBody>
          <a:bodyPr anchor="b">
            <a:normAutofit/>
          </a:bodyPr>
          <a:lstStyle/>
          <a:p>
            <a:r>
              <a:rPr lang="fr-FR" sz="5400"/>
              <a:t>Missions</a:t>
            </a:r>
          </a:p>
        </p:txBody>
      </p:sp>
      <p:cxnSp>
        <p:nvCxnSpPr>
          <p:cNvPr id="40"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0D70A9A7-CCEF-BBA2-605F-12D299C44DC9}"/>
              </a:ext>
            </a:extLst>
          </p:cNvPr>
          <p:cNvSpPr>
            <a:spLocks noGrp="1"/>
          </p:cNvSpPr>
          <p:nvPr>
            <p:ph idx="1"/>
          </p:nvPr>
        </p:nvSpPr>
        <p:spPr>
          <a:xfrm>
            <a:off x="523808" y="2178178"/>
            <a:ext cx="8376352" cy="4375017"/>
          </a:xfrm>
        </p:spPr>
        <p:txBody>
          <a:bodyPr anchor="t">
            <a:normAutofit/>
          </a:bodyPr>
          <a:lstStyle/>
          <a:p>
            <a:endParaRPr lang="fr-FR" sz="1300" dirty="0"/>
          </a:p>
          <a:p>
            <a:endParaRPr lang="fr-FR" sz="1800" dirty="0"/>
          </a:p>
          <a:p>
            <a:r>
              <a:rPr lang="fr-FR" sz="1800" dirty="0"/>
              <a:t>Data </a:t>
            </a:r>
            <a:r>
              <a:rPr lang="fr-FR" sz="1800" dirty="0" err="1"/>
              <a:t>Scientist</a:t>
            </a:r>
            <a:r>
              <a:rPr lang="fr-FR" sz="1800" dirty="0"/>
              <a:t> au sein de l’entreprise « Place de marché » qui souhaite lancer une </a:t>
            </a:r>
            <a:r>
              <a:rPr lang="fr-FR" sz="1800" dirty="0" err="1"/>
              <a:t>markeplace</a:t>
            </a:r>
            <a:r>
              <a:rPr lang="fr-FR" sz="1800" dirty="0"/>
              <a:t> e-commerce, notre rôle est d’étudier la faisabilité d’un moteur de recherche pour les différents articles su marketplace.</a:t>
            </a:r>
          </a:p>
          <a:p>
            <a:pPr marL="0" indent="0">
              <a:buNone/>
            </a:pPr>
            <a:endParaRPr lang="fr-FR" sz="1800" dirty="0"/>
          </a:p>
          <a:p>
            <a:r>
              <a:rPr lang="fr-FR" sz="1800" dirty="0"/>
              <a:t>Etude de la faisabilité d’un moteur de classification des différents articles et produits basée sur une image et une description dans le but est d’automatiser l’attribution de la catégorie d’un article.</a:t>
            </a:r>
          </a:p>
          <a:p>
            <a:endParaRPr lang="fr-FR" sz="1800" dirty="0"/>
          </a:p>
          <a:p>
            <a:r>
              <a:rPr lang="fr-FR" sz="1800" dirty="0"/>
              <a:t>Le but est d’améliorer l’expérience des vendeurs et des acheteurs en automatisant la recherche des articles pour les acheteurs et en facilitant la mise en ligne des vendeurs. </a:t>
            </a:r>
          </a:p>
          <a:p>
            <a:endParaRPr lang="fr-FR" sz="1300" dirty="0"/>
          </a:p>
          <a:p>
            <a:pPr marL="0" indent="0">
              <a:buNone/>
            </a:pPr>
            <a:endParaRPr lang="fr-FR" sz="1300" dirty="0"/>
          </a:p>
          <a:p>
            <a:endParaRPr lang="fr-FR" sz="1300" dirty="0"/>
          </a:p>
          <a:p>
            <a:endParaRPr lang="fr-FR" sz="1300" dirty="0"/>
          </a:p>
        </p:txBody>
      </p:sp>
      <p:pic>
        <p:nvPicPr>
          <p:cNvPr id="5" name="Image 4">
            <a:extLst>
              <a:ext uri="{FF2B5EF4-FFF2-40B4-BE49-F238E27FC236}">
                <a16:creationId xmlns:a16="http://schemas.microsoft.com/office/drawing/2014/main" id="{F0E75A75-55B7-E9D9-19B4-91DD838870B6}"/>
              </a:ext>
            </a:extLst>
          </p:cNvPr>
          <p:cNvPicPr>
            <a:picLocks noChangeAspect="1"/>
          </p:cNvPicPr>
          <p:nvPr/>
        </p:nvPicPr>
        <p:blipFill rotWithShape="1">
          <a:blip r:embed="rId2"/>
          <a:srcRect l="18674" r="17324" b="-3"/>
          <a:stretch/>
        </p:blipFill>
        <p:spPr>
          <a:xfrm>
            <a:off x="8358436" y="30968"/>
            <a:ext cx="2610844" cy="2610844"/>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4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4"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68209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E8E9718-9769-AF18-73C0-E2E128CAE501}"/>
              </a:ext>
            </a:extLst>
          </p:cNvPr>
          <p:cNvSpPr>
            <a:spLocks noGrp="1"/>
          </p:cNvSpPr>
          <p:nvPr>
            <p:ph type="title"/>
          </p:nvPr>
        </p:nvSpPr>
        <p:spPr>
          <a:xfrm>
            <a:off x="838200" y="698643"/>
            <a:ext cx="5243394" cy="2225532"/>
          </a:xfrm>
        </p:spPr>
        <p:txBody>
          <a:bodyPr anchor="t">
            <a:normAutofit/>
          </a:bodyPr>
          <a:lstStyle/>
          <a:p>
            <a:r>
              <a:rPr lang="fr-FR" sz="6000"/>
              <a:t>Jeu de données</a:t>
            </a: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Image 4">
            <a:extLst>
              <a:ext uri="{FF2B5EF4-FFF2-40B4-BE49-F238E27FC236}">
                <a16:creationId xmlns:a16="http://schemas.microsoft.com/office/drawing/2014/main" id="{C6C3B816-757B-285E-DB0E-D4A03B417FCC}"/>
              </a:ext>
            </a:extLst>
          </p:cNvPr>
          <p:cNvPicPr>
            <a:picLocks noChangeAspect="1"/>
          </p:cNvPicPr>
          <p:nvPr/>
        </p:nvPicPr>
        <p:blipFill>
          <a:blip r:embed="rId2"/>
          <a:stretch>
            <a:fillRect/>
          </a:stretch>
        </p:blipFill>
        <p:spPr>
          <a:xfrm>
            <a:off x="1057130" y="1859557"/>
            <a:ext cx="5243391" cy="2228439"/>
          </a:xfrm>
          <a:prstGeom prst="rect">
            <a:avLst/>
          </a:prstGeom>
        </p:spPr>
      </p:pic>
      <p:sp>
        <p:nvSpPr>
          <p:cNvPr id="3" name="Espace réservé du contenu 2">
            <a:extLst>
              <a:ext uri="{FF2B5EF4-FFF2-40B4-BE49-F238E27FC236}">
                <a16:creationId xmlns:a16="http://schemas.microsoft.com/office/drawing/2014/main" id="{5D3D3A56-B193-1175-3603-095C350E689E}"/>
              </a:ext>
            </a:extLst>
          </p:cNvPr>
          <p:cNvSpPr>
            <a:spLocks noGrp="1"/>
          </p:cNvSpPr>
          <p:nvPr>
            <p:ph idx="1"/>
          </p:nvPr>
        </p:nvSpPr>
        <p:spPr>
          <a:xfrm>
            <a:off x="7307859" y="1015180"/>
            <a:ext cx="4152148" cy="5553070"/>
          </a:xfrm>
        </p:spPr>
        <p:txBody>
          <a:bodyPr anchor="ctr">
            <a:normAutofit/>
          </a:bodyPr>
          <a:lstStyle/>
          <a:p>
            <a:r>
              <a:rPr lang="fr-FR" sz="1800" dirty="0"/>
              <a:t>On a à disposition un jeu de données qui contient les différents articles (1050 articles) et les informations associées : catégorie du produit, sa description, une image associée, etc. </a:t>
            </a:r>
          </a:p>
          <a:p>
            <a:r>
              <a:rPr lang="fr-FR" sz="1800" dirty="0"/>
              <a:t>Taille du jeu de données : (1050,15).</a:t>
            </a:r>
          </a:p>
          <a:p>
            <a:r>
              <a:rPr lang="fr-FR" sz="1800" dirty="0"/>
              <a:t>On remarque qu’on n’a pas de doublons dans les deux corpus.</a:t>
            </a:r>
          </a:p>
          <a:p>
            <a:r>
              <a:rPr lang="fr-FR" sz="1800" dirty="0"/>
              <a:t>On s’intéressera par la suite aux variables ‘</a:t>
            </a:r>
            <a:r>
              <a:rPr lang="fr-FR" sz="1800" dirty="0" err="1"/>
              <a:t>product_name</a:t>
            </a:r>
            <a:r>
              <a:rPr lang="fr-FR" sz="1800" dirty="0"/>
              <a:t>’, ‘description’ des produits pour la partie du traitement du texte. Et aux images des articles dans la partie du traitement d’images.</a:t>
            </a:r>
          </a:p>
          <a:p>
            <a:endParaRPr lang="fr-FR" sz="1800" dirty="0"/>
          </a:p>
          <a:p>
            <a:endParaRPr lang="fr-FR" sz="1800" dirty="0"/>
          </a:p>
          <a:p>
            <a:endParaRPr lang="fr-FR" sz="1800" dirty="0"/>
          </a:p>
        </p:txBody>
      </p:sp>
      <p:pic>
        <p:nvPicPr>
          <p:cNvPr id="7" name="Image 6">
            <a:extLst>
              <a:ext uri="{FF2B5EF4-FFF2-40B4-BE49-F238E27FC236}">
                <a16:creationId xmlns:a16="http://schemas.microsoft.com/office/drawing/2014/main" id="{7E24B649-F40F-BA0A-383D-3AABEE1E96CE}"/>
              </a:ext>
            </a:extLst>
          </p:cNvPr>
          <p:cNvPicPr>
            <a:picLocks noChangeAspect="1"/>
          </p:cNvPicPr>
          <p:nvPr/>
        </p:nvPicPr>
        <p:blipFill>
          <a:blip r:embed="rId3"/>
          <a:stretch>
            <a:fillRect/>
          </a:stretch>
        </p:blipFill>
        <p:spPr>
          <a:xfrm>
            <a:off x="1771071" y="4193407"/>
            <a:ext cx="3587934" cy="2540131"/>
          </a:xfrm>
          <a:prstGeom prst="rect">
            <a:avLst/>
          </a:prstGeom>
        </p:spPr>
      </p:pic>
    </p:spTree>
    <p:extLst>
      <p:ext uri="{BB962C8B-B14F-4D97-AF65-F5344CB8AC3E}">
        <p14:creationId xmlns:p14="http://schemas.microsoft.com/office/powerpoint/2010/main" val="205588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B7169B8-2507-43F4-A148-FA791CD9C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DB88F92-B03D-C801-C6F1-5271ADE5E007}"/>
              </a:ext>
            </a:extLst>
          </p:cNvPr>
          <p:cNvSpPr>
            <a:spLocks noGrp="1"/>
          </p:cNvSpPr>
          <p:nvPr>
            <p:ph type="title"/>
          </p:nvPr>
        </p:nvSpPr>
        <p:spPr>
          <a:xfrm>
            <a:off x="6740729" y="0"/>
            <a:ext cx="4960921" cy="2413971"/>
          </a:xfrm>
        </p:spPr>
        <p:txBody>
          <a:bodyPr anchor="b">
            <a:normAutofit/>
          </a:bodyPr>
          <a:lstStyle/>
          <a:p>
            <a:r>
              <a:rPr lang="fr-FR" sz="5400" dirty="0"/>
              <a:t>Les catégories des articles </a:t>
            </a:r>
          </a:p>
        </p:txBody>
      </p: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135" y="40673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4248" y="54034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906628"/>
            <a:ext cx="0" cy="5942494"/>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3A9435C3-0599-65D0-1631-97A8096A6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314" y="3833292"/>
            <a:ext cx="4990245" cy="2744634"/>
          </a:xfrm>
          <a:prstGeom prst="rect">
            <a:avLst/>
          </a:prstGeom>
        </p:spPr>
      </p:pic>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3385" y="1130559"/>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7" name="Image 6">
            <a:extLst>
              <a:ext uri="{FF2B5EF4-FFF2-40B4-BE49-F238E27FC236}">
                <a16:creationId xmlns:a16="http://schemas.microsoft.com/office/drawing/2014/main" id="{CB7D3041-0CF4-63D6-6905-29CA4E7A7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11" y="106211"/>
            <a:ext cx="6447491" cy="3546119"/>
          </a:xfrm>
          <a:prstGeom prst="rect">
            <a:avLst/>
          </a:prstGeom>
        </p:spPr>
      </p:pic>
      <p:sp>
        <p:nvSpPr>
          <p:cNvPr id="3" name="Espace réservé du contenu 2">
            <a:extLst>
              <a:ext uri="{FF2B5EF4-FFF2-40B4-BE49-F238E27FC236}">
                <a16:creationId xmlns:a16="http://schemas.microsoft.com/office/drawing/2014/main" id="{C4C0766D-7E54-3AFD-76E2-54C7CB487806}"/>
              </a:ext>
            </a:extLst>
          </p:cNvPr>
          <p:cNvSpPr>
            <a:spLocks noGrp="1"/>
          </p:cNvSpPr>
          <p:nvPr>
            <p:ph idx="1"/>
          </p:nvPr>
        </p:nvSpPr>
        <p:spPr>
          <a:xfrm>
            <a:off x="7446793" y="2990850"/>
            <a:ext cx="4399596" cy="3152775"/>
          </a:xfrm>
        </p:spPr>
        <p:txBody>
          <a:bodyPr anchor="t">
            <a:normAutofit/>
          </a:bodyPr>
          <a:lstStyle/>
          <a:p>
            <a:r>
              <a:rPr lang="fr-FR" sz="1800" dirty="0"/>
              <a:t>Avant de commencer la partie du traitement du texte et de l’image, on remarque qu’on a des catégories avec des niveaux.</a:t>
            </a:r>
          </a:p>
          <a:p>
            <a:r>
              <a:rPr lang="fr-FR" sz="1800" dirty="0"/>
              <a:t>On va garder que le niveau1 de ces catégories comme on peut le voir dans l’image d’en bas.</a:t>
            </a:r>
          </a:p>
          <a:p>
            <a:r>
              <a:rPr lang="fr-FR" sz="1800" dirty="0"/>
              <a:t>On voit bien que les catégories sont équilibrées.</a:t>
            </a:r>
          </a:p>
          <a:p>
            <a:endParaRPr lang="fr-FR" sz="1800" dirty="0"/>
          </a:p>
        </p:txBody>
      </p:sp>
    </p:spTree>
    <p:extLst>
      <p:ext uri="{BB962C8B-B14F-4D97-AF65-F5344CB8AC3E}">
        <p14:creationId xmlns:p14="http://schemas.microsoft.com/office/powerpoint/2010/main" val="161300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525F9A0-6F97-F8ED-00B6-53A13D087CB8}"/>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400" b="1" i="0" kern="1200" cap="all" baseline="0" dirty="0" err="1">
                <a:solidFill>
                  <a:schemeClr val="bg1"/>
                </a:solidFill>
                <a:latin typeface="+mj-lt"/>
                <a:ea typeface="+mj-ea"/>
                <a:cs typeface="+mj-cs"/>
              </a:rPr>
              <a:t>Partie</a:t>
            </a:r>
            <a:r>
              <a:rPr lang="en-US" sz="4400" b="1" i="0" kern="1200" cap="all" baseline="0" dirty="0">
                <a:solidFill>
                  <a:schemeClr val="bg1"/>
                </a:solidFill>
                <a:latin typeface="+mj-lt"/>
                <a:ea typeface="+mj-ea"/>
                <a:cs typeface="+mj-cs"/>
              </a:rPr>
              <a:t> </a:t>
            </a:r>
            <a:r>
              <a:rPr lang="en-US" sz="4400" b="1" i="0" kern="1200" cap="all" baseline="0" dirty="0" err="1">
                <a:solidFill>
                  <a:schemeClr val="bg1"/>
                </a:solidFill>
                <a:latin typeface="+mj-lt"/>
                <a:ea typeface="+mj-ea"/>
                <a:cs typeface="+mj-cs"/>
              </a:rPr>
              <a:t>traitement</a:t>
            </a:r>
            <a:r>
              <a:rPr lang="en-US" sz="4400" b="1" i="0" kern="1200" cap="all" baseline="0" dirty="0">
                <a:solidFill>
                  <a:schemeClr val="bg1"/>
                </a:solidFill>
                <a:latin typeface="+mj-lt"/>
                <a:ea typeface="+mj-ea"/>
                <a:cs typeface="+mj-cs"/>
              </a:rPr>
              <a:t> du </a:t>
            </a:r>
            <a:r>
              <a:rPr lang="en-US" sz="4400" b="1" i="0" kern="1200" cap="all" baseline="0" dirty="0" err="1">
                <a:solidFill>
                  <a:schemeClr val="bg1"/>
                </a:solidFill>
                <a:latin typeface="+mj-lt"/>
                <a:ea typeface="+mj-ea"/>
                <a:cs typeface="+mj-cs"/>
              </a:rPr>
              <a:t>texte</a:t>
            </a:r>
            <a:endParaRPr lang="en-US" sz="4400" b="1" i="0" kern="1200" cap="all" baseline="0" dirty="0">
              <a:solidFill>
                <a:schemeClr val="bg1"/>
              </a:solidFill>
              <a:latin typeface="+mj-lt"/>
              <a:ea typeface="+mj-ea"/>
              <a:cs typeface="+mj-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Document">
            <a:extLst>
              <a:ext uri="{FF2B5EF4-FFF2-40B4-BE49-F238E27FC236}">
                <a16:creationId xmlns:a16="http://schemas.microsoft.com/office/drawing/2014/main" id="{6F4DD890-77ED-24D6-23C7-149EA75B08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69086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B712D43-7ABB-A258-08B1-2D71F6E09484}"/>
              </a:ext>
            </a:extLst>
          </p:cNvPr>
          <p:cNvSpPr>
            <a:spLocks noGrp="1"/>
          </p:cNvSpPr>
          <p:nvPr>
            <p:ph type="title"/>
          </p:nvPr>
        </p:nvSpPr>
        <p:spPr>
          <a:xfrm>
            <a:off x="838200" y="698643"/>
            <a:ext cx="5243394" cy="2225532"/>
          </a:xfrm>
        </p:spPr>
        <p:txBody>
          <a:bodyPr anchor="t">
            <a:normAutofit/>
          </a:bodyPr>
          <a:lstStyle/>
          <a:p>
            <a:r>
              <a:rPr lang="fr-FR" sz="6000" dirty="0"/>
              <a:t>Corpus du texte</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7" name="Graphic 6" descr="Base de données">
            <a:extLst>
              <a:ext uri="{FF2B5EF4-FFF2-40B4-BE49-F238E27FC236}">
                <a16:creationId xmlns:a16="http://schemas.microsoft.com/office/drawing/2014/main" id="{E2CE029F-5DCA-609B-EB89-95CCF7EEAE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3003053"/>
            <a:ext cx="2994972" cy="2994972"/>
          </a:xfrm>
          <a:prstGeom prst="rect">
            <a:avLst/>
          </a:prstGeom>
        </p:spPr>
      </p:pic>
      <p:sp>
        <p:nvSpPr>
          <p:cNvPr id="3" name="Espace réservé du contenu 2">
            <a:extLst>
              <a:ext uri="{FF2B5EF4-FFF2-40B4-BE49-F238E27FC236}">
                <a16:creationId xmlns:a16="http://schemas.microsoft.com/office/drawing/2014/main" id="{02FF7886-E35D-EB87-9FF3-A33578DF2778}"/>
              </a:ext>
            </a:extLst>
          </p:cNvPr>
          <p:cNvSpPr>
            <a:spLocks noGrp="1"/>
          </p:cNvSpPr>
          <p:nvPr>
            <p:ph idx="1"/>
          </p:nvPr>
        </p:nvSpPr>
        <p:spPr>
          <a:xfrm>
            <a:off x="6484728" y="457200"/>
            <a:ext cx="3916572" cy="1732251"/>
          </a:xfrm>
        </p:spPr>
        <p:txBody>
          <a:bodyPr anchor="ctr">
            <a:normAutofit/>
          </a:bodyPr>
          <a:lstStyle/>
          <a:p>
            <a:r>
              <a:rPr lang="fr-FR" sz="1800" dirty="0"/>
              <a:t>On va travailler avec 3 corpus : « description », « </a:t>
            </a:r>
            <a:r>
              <a:rPr lang="fr-FR" sz="1800" dirty="0" err="1"/>
              <a:t>product_name</a:t>
            </a:r>
            <a:r>
              <a:rPr lang="fr-FR" sz="1800" dirty="0"/>
              <a:t> » et la concaténation de ces 2 variables.</a:t>
            </a:r>
          </a:p>
          <a:p>
            <a:pPr marL="0" indent="0">
              <a:buNone/>
            </a:pPr>
            <a:endParaRPr lang="fr-FR" sz="1800" dirty="0"/>
          </a:p>
        </p:txBody>
      </p:sp>
      <p:pic>
        <p:nvPicPr>
          <p:cNvPr id="5" name="Image 4">
            <a:extLst>
              <a:ext uri="{FF2B5EF4-FFF2-40B4-BE49-F238E27FC236}">
                <a16:creationId xmlns:a16="http://schemas.microsoft.com/office/drawing/2014/main" id="{851291D7-11A9-F66A-385A-9DA6328124E7}"/>
              </a:ext>
            </a:extLst>
          </p:cNvPr>
          <p:cNvPicPr>
            <a:picLocks noChangeAspect="1"/>
          </p:cNvPicPr>
          <p:nvPr/>
        </p:nvPicPr>
        <p:blipFill>
          <a:blip r:embed="rId4"/>
          <a:stretch>
            <a:fillRect/>
          </a:stretch>
        </p:blipFill>
        <p:spPr>
          <a:xfrm>
            <a:off x="5515846" y="3529575"/>
            <a:ext cx="6130162" cy="1909853"/>
          </a:xfrm>
          <a:prstGeom prst="rect">
            <a:avLst/>
          </a:prstGeom>
        </p:spPr>
      </p:pic>
    </p:spTree>
    <p:extLst>
      <p:ext uri="{BB962C8B-B14F-4D97-AF65-F5344CB8AC3E}">
        <p14:creationId xmlns:p14="http://schemas.microsoft.com/office/powerpoint/2010/main" val="54671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01FBDBC-EBA1-41CF-90C8-41C98B0FBFC4}"/>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400" b="1" i="0" kern="1200" cap="all" baseline="0" dirty="0">
                <a:solidFill>
                  <a:schemeClr val="bg1"/>
                </a:solidFill>
                <a:latin typeface="+mj-lt"/>
                <a:ea typeface="+mj-ea"/>
                <a:cs typeface="+mj-cs"/>
              </a:rPr>
              <a:t>Exploration du corpus du </a:t>
            </a:r>
            <a:r>
              <a:rPr lang="en-US" sz="4400" b="1" i="0" kern="1200" cap="all" baseline="0" dirty="0" err="1">
                <a:solidFill>
                  <a:schemeClr val="bg1"/>
                </a:solidFill>
                <a:latin typeface="+mj-lt"/>
                <a:ea typeface="+mj-ea"/>
                <a:cs typeface="+mj-cs"/>
              </a:rPr>
              <a:t>texte</a:t>
            </a:r>
            <a:endParaRPr lang="en-US" sz="4400" b="1" i="0" kern="1200" cap="all" baseline="0" dirty="0">
              <a:solidFill>
                <a:schemeClr val="bg1"/>
              </a:solidFill>
              <a:latin typeface="+mj-lt"/>
              <a:ea typeface="+mj-ea"/>
              <a:cs typeface="+mj-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Livres">
            <a:extLst>
              <a:ext uri="{FF2B5EF4-FFF2-40B4-BE49-F238E27FC236}">
                <a16:creationId xmlns:a16="http://schemas.microsoft.com/office/drawing/2014/main" id="{83ADF08E-E275-6B95-D550-5CA27400A1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045727621"/>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677</TotalTime>
  <Words>833</Words>
  <Application>Microsoft Office PowerPoint</Application>
  <PresentationFormat>Grand écran</PresentationFormat>
  <Paragraphs>97</Paragraphs>
  <Slides>32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32</vt:i4>
      </vt:variant>
    </vt:vector>
  </HeadingPairs>
  <TitlesOfParts>
    <vt:vector size="36" baseType="lpstr">
      <vt:lpstr>Arial</vt:lpstr>
      <vt:lpstr>Gill Sans Nova</vt:lpstr>
      <vt:lpstr>Univers</vt:lpstr>
      <vt:lpstr>GradientVTI</vt:lpstr>
      <vt:lpstr>Projet 6 : Classifiez automatiquement des biens de consommation</vt:lpstr>
      <vt:lpstr>Somaire</vt:lpstr>
      <vt:lpstr> Introduction</vt:lpstr>
      <vt:lpstr>Missions</vt:lpstr>
      <vt:lpstr>Jeu de données</vt:lpstr>
      <vt:lpstr>Les catégories des articles </vt:lpstr>
      <vt:lpstr>Partie traitement du texte</vt:lpstr>
      <vt:lpstr>Corpus du texte</vt:lpstr>
      <vt:lpstr>Exploration du corpus du texte</vt:lpstr>
      <vt:lpstr>WordCloud</vt:lpstr>
      <vt:lpstr>Les mots présents dans les 3 corpus</vt:lpstr>
      <vt:lpstr>Les caractères uniques de notre corpus </vt:lpstr>
      <vt:lpstr>Nettoyage du texte</vt:lpstr>
      <vt:lpstr>Etapes du nettoyage du texte</vt:lpstr>
      <vt:lpstr>Transformations et extraction des features : « Bag-of-words »</vt:lpstr>
      <vt:lpstr>Transformations et extraction des features : « Word/sentences embedding »</vt:lpstr>
      <vt:lpstr>Réduction de dimension</vt:lpstr>
      <vt:lpstr>Graphiques </vt:lpstr>
      <vt:lpstr>Graphiques </vt:lpstr>
      <vt:lpstr>Graphiques </vt:lpstr>
      <vt:lpstr>Graphiques </vt:lpstr>
      <vt:lpstr>Graphiques </vt:lpstr>
      <vt:lpstr>Résultats des différents modèles</vt:lpstr>
      <vt:lpstr>Partie image </vt:lpstr>
      <vt:lpstr>Exploration de quelques images  </vt:lpstr>
      <vt:lpstr>Etapes du traitement d’images</vt:lpstr>
      <vt:lpstr>Modèles utilisés</vt:lpstr>
      <vt:lpstr>Résultats avec l’algorithme SIFT</vt:lpstr>
      <vt:lpstr>Résultats du modèles Vgg16</vt:lpstr>
      <vt:lpstr>Texte et image regroupés ensemble</vt:lpstr>
      <vt:lpstr>Conclusion et perspectives</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6 : Classifiez automatiquement des biens de consommation</dc:title>
  <dc:creator>Salma CHAFAI</dc:creator>
  <cp:lastModifiedBy>Salma CHAFAI</cp:lastModifiedBy>
  <cp:revision>2</cp:revision>
  <dcterms:created xsi:type="dcterms:W3CDTF">2022-11-19T11:54:32Z</dcterms:created>
  <dcterms:modified xsi:type="dcterms:W3CDTF">2022-11-22T21:26:49Z</dcterms:modified>
</cp:coreProperties>
</file>