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2" r:id="rId6"/>
    <p:sldId id="261" r:id="rId7"/>
    <p:sldId id="263" r:id="rId8"/>
    <p:sldId id="264" r:id="rId9"/>
    <p:sldId id="266" r:id="rId10"/>
    <p:sldId id="265" r:id="rId11"/>
    <p:sldId id="267" r:id="rId12"/>
    <p:sldId id="268" r:id="rId13"/>
    <p:sldId id="274" r:id="rId14"/>
    <p:sldId id="275" r:id="rId15"/>
    <p:sldId id="276" r:id="rId16"/>
    <p:sldId id="277" r:id="rId17"/>
    <p:sldId id="280" r:id="rId18"/>
    <p:sldId id="269" r:id="rId19"/>
    <p:sldId id="270" r:id="rId20"/>
    <p:sldId id="271" r:id="rId21"/>
    <p:sldId id="272" r:id="rId22"/>
    <p:sldId id="273"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EDDF2-2F9C-4326-BA04-E32AD4E5C7FE}" v="379" dt="2020-12-20T22:35:19.155"/>
  </p1510:revLst>
</p1510:revInfo>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el Illien" userId="S::mael.illien01@spsmail.cuny.edu::5c519d26-d5b2-459f-a77a-0a74b82006cb" providerId="AD" clId="Web-{41AEDDF2-2F9C-4326-BA04-E32AD4E5C7FE}"/>
    <pc:docChg chg="addSld delSld modSld sldOrd">
      <pc:chgData name="Mael Illien" userId="S::mael.illien01@spsmail.cuny.edu::5c519d26-d5b2-459f-a77a-0a74b82006cb" providerId="AD" clId="Web-{41AEDDF2-2F9C-4326-BA04-E32AD4E5C7FE}" dt="2020-12-20T22:35:19.155" v="365" actId="1076"/>
      <pc:docMkLst>
        <pc:docMk/>
      </pc:docMkLst>
      <pc:sldChg chg="addSp delSp modSp">
        <pc:chgData name="Mael Illien" userId="S::mael.illien01@spsmail.cuny.edu::5c519d26-d5b2-459f-a77a-0a74b82006cb" providerId="AD" clId="Web-{41AEDDF2-2F9C-4326-BA04-E32AD4E5C7FE}" dt="2020-12-20T22:21:15.759" v="6" actId="1076"/>
        <pc:sldMkLst>
          <pc:docMk/>
          <pc:sldMk cId="2276342238" sldId="267"/>
        </pc:sldMkLst>
        <pc:picChg chg="add del mod">
          <ac:chgData name="Mael Illien" userId="S::mael.illien01@spsmail.cuny.edu::5c519d26-d5b2-459f-a77a-0a74b82006cb" providerId="AD" clId="Web-{41AEDDF2-2F9C-4326-BA04-E32AD4E5C7FE}" dt="2020-12-20T22:21:15.759" v="6" actId="1076"/>
          <ac:picMkLst>
            <pc:docMk/>
            <pc:sldMk cId="2276342238" sldId="267"/>
            <ac:picMk id="2" creationId="{54B996BB-1158-4EE1-87F1-0186BF6D0587}"/>
          </ac:picMkLst>
        </pc:picChg>
        <pc:picChg chg="del">
          <ac:chgData name="Mael Illien" userId="S::mael.illien01@spsmail.cuny.edu::5c519d26-d5b2-459f-a77a-0a74b82006cb" providerId="AD" clId="Web-{41AEDDF2-2F9C-4326-BA04-E32AD4E5C7FE}" dt="2020-12-20T22:21:05.555" v="3"/>
          <ac:picMkLst>
            <pc:docMk/>
            <pc:sldMk cId="2276342238" sldId="267"/>
            <ac:picMk id="13" creationId="{9AEF6157-A7F5-4C5F-8894-A943775FB13B}"/>
          </ac:picMkLst>
        </pc:picChg>
      </pc:sldChg>
      <pc:sldChg chg="addSp modSp">
        <pc:chgData name="Mael Illien" userId="S::mael.illien01@spsmail.cuny.edu::5c519d26-d5b2-459f-a77a-0a74b82006cb" providerId="AD" clId="Web-{41AEDDF2-2F9C-4326-BA04-E32AD4E5C7FE}" dt="2020-12-20T22:21:38.134" v="10" actId="1076"/>
        <pc:sldMkLst>
          <pc:docMk/>
          <pc:sldMk cId="3104801314" sldId="268"/>
        </pc:sldMkLst>
        <pc:picChg chg="add mod">
          <ac:chgData name="Mael Illien" userId="S::mael.illien01@spsmail.cuny.edu::5c519d26-d5b2-459f-a77a-0a74b82006cb" providerId="AD" clId="Web-{41AEDDF2-2F9C-4326-BA04-E32AD4E5C7FE}" dt="2020-12-20T22:21:38.134" v="10" actId="1076"/>
          <ac:picMkLst>
            <pc:docMk/>
            <pc:sldMk cId="3104801314" sldId="268"/>
            <ac:picMk id="2" creationId="{2251C523-056A-4983-8754-86A700CAC5F8}"/>
          </ac:picMkLst>
        </pc:picChg>
      </pc:sldChg>
      <pc:sldChg chg="addSp modSp ord">
        <pc:chgData name="Mael Illien" userId="S::mael.illien01@spsmail.cuny.edu::5c519d26-d5b2-459f-a77a-0a74b82006cb" providerId="AD" clId="Web-{41AEDDF2-2F9C-4326-BA04-E32AD4E5C7FE}" dt="2020-12-20T22:25:43.140" v="104" actId="20577"/>
        <pc:sldMkLst>
          <pc:docMk/>
          <pc:sldMk cId="1927271695" sldId="274"/>
        </pc:sldMkLst>
        <pc:spChg chg="mod">
          <ac:chgData name="Mael Illien" userId="S::mael.illien01@spsmail.cuny.edu::5c519d26-d5b2-459f-a77a-0a74b82006cb" providerId="AD" clId="Web-{41AEDDF2-2F9C-4326-BA04-E32AD4E5C7FE}" dt="2020-12-20T22:25:43.140" v="104" actId="20577"/>
          <ac:spMkLst>
            <pc:docMk/>
            <pc:sldMk cId="1927271695" sldId="274"/>
            <ac:spMk id="7" creationId="{2D28DC6E-47D2-42CC-94B8-3BC813ABF471}"/>
          </ac:spMkLst>
        </pc:spChg>
        <pc:picChg chg="add mod">
          <ac:chgData name="Mael Illien" userId="S::mael.illien01@spsmail.cuny.edu::5c519d26-d5b2-459f-a77a-0a74b82006cb" providerId="AD" clId="Web-{41AEDDF2-2F9C-4326-BA04-E32AD4E5C7FE}" dt="2020-12-20T22:23:55.825" v="18" actId="14100"/>
          <ac:picMkLst>
            <pc:docMk/>
            <pc:sldMk cId="1927271695" sldId="274"/>
            <ac:picMk id="2" creationId="{A76DDE9F-3E2D-4AEC-8D8C-462899D3BA7C}"/>
          </ac:picMkLst>
        </pc:picChg>
        <pc:picChg chg="mod">
          <ac:chgData name="Mael Illien" userId="S::mael.illien01@spsmail.cuny.edu::5c519d26-d5b2-459f-a77a-0a74b82006cb" providerId="AD" clId="Web-{41AEDDF2-2F9C-4326-BA04-E32AD4E5C7FE}" dt="2020-12-20T22:24:12.872" v="23" actId="1076"/>
          <ac:picMkLst>
            <pc:docMk/>
            <pc:sldMk cId="1927271695" sldId="274"/>
            <ac:picMk id="8" creationId="{5E59A758-3FDE-4309-9B75-6075AF8D1A82}"/>
          </ac:picMkLst>
        </pc:picChg>
      </pc:sldChg>
      <pc:sldChg chg="addSp delSp modSp ord">
        <pc:chgData name="Mael Illien" userId="S::mael.illien01@spsmail.cuny.edu::5c519d26-d5b2-459f-a77a-0a74b82006cb" providerId="AD" clId="Web-{41AEDDF2-2F9C-4326-BA04-E32AD4E5C7FE}" dt="2020-12-20T22:29:11.427" v="221" actId="20577"/>
        <pc:sldMkLst>
          <pc:docMk/>
          <pc:sldMk cId="170040163" sldId="275"/>
        </pc:sldMkLst>
        <pc:spChg chg="mod">
          <ac:chgData name="Mael Illien" userId="S::mael.illien01@spsmail.cuny.edu::5c519d26-d5b2-459f-a77a-0a74b82006cb" providerId="AD" clId="Web-{41AEDDF2-2F9C-4326-BA04-E32AD4E5C7FE}" dt="2020-12-20T22:29:11.427" v="221" actId="20577"/>
          <ac:spMkLst>
            <pc:docMk/>
            <pc:sldMk cId="170040163" sldId="275"/>
            <ac:spMk id="7" creationId="{2D28DC6E-47D2-42CC-94B8-3BC813ABF471}"/>
          </ac:spMkLst>
        </pc:spChg>
        <pc:picChg chg="add mod">
          <ac:chgData name="Mael Illien" userId="S::mael.illien01@spsmail.cuny.edu::5c519d26-d5b2-459f-a77a-0a74b82006cb" providerId="AD" clId="Web-{41AEDDF2-2F9C-4326-BA04-E32AD4E5C7FE}" dt="2020-12-20T22:28:03.784" v="206" actId="1076"/>
          <ac:picMkLst>
            <pc:docMk/>
            <pc:sldMk cId="170040163" sldId="275"/>
            <ac:picMk id="2" creationId="{294ED3A4-CC4D-48D0-A68F-3DEDE04F7933}"/>
          </ac:picMkLst>
        </pc:picChg>
        <pc:picChg chg="del">
          <ac:chgData name="Mael Illien" userId="S::mael.illien01@spsmail.cuny.edu::5c519d26-d5b2-459f-a77a-0a74b82006cb" providerId="AD" clId="Web-{41AEDDF2-2F9C-4326-BA04-E32AD4E5C7FE}" dt="2020-12-20T22:25:46.734" v="106"/>
          <ac:picMkLst>
            <pc:docMk/>
            <pc:sldMk cId="170040163" sldId="275"/>
            <ac:picMk id="3" creationId="{7D81CCBB-7833-409A-9BDB-5740EDEB1173}"/>
          </ac:picMkLst>
        </pc:picChg>
        <pc:picChg chg="add mod">
          <ac:chgData name="Mael Illien" userId="S::mael.illien01@spsmail.cuny.edu::5c519d26-d5b2-459f-a77a-0a74b82006cb" providerId="AD" clId="Web-{41AEDDF2-2F9C-4326-BA04-E32AD4E5C7FE}" dt="2020-12-20T22:27:49.096" v="200" actId="14100"/>
          <ac:picMkLst>
            <pc:docMk/>
            <pc:sldMk cId="170040163" sldId="275"/>
            <ac:picMk id="4" creationId="{19049035-9A8B-4E35-9C38-CED9C3508DD8}"/>
          </ac:picMkLst>
        </pc:picChg>
        <pc:picChg chg="mod ord">
          <ac:chgData name="Mael Illien" userId="S::mael.illien01@spsmail.cuny.edu::5c519d26-d5b2-459f-a77a-0a74b82006cb" providerId="AD" clId="Web-{41AEDDF2-2F9C-4326-BA04-E32AD4E5C7FE}" dt="2020-12-20T22:28:16.394" v="210" actId="1076"/>
          <ac:picMkLst>
            <pc:docMk/>
            <pc:sldMk cId="170040163" sldId="275"/>
            <ac:picMk id="6" creationId="{F66F8BA5-AB58-4500-87D7-6C1A47EB46F0}"/>
          </ac:picMkLst>
        </pc:picChg>
      </pc:sldChg>
      <pc:sldChg chg="addSp delSp modSp ord">
        <pc:chgData name="Mael Illien" userId="S::mael.illien01@spsmail.cuny.edu::5c519d26-d5b2-459f-a77a-0a74b82006cb" providerId="AD" clId="Web-{41AEDDF2-2F9C-4326-BA04-E32AD4E5C7FE}" dt="2020-12-20T22:33:25.386" v="341" actId="1076"/>
        <pc:sldMkLst>
          <pc:docMk/>
          <pc:sldMk cId="2177617482" sldId="276"/>
        </pc:sldMkLst>
        <pc:spChg chg="mod">
          <ac:chgData name="Mael Illien" userId="S::mael.illien01@spsmail.cuny.edu::5c519d26-d5b2-459f-a77a-0a74b82006cb" providerId="AD" clId="Web-{41AEDDF2-2F9C-4326-BA04-E32AD4E5C7FE}" dt="2020-12-20T22:30:30.944" v="293" actId="20577"/>
          <ac:spMkLst>
            <pc:docMk/>
            <pc:sldMk cId="2177617482" sldId="276"/>
            <ac:spMk id="7" creationId="{2D28DC6E-47D2-42CC-94B8-3BC813ABF471}"/>
          </ac:spMkLst>
        </pc:spChg>
        <pc:picChg chg="add mod">
          <ac:chgData name="Mael Illien" userId="S::mael.illien01@spsmail.cuny.edu::5c519d26-d5b2-459f-a77a-0a74b82006cb" providerId="AD" clId="Web-{41AEDDF2-2F9C-4326-BA04-E32AD4E5C7FE}" dt="2020-12-20T22:33:20.886" v="340" actId="14100"/>
          <ac:picMkLst>
            <pc:docMk/>
            <pc:sldMk cId="2177617482" sldId="276"/>
            <ac:picMk id="2" creationId="{7E8296F1-4D31-47D5-9D0E-5C565629D3B3}"/>
          </ac:picMkLst>
        </pc:picChg>
        <pc:picChg chg="add del mod">
          <ac:chgData name="Mael Illien" userId="S::mael.illien01@spsmail.cuny.edu::5c519d26-d5b2-459f-a77a-0a74b82006cb" providerId="AD" clId="Web-{41AEDDF2-2F9C-4326-BA04-E32AD4E5C7FE}" dt="2020-12-20T22:29:30.333" v="228"/>
          <ac:picMkLst>
            <pc:docMk/>
            <pc:sldMk cId="2177617482" sldId="276"/>
            <ac:picMk id="3" creationId="{560CA572-FAFF-4C96-8213-13B4657C7539}"/>
          </ac:picMkLst>
        </pc:picChg>
        <pc:picChg chg="del">
          <ac:chgData name="Mael Illien" userId="S::mael.illien01@spsmail.cuny.edu::5c519d26-d5b2-459f-a77a-0a74b82006cb" providerId="AD" clId="Web-{41AEDDF2-2F9C-4326-BA04-E32AD4E5C7FE}" dt="2020-12-20T22:29:00.520" v="212"/>
          <ac:picMkLst>
            <pc:docMk/>
            <pc:sldMk cId="2177617482" sldId="276"/>
            <ac:picMk id="4" creationId="{7C781C1A-71C6-4C5D-914A-51EF0F5AD4B6}"/>
          </ac:picMkLst>
        </pc:picChg>
        <pc:picChg chg="add mod">
          <ac:chgData name="Mael Illien" userId="S::mael.illien01@spsmail.cuny.edu::5c519d26-d5b2-459f-a77a-0a74b82006cb" providerId="AD" clId="Web-{41AEDDF2-2F9C-4326-BA04-E32AD4E5C7FE}" dt="2020-12-20T22:33:25.386" v="341" actId="1076"/>
          <ac:picMkLst>
            <pc:docMk/>
            <pc:sldMk cId="2177617482" sldId="276"/>
            <ac:picMk id="6" creationId="{149B6063-12F7-474A-BBDD-0FCA70640092}"/>
          </ac:picMkLst>
        </pc:picChg>
        <pc:picChg chg="del">
          <ac:chgData name="Mael Illien" userId="S::mael.illien01@spsmail.cuny.edu::5c519d26-d5b2-459f-a77a-0a74b82006cb" providerId="AD" clId="Web-{41AEDDF2-2F9C-4326-BA04-E32AD4E5C7FE}" dt="2020-12-20T22:28:58.379" v="211"/>
          <ac:picMkLst>
            <pc:docMk/>
            <pc:sldMk cId="2177617482" sldId="276"/>
            <ac:picMk id="9" creationId="{9881AE4B-F3A7-4173-979D-63DBBB987323}"/>
          </ac:picMkLst>
        </pc:picChg>
      </pc:sldChg>
      <pc:sldChg chg="addSp delSp modSp ord">
        <pc:chgData name="Mael Illien" userId="S::mael.illien01@spsmail.cuny.edu::5c519d26-d5b2-459f-a77a-0a74b82006cb" providerId="AD" clId="Web-{41AEDDF2-2F9C-4326-BA04-E32AD4E5C7FE}" dt="2020-12-20T22:32:44.932" v="330" actId="20577"/>
        <pc:sldMkLst>
          <pc:docMk/>
          <pc:sldMk cId="1109852386" sldId="277"/>
        </pc:sldMkLst>
        <pc:spChg chg="add mod">
          <ac:chgData name="Mael Illien" userId="S::mael.illien01@spsmail.cuny.edu::5c519d26-d5b2-459f-a77a-0a74b82006cb" providerId="AD" clId="Web-{41AEDDF2-2F9C-4326-BA04-E32AD4E5C7FE}" dt="2020-12-20T22:32:44.932" v="330" actId="20577"/>
          <ac:spMkLst>
            <pc:docMk/>
            <pc:sldMk cId="1109852386" sldId="277"/>
            <ac:spMk id="2" creationId="{581B0A92-7FB4-4F0C-9DB2-B6883CE60872}"/>
          </ac:spMkLst>
        </pc:spChg>
        <pc:spChg chg="del mod">
          <ac:chgData name="Mael Illien" userId="S::mael.illien01@spsmail.cuny.edu::5c519d26-d5b2-459f-a77a-0a74b82006cb" providerId="AD" clId="Web-{41AEDDF2-2F9C-4326-BA04-E32AD4E5C7FE}" dt="2020-12-20T22:30:56.382" v="300"/>
          <ac:spMkLst>
            <pc:docMk/>
            <pc:sldMk cId="1109852386" sldId="277"/>
            <ac:spMk id="6" creationId="{DD4D8EE0-2232-46A6-BBB3-EC1F3C5F9120}"/>
          </ac:spMkLst>
        </pc:spChg>
        <pc:picChg chg="del">
          <ac:chgData name="Mael Illien" userId="S::mael.illien01@spsmail.cuny.edu::5c519d26-d5b2-459f-a77a-0a74b82006cb" providerId="AD" clId="Web-{41AEDDF2-2F9C-4326-BA04-E32AD4E5C7FE}" dt="2020-12-20T22:30:52.976" v="296"/>
          <ac:picMkLst>
            <pc:docMk/>
            <pc:sldMk cId="1109852386" sldId="277"/>
            <ac:picMk id="3" creationId="{2D7842E2-A9CD-4394-A217-EBA53286AED0}"/>
          </ac:picMkLst>
        </pc:picChg>
        <pc:picChg chg="add mod">
          <ac:chgData name="Mael Illien" userId="S::mael.illien01@spsmail.cuny.edu::5c519d26-d5b2-459f-a77a-0a74b82006cb" providerId="AD" clId="Web-{41AEDDF2-2F9C-4326-BA04-E32AD4E5C7FE}" dt="2020-12-20T22:32:15.587" v="315" actId="1076"/>
          <ac:picMkLst>
            <pc:docMk/>
            <pc:sldMk cId="1109852386" sldId="277"/>
            <ac:picMk id="4" creationId="{55BECC94-958C-46A1-8895-88E0E67F3A70}"/>
          </ac:picMkLst>
        </pc:picChg>
      </pc:sldChg>
      <pc:sldChg chg="add del replId">
        <pc:chgData name="Mael Illien" userId="S::mael.illien01@spsmail.cuny.edu::5c519d26-d5b2-459f-a77a-0a74b82006cb" providerId="AD" clId="Web-{41AEDDF2-2F9C-4326-BA04-E32AD4E5C7FE}" dt="2020-12-20T22:32:54.916" v="333"/>
        <pc:sldMkLst>
          <pc:docMk/>
          <pc:sldMk cId="1560646119" sldId="279"/>
        </pc:sldMkLst>
      </pc:sldChg>
      <pc:sldChg chg="addSp delSp modSp add replId">
        <pc:chgData name="Mael Illien" userId="S::mael.illien01@spsmail.cuny.edu::5c519d26-d5b2-459f-a77a-0a74b82006cb" providerId="AD" clId="Web-{41AEDDF2-2F9C-4326-BA04-E32AD4E5C7FE}" dt="2020-12-20T22:35:19.155" v="365" actId="1076"/>
        <pc:sldMkLst>
          <pc:docMk/>
          <pc:sldMk cId="3485920929" sldId="280"/>
        </pc:sldMkLst>
        <pc:spChg chg="del">
          <ac:chgData name="Mael Illien" userId="S::mael.illien01@spsmail.cuny.edu::5c519d26-d5b2-459f-a77a-0a74b82006cb" providerId="AD" clId="Web-{41AEDDF2-2F9C-4326-BA04-E32AD4E5C7FE}" dt="2020-12-20T22:33:32.980" v="343"/>
          <ac:spMkLst>
            <pc:docMk/>
            <pc:sldMk cId="3485920929" sldId="280"/>
            <ac:spMk id="2" creationId="{581B0A92-7FB4-4F0C-9DB2-B6883CE60872}"/>
          </ac:spMkLst>
        </pc:spChg>
        <pc:picChg chg="add mod">
          <ac:chgData name="Mael Illien" userId="S::mael.illien01@spsmail.cuny.edu::5c519d26-d5b2-459f-a77a-0a74b82006cb" providerId="AD" clId="Web-{41AEDDF2-2F9C-4326-BA04-E32AD4E5C7FE}" dt="2020-12-20T22:35:19.155" v="365" actId="1076"/>
          <ac:picMkLst>
            <pc:docMk/>
            <pc:sldMk cId="3485920929" sldId="280"/>
            <ac:picMk id="3" creationId="{9F61DF39-EB9B-43DC-B749-74BFD388F4D8}"/>
          </ac:picMkLst>
        </pc:picChg>
        <pc:picChg chg="del">
          <ac:chgData name="Mael Illien" userId="S::mael.illien01@spsmail.cuny.edu::5c519d26-d5b2-459f-a77a-0a74b82006cb" providerId="AD" clId="Web-{41AEDDF2-2F9C-4326-BA04-E32AD4E5C7FE}" dt="2020-12-20T22:33:29.386" v="342"/>
          <ac:picMkLst>
            <pc:docMk/>
            <pc:sldMk cId="3485920929" sldId="280"/>
            <ac:picMk id="4" creationId="{55BECC94-958C-46A1-8895-88E0E67F3A70}"/>
          </ac:picMkLst>
        </pc:picChg>
        <pc:picChg chg="add mod">
          <ac:chgData name="Mael Illien" userId="S::mael.illien01@spsmail.cuny.edu::5c519d26-d5b2-459f-a77a-0a74b82006cb" providerId="AD" clId="Web-{41AEDDF2-2F9C-4326-BA04-E32AD4E5C7FE}" dt="2020-12-20T22:35:15.858" v="364" actId="1076"/>
          <ac:picMkLst>
            <pc:docMk/>
            <pc:sldMk cId="3485920929" sldId="280"/>
            <ac:picMk id="6" creationId="{E11B561A-0D5C-4C5D-8DE8-CDC7974AD438}"/>
          </ac:picMkLst>
        </pc:picChg>
        <pc:picChg chg="add mod">
          <ac:chgData name="Mael Illien" userId="S::mael.illien01@spsmail.cuny.edu::5c519d26-d5b2-459f-a77a-0a74b82006cb" providerId="AD" clId="Web-{41AEDDF2-2F9C-4326-BA04-E32AD4E5C7FE}" dt="2020-12-20T22:35:13.327" v="363" actId="1076"/>
          <ac:picMkLst>
            <pc:docMk/>
            <pc:sldMk cId="3485920929" sldId="280"/>
            <ac:picMk id="7" creationId="{F62647F3-56DB-40B7-8044-21995EDE969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timoboz/stock-data-dow-jones?select=DI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3600" dirty="0"/>
              <a:t>DATA 621 – Final Project</a:t>
            </a:r>
            <a:br>
              <a:rPr lang="en-US" sz="3600" dirty="0"/>
            </a:br>
            <a:r>
              <a:rPr lang="en-US" sz="3600" dirty="0"/>
              <a:t>Stock Predictions Methods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92500" lnSpcReduction="20000"/>
          </a:bodyPr>
          <a:lstStyle/>
          <a:p>
            <a:pPr>
              <a:spcBef>
                <a:spcPts val="0"/>
              </a:spcBef>
              <a:spcAft>
                <a:spcPts val="0"/>
              </a:spcAft>
            </a:pPr>
            <a:r>
              <a:rPr lang="en-US" sz="2400" dirty="0" err="1">
                <a:solidFill>
                  <a:schemeClr val="tx1">
                    <a:lumMod val="85000"/>
                    <a:lumOff val="15000"/>
                  </a:schemeClr>
                </a:solidFill>
              </a:rPr>
              <a:t>Mael</a:t>
            </a:r>
            <a:r>
              <a:rPr lang="en-US" sz="2400" dirty="0">
                <a:solidFill>
                  <a:schemeClr val="tx1">
                    <a:lumMod val="85000"/>
                    <a:lumOff val="15000"/>
                  </a:schemeClr>
                </a:solidFill>
              </a:rPr>
              <a:t> </a:t>
            </a:r>
            <a:r>
              <a:rPr lang="en-US" sz="2400" dirty="0" err="1">
                <a:solidFill>
                  <a:schemeClr val="tx1">
                    <a:lumMod val="85000"/>
                    <a:lumOff val="15000"/>
                  </a:schemeClr>
                </a:solidFill>
              </a:rPr>
              <a:t>Illien</a:t>
            </a:r>
            <a:endParaRPr lang="en-US" dirty="0">
              <a:solidFill>
                <a:schemeClr val="tx1">
                  <a:lumMod val="85000"/>
                  <a:lumOff val="15000"/>
                </a:schemeClr>
              </a:solidFill>
            </a:endParaRPr>
          </a:p>
          <a:p>
            <a:pPr>
              <a:spcBef>
                <a:spcPts val="0"/>
              </a:spcBef>
              <a:spcAft>
                <a:spcPts val="0"/>
              </a:spcAft>
            </a:pPr>
            <a:r>
              <a:rPr lang="en-US" sz="2400" dirty="0">
                <a:solidFill>
                  <a:schemeClr val="tx1">
                    <a:lumMod val="85000"/>
                    <a:lumOff val="15000"/>
                  </a:schemeClr>
                </a:solidFill>
              </a:rPr>
              <a:t>Salma </a:t>
            </a:r>
            <a:r>
              <a:rPr lang="en-US" sz="2400" dirty="0" err="1">
                <a:solidFill>
                  <a:schemeClr val="tx1">
                    <a:lumMod val="85000"/>
                    <a:lumOff val="15000"/>
                  </a:schemeClr>
                </a:solidFill>
              </a:rPr>
              <a:t>Elshahawy</a:t>
            </a:r>
            <a:endParaRPr lang="en-US" dirty="0">
              <a:solidFill>
                <a:schemeClr val="tx1">
                  <a:lumMod val="85000"/>
                  <a:lumOff val="15000"/>
                </a:schemeClr>
              </a:solidFill>
            </a:endParaRPr>
          </a:p>
          <a:p>
            <a:pPr>
              <a:spcBef>
                <a:spcPts val="0"/>
              </a:spcBef>
              <a:spcAft>
                <a:spcPts val="0"/>
              </a:spcAft>
            </a:pPr>
            <a:r>
              <a:rPr lang="en-US" sz="2400" dirty="0">
                <a:solidFill>
                  <a:schemeClr val="tx1">
                    <a:lumMod val="85000"/>
                    <a:lumOff val="15000"/>
                  </a:schemeClr>
                </a:solidFill>
              </a:rPr>
              <a:t>Dhairav Chhatbar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38966-5805-49D0-8F94-2ADE237112FD}"/>
              </a:ext>
            </a:extLst>
          </p:cNvPr>
          <p:cNvSpPr>
            <a:spLocks noGrp="1"/>
          </p:cNvSpPr>
          <p:nvPr>
            <p:ph type="title"/>
          </p:nvPr>
        </p:nvSpPr>
        <p:spPr/>
        <p:txBody>
          <a:bodyPr/>
          <a:lstStyle/>
          <a:p>
            <a:r>
              <a:rPr lang="en-US" dirty="0"/>
              <a:t>Logistic Model</a:t>
            </a:r>
          </a:p>
        </p:txBody>
      </p:sp>
      <p:sp>
        <p:nvSpPr>
          <p:cNvPr id="9" name="Text Placeholder 8">
            <a:extLst>
              <a:ext uri="{FF2B5EF4-FFF2-40B4-BE49-F238E27FC236}">
                <a16:creationId xmlns:a16="http://schemas.microsoft.com/office/drawing/2014/main" id="{F8B2D755-516A-4540-AB34-D427935DA585}"/>
              </a:ext>
            </a:extLst>
          </p:cNvPr>
          <p:cNvSpPr>
            <a:spLocks noGrp="1"/>
          </p:cNvSpPr>
          <p:nvPr>
            <p:ph type="body" sz="half" idx="2"/>
          </p:nvPr>
        </p:nvSpPr>
        <p:spPr/>
        <p:txBody>
          <a:bodyPr/>
          <a:lstStyle/>
          <a:p>
            <a:r>
              <a:rPr lang="en-US" dirty="0"/>
              <a:t>Small Model</a:t>
            </a:r>
          </a:p>
          <a:p>
            <a:pPr marL="285750" indent="-285750">
              <a:buFont typeface="Arial" panose="020B0604020202020204" pitchFamily="34" charset="0"/>
              <a:buChar char="•"/>
            </a:pPr>
            <a:r>
              <a:rPr lang="en-US" dirty="0"/>
              <a:t>nonsensical results</a:t>
            </a:r>
          </a:p>
        </p:txBody>
      </p:sp>
      <p:pic>
        <p:nvPicPr>
          <p:cNvPr id="13" name="Picture 12">
            <a:extLst>
              <a:ext uri="{FF2B5EF4-FFF2-40B4-BE49-F238E27FC236}">
                <a16:creationId xmlns:a16="http://schemas.microsoft.com/office/drawing/2014/main" id="{9AEF6157-A7F5-4C5F-8894-A943775FB13B}"/>
              </a:ext>
            </a:extLst>
          </p:cNvPr>
          <p:cNvPicPr>
            <a:picLocks noChangeAspect="1"/>
          </p:cNvPicPr>
          <p:nvPr/>
        </p:nvPicPr>
        <p:blipFill>
          <a:blip r:embed="rId2"/>
          <a:stretch>
            <a:fillRect/>
          </a:stretch>
        </p:blipFill>
        <p:spPr>
          <a:xfrm>
            <a:off x="5328709" y="1233487"/>
            <a:ext cx="6219825" cy="4391025"/>
          </a:xfrm>
          <a:prstGeom prst="rect">
            <a:avLst/>
          </a:prstGeom>
        </p:spPr>
      </p:pic>
    </p:spTree>
    <p:extLst>
      <p:ext uri="{BB962C8B-B14F-4D97-AF65-F5344CB8AC3E}">
        <p14:creationId xmlns:p14="http://schemas.microsoft.com/office/powerpoint/2010/main" val="269971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38966-5805-49D0-8F94-2ADE237112FD}"/>
              </a:ext>
            </a:extLst>
          </p:cNvPr>
          <p:cNvSpPr>
            <a:spLocks noGrp="1"/>
          </p:cNvSpPr>
          <p:nvPr>
            <p:ph type="title"/>
          </p:nvPr>
        </p:nvSpPr>
        <p:spPr/>
        <p:txBody>
          <a:bodyPr/>
          <a:lstStyle/>
          <a:p>
            <a:r>
              <a:rPr lang="en-US" dirty="0"/>
              <a:t>Logistic Model</a:t>
            </a:r>
          </a:p>
        </p:txBody>
      </p:sp>
      <p:sp>
        <p:nvSpPr>
          <p:cNvPr id="9" name="Text Placeholder 8">
            <a:extLst>
              <a:ext uri="{FF2B5EF4-FFF2-40B4-BE49-F238E27FC236}">
                <a16:creationId xmlns:a16="http://schemas.microsoft.com/office/drawing/2014/main" id="{F8B2D755-516A-4540-AB34-D427935DA585}"/>
              </a:ext>
            </a:extLst>
          </p:cNvPr>
          <p:cNvSpPr>
            <a:spLocks noGrp="1"/>
          </p:cNvSpPr>
          <p:nvPr>
            <p:ph type="body" sz="half" idx="2"/>
          </p:nvPr>
        </p:nvSpPr>
        <p:spPr/>
        <p:txBody>
          <a:bodyPr/>
          <a:lstStyle/>
          <a:p>
            <a:r>
              <a:rPr lang="en-US" dirty="0"/>
              <a:t>Multicollinearity Removed</a:t>
            </a:r>
          </a:p>
          <a:p>
            <a:pPr marL="285750" indent="-285750">
              <a:buFont typeface="Arial" panose="020B0604020202020204" pitchFamily="34" charset="0"/>
              <a:buChar char="•"/>
            </a:pPr>
            <a:r>
              <a:rPr lang="en-US" dirty="0"/>
              <a:t>Model lacks significance</a:t>
            </a:r>
          </a:p>
        </p:txBody>
      </p:sp>
      <p:pic>
        <p:nvPicPr>
          <p:cNvPr id="2" name="Picture 2" descr="Table&#10;&#10;Description automatically generated">
            <a:extLst>
              <a:ext uri="{FF2B5EF4-FFF2-40B4-BE49-F238E27FC236}">
                <a16:creationId xmlns:a16="http://schemas.microsoft.com/office/drawing/2014/main" id="{54B996BB-1158-4EE1-87F1-0186BF6D0587}"/>
              </a:ext>
            </a:extLst>
          </p:cNvPr>
          <p:cNvPicPr>
            <a:picLocks noChangeAspect="1"/>
          </p:cNvPicPr>
          <p:nvPr/>
        </p:nvPicPr>
        <p:blipFill>
          <a:blip r:embed="rId2"/>
          <a:stretch>
            <a:fillRect/>
          </a:stretch>
        </p:blipFill>
        <p:spPr>
          <a:xfrm>
            <a:off x="5380567" y="479456"/>
            <a:ext cx="4859866" cy="5126506"/>
          </a:xfrm>
          <a:prstGeom prst="rect">
            <a:avLst/>
          </a:prstGeom>
        </p:spPr>
      </p:pic>
    </p:spTree>
    <p:extLst>
      <p:ext uri="{BB962C8B-B14F-4D97-AF65-F5344CB8AC3E}">
        <p14:creationId xmlns:p14="http://schemas.microsoft.com/office/powerpoint/2010/main" val="227634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C9DD8F-FCF1-4442-B756-1357B31824EC}"/>
              </a:ext>
            </a:extLst>
          </p:cNvPr>
          <p:cNvSpPr>
            <a:spLocks noGrp="1"/>
          </p:cNvSpPr>
          <p:nvPr>
            <p:ph type="title"/>
          </p:nvPr>
        </p:nvSpPr>
        <p:spPr/>
        <p:txBody>
          <a:bodyPr/>
          <a:lstStyle/>
          <a:p>
            <a:r>
              <a:rPr lang="en-US" dirty="0"/>
              <a:t>Logistic Model - Results</a:t>
            </a:r>
          </a:p>
        </p:txBody>
      </p:sp>
      <p:sp>
        <p:nvSpPr>
          <p:cNvPr id="6" name="Content Placeholder 5">
            <a:extLst>
              <a:ext uri="{FF2B5EF4-FFF2-40B4-BE49-F238E27FC236}">
                <a16:creationId xmlns:a16="http://schemas.microsoft.com/office/drawing/2014/main" id="{DD4D8EE0-2232-46A6-BBB3-EC1F3C5F9120}"/>
              </a:ext>
            </a:extLst>
          </p:cNvPr>
          <p:cNvSpPr>
            <a:spLocks noGrp="1"/>
          </p:cNvSpPr>
          <p:nvPr>
            <p:ph sz="half" idx="1"/>
          </p:nvPr>
        </p:nvSpPr>
        <p:spPr>
          <a:xfrm>
            <a:off x="1097280" y="2120900"/>
            <a:ext cx="5152518" cy="3748193"/>
          </a:xfrm>
        </p:spPr>
        <p:txBody>
          <a:bodyPr/>
          <a:lstStyle/>
          <a:p>
            <a:r>
              <a:rPr lang="en-US" dirty="0"/>
              <a:t>In-sample testing accuracy is fairly low at 52%</a:t>
            </a:r>
          </a:p>
          <a:p>
            <a:r>
              <a:rPr lang="en-US" dirty="0"/>
              <a:t>None of 3 models have any edge</a:t>
            </a:r>
          </a:p>
          <a:p>
            <a:endParaRPr lang="en-US" dirty="0"/>
          </a:p>
        </p:txBody>
      </p:sp>
      <p:pic>
        <p:nvPicPr>
          <p:cNvPr id="2" name="Picture 2" descr="A picture containing text&#10;&#10;Description automatically generated">
            <a:extLst>
              <a:ext uri="{FF2B5EF4-FFF2-40B4-BE49-F238E27FC236}">
                <a16:creationId xmlns:a16="http://schemas.microsoft.com/office/drawing/2014/main" id="{2251C523-056A-4983-8754-86A700CAC5F8}"/>
              </a:ext>
            </a:extLst>
          </p:cNvPr>
          <p:cNvPicPr>
            <a:picLocks noChangeAspect="1"/>
          </p:cNvPicPr>
          <p:nvPr/>
        </p:nvPicPr>
        <p:blipFill>
          <a:blip r:embed="rId2"/>
          <a:stretch>
            <a:fillRect/>
          </a:stretch>
        </p:blipFill>
        <p:spPr>
          <a:xfrm>
            <a:off x="1541412" y="3428164"/>
            <a:ext cx="9112369" cy="1195393"/>
          </a:xfrm>
          <a:prstGeom prst="rect">
            <a:avLst/>
          </a:prstGeom>
        </p:spPr>
      </p:pic>
    </p:spTree>
    <p:extLst>
      <p:ext uri="{BB962C8B-B14F-4D97-AF65-F5344CB8AC3E}">
        <p14:creationId xmlns:p14="http://schemas.microsoft.com/office/powerpoint/2010/main" val="310480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141AB-0AD7-4612-B4F4-8A0C7C41A7A7}"/>
              </a:ext>
            </a:extLst>
          </p:cNvPr>
          <p:cNvSpPr>
            <a:spLocks noGrp="1"/>
          </p:cNvSpPr>
          <p:nvPr>
            <p:ph type="title"/>
          </p:nvPr>
        </p:nvSpPr>
        <p:spPr/>
        <p:txBody>
          <a:bodyPr/>
          <a:lstStyle/>
          <a:p>
            <a:r>
              <a:rPr lang="en-US" dirty="0"/>
              <a:t>Auto-Regressive Model</a:t>
            </a:r>
          </a:p>
        </p:txBody>
      </p:sp>
      <p:sp>
        <p:nvSpPr>
          <p:cNvPr id="7" name="Text Placeholder 6">
            <a:extLst>
              <a:ext uri="{FF2B5EF4-FFF2-40B4-BE49-F238E27FC236}">
                <a16:creationId xmlns:a16="http://schemas.microsoft.com/office/drawing/2014/main" id="{2D28DC6E-47D2-42CC-94B8-3BC813ABF471}"/>
              </a:ext>
            </a:extLst>
          </p:cNvPr>
          <p:cNvSpPr>
            <a:spLocks noGrp="1"/>
          </p:cNvSpPr>
          <p:nvPr>
            <p:ph type="body" sz="half" idx="2"/>
          </p:nvPr>
        </p:nvSpPr>
        <p:spPr/>
        <p:txBody>
          <a:bodyPr vert="horz" lIns="91440" tIns="45720" rIns="91440" bIns="45720" rtlCol="0" anchor="t">
            <a:normAutofit/>
          </a:bodyPr>
          <a:lstStyle/>
          <a:p>
            <a:r>
              <a:rPr lang="en-US" dirty="0"/>
              <a:t>Simple Regression</a:t>
            </a:r>
          </a:p>
          <a:p>
            <a:pPr marL="285750" indent="-285750">
              <a:buFont typeface="Arial" panose="020F0502020204030204" pitchFamily="34" charset="0"/>
              <a:buChar char="•"/>
            </a:pPr>
            <a:r>
              <a:rPr lang="en-US" dirty="0"/>
              <a:t>Lag 1 is significant suggesting an autoregressive model</a:t>
            </a: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5E59A758-3FDE-4309-9B75-6075AF8D1A82}"/>
              </a:ext>
            </a:extLst>
          </p:cNvPr>
          <p:cNvPicPr>
            <a:picLocks noChangeAspect="1"/>
          </p:cNvPicPr>
          <p:nvPr/>
        </p:nvPicPr>
        <p:blipFill>
          <a:blip r:embed="rId2"/>
          <a:stretch>
            <a:fillRect/>
          </a:stretch>
        </p:blipFill>
        <p:spPr>
          <a:xfrm>
            <a:off x="4829274" y="3604495"/>
            <a:ext cx="5438775" cy="2962275"/>
          </a:xfrm>
          <a:prstGeom prst="rect">
            <a:avLst/>
          </a:prstGeom>
        </p:spPr>
      </p:pic>
      <p:pic>
        <p:nvPicPr>
          <p:cNvPr id="2" name="Picture 2" descr="Chart, histogram&#10;&#10;Description automatically generated">
            <a:extLst>
              <a:ext uri="{FF2B5EF4-FFF2-40B4-BE49-F238E27FC236}">
                <a16:creationId xmlns:a16="http://schemas.microsoft.com/office/drawing/2014/main" id="{A76DDE9F-3E2D-4AEC-8D8C-462899D3BA7C}"/>
              </a:ext>
            </a:extLst>
          </p:cNvPr>
          <p:cNvPicPr>
            <a:picLocks noChangeAspect="1"/>
          </p:cNvPicPr>
          <p:nvPr/>
        </p:nvPicPr>
        <p:blipFill>
          <a:blip r:embed="rId3"/>
          <a:stretch>
            <a:fillRect/>
          </a:stretch>
        </p:blipFill>
        <p:spPr>
          <a:xfrm>
            <a:off x="4830233" y="289735"/>
            <a:ext cx="5145616" cy="3516281"/>
          </a:xfrm>
          <a:prstGeom prst="rect">
            <a:avLst/>
          </a:prstGeom>
        </p:spPr>
      </p:pic>
    </p:spTree>
    <p:extLst>
      <p:ext uri="{BB962C8B-B14F-4D97-AF65-F5344CB8AC3E}">
        <p14:creationId xmlns:p14="http://schemas.microsoft.com/office/powerpoint/2010/main" val="1927271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141AB-0AD7-4612-B4F4-8A0C7C41A7A7}"/>
              </a:ext>
            </a:extLst>
          </p:cNvPr>
          <p:cNvSpPr>
            <a:spLocks noGrp="1"/>
          </p:cNvSpPr>
          <p:nvPr>
            <p:ph type="title"/>
          </p:nvPr>
        </p:nvSpPr>
        <p:spPr/>
        <p:txBody>
          <a:bodyPr/>
          <a:lstStyle/>
          <a:p>
            <a:r>
              <a:rPr lang="en-US" dirty="0"/>
              <a:t>Auto-Regressive Model</a:t>
            </a:r>
          </a:p>
        </p:txBody>
      </p:sp>
      <p:sp>
        <p:nvSpPr>
          <p:cNvPr id="7" name="Text Placeholder 6">
            <a:extLst>
              <a:ext uri="{FF2B5EF4-FFF2-40B4-BE49-F238E27FC236}">
                <a16:creationId xmlns:a16="http://schemas.microsoft.com/office/drawing/2014/main" id="{2D28DC6E-47D2-42CC-94B8-3BC813ABF471}"/>
              </a:ext>
            </a:extLst>
          </p:cNvPr>
          <p:cNvSpPr>
            <a:spLocks noGrp="1"/>
          </p:cNvSpPr>
          <p:nvPr>
            <p:ph type="body" sz="half" idx="2"/>
          </p:nvPr>
        </p:nvSpPr>
        <p:spPr/>
        <p:txBody>
          <a:bodyPr vert="horz" lIns="91440" tIns="45720" rIns="91440" bIns="45720" rtlCol="0" anchor="t">
            <a:normAutofit/>
          </a:bodyPr>
          <a:lstStyle/>
          <a:p>
            <a:r>
              <a:rPr lang="en-US" dirty="0"/>
              <a:t>Generalized Least Squares &amp; Autoregressive Model</a:t>
            </a:r>
          </a:p>
          <a:p>
            <a:pPr marL="285750" indent="-285750">
              <a:buFont typeface="Arial" panose="020F0502020204030204" pitchFamily="34" charset="0"/>
              <a:buChar char="•"/>
            </a:pPr>
            <a:r>
              <a:rPr lang="en-US" dirty="0"/>
              <a:t>Order 1 coefficient consistent across methods</a:t>
            </a:r>
          </a:p>
          <a:p>
            <a:pPr marL="285750" indent="-285750">
              <a:buFont typeface="Arial" panose="020F0502020204030204" pitchFamily="34" charset="0"/>
              <a:buChar char="•"/>
            </a:pPr>
            <a:r>
              <a:rPr lang="en-US" dirty="0" err="1"/>
              <a:t>Likelyhood</a:t>
            </a:r>
            <a:r>
              <a:rPr lang="en-US" dirty="0"/>
              <a:t> Ratio test confirm important of added AR term</a:t>
            </a:r>
          </a:p>
          <a:p>
            <a:pPr marL="285750" indent="-285750">
              <a:buFont typeface="Arial" panose="020F0502020204030204" pitchFamily="34" charset="0"/>
              <a:buChar char="•"/>
            </a:pPr>
            <a:r>
              <a:rPr lang="en-US" dirty="0"/>
              <a:t>Potential stationarity issue</a:t>
            </a:r>
          </a:p>
        </p:txBody>
      </p:sp>
      <p:pic>
        <p:nvPicPr>
          <p:cNvPr id="2" name="Picture 3" descr="Text, letter&#10;&#10;Description automatically generated">
            <a:extLst>
              <a:ext uri="{FF2B5EF4-FFF2-40B4-BE49-F238E27FC236}">
                <a16:creationId xmlns:a16="http://schemas.microsoft.com/office/drawing/2014/main" id="{294ED3A4-CC4D-48D0-A68F-3DEDE04F7933}"/>
              </a:ext>
            </a:extLst>
          </p:cNvPr>
          <p:cNvPicPr>
            <a:picLocks noChangeAspect="1"/>
          </p:cNvPicPr>
          <p:nvPr/>
        </p:nvPicPr>
        <p:blipFill>
          <a:blip r:embed="rId2"/>
          <a:stretch>
            <a:fillRect/>
          </a:stretch>
        </p:blipFill>
        <p:spPr>
          <a:xfrm>
            <a:off x="4867276" y="3541680"/>
            <a:ext cx="3960283" cy="3023723"/>
          </a:xfrm>
          <a:prstGeom prst="rect">
            <a:avLst/>
          </a:prstGeom>
        </p:spPr>
      </p:pic>
      <p:pic>
        <p:nvPicPr>
          <p:cNvPr id="4" name="Picture 7" descr="Chart, histogram&#10;&#10;Description automatically generated">
            <a:extLst>
              <a:ext uri="{FF2B5EF4-FFF2-40B4-BE49-F238E27FC236}">
                <a16:creationId xmlns:a16="http://schemas.microsoft.com/office/drawing/2014/main" id="{19049035-9A8B-4E35-9C38-CED9C3508DD8}"/>
              </a:ext>
            </a:extLst>
          </p:cNvPr>
          <p:cNvPicPr>
            <a:picLocks noChangeAspect="1"/>
          </p:cNvPicPr>
          <p:nvPr/>
        </p:nvPicPr>
        <p:blipFill>
          <a:blip r:embed="rId3"/>
          <a:stretch>
            <a:fillRect/>
          </a:stretch>
        </p:blipFill>
        <p:spPr>
          <a:xfrm>
            <a:off x="5004858" y="192802"/>
            <a:ext cx="5293783" cy="3165102"/>
          </a:xfrm>
          <a:prstGeom prst="rect">
            <a:avLst/>
          </a:prstGeom>
        </p:spPr>
      </p:pic>
      <p:pic>
        <p:nvPicPr>
          <p:cNvPr id="6" name="Picture 5">
            <a:extLst>
              <a:ext uri="{FF2B5EF4-FFF2-40B4-BE49-F238E27FC236}">
                <a16:creationId xmlns:a16="http://schemas.microsoft.com/office/drawing/2014/main" id="{F66F8BA5-AB58-4500-87D7-6C1A47EB46F0}"/>
              </a:ext>
            </a:extLst>
          </p:cNvPr>
          <p:cNvPicPr>
            <a:picLocks noChangeAspect="1"/>
          </p:cNvPicPr>
          <p:nvPr/>
        </p:nvPicPr>
        <p:blipFill>
          <a:blip r:embed="rId4"/>
          <a:stretch>
            <a:fillRect/>
          </a:stretch>
        </p:blipFill>
        <p:spPr>
          <a:xfrm>
            <a:off x="8266538" y="3500965"/>
            <a:ext cx="3067051" cy="1205442"/>
          </a:xfrm>
          <a:prstGeom prst="rect">
            <a:avLst/>
          </a:prstGeom>
        </p:spPr>
      </p:pic>
    </p:spTree>
    <p:extLst>
      <p:ext uri="{BB962C8B-B14F-4D97-AF65-F5344CB8AC3E}">
        <p14:creationId xmlns:p14="http://schemas.microsoft.com/office/powerpoint/2010/main" val="170040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141AB-0AD7-4612-B4F4-8A0C7C41A7A7}"/>
              </a:ext>
            </a:extLst>
          </p:cNvPr>
          <p:cNvSpPr>
            <a:spLocks noGrp="1"/>
          </p:cNvSpPr>
          <p:nvPr>
            <p:ph type="title"/>
          </p:nvPr>
        </p:nvSpPr>
        <p:spPr/>
        <p:txBody>
          <a:bodyPr/>
          <a:lstStyle/>
          <a:p>
            <a:r>
              <a:rPr lang="en-US" dirty="0"/>
              <a:t>Auto-Regressive Model</a:t>
            </a:r>
          </a:p>
        </p:txBody>
      </p:sp>
      <p:sp>
        <p:nvSpPr>
          <p:cNvPr id="7" name="Text Placeholder 6">
            <a:extLst>
              <a:ext uri="{FF2B5EF4-FFF2-40B4-BE49-F238E27FC236}">
                <a16:creationId xmlns:a16="http://schemas.microsoft.com/office/drawing/2014/main" id="{2D28DC6E-47D2-42CC-94B8-3BC813ABF471}"/>
              </a:ext>
            </a:extLst>
          </p:cNvPr>
          <p:cNvSpPr>
            <a:spLocks noGrp="1"/>
          </p:cNvSpPr>
          <p:nvPr>
            <p:ph type="body" sz="half" idx="2"/>
          </p:nvPr>
        </p:nvSpPr>
        <p:spPr/>
        <p:txBody>
          <a:bodyPr vert="horz" lIns="91440" tIns="45720" rIns="91440" bIns="45720" rtlCol="0" anchor="t">
            <a:normAutofit/>
          </a:bodyPr>
          <a:lstStyle/>
          <a:p>
            <a:r>
              <a:rPr lang="en-US" dirty="0"/>
              <a:t>ARIMA</a:t>
            </a:r>
          </a:p>
          <a:p>
            <a:pPr marL="285750" indent="-285750">
              <a:buFont typeface="Arial" panose="020F0502020204030204" pitchFamily="34" charset="0"/>
              <a:buChar char="•"/>
            </a:pPr>
            <a:r>
              <a:rPr lang="en-US" dirty="0"/>
              <a:t>Diagnose stationary issues</a:t>
            </a:r>
          </a:p>
          <a:p>
            <a:pPr marL="285750" indent="-285750">
              <a:buFont typeface="Arial" panose="020F0502020204030204" pitchFamily="34" charset="0"/>
              <a:buChar char="•"/>
            </a:pPr>
            <a:r>
              <a:rPr lang="en-US" dirty="0"/>
              <a:t>Determine AR, I and MA order for ARIMA model</a:t>
            </a:r>
          </a:p>
        </p:txBody>
      </p:sp>
      <p:pic>
        <p:nvPicPr>
          <p:cNvPr id="2" name="Picture 2" descr="Chart, box and whisker chart&#10;&#10;Description automatically generated">
            <a:extLst>
              <a:ext uri="{FF2B5EF4-FFF2-40B4-BE49-F238E27FC236}">
                <a16:creationId xmlns:a16="http://schemas.microsoft.com/office/drawing/2014/main" id="{7E8296F1-4D31-47D5-9D0E-5C565629D3B3}"/>
              </a:ext>
            </a:extLst>
          </p:cNvPr>
          <p:cNvPicPr>
            <a:picLocks noChangeAspect="1"/>
          </p:cNvPicPr>
          <p:nvPr/>
        </p:nvPicPr>
        <p:blipFill>
          <a:blip r:embed="rId2"/>
          <a:stretch>
            <a:fillRect/>
          </a:stretch>
        </p:blipFill>
        <p:spPr>
          <a:xfrm>
            <a:off x="5708650" y="15603"/>
            <a:ext cx="4859866" cy="3413669"/>
          </a:xfrm>
          <a:prstGeom prst="rect">
            <a:avLst/>
          </a:prstGeom>
        </p:spPr>
      </p:pic>
      <p:pic>
        <p:nvPicPr>
          <p:cNvPr id="6" name="Picture 7" descr="Diagram&#10;&#10;Description automatically generated">
            <a:extLst>
              <a:ext uri="{FF2B5EF4-FFF2-40B4-BE49-F238E27FC236}">
                <a16:creationId xmlns:a16="http://schemas.microsoft.com/office/drawing/2014/main" id="{149B6063-12F7-474A-BBDD-0FCA70640092}"/>
              </a:ext>
            </a:extLst>
          </p:cNvPr>
          <p:cNvPicPr>
            <a:picLocks noChangeAspect="1"/>
          </p:cNvPicPr>
          <p:nvPr/>
        </p:nvPicPr>
        <p:blipFill>
          <a:blip r:embed="rId3"/>
          <a:stretch>
            <a:fillRect/>
          </a:stretch>
        </p:blipFill>
        <p:spPr>
          <a:xfrm>
            <a:off x="5713941" y="3391195"/>
            <a:ext cx="4992157" cy="3409357"/>
          </a:xfrm>
          <a:prstGeom prst="rect">
            <a:avLst/>
          </a:prstGeom>
        </p:spPr>
      </p:pic>
    </p:spTree>
    <p:extLst>
      <p:ext uri="{BB962C8B-B14F-4D97-AF65-F5344CB8AC3E}">
        <p14:creationId xmlns:p14="http://schemas.microsoft.com/office/powerpoint/2010/main" val="217761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C9DD8F-FCF1-4442-B756-1357B31824EC}"/>
              </a:ext>
            </a:extLst>
          </p:cNvPr>
          <p:cNvSpPr>
            <a:spLocks noGrp="1"/>
          </p:cNvSpPr>
          <p:nvPr>
            <p:ph type="title"/>
          </p:nvPr>
        </p:nvSpPr>
        <p:spPr/>
        <p:txBody>
          <a:bodyPr/>
          <a:lstStyle/>
          <a:p>
            <a:r>
              <a:rPr lang="en-US" dirty="0"/>
              <a:t>Auto-Regressive Model - Results</a:t>
            </a:r>
          </a:p>
        </p:txBody>
      </p:sp>
      <p:sp>
        <p:nvSpPr>
          <p:cNvPr id="2" name="TextBox 1">
            <a:extLst>
              <a:ext uri="{FF2B5EF4-FFF2-40B4-BE49-F238E27FC236}">
                <a16:creationId xmlns:a16="http://schemas.microsoft.com/office/drawing/2014/main" id="{581B0A92-7FB4-4F0C-9DB2-B6883CE60872}"/>
              </a:ext>
            </a:extLst>
          </p:cNvPr>
          <p:cNvSpPr txBox="1"/>
          <p:nvPr/>
        </p:nvSpPr>
        <p:spPr>
          <a:xfrm>
            <a:off x="935567" y="2205567"/>
            <a:ext cx="545253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ea typeface="+mn-lt"/>
                <a:cs typeface="+mn-lt"/>
              </a:rPr>
              <a:t>First Order ARIMA(7,1,0): AR(7) high order on the autoregressive structure</a:t>
            </a:r>
            <a:endParaRPr lang="en-US" sz="1200" dirty="0"/>
          </a:p>
          <a:p>
            <a:pPr marL="285750" indent="-285750">
              <a:buFont typeface="Arial"/>
              <a:buChar char="•"/>
            </a:pPr>
            <a:r>
              <a:rPr lang="en-US" sz="1200" dirty="0">
                <a:ea typeface="+mn-lt"/>
                <a:cs typeface="+mn-lt"/>
              </a:rPr>
              <a:t>First Order ARIMA(0,1,2): MA(1) moving average structure</a:t>
            </a:r>
            <a:endParaRPr lang="en-US" sz="1200" dirty="0"/>
          </a:p>
          <a:p>
            <a:pPr marL="285750" indent="-285750">
              <a:buFont typeface="Arial"/>
              <a:buChar char="•"/>
            </a:pPr>
            <a:r>
              <a:rPr lang="en-US" sz="1200" dirty="0">
                <a:ea typeface="+mn-lt"/>
                <a:cs typeface="+mn-lt"/>
              </a:rPr>
              <a:t>First Order ARIMA(1,1,1): ARMA(1,1) combination</a:t>
            </a:r>
            <a:endParaRPr lang="en-US" sz="1200" dirty="0"/>
          </a:p>
          <a:p>
            <a:pPr marL="285750" indent="-285750">
              <a:buFont typeface="Arial"/>
              <a:buChar char="•"/>
            </a:pPr>
            <a:r>
              <a:rPr lang="en-US" sz="1200" dirty="0">
                <a:ea typeface="+mn-lt"/>
                <a:cs typeface="+mn-lt"/>
              </a:rPr>
              <a:t>Second Order ARIMA(1,2,0): AR(1) autoregressive structure</a:t>
            </a:r>
            <a:endParaRPr lang="en-US" sz="1200" dirty="0"/>
          </a:p>
          <a:p>
            <a:pPr marL="285750" indent="-285750">
              <a:buFont typeface="Arial"/>
              <a:buChar char="•"/>
            </a:pPr>
            <a:r>
              <a:rPr lang="en-US" sz="1200" dirty="0">
                <a:ea typeface="+mn-lt"/>
                <a:cs typeface="+mn-lt"/>
              </a:rPr>
              <a:t>Second Order ARIMA(0,2,1): MA(1) moving average structure</a:t>
            </a:r>
            <a:endParaRPr lang="en-US" sz="1200" dirty="0"/>
          </a:p>
          <a:p>
            <a:pPr marL="285750" indent="-285750">
              <a:buFont typeface="Arial"/>
              <a:buChar char="•"/>
            </a:pPr>
            <a:r>
              <a:rPr lang="en-US" sz="1200" dirty="0">
                <a:ea typeface="+mn-lt"/>
                <a:cs typeface="+mn-lt"/>
              </a:rPr>
              <a:t>Second Order ARIMA(6,2,0): AR(6) autoregressive structure</a:t>
            </a:r>
            <a:endParaRPr lang="en-US" sz="1200" dirty="0"/>
          </a:p>
          <a:p>
            <a:pPr marL="285750" indent="-285750">
              <a:buFont typeface="Arial"/>
              <a:buChar char="•"/>
            </a:pPr>
            <a:r>
              <a:rPr lang="en-US" sz="1200" dirty="0">
                <a:ea typeface="+mn-lt"/>
                <a:cs typeface="+mn-lt"/>
              </a:rPr>
              <a:t>Second Order ARIMA(6,2,1): ARMA(6,1) combination</a:t>
            </a:r>
            <a:endParaRPr lang="en-US" sz="1200" dirty="0"/>
          </a:p>
          <a:p>
            <a:pPr algn="l"/>
            <a:endParaRPr lang="en-US" sz="1200" dirty="0"/>
          </a:p>
        </p:txBody>
      </p:sp>
      <p:pic>
        <p:nvPicPr>
          <p:cNvPr id="4" name="Picture 6" descr="Table&#10;&#10;Description automatically generated">
            <a:extLst>
              <a:ext uri="{FF2B5EF4-FFF2-40B4-BE49-F238E27FC236}">
                <a16:creationId xmlns:a16="http://schemas.microsoft.com/office/drawing/2014/main" id="{55BECC94-958C-46A1-8895-88E0E67F3A70}"/>
              </a:ext>
            </a:extLst>
          </p:cNvPr>
          <p:cNvPicPr>
            <a:picLocks noChangeAspect="1"/>
          </p:cNvPicPr>
          <p:nvPr/>
        </p:nvPicPr>
        <p:blipFill>
          <a:blip r:embed="rId2"/>
          <a:stretch>
            <a:fillRect/>
          </a:stretch>
        </p:blipFill>
        <p:spPr>
          <a:xfrm>
            <a:off x="1030817" y="3646274"/>
            <a:ext cx="7082366" cy="2486452"/>
          </a:xfrm>
          <a:prstGeom prst="rect">
            <a:avLst/>
          </a:prstGeom>
        </p:spPr>
      </p:pic>
    </p:spTree>
    <p:extLst>
      <p:ext uri="{BB962C8B-B14F-4D97-AF65-F5344CB8AC3E}">
        <p14:creationId xmlns:p14="http://schemas.microsoft.com/office/powerpoint/2010/main" val="110985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C9DD8F-FCF1-4442-B756-1357B31824EC}"/>
              </a:ext>
            </a:extLst>
          </p:cNvPr>
          <p:cNvSpPr>
            <a:spLocks noGrp="1"/>
          </p:cNvSpPr>
          <p:nvPr>
            <p:ph type="title"/>
          </p:nvPr>
        </p:nvSpPr>
        <p:spPr/>
        <p:txBody>
          <a:bodyPr/>
          <a:lstStyle/>
          <a:p>
            <a:r>
              <a:rPr lang="en-US" dirty="0"/>
              <a:t>Auto-Regressive Model - Results</a:t>
            </a:r>
          </a:p>
        </p:txBody>
      </p:sp>
      <p:pic>
        <p:nvPicPr>
          <p:cNvPr id="3" name="Picture 5" descr="Chart&#10;&#10;Description automatically generated">
            <a:extLst>
              <a:ext uri="{FF2B5EF4-FFF2-40B4-BE49-F238E27FC236}">
                <a16:creationId xmlns:a16="http://schemas.microsoft.com/office/drawing/2014/main" id="{9F61DF39-EB9B-43DC-B749-74BFD388F4D8}"/>
              </a:ext>
            </a:extLst>
          </p:cNvPr>
          <p:cNvPicPr>
            <a:picLocks noChangeAspect="1"/>
          </p:cNvPicPr>
          <p:nvPr/>
        </p:nvPicPr>
        <p:blipFill>
          <a:blip r:embed="rId2"/>
          <a:stretch>
            <a:fillRect/>
          </a:stretch>
        </p:blipFill>
        <p:spPr>
          <a:xfrm>
            <a:off x="708025" y="2123047"/>
            <a:ext cx="4007908" cy="2643656"/>
          </a:xfrm>
          <a:prstGeom prst="rect">
            <a:avLst/>
          </a:prstGeom>
        </p:spPr>
      </p:pic>
      <p:pic>
        <p:nvPicPr>
          <p:cNvPr id="6" name="Picture 6" descr="Chart, scatter chart&#10;&#10;Description automatically generated">
            <a:extLst>
              <a:ext uri="{FF2B5EF4-FFF2-40B4-BE49-F238E27FC236}">
                <a16:creationId xmlns:a16="http://schemas.microsoft.com/office/drawing/2014/main" id="{E11B561A-0D5C-4C5D-8DE8-CDC7974AD438}"/>
              </a:ext>
            </a:extLst>
          </p:cNvPr>
          <p:cNvPicPr>
            <a:picLocks noChangeAspect="1"/>
          </p:cNvPicPr>
          <p:nvPr/>
        </p:nvPicPr>
        <p:blipFill>
          <a:blip r:embed="rId3"/>
          <a:stretch>
            <a:fillRect/>
          </a:stretch>
        </p:blipFill>
        <p:spPr>
          <a:xfrm>
            <a:off x="4068234" y="2154887"/>
            <a:ext cx="4055533" cy="2579974"/>
          </a:xfrm>
          <a:prstGeom prst="rect">
            <a:avLst/>
          </a:prstGeom>
        </p:spPr>
      </p:pic>
      <p:pic>
        <p:nvPicPr>
          <p:cNvPr id="7" name="Picture 7" descr="Chart&#10;&#10;Description automatically generated">
            <a:extLst>
              <a:ext uri="{FF2B5EF4-FFF2-40B4-BE49-F238E27FC236}">
                <a16:creationId xmlns:a16="http://schemas.microsoft.com/office/drawing/2014/main" id="{F62647F3-56DB-40B7-8044-21995EDE969C}"/>
              </a:ext>
            </a:extLst>
          </p:cNvPr>
          <p:cNvPicPr>
            <a:picLocks noChangeAspect="1"/>
          </p:cNvPicPr>
          <p:nvPr/>
        </p:nvPicPr>
        <p:blipFill>
          <a:blip r:embed="rId4"/>
          <a:stretch>
            <a:fillRect/>
          </a:stretch>
        </p:blipFill>
        <p:spPr>
          <a:xfrm>
            <a:off x="7391401" y="2152355"/>
            <a:ext cx="4124325" cy="2648538"/>
          </a:xfrm>
          <a:prstGeom prst="rect">
            <a:avLst/>
          </a:prstGeom>
        </p:spPr>
      </p:pic>
    </p:spTree>
    <p:extLst>
      <p:ext uri="{BB962C8B-B14F-4D97-AF65-F5344CB8AC3E}">
        <p14:creationId xmlns:p14="http://schemas.microsoft.com/office/powerpoint/2010/main" val="348592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141AB-0AD7-4612-B4F4-8A0C7C41A7A7}"/>
              </a:ext>
            </a:extLst>
          </p:cNvPr>
          <p:cNvSpPr>
            <a:spLocks noGrp="1"/>
          </p:cNvSpPr>
          <p:nvPr>
            <p:ph type="title"/>
          </p:nvPr>
        </p:nvSpPr>
        <p:spPr/>
        <p:txBody>
          <a:bodyPr/>
          <a:lstStyle/>
          <a:p>
            <a:r>
              <a:rPr lang="en-US" dirty="0"/>
              <a:t>Panel Model</a:t>
            </a:r>
          </a:p>
        </p:txBody>
      </p:sp>
      <p:pic>
        <p:nvPicPr>
          <p:cNvPr id="9" name="Content Placeholder 8">
            <a:extLst>
              <a:ext uri="{FF2B5EF4-FFF2-40B4-BE49-F238E27FC236}">
                <a16:creationId xmlns:a16="http://schemas.microsoft.com/office/drawing/2014/main" id="{895CDB86-9A88-4ECF-BA1D-DBF35B040667}"/>
              </a:ext>
            </a:extLst>
          </p:cNvPr>
          <p:cNvPicPr>
            <a:picLocks noGrp="1" noChangeAspect="1"/>
          </p:cNvPicPr>
          <p:nvPr>
            <p:ph idx="1"/>
          </p:nvPr>
        </p:nvPicPr>
        <p:blipFill>
          <a:blip r:embed="rId2"/>
          <a:stretch>
            <a:fillRect/>
          </a:stretch>
        </p:blipFill>
        <p:spPr>
          <a:xfrm>
            <a:off x="5325189" y="1607289"/>
            <a:ext cx="5927725" cy="3643422"/>
          </a:xfrm>
        </p:spPr>
      </p:pic>
      <p:sp>
        <p:nvSpPr>
          <p:cNvPr id="7" name="Text Placeholder 6">
            <a:extLst>
              <a:ext uri="{FF2B5EF4-FFF2-40B4-BE49-F238E27FC236}">
                <a16:creationId xmlns:a16="http://schemas.microsoft.com/office/drawing/2014/main" id="{2D28DC6E-47D2-42CC-94B8-3BC813ABF471}"/>
              </a:ext>
            </a:extLst>
          </p:cNvPr>
          <p:cNvSpPr>
            <a:spLocks noGrp="1"/>
          </p:cNvSpPr>
          <p:nvPr>
            <p:ph type="body" sz="half" idx="2"/>
          </p:nvPr>
        </p:nvSpPr>
        <p:spPr/>
        <p:txBody>
          <a:bodyPr/>
          <a:lstStyle/>
          <a:p>
            <a:r>
              <a:rPr lang="en-US" dirty="0"/>
              <a:t>Pooled OLS Model</a:t>
            </a:r>
          </a:p>
          <a:p>
            <a:pPr marL="285750" indent="-285750">
              <a:buFont typeface="Arial" panose="020B0604020202020204" pitchFamily="34" charset="0"/>
              <a:buChar char="•"/>
            </a:pPr>
            <a:r>
              <a:rPr lang="en-US" dirty="0"/>
              <a:t>Ordinary Least Squares technique</a:t>
            </a:r>
          </a:p>
          <a:p>
            <a:pPr marL="285750" indent="-285750">
              <a:buFont typeface="Arial" panose="020B0604020202020204" pitchFamily="34" charset="0"/>
              <a:buChar char="•"/>
            </a:pPr>
            <a:r>
              <a:rPr lang="en-US" dirty="0"/>
              <a:t>Cross-sectional dimensions are ignored</a:t>
            </a:r>
          </a:p>
          <a:p>
            <a:pPr marL="285750" indent="-285750">
              <a:buFont typeface="Arial" panose="020B0604020202020204" pitchFamily="34" charset="0"/>
              <a:buChar char="•"/>
            </a:pPr>
            <a:r>
              <a:rPr lang="en-US" dirty="0"/>
              <a:t>Most restrictive panel model</a:t>
            </a:r>
          </a:p>
        </p:txBody>
      </p:sp>
      <p:pic>
        <p:nvPicPr>
          <p:cNvPr id="11" name="Picture 10">
            <a:extLst>
              <a:ext uri="{FF2B5EF4-FFF2-40B4-BE49-F238E27FC236}">
                <a16:creationId xmlns:a16="http://schemas.microsoft.com/office/drawing/2014/main" id="{50668D8F-2386-436D-91C1-61F3A459A072}"/>
              </a:ext>
            </a:extLst>
          </p:cNvPr>
          <p:cNvPicPr>
            <a:picLocks noChangeAspect="1"/>
          </p:cNvPicPr>
          <p:nvPr/>
        </p:nvPicPr>
        <p:blipFill>
          <a:blip r:embed="rId3"/>
          <a:stretch>
            <a:fillRect/>
          </a:stretch>
        </p:blipFill>
        <p:spPr>
          <a:xfrm>
            <a:off x="5325189" y="786383"/>
            <a:ext cx="2505075" cy="476250"/>
          </a:xfrm>
          <a:prstGeom prst="rect">
            <a:avLst/>
          </a:prstGeom>
        </p:spPr>
      </p:pic>
    </p:spTree>
    <p:extLst>
      <p:ext uri="{BB962C8B-B14F-4D97-AF65-F5344CB8AC3E}">
        <p14:creationId xmlns:p14="http://schemas.microsoft.com/office/powerpoint/2010/main" val="1577166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141AB-0AD7-4612-B4F4-8A0C7C41A7A7}"/>
              </a:ext>
            </a:extLst>
          </p:cNvPr>
          <p:cNvSpPr>
            <a:spLocks noGrp="1"/>
          </p:cNvSpPr>
          <p:nvPr>
            <p:ph type="title"/>
          </p:nvPr>
        </p:nvSpPr>
        <p:spPr/>
        <p:txBody>
          <a:bodyPr/>
          <a:lstStyle/>
          <a:p>
            <a:r>
              <a:rPr lang="en-US" dirty="0"/>
              <a:t>Panel Model</a:t>
            </a:r>
          </a:p>
        </p:txBody>
      </p:sp>
      <p:sp>
        <p:nvSpPr>
          <p:cNvPr id="7" name="Text Placeholder 6">
            <a:extLst>
              <a:ext uri="{FF2B5EF4-FFF2-40B4-BE49-F238E27FC236}">
                <a16:creationId xmlns:a16="http://schemas.microsoft.com/office/drawing/2014/main" id="{2D28DC6E-47D2-42CC-94B8-3BC813ABF471}"/>
              </a:ext>
            </a:extLst>
          </p:cNvPr>
          <p:cNvSpPr>
            <a:spLocks noGrp="1"/>
          </p:cNvSpPr>
          <p:nvPr>
            <p:ph type="body" sz="half" idx="2"/>
          </p:nvPr>
        </p:nvSpPr>
        <p:spPr/>
        <p:txBody>
          <a:bodyPr/>
          <a:lstStyle/>
          <a:p>
            <a:r>
              <a:rPr lang="en-US" dirty="0"/>
              <a:t>Fixed Effects Model</a:t>
            </a:r>
          </a:p>
          <a:p>
            <a:pPr marL="285750" indent="-285750">
              <a:buFont typeface="Arial" panose="020B0604020202020204" pitchFamily="34" charset="0"/>
              <a:buChar char="•"/>
            </a:pPr>
            <a:r>
              <a:rPr lang="en-US" dirty="0"/>
              <a:t>Within Estimator</a:t>
            </a:r>
          </a:p>
          <a:p>
            <a:pPr marL="285750" indent="-285750">
              <a:buFont typeface="Arial" panose="020B0604020202020204" pitchFamily="34" charset="0"/>
              <a:buChar char="•"/>
            </a:pPr>
            <a:r>
              <a:rPr lang="en-US" dirty="0"/>
              <a:t>Assumes there is an unobserved heterogeneity</a:t>
            </a:r>
          </a:p>
        </p:txBody>
      </p:sp>
      <p:pic>
        <p:nvPicPr>
          <p:cNvPr id="3" name="Picture 2">
            <a:extLst>
              <a:ext uri="{FF2B5EF4-FFF2-40B4-BE49-F238E27FC236}">
                <a16:creationId xmlns:a16="http://schemas.microsoft.com/office/drawing/2014/main" id="{BBD52751-7014-401B-BA1F-F9C19F28202E}"/>
              </a:ext>
            </a:extLst>
          </p:cNvPr>
          <p:cNvPicPr>
            <a:picLocks noChangeAspect="1"/>
          </p:cNvPicPr>
          <p:nvPr/>
        </p:nvPicPr>
        <p:blipFill>
          <a:blip r:embed="rId2"/>
          <a:stretch>
            <a:fillRect/>
          </a:stretch>
        </p:blipFill>
        <p:spPr>
          <a:xfrm>
            <a:off x="5325189" y="786383"/>
            <a:ext cx="2600325" cy="476250"/>
          </a:xfrm>
          <a:prstGeom prst="rect">
            <a:avLst/>
          </a:prstGeom>
        </p:spPr>
      </p:pic>
      <p:pic>
        <p:nvPicPr>
          <p:cNvPr id="10" name="Content Placeholder 9">
            <a:extLst>
              <a:ext uri="{FF2B5EF4-FFF2-40B4-BE49-F238E27FC236}">
                <a16:creationId xmlns:a16="http://schemas.microsoft.com/office/drawing/2014/main" id="{19FF03D5-C8FB-4748-AB19-8804A781EDF0}"/>
              </a:ext>
            </a:extLst>
          </p:cNvPr>
          <p:cNvPicPr>
            <a:picLocks noGrp="1" noChangeAspect="1"/>
          </p:cNvPicPr>
          <p:nvPr>
            <p:ph idx="1"/>
          </p:nvPr>
        </p:nvPicPr>
        <p:blipFill>
          <a:blip r:embed="rId3"/>
          <a:stretch>
            <a:fillRect/>
          </a:stretch>
        </p:blipFill>
        <p:spPr>
          <a:xfrm>
            <a:off x="5325189" y="1765542"/>
            <a:ext cx="5927725" cy="4306075"/>
          </a:xfrm>
        </p:spPr>
      </p:pic>
    </p:spTree>
    <p:extLst>
      <p:ext uri="{BB962C8B-B14F-4D97-AF65-F5344CB8AC3E}">
        <p14:creationId xmlns:p14="http://schemas.microsoft.com/office/powerpoint/2010/main" val="248831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2800" i="1" dirty="0">
                <a:solidFill>
                  <a:srgbClr val="FFFFFF"/>
                </a:solidFill>
              </a:rPr>
              <a:t>There are a few ways of predicting stock prices. From blind guessing to machine learning, many techniques have been tested to try to achieve decent results. </a:t>
            </a:r>
            <a:br>
              <a:rPr lang="en-US" sz="2800" i="1" dirty="0">
                <a:solidFill>
                  <a:srgbClr val="FFFFFF"/>
                </a:solidFill>
              </a:rPr>
            </a:br>
            <a:br>
              <a:rPr lang="en-US" sz="2800" i="1" dirty="0">
                <a:solidFill>
                  <a:srgbClr val="FFFFFF"/>
                </a:solidFill>
              </a:rPr>
            </a:br>
            <a:r>
              <a:rPr lang="en-US" sz="2800" i="1" dirty="0">
                <a:solidFill>
                  <a:srgbClr val="FFFFFF"/>
                </a:solidFill>
              </a:rPr>
              <a:t>Capturing the complexity of the market in a model is a daunting task but it can be broken down in a number of approaches.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141AB-0AD7-4612-B4F4-8A0C7C41A7A7}"/>
              </a:ext>
            </a:extLst>
          </p:cNvPr>
          <p:cNvSpPr>
            <a:spLocks noGrp="1"/>
          </p:cNvSpPr>
          <p:nvPr>
            <p:ph type="title"/>
          </p:nvPr>
        </p:nvSpPr>
        <p:spPr/>
        <p:txBody>
          <a:bodyPr/>
          <a:lstStyle/>
          <a:p>
            <a:r>
              <a:rPr lang="en-US" dirty="0"/>
              <a:t>Panel Model</a:t>
            </a:r>
          </a:p>
        </p:txBody>
      </p:sp>
      <p:sp>
        <p:nvSpPr>
          <p:cNvPr id="7" name="Text Placeholder 6">
            <a:extLst>
              <a:ext uri="{FF2B5EF4-FFF2-40B4-BE49-F238E27FC236}">
                <a16:creationId xmlns:a16="http://schemas.microsoft.com/office/drawing/2014/main" id="{2D28DC6E-47D2-42CC-94B8-3BC813ABF471}"/>
              </a:ext>
            </a:extLst>
          </p:cNvPr>
          <p:cNvSpPr>
            <a:spLocks noGrp="1"/>
          </p:cNvSpPr>
          <p:nvPr>
            <p:ph type="body" sz="half" idx="2"/>
          </p:nvPr>
        </p:nvSpPr>
        <p:spPr/>
        <p:txBody>
          <a:bodyPr/>
          <a:lstStyle/>
          <a:p>
            <a:r>
              <a:rPr lang="en-US" dirty="0"/>
              <a:t>Fixed Effects Model</a:t>
            </a:r>
          </a:p>
          <a:p>
            <a:pPr marL="285750" indent="-285750">
              <a:buFont typeface="Arial" panose="020B0604020202020204" pitchFamily="34" charset="0"/>
              <a:buChar char="•"/>
            </a:pPr>
            <a:r>
              <a:rPr lang="en-US" dirty="0"/>
              <a:t>First Difference Estimator</a:t>
            </a:r>
          </a:p>
          <a:p>
            <a:pPr marL="285750" indent="-285750">
              <a:buFont typeface="Arial" panose="020B0604020202020204" pitchFamily="34" charset="0"/>
              <a:buChar char="•"/>
            </a:pPr>
            <a:r>
              <a:rPr lang="en-US" dirty="0"/>
              <a:t>Unobserved heterogeneity canceled out</a:t>
            </a:r>
          </a:p>
          <a:p>
            <a:pPr marL="285750" indent="-285750">
              <a:buFont typeface="Arial" panose="020B0604020202020204" pitchFamily="34" charset="0"/>
              <a:buChar char="•"/>
            </a:pPr>
            <a:r>
              <a:rPr lang="en-US" dirty="0"/>
              <a:t>Nonsensical fitted values</a:t>
            </a:r>
          </a:p>
        </p:txBody>
      </p:sp>
      <p:pic>
        <p:nvPicPr>
          <p:cNvPr id="4" name="Picture 3">
            <a:extLst>
              <a:ext uri="{FF2B5EF4-FFF2-40B4-BE49-F238E27FC236}">
                <a16:creationId xmlns:a16="http://schemas.microsoft.com/office/drawing/2014/main" id="{B4562338-A1E6-4AF5-9F39-BE96F454F0E1}"/>
              </a:ext>
            </a:extLst>
          </p:cNvPr>
          <p:cNvPicPr>
            <a:picLocks noChangeAspect="1"/>
          </p:cNvPicPr>
          <p:nvPr/>
        </p:nvPicPr>
        <p:blipFill>
          <a:blip r:embed="rId2"/>
          <a:stretch>
            <a:fillRect/>
          </a:stretch>
        </p:blipFill>
        <p:spPr>
          <a:xfrm>
            <a:off x="5325189" y="750730"/>
            <a:ext cx="5286375" cy="504825"/>
          </a:xfrm>
          <a:prstGeom prst="rect">
            <a:avLst/>
          </a:prstGeom>
        </p:spPr>
      </p:pic>
      <p:pic>
        <p:nvPicPr>
          <p:cNvPr id="11" name="Content Placeholder 10">
            <a:extLst>
              <a:ext uri="{FF2B5EF4-FFF2-40B4-BE49-F238E27FC236}">
                <a16:creationId xmlns:a16="http://schemas.microsoft.com/office/drawing/2014/main" id="{BB9920CA-C606-41FF-A9B7-9DC4F822AE59}"/>
              </a:ext>
            </a:extLst>
          </p:cNvPr>
          <p:cNvPicPr>
            <a:picLocks noGrp="1" noChangeAspect="1"/>
          </p:cNvPicPr>
          <p:nvPr>
            <p:ph idx="1"/>
          </p:nvPr>
        </p:nvPicPr>
        <p:blipFill>
          <a:blip r:embed="rId3"/>
          <a:stretch>
            <a:fillRect/>
          </a:stretch>
        </p:blipFill>
        <p:spPr>
          <a:xfrm>
            <a:off x="5325189" y="1410781"/>
            <a:ext cx="5927725" cy="4299687"/>
          </a:xfrm>
        </p:spPr>
      </p:pic>
      <p:pic>
        <p:nvPicPr>
          <p:cNvPr id="13" name="Picture 12">
            <a:extLst>
              <a:ext uri="{FF2B5EF4-FFF2-40B4-BE49-F238E27FC236}">
                <a16:creationId xmlns:a16="http://schemas.microsoft.com/office/drawing/2014/main" id="{892ADFBD-A1E8-4918-8DE2-87BE7269EA01}"/>
              </a:ext>
            </a:extLst>
          </p:cNvPr>
          <p:cNvPicPr>
            <a:picLocks noChangeAspect="1"/>
          </p:cNvPicPr>
          <p:nvPr/>
        </p:nvPicPr>
        <p:blipFill>
          <a:blip r:embed="rId4"/>
          <a:stretch>
            <a:fillRect/>
          </a:stretch>
        </p:blipFill>
        <p:spPr>
          <a:xfrm>
            <a:off x="4730687" y="6236775"/>
            <a:ext cx="7219775" cy="172413"/>
          </a:xfrm>
          <a:prstGeom prst="rect">
            <a:avLst/>
          </a:prstGeom>
        </p:spPr>
      </p:pic>
    </p:spTree>
    <p:extLst>
      <p:ext uri="{BB962C8B-B14F-4D97-AF65-F5344CB8AC3E}">
        <p14:creationId xmlns:p14="http://schemas.microsoft.com/office/powerpoint/2010/main" val="3644384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141AB-0AD7-4612-B4F4-8A0C7C41A7A7}"/>
              </a:ext>
            </a:extLst>
          </p:cNvPr>
          <p:cNvSpPr>
            <a:spLocks noGrp="1"/>
          </p:cNvSpPr>
          <p:nvPr>
            <p:ph type="title"/>
          </p:nvPr>
        </p:nvSpPr>
        <p:spPr/>
        <p:txBody>
          <a:bodyPr/>
          <a:lstStyle/>
          <a:p>
            <a:r>
              <a:rPr lang="en-US" dirty="0"/>
              <a:t>Panel Model</a:t>
            </a:r>
          </a:p>
        </p:txBody>
      </p:sp>
      <p:sp>
        <p:nvSpPr>
          <p:cNvPr id="7" name="Text Placeholder 6">
            <a:extLst>
              <a:ext uri="{FF2B5EF4-FFF2-40B4-BE49-F238E27FC236}">
                <a16:creationId xmlns:a16="http://schemas.microsoft.com/office/drawing/2014/main" id="{2D28DC6E-47D2-42CC-94B8-3BC813ABF471}"/>
              </a:ext>
            </a:extLst>
          </p:cNvPr>
          <p:cNvSpPr>
            <a:spLocks noGrp="1"/>
          </p:cNvSpPr>
          <p:nvPr>
            <p:ph type="body" sz="half" idx="2"/>
          </p:nvPr>
        </p:nvSpPr>
        <p:spPr/>
        <p:txBody>
          <a:bodyPr/>
          <a:lstStyle/>
          <a:p>
            <a:r>
              <a:rPr lang="en-US" dirty="0"/>
              <a:t>Random Effects Model</a:t>
            </a:r>
          </a:p>
          <a:p>
            <a:pPr marL="285750" indent="-285750">
              <a:buFont typeface="Arial" panose="020B0604020202020204" pitchFamily="34" charset="0"/>
              <a:buChar char="•"/>
            </a:pPr>
            <a:r>
              <a:rPr lang="en-US" dirty="0"/>
              <a:t>Assumes no fixed effects</a:t>
            </a:r>
          </a:p>
          <a:p>
            <a:pPr marL="285750" indent="-285750">
              <a:buFont typeface="Arial" panose="020B0604020202020204" pitchFamily="34" charset="0"/>
              <a:buChar char="•"/>
            </a:pPr>
            <a:r>
              <a:rPr lang="en-US" dirty="0"/>
              <a:t>unobserved heterogeneity not correlated with the predictor variables</a:t>
            </a:r>
          </a:p>
          <a:p>
            <a:pPr marL="285750" indent="-285750">
              <a:buFont typeface="Arial" panose="020B0604020202020204" pitchFamily="34" charset="0"/>
              <a:buChar char="•"/>
            </a:pPr>
            <a:r>
              <a:rPr lang="en-US" dirty="0"/>
              <a:t>unobserved heterogeneity randomly distributed with error term</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86959822-945C-463F-A26C-2A84C7BC787F}"/>
              </a:ext>
            </a:extLst>
          </p:cNvPr>
          <p:cNvPicPr>
            <a:picLocks noChangeAspect="1"/>
          </p:cNvPicPr>
          <p:nvPr/>
        </p:nvPicPr>
        <p:blipFill>
          <a:blip r:embed="rId2"/>
          <a:stretch>
            <a:fillRect/>
          </a:stretch>
        </p:blipFill>
        <p:spPr>
          <a:xfrm>
            <a:off x="5325189" y="529208"/>
            <a:ext cx="2781300" cy="514350"/>
          </a:xfrm>
          <a:prstGeom prst="rect">
            <a:avLst/>
          </a:prstGeom>
        </p:spPr>
      </p:pic>
      <p:pic>
        <p:nvPicPr>
          <p:cNvPr id="11" name="Content Placeholder 10">
            <a:extLst>
              <a:ext uri="{FF2B5EF4-FFF2-40B4-BE49-F238E27FC236}">
                <a16:creationId xmlns:a16="http://schemas.microsoft.com/office/drawing/2014/main" id="{EE4AFB6A-FFB8-4A54-8E04-7BECBA71B86F}"/>
              </a:ext>
            </a:extLst>
          </p:cNvPr>
          <p:cNvPicPr>
            <a:picLocks noGrp="1" noChangeAspect="1"/>
          </p:cNvPicPr>
          <p:nvPr>
            <p:ph idx="1"/>
          </p:nvPr>
        </p:nvPicPr>
        <p:blipFill>
          <a:blip r:embed="rId3"/>
          <a:stretch>
            <a:fillRect/>
          </a:stretch>
        </p:blipFill>
        <p:spPr>
          <a:xfrm>
            <a:off x="5325189" y="1239474"/>
            <a:ext cx="5720992" cy="5294313"/>
          </a:xfrm>
        </p:spPr>
      </p:pic>
    </p:spTree>
    <p:extLst>
      <p:ext uri="{BB962C8B-B14F-4D97-AF65-F5344CB8AC3E}">
        <p14:creationId xmlns:p14="http://schemas.microsoft.com/office/powerpoint/2010/main" val="1339051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C9DD8F-FCF1-4442-B756-1357B31824EC}"/>
              </a:ext>
            </a:extLst>
          </p:cNvPr>
          <p:cNvSpPr>
            <a:spLocks noGrp="1"/>
          </p:cNvSpPr>
          <p:nvPr>
            <p:ph type="title"/>
          </p:nvPr>
        </p:nvSpPr>
        <p:spPr/>
        <p:txBody>
          <a:bodyPr/>
          <a:lstStyle/>
          <a:p>
            <a:r>
              <a:rPr lang="en-US" dirty="0"/>
              <a:t>Panel Model - Results</a:t>
            </a:r>
          </a:p>
        </p:txBody>
      </p:sp>
      <p:sp>
        <p:nvSpPr>
          <p:cNvPr id="6" name="Content Placeholder 5">
            <a:extLst>
              <a:ext uri="{FF2B5EF4-FFF2-40B4-BE49-F238E27FC236}">
                <a16:creationId xmlns:a16="http://schemas.microsoft.com/office/drawing/2014/main" id="{DD4D8EE0-2232-46A6-BBB3-EC1F3C5F9120}"/>
              </a:ext>
            </a:extLst>
          </p:cNvPr>
          <p:cNvSpPr>
            <a:spLocks noGrp="1"/>
          </p:cNvSpPr>
          <p:nvPr>
            <p:ph sz="half" idx="1"/>
          </p:nvPr>
        </p:nvSpPr>
        <p:spPr>
          <a:xfrm>
            <a:off x="1097280" y="2120900"/>
            <a:ext cx="5152518" cy="3748193"/>
          </a:xfrm>
        </p:spPr>
        <p:txBody>
          <a:bodyPr/>
          <a:lstStyle/>
          <a:p>
            <a:r>
              <a:rPr lang="en-US" dirty="0"/>
              <a:t>Fixed Effect model most significant</a:t>
            </a:r>
          </a:p>
          <a:p>
            <a:r>
              <a:rPr lang="en-US" dirty="0"/>
              <a:t>Sporadic fitted values</a:t>
            </a:r>
          </a:p>
          <a:p>
            <a:r>
              <a:rPr lang="en-US" dirty="0"/>
              <a:t>Multicollinearity issues </a:t>
            </a:r>
          </a:p>
          <a:p>
            <a:endParaRPr lang="en-US" dirty="0"/>
          </a:p>
        </p:txBody>
      </p:sp>
      <p:pic>
        <p:nvPicPr>
          <p:cNvPr id="7" name="Picture 6">
            <a:extLst>
              <a:ext uri="{FF2B5EF4-FFF2-40B4-BE49-F238E27FC236}">
                <a16:creationId xmlns:a16="http://schemas.microsoft.com/office/drawing/2014/main" id="{E67EB8AD-C1F0-4C98-9498-6F727A2B6ADE}"/>
              </a:ext>
            </a:extLst>
          </p:cNvPr>
          <p:cNvPicPr>
            <a:picLocks noChangeAspect="1"/>
          </p:cNvPicPr>
          <p:nvPr/>
        </p:nvPicPr>
        <p:blipFill>
          <a:blip r:embed="rId2"/>
          <a:stretch>
            <a:fillRect/>
          </a:stretch>
        </p:blipFill>
        <p:spPr>
          <a:xfrm>
            <a:off x="6882922" y="2120900"/>
            <a:ext cx="4035629" cy="2498498"/>
          </a:xfrm>
          <a:prstGeom prst="rect">
            <a:avLst/>
          </a:prstGeom>
        </p:spPr>
      </p:pic>
      <p:pic>
        <p:nvPicPr>
          <p:cNvPr id="9" name="Picture 8">
            <a:extLst>
              <a:ext uri="{FF2B5EF4-FFF2-40B4-BE49-F238E27FC236}">
                <a16:creationId xmlns:a16="http://schemas.microsoft.com/office/drawing/2014/main" id="{2C620BD2-3C80-4F75-9E72-B3E0D82FFD3C}"/>
              </a:ext>
            </a:extLst>
          </p:cNvPr>
          <p:cNvPicPr>
            <a:picLocks noChangeAspect="1"/>
          </p:cNvPicPr>
          <p:nvPr/>
        </p:nvPicPr>
        <p:blipFill>
          <a:blip r:embed="rId3"/>
          <a:stretch>
            <a:fillRect/>
          </a:stretch>
        </p:blipFill>
        <p:spPr>
          <a:xfrm>
            <a:off x="1097280" y="3835605"/>
            <a:ext cx="4212951" cy="2254629"/>
          </a:xfrm>
          <a:prstGeom prst="rect">
            <a:avLst/>
          </a:prstGeom>
        </p:spPr>
      </p:pic>
    </p:spTree>
    <p:extLst>
      <p:ext uri="{BB962C8B-B14F-4D97-AF65-F5344CB8AC3E}">
        <p14:creationId xmlns:p14="http://schemas.microsoft.com/office/powerpoint/2010/main" val="271910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5170B1-7770-4CB0-BD8C-E7609C58849E}"/>
              </a:ext>
            </a:extLst>
          </p:cNvPr>
          <p:cNvSpPr>
            <a:spLocks noGrp="1"/>
          </p:cNvSpPr>
          <p:nvPr>
            <p:ph type="title"/>
          </p:nvPr>
        </p:nvSpPr>
        <p:spPr/>
        <p:txBody>
          <a:bodyPr/>
          <a:lstStyle/>
          <a:p>
            <a:r>
              <a:rPr lang="en-US" dirty="0"/>
              <a:t>Conclusion</a:t>
            </a:r>
          </a:p>
        </p:txBody>
      </p:sp>
      <p:sp>
        <p:nvSpPr>
          <p:cNvPr id="7" name="Content Placeholder 6">
            <a:extLst>
              <a:ext uri="{FF2B5EF4-FFF2-40B4-BE49-F238E27FC236}">
                <a16:creationId xmlns:a16="http://schemas.microsoft.com/office/drawing/2014/main" id="{B64FD44F-FCAB-4AC2-B6CC-26A11F95A283}"/>
              </a:ext>
            </a:extLst>
          </p:cNvPr>
          <p:cNvSpPr>
            <a:spLocks noGrp="1"/>
          </p:cNvSpPr>
          <p:nvPr>
            <p:ph idx="1"/>
          </p:nvPr>
        </p:nvSpPr>
        <p:spPr/>
        <p:txBody>
          <a:bodyPr/>
          <a:lstStyle/>
          <a:p>
            <a:r>
              <a:rPr lang="en-US" b="1" dirty="0"/>
              <a:t>Logistic Model</a:t>
            </a:r>
            <a:r>
              <a:rPr lang="en-US" dirty="0"/>
              <a:t>: Hardly any of the predictor variable were significant, and the classification accuracies were around 52%, no different than guessing</a:t>
            </a:r>
          </a:p>
          <a:p>
            <a:r>
              <a:rPr lang="en-US" b="1" dirty="0"/>
              <a:t>Panel Model</a:t>
            </a:r>
            <a:r>
              <a:rPr lang="en-US" dirty="0"/>
              <a:t>: Fixed Effect model most significant of all Panel models, but with adjusted R</a:t>
            </a:r>
            <a:r>
              <a:rPr lang="en-US" baseline="30000" dirty="0"/>
              <a:t>2 </a:t>
            </a:r>
            <a:r>
              <a:rPr lang="en-US" dirty="0"/>
              <a:t>only at around 14%</a:t>
            </a:r>
            <a:endParaRPr lang="en-US" baseline="30000" dirty="0"/>
          </a:p>
          <a:p>
            <a:r>
              <a:rPr lang="en-US" b="1" dirty="0"/>
              <a:t>Auto-regressive Model</a:t>
            </a:r>
            <a:r>
              <a:rPr lang="en-US" dirty="0"/>
              <a:t>: ARIMA model most suitable for general trend estimation/prediction</a:t>
            </a:r>
            <a:endParaRPr lang="en-US" baseline="30000" dirty="0"/>
          </a:p>
        </p:txBody>
      </p:sp>
    </p:spTree>
    <p:extLst>
      <p:ext uri="{BB962C8B-B14F-4D97-AF65-F5344CB8AC3E}">
        <p14:creationId xmlns:p14="http://schemas.microsoft.com/office/powerpoint/2010/main" val="381941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60B4-C299-4A31-AB55-C523B72BF9E2}"/>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65D7536A-CF7E-44EA-AC3B-C7E5AD9A4E41}"/>
              </a:ext>
            </a:extLst>
          </p:cNvPr>
          <p:cNvSpPr>
            <a:spLocks noGrp="1"/>
          </p:cNvSpPr>
          <p:nvPr>
            <p:ph idx="1"/>
          </p:nvPr>
        </p:nvSpPr>
        <p:spPr/>
        <p:txBody>
          <a:bodyPr>
            <a:normAutofit fontScale="77500" lnSpcReduction="20000"/>
          </a:bodyPr>
          <a:lstStyle/>
          <a:p>
            <a:r>
              <a:rPr lang="en-US" sz="2300" b="1" dirty="0"/>
              <a:t>EOD data for all Dow Jones stocks</a:t>
            </a:r>
          </a:p>
          <a:p>
            <a:r>
              <a:rPr lang="en-US" sz="2300" dirty="0"/>
              <a:t>This dataset provides free end of day data for all stocks currently in the Dow Jones Industrial Average. For each of the 30 components of the index, there is one CSV file named by the stock's symbol (e.g. AAPL for Apple). Each file provides historically adjusted market-wide data (daily, max. 5 years back). </a:t>
            </a:r>
          </a:p>
          <a:p>
            <a:pPr marL="0" indent="0">
              <a:buNone/>
            </a:pPr>
            <a:endParaRPr lang="en-US" dirty="0"/>
          </a:p>
          <a:p>
            <a:pPr lvl="1">
              <a:buFont typeface="Wingdings" panose="05000000000000000000" pitchFamily="2" charset="2"/>
              <a:buChar char="Ø"/>
            </a:pPr>
            <a:r>
              <a:rPr lang="en-US" sz="2300" dirty="0"/>
              <a:t>30 Companies</a:t>
            </a:r>
          </a:p>
          <a:p>
            <a:pPr lvl="1">
              <a:buFont typeface="Wingdings" panose="05000000000000000000" pitchFamily="2" charset="2"/>
              <a:buChar char="Ø"/>
            </a:pPr>
            <a:r>
              <a:rPr lang="en-US" sz="2300" dirty="0"/>
              <a:t>36, 851 Observations</a:t>
            </a:r>
          </a:p>
          <a:p>
            <a:pPr lvl="1">
              <a:buFont typeface="Wingdings" panose="05000000000000000000" pitchFamily="2" charset="2"/>
              <a:buChar char="Ø"/>
            </a:pPr>
            <a:r>
              <a:rPr lang="en-US" sz="2300" dirty="0"/>
              <a:t>Range: 2/21/2014 - 2/20/2019 </a:t>
            </a:r>
          </a:p>
          <a:p>
            <a:pPr marL="0" indent="0">
              <a:buNone/>
            </a:pPr>
            <a:endParaRPr lang="en-US" dirty="0"/>
          </a:p>
          <a:p>
            <a:r>
              <a:rPr lang="en-US" dirty="0"/>
              <a:t>URL: </a:t>
            </a:r>
            <a:r>
              <a:rPr lang="en-US" dirty="0">
                <a:hlinkClick r:id="rId2"/>
              </a:rPr>
              <a:t>https://www.kaggle.com/timoboz/stock-data-dow-jones?select=DIS.csv</a:t>
            </a:r>
            <a:endParaRPr lang="en-US" dirty="0"/>
          </a:p>
        </p:txBody>
      </p:sp>
    </p:spTree>
    <p:extLst>
      <p:ext uri="{BB962C8B-B14F-4D97-AF65-F5344CB8AC3E}">
        <p14:creationId xmlns:p14="http://schemas.microsoft.com/office/powerpoint/2010/main" val="41091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45D3-8EE8-478C-894D-5E2C25679991}"/>
              </a:ext>
            </a:extLst>
          </p:cNvPr>
          <p:cNvSpPr>
            <a:spLocks noGrp="1"/>
          </p:cNvSpPr>
          <p:nvPr>
            <p:ph type="title"/>
          </p:nvPr>
        </p:nvSpPr>
        <p:spPr/>
        <p:txBody>
          <a:bodyPr/>
          <a:lstStyle/>
          <a:p>
            <a:r>
              <a:rPr lang="en-US" dirty="0"/>
              <a:t>The Data</a:t>
            </a:r>
          </a:p>
        </p:txBody>
      </p:sp>
      <p:graphicFrame>
        <p:nvGraphicFramePr>
          <p:cNvPr id="4" name="Table 3">
            <a:extLst>
              <a:ext uri="{FF2B5EF4-FFF2-40B4-BE49-F238E27FC236}">
                <a16:creationId xmlns:a16="http://schemas.microsoft.com/office/drawing/2014/main" id="{D36ECECD-AE9B-4608-82D2-009D9A16CFEA}"/>
              </a:ext>
            </a:extLst>
          </p:cNvPr>
          <p:cNvGraphicFramePr>
            <a:graphicFrameLocks noGrp="1"/>
          </p:cNvGraphicFramePr>
          <p:nvPr>
            <p:extLst>
              <p:ext uri="{D42A27DB-BD31-4B8C-83A1-F6EECF244321}">
                <p14:modId xmlns:p14="http://schemas.microsoft.com/office/powerpoint/2010/main" val="2199831855"/>
              </p:ext>
            </p:extLst>
          </p:nvPr>
        </p:nvGraphicFramePr>
        <p:xfrm>
          <a:off x="1199625" y="1906864"/>
          <a:ext cx="9320169" cy="4378076"/>
        </p:xfrm>
        <a:graphic>
          <a:graphicData uri="http://schemas.openxmlformats.org/drawingml/2006/table">
            <a:tbl>
              <a:tblPr>
                <a:tableStyleId>{2A488322-F2BA-4B5B-9748-0D474271808F}</a:tableStyleId>
              </a:tblPr>
              <a:tblGrid>
                <a:gridCol w="1953626">
                  <a:extLst>
                    <a:ext uri="{9D8B030D-6E8A-4147-A177-3AD203B41FA5}">
                      <a16:colId xmlns:a16="http://schemas.microsoft.com/office/drawing/2014/main" val="3710869740"/>
                    </a:ext>
                  </a:extLst>
                </a:gridCol>
                <a:gridCol w="7366543">
                  <a:extLst>
                    <a:ext uri="{9D8B030D-6E8A-4147-A177-3AD203B41FA5}">
                      <a16:colId xmlns:a16="http://schemas.microsoft.com/office/drawing/2014/main" val="2711511071"/>
                    </a:ext>
                  </a:extLst>
                </a:gridCol>
              </a:tblGrid>
              <a:tr h="188623">
                <a:tc>
                  <a:txBody>
                    <a:bodyPr/>
                    <a:lstStyle/>
                    <a:p>
                      <a:pPr algn="l" fontAlgn="b"/>
                      <a:r>
                        <a:rPr lang="en-US" sz="1600" b="1">
                          <a:effectLst/>
                        </a:rPr>
                        <a:t>Variable</a:t>
                      </a:r>
                    </a:p>
                  </a:txBody>
                  <a:tcPr marL="24307" marR="24307" marT="24307" marB="24307" anchor="b"/>
                </a:tc>
                <a:tc>
                  <a:txBody>
                    <a:bodyPr/>
                    <a:lstStyle/>
                    <a:p>
                      <a:pPr algn="l" fontAlgn="b"/>
                      <a:r>
                        <a:rPr lang="en-US" sz="1600" b="1" dirty="0">
                          <a:effectLst/>
                        </a:rPr>
                        <a:t>Description</a:t>
                      </a:r>
                    </a:p>
                  </a:txBody>
                  <a:tcPr marL="24307" marR="24307" marT="24307" marB="24307" anchor="b"/>
                </a:tc>
                <a:extLst>
                  <a:ext uri="{0D108BD9-81ED-4DB2-BD59-A6C34878D82A}">
                    <a16:rowId xmlns:a16="http://schemas.microsoft.com/office/drawing/2014/main" val="1667197337"/>
                  </a:ext>
                </a:extLst>
              </a:tr>
              <a:tr h="188623">
                <a:tc>
                  <a:txBody>
                    <a:bodyPr/>
                    <a:lstStyle/>
                    <a:p>
                      <a:pPr fontAlgn="t"/>
                      <a:r>
                        <a:rPr lang="en-US" sz="1400" b="1">
                          <a:effectLst/>
                        </a:rPr>
                        <a:t>date</a:t>
                      </a:r>
                    </a:p>
                  </a:txBody>
                  <a:tcPr marL="24307" marR="24307" marT="24307" marB="24307"/>
                </a:tc>
                <a:tc>
                  <a:txBody>
                    <a:bodyPr/>
                    <a:lstStyle/>
                    <a:p>
                      <a:pPr fontAlgn="t"/>
                      <a:r>
                        <a:rPr lang="en-US" sz="1400">
                          <a:effectLst/>
                        </a:rPr>
                        <a:t>Trading Date</a:t>
                      </a:r>
                    </a:p>
                  </a:txBody>
                  <a:tcPr marL="24307" marR="24307" marT="24307" marB="24307"/>
                </a:tc>
                <a:extLst>
                  <a:ext uri="{0D108BD9-81ED-4DB2-BD59-A6C34878D82A}">
                    <a16:rowId xmlns:a16="http://schemas.microsoft.com/office/drawing/2014/main" val="3194781938"/>
                  </a:ext>
                </a:extLst>
              </a:tr>
              <a:tr h="188623">
                <a:tc>
                  <a:txBody>
                    <a:bodyPr/>
                    <a:lstStyle/>
                    <a:p>
                      <a:pPr fontAlgn="t"/>
                      <a:r>
                        <a:rPr lang="en-US" sz="1400" b="1">
                          <a:effectLst/>
                        </a:rPr>
                        <a:t>open</a:t>
                      </a:r>
                    </a:p>
                  </a:txBody>
                  <a:tcPr marL="24307" marR="24307" marT="24307" marB="24307"/>
                </a:tc>
                <a:tc>
                  <a:txBody>
                    <a:bodyPr/>
                    <a:lstStyle/>
                    <a:p>
                      <a:pPr fontAlgn="t"/>
                      <a:r>
                        <a:rPr lang="en-US" sz="1400">
                          <a:effectLst/>
                        </a:rPr>
                        <a:t>Price of the stock at market open</a:t>
                      </a:r>
                    </a:p>
                  </a:txBody>
                  <a:tcPr marL="24307" marR="24307" marT="24307" marB="24307"/>
                </a:tc>
                <a:extLst>
                  <a:ext uri="{0D108BD9-81ED-4DB2-BD59-A6C34878D82A}">
                    <a16:rowId xmlns:a16="http://schemas.microsoft.com/office/drawing/2014/main" val="2924250777"/>
                  </a:ext>
                </a:extLst>
              </a:tr>
              <a:tr h="188623">
                <a:tc>
                  <a:txBody>
                    <a:bodyPr/>
                    <a:lstStyle/>
                    <a:p>
                      <a:pPr fontAlgn="t"/>
                      <a:r>
                        <a:rPr lang="en-US" sz="1400" b="1" dirty="0">
                          <a:effectLst/>
                        </a:rPr>
                        <a:t>high</a:t>
                      </a:r>
                    </a:p>
                  </a:txBody>
                  <a:tcPr marL="24307" marR="24307" marT="24307" marB="24307"/>
                </a:tc>
                <a:tc>
                  <a:txBody>
                    <a:bodyPr/>
                    <a:lstStyle/>
                    <a:p>
                      <a:pPr fontAlgn="t"/>
                      <a:r>
                        <a:rPr lang="en-US" sz="1400">
                          <a:effectLst/>
                        </a:rPr>
                        <a:t>Highest price reached in the trade day</a:t>
                      </a:r>
                    </a:p>
                  </a:txBody>
                  <a:tcPr marL="24307" marR="24307" marT="24307" marB="24307"/>
                </a:tc>
                <a:extLst>
                  <a:ext uri="{0D108BD9-81ED-4DB2-BD59-A6C34878D82A}">
                    <a16:rowId xmlns:a16="http://schemas.microsoft.com/office/drawing/2014/main" val="2695798298"/>
                  </a:ext>
                </a:extLst>
              </a:tr>
              <a:tr h="188623">
                <a:tc>
                  <a:txBody>
                    <a:bodyPr/>
                    <a:lstStyle/>
                    <a:p>
                      <a:pPr fontAlgn="t"/>
                      <a:r>
                        <a:rPr lang="en-US" sz="1400" b="1">
                          <a:effectLst/>
                        </a:rPr>
                        <a:t>low</a:t>
                      </a:r>
                    </a:p>
                  </a:txBody>
                  <a:tcPr marL="24307" marR="24307" marT="24307" marB="24307"/>
                </a:tc>
                <a:tc>
                  <a:txBody>
                    <a:bodyPr/>
                    <a:lstStyle/>
                    <a:p>
                      <a:pPr fontAlgn="t"/>
                      <a:r>
                        <a:rPr lang="en-US" sz="1400">
                          <a:effectLst/>
                        </a:rPr>
                        <a:t>Lowest price reached in the trade day</a:t>
                      </a:r>
                    </a:p>
                  </a:txBody>
                  <a:tcPr marL="24307" marR="24307" marT="24307" marB="24307"/>
                </a:tc>
                <a:extLst>
                  <a:ext uri="{0D108BD9-81ED-4DB2-BD59-A6C34878D82A}">
                    <a16:rowId xmlns:a16="http://schemas.microsoft.com/office/drawing/2014/main" val="3299459008"/>
                  </a:ext>
                </a:extLst>
              </a:tr>
              <a:tr h="188623">
                <a:tc>
                  <a:txBody>
                    <a:bodyPr/>
                    <a:lstStyle/>
                    <a:p>
                      <a:pPr fontAlgn="t"/>
                      <a:r>
                        <a:rPr lang="en-US" sz="1400" b="1">
                          <a:effectLst/>
                        </a:rPr>
                        <a:t>close</a:t>
                      </a:r>
                    </a:p>
                  </a:txBody>
                  <a:tcPr marL="24307" marR="24307" marT="24307" marB="24307"/>
                </a:tc>
                <a:tc>
                  <a:txBody>
                    <a:bodyPr/>
                    <a:lstStyle/>
                    <a:p>
                      <a:pPr fontAlgn="t"/>
                      <a:r>
                        <a:rPr lang="en-US" sz="1400">
                          <a:effectLst/>
                        </a:rPr>
                        <a:t>Price of the stock at market close</a:t>
                      </a:r>
                    </a:p>
                  </a:txBody>
                  <a:tcPr marL="24307" marR="24307" marT="24307" marB="24307"/>
                </a:tc>
                <a:extLst>
                  <a:ext uri="{0D108BD9-81ED-4DB2-BD59-A6C34878D82A}">
                    <a16:rowId xmlns:a16="http://schemas.microsoft.com/office/drawing/2014/main" val="1147384822"/>
                  </a:ext>
                </a:extLst>
              </a:tr>
              <a:tr h="188623">
                <a:tc>
                  <a:txBody>
                    <a:bodyPr/>
                    <a:lstStyle/>
                    <a:p>
                      <a:pPr fontAlgn="t"/>
                      <a:r>
                        <a:rPr lang="en-US" sz="1400" b="1">
                          <a:effectLst/>
                        </a:rPr>
                        <a:t>volume</a:t>
                      </a:r>
                    </a:p>
                  </a:txBody>
                  <a:tcPr marL="24307" marR="24307" marT="24307" marB="24307"/>
                </a:tc>
                <a:tc>
                  <a:txBody>
                    <a:bodyPr/>
                    <a:lstStyle/>
                    <a:p>
                      <a:pPr fontAlgn="t"/>
                      <a:r>
                        <a:rPr lang="en-US" sz="1400">
                          <a:effectLst/>
                        </a:rPr>
                        <a:t>Number of shares traded</a:t>
                      </a:r>
                    </a:p>
                  </a:txBody>
                  <a:tcPr marL="24307" marR="24307" marT="24307" marB="24307"/>
                </a:tc>
                <a:extLst>
                  <a:ext uri="{0D108BD9-81ED-4DB2-BD59-A6C34878D82A}">
                    <a16:rowId xmlns:a16="http://schemas.microsoft.com/office/drawing/2014/main" val="341907560"/>
                  </a:ext>
                </a:extLst>
              </a:tr>
              <a:tr h="328631">
                <a:tc>
                  <a:txBody>
                    <a:bodyPr/>
                    <a:lstStyle/>
                    <a:p>
                      <a:pPr fontAlgn="t"/>
                      <a:r>
                        <a:rPr lang="en-US" sz="1400" b="1">
                          <a:effectLst/>
                        </a:rPr>
                        <a:t>unadjustedVolume</a:t>
                      </a:r>
                    </a:p>
                  </a:txBody>
                  <a:tcPr marL="24307" marR="24307" marT="24307" marB="24307"/>
                </a:tc>
                <a:tc>
                  <a:txBody>
                    <a:bodyPr/>
                    <a:lstStyle/>
                    <a:p>
                      <a:pPr fontAlgn="t"/>
                      <a:r>
                        <a:rPr lang="en-US" sz="1400" dirty="0">
                          <a:effectLst/>
                        </a:rPr>
                        <a:t>Volume for stocks, unadjusted by stock splits</a:t>
                      </a:r>
                    </a:p>
                  </a:txBody>
                  <a:tcPr marL="24307" marR="24307" marT="24307" marB="24307"/>
                </a:tc>
                <a:extLst>
                  <a:ext uri="{0D108BD9-81ED-4DB2-BD59-A6C34878D82A}">
                    <a16:rowId xmlns:a16="http://schemas.microsoft.com/office/drawing/2014/main" val="1686228939"/>
                  </a:ext>
                </a:extLst>
              </a:tr>
              <a:tr h="328631">
                <a:tc>
                  <a:txBody>
                    <a:bodyPr/>
                    <a:lstStyle/>
                    <a:p>
                      <a:pPr fontAlgn="t"/>
                      <a:r>
                        <a:rPr lang="en-US" sz="1400" b="1">
                          <a:effectLst/>
                        </a:rPr>
                        <a:t>change</a:t>
                      </a:r>
                    </a:p>
                  </a:txBody>
                  <a:tcPr marL="24307" marR="24307" marT="24307" marB="24307"/>
                </a:tc>
                <a:tc>
                  <a:txBody>
                    <a:bodyPr/>
                    <a:lstStyle/>
                    <a:p>
                      <a:pPr fontAlgn="t"/>
                      <a:r>
                        <a:rPr lang="en-US" sz="1400" dirty="0">
                          <a:effectLst/>
                        </a:rPr>
                        <a:t>Change in closing price from prior trade day close</a:t>
                      </a:r>
                    </a:p>
                  </a:txBody>
                  <a:tcPr marL="24307" marR="24307" marT="24307" marB="24307"/>
                </a:tc>
                <a:extLst>
                  <a:ext uri="{0D108BD9-81ED-4DB2-BD59-A6C34878D82A}">
                    <a16:rowId xmlns:a16="http://schemas.microsoft.com/office/drawing/2014/main" val="1143197067"/>
                  </a:ext>
                </a:extLst>
              </a:tr>
              <a:tr h="328631">
                <a:tc>
                  <a:txBody>
                    <a:bodyPr/>
                    <a:lstStyle/>
                    <a:p>
                      <a:pPr fontAlgn="t"/>
                      <a:r>
                        <a:rPr lang="en-US" sz="1400" b="1">
                          <a:effectLst/>
                        </a:rPr>
                        <a:t>changePercent</a:t>
                      </a:r>
                    </a:p>
                  </a:txBody>
                  <a:tcPr marL="24307" marR="24307" marT="24307" marB="24307"/>
                </a:tc>
                <a:tc>
                  <a:txBody>
                    <a:bodyPr/>
                    <a:lstStyle/>
                    <a:p>
                      <a:pPr fontAlgn="t"/>
                      <a:r>
                        <a:rPr lang="en-US" sz="1400">
                          <a:effectLst/>
                        </a:rPr>
                        <a:t>Percentage change in closing price from prior trade day close</a:t>
                      </a:r>
                    </a:p>
                  </a:txBody>
                  <a:tcPr marL="24307" marR="24307" marT="24307" marB="24307"/>
                </a:tc>
                <a:extLst>
                  <a:ext uri="{0D108BD9-81ED-4DB2-BD59-A6C34878D82A}">
                    <a16:rowId xmlns:a16="http://schemas.microsoft.com/office/drawing/2014/main" val="747126024"/>
                  </a:ext>
                </a:extLst>
              </a:tr>
              <a:tr h="468640">
                <a:tc>
                  <a:txBody>
                    <a:bodyPr/>
                    <a:lstStyle/>
                    <a:p>
                      <a:pPr fontAlgn="t"/>
                      <a:r>
                        <a:rPr lang="en-US" sz="1400" b="1">
                          <a:effectLst/>
                        </a:rPr>
                        <a:t>vwap</a:t>
                      </a:r>
                    </a:p>
                  </a:txBody>
                  <a:tcPr marL="24307" marR="24307" marT="24307" marB="24307"/>
                </a:tc>
                <a:tc>
                  <a:txBody>
                    <a:bodyPr/>
                    <a:lstStyle/>
                    <a:p>
                      <a:pPr fontAlgn="t"/>
                      <a:r>
                        <a:rPr lang="en-US" sz="1400">
                          <a:effectLst/>
                        </a:rPr>
                        <a:t>Volume weighted average price (VWAP) is the ratio of the value traded to total volume traded</a:t>
                      </a:r>
                    </a:p>
                  </a:txBody>
                  <a:tcPr marL="24307" marR="24307" marT="24307" marB="24307"/>
                </a:tc>
                <a:extLst>
                  <a:ext uri="{0D108BD9-81ED-4DB2-BD59-A6C34878D82A}">
                    <a16:rowId xmlns:a16="http://schemas.microsoft.com/office/drawing/2014/main" val="1097448304"/>
                  </a:ext>
                </a:extLst>
              </a:tr>
              <a:tr h="188623">
                <a:tc>
                  <a:txBody>
                    <a:bodyPr/>
                    <a:lstStyle/>
                    <a:p>
                      <a:pPr fontAlgn="t"/>
                      <a:r>
                        <a:rPr lang="en-US" sz="1400" b="1">
                          <a:effectLst/>
                        </a:rPr>
                        <a:t>label</a:t>
                      </a:r>
                    </a:p>
                  </a:txBody>
                  <a:tcPr marL="24307" marR="24307" marT="24307" marB="24307"/>
                </a:tc>
                <a:tc>
                  <a:txBody>
                    <a:bodyPr/>
                    <a:lstStyle/>
                    <a:p>
                      <a:pPr fontAlgn="t"/>
                      <a:r>
                        <a:rPr lang="en-US" sz="1400">
                          <a:effectLst/>
                        </a:rPr>
                        <a:t>Trading Date</a:t>
                      </a:r>
                    </a:p>
                  </a:txBody>
                  <a:tcPr marL="24307" marR="24307" marT="24307" marB="24307"/>
                </a:tc>
                <a:extLst>
                  <a:ext uri="{0D108BD9-81ED-4DB2-BD59-A6C34878D82A}">
                    <a16:rowId xmlns:a16="http://schemas.microsoft.com/office/drawing/2014/main" val="1355994309"/>
                  </a:ext>
                </a:extLst>
              </a:tr>
              <a:tr h="468640">
                <a:tc>
                  <a:txBody>
                    <a:bodyPr/>
                    <a:lstStyle/>
                    <a:p>
                      <a:pPr fontAlgn="t"/>
                      <a:r>
                        <a:rPr lang="en-US" sz="1400" b="1">
                          <a:effectLst/>
                        </a:rPr>
                        <a:t>changeOverTime</a:t>
                      </a:r>
                    </a:p>
                  </a:txBody>
                  <a:tcPr marL="24307" marR="24307" marT="24307" marB="24307"/>
                </a:tc>
                <a:tc>
                  <a:txBody>
                    <a:bodyPr/>
                    <a:lstStyle/>
                    <a:p>
                      <a:pPr fontAlgn="t"/>
                      <a:r>
                        <a:rPr lang="en-US" sz="1400" dirty="0">
                          <a:effectLst/>
                        </a:rPr>
                        <a:t>Percent change of each interval relative to first value. Useful for comparing multiple stocks.</a:t>
                      </a:r>
                    </a:p>
                  </a:txBody>
                  <a:tcPr marL="24307" marR="24307" marT="24307" marB="24307"/>
                </a:tc>
                <a:extLst>
                  <a:ext uri="{0D108BD9-81ED-4DB2-BD59-A6C34878D82A}">
                    <a16:rowId xmlns:a16="http://schemas.microsoft.com/office/drawing/2014/main" val="2425315123"/>
                  </a:ext>
                </a:extLst>
              </a:tr>
              <a:tr h="328631">
                <a:tc>
                  <a:txBody>
                    <a:bodyPr/>
                    <a:lstStyle/>
                    <a:p>
                      <a:pPr fontAlgn="t"/>
                      <a:r>
                        <a:rPr lang="en-US" sz="1400" b="1" dirty="0">
                          <a:effectLst/>
                        </a:rPr>
                        <a:t>ticker</a:t>
                      </a:r>
                    </a:p>
                  </a:txBody>
                  <a:tcPr marL="24307" marR="24307" marT="24307" marB="24307"/>
                </a:tc>
                <a:tc>
                  <a:txBody>
                    <a:bodyPr/>
                    <a:lstStyle/>
                    <a:p>
                      <a:pPr fontAlgn="t"/>
                      <a:r>
                        <a:rPr lang="en-US" sz="1400" dirty="0">
                          <a:effectLst/>
                        </a:rPr>
                        <a:t>Abbreviation used to uniquely identify publicly traded shares</a:t>
                      </a:r>
                    </a:p>
                  </a:txBody>
                  <a:tcPr marL="24307" marR="24307" marT="24307" marB="24307"/>
                </a:tc>
                <a:extLst>
                  <a:ext uri="{0D108BD9-81ED-4DB2-BD59-A6C34878D82A}">
                    <a16:rowId xmlns:a16="http://schemas.microsoft.com/office/drawing/2014/main" val="1627649119"/>
                  </a:ext>
                </a:extLst>
              </a:tr>
            </a:tbl>
          </a:graphicData>
        </a:graphic>
      </p:graphicFrame>
    </p:spTree>
    <p:extLst>
      <p:ext uri="{BB962C8B-B14F-4D97-AF65-F5344CB8AC3E}">
        <p14:creationId xmlns:p14="http://schemas.microsoft.com/office/powerpoint/2010/main" val="191187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45D3-8EE8-478C-894D-5E2C25679991}"/>
              </a:ext>
            </a:extLst>
          </p:cNvPr>
          <p:cNvSpPr>
            <a:spLocks noGrp="1"/>
          </p:cNvSpPr>
          <p:nvPr>
            <p:ph type="title"/>
          </p:nvPr>
        </p:nvSpPr>
        <p:spPr/>
        <p:txBody>
          <a:bodyPr/>
          <a:lstStyle/>
          <a:p>
            <a:r>
              <a:rPr lang="en-US" dirty="0"/>
              <a:t>The Data - Feature Engineering</a:t>
            </a:r>
          </a:p>
        </p:txBody>
      </p:sp>
      <p:graphicFrame>
        <p:nvGraphicFramePr>
          <p:cNvPr id="4" name="Table 3">
            <a:extLst>
              <a:ext uri="{FF2B5EF4-FFF2-40B4-BE49-F238E27FC236}">
                <a16:creationId xmlns:a16="http://schemas.microsoft.com/office/drawing/2014/main" id="{D36ECECD-AE9B-4608-82D2-009D9A16CFEA}"/>
              </a:ext>
            </a:extLst>
          </p:cNvPr>
          <p:cNvGraphicFramePr>
            <a:graphicFrameLocks noGrp="1"/>
          </p:cNvGraphicFramePr>
          <p:nvPr>
            <p:extLst>
              <p:ext uri="{D42A27DB-BD31-4B8C-83A1-F6EECF244321}">
                <p14:modId xmlns:p14="http://schemas.microsoft.com/office/powerpoint/2010/main" val="151649506"/>
              </p:ext>
            </p:extLst>
          </p:nvPr>
        </p:nvGraphicFramePr>
        <p:xfrm>
          <a:off x="1199625" y="3201692"/>
          <a:ext cx="9956055" cy="1864298"/>
        </p:xfrm>
        <a:graphic>
          <a:graphicData uri="http://schemas.openxmlformats.org/drawingml/2006/table">
            <a:tbl>
              <a:tblPr>
                <a:tableStyleId>{2A488322-F2BA-4B5B-9748-0D474271808F}</a:tableStyleId>
              </a:tblPr>
              <a:tblGrid>
                <a:gridCol w="2086916">
                  <a:extLst>
                    <a:ext uri="{9D8B030D-6E8A-4147-A177-3AD203B41FA5}">
                      <a16:colId xmlns:a16="http://schemas.microsoft.com/office/drawing/2014/main" val="3710869740"/>
                    </a:ext>
                  </a:extLst>
                </a:gridCol>
                <a:gridCol w="7869139">
                  <a:extLst>
                    <a:ext uri="{9D8B030D-6E8A-4147-A177-3AD203B41FA5}">
                      <a16:colId xmlns:a16="http://schemas.microsoft.com/office/drawing/2014/main" val="2711511071"/>
                    </a:ext>
                  </a:extLst>
                </a:gridCol>
              </a:tblGrid>
              <a:tr h="107297">
                <a:tc>
                  <a:txBody>
                    <a:bodyPr/>
                    <a:lstStyle/>
                    <a:p>
                      <a:pPr algn="l" fontAlgn="b"/>
                      <a:r>
                        <a:rPr lang="en-US" sz="1600" b="1">
                          <a:effectLst/>
                        </a:rPr>
                        <a:t>Variable</a:t>
                      </a:r>
                    </a:p>
                  </a:txBody>
                  <a:tcPr marL="24307" marR="24307" marT="24307" marB="24307" anchor="b"/>
                </a:tc>
                <a:tc>
                  <a:txBody>
                    <a:bodyPr/>
                    <a:lstStyle/>
                    <a:p>
                      <a:pPr algn="l" fontAlgn="b"/>
                      <a:r>
                        <a:rPr lang="en-US" sz="1600" b="1" dirty="0">
                          <a:effectLst/>
                        </a:rPr>
                        <a:t>Description</a:t>
                      </a:r>
                    </a:p>
                  </a:txBody>
                  <a:tcPr marL="24307" marR="24307" marT="24307" marB="24307" anchor="b"/>
                </a:tc>
                <a:extLst>
                  <a:ext uri="{0D108BD9-81ED-4DB2-BD59-A6C34878D82A}">
                    <a16:rowId xmlns:a16="http://schemas.microsoft.com/office/drawing/2014/main" val="1667197337"/>
                  </a:ext>
                </a:extLst>
              </a:tr>
              <a:tr h="188623">
                <a:tc>
                  <a:txBody>
                    <a:bodyPr/>
                    <a:lstStyle/>
                    <a:p>
                      <a:pPr fontAlgn="t"/>
                      <a:r>
                        <a:rPr lang="en-US" sz="1400" b="1" dirty="0">
                          <a:effectLst/>
                        </a:rPr>
                        <a:t>MACD</a:t>
                      </a:r>
                    </a:p>
                  </a:txBody>
                  <a:tcPr marL="24307" marR="24307" marT="24307" marB="24307"/>
                </a:tc>
                <a:tc>
                  <a:txBody>
                    <a:bodyPr/>
                    <a:lstStyle/>
                    <a:p>
                      <a:pPr fontAlgn="t"/>
                      <a:r>
                        <a:rPr lang="en-US" sz="1400" dirty="0">
                          <a:effectLst/>
                        </a:rPr>
                        <a:t>the Moving Average Convergence Divergence signal (only) using the typical 12 and 26 window sizes</a:t>
                      </a:r>
                    </a:p>
                  </a:txBody>
                  <a:tcPr marL="24307" marR="24307" marT="24307" marB="24307"/>
                </a:tc>
                <a:extLst>
                  <a:ext uri="{0D108BD9-81ED-4DB2-BD59-A6C34878D82A}">
                    <a16:rowId xmlns:a16="http://schemas.microsoft.com/office/drawing/2014/main" val="3194781938"/>
                  </a:ext>
                </a:extLst>
              </a:tr>
              <a:tr h="188623">
                <a:tc>
                  <a:txBody>
                    <a:bodyPr/>
                    <a:lstStyle/>
                    <a:p>
                      <a:pPr fontAlgn="t"/>
                      <a:r>
                        <a:rPr lang="en-US" sz="1400" b="1" dirty="0">
                          <a:effectLst/>
                        </a:rPr>
                        <a:t>RSI</a:t>
                      </a:r>
                    </a:p>
                  </a:txBody>
                  <a:tcPr marL="24307" marR="24307" marT="24307" marB="24307"/>
                </a:tc>
                <a:tc>
                  <a:txBody>
                    <a:bodyPr/>
                    <a:lstStyle/>
                    <a:p>
                      <a:pPr fontAlgn="t"/>
                      <a:r>
                        <a:rPr lang="en-US" sz="1400" dirty="0">
                          <a:effectLst/>
                        </a:rPr>
                        <a:t>Relative Strength Indicator</a:t>
                      </a:r>
                    </a:p>
                  </a:txBody>
                  <a:tcPr marL="24307" marR="24307" marT="24307" marB="24307"/>
                </a:tc>
                <a:extLst>
                  <a:ext uri="{0D108BD9-81ED-4DB2-BD59-A6C34878D82A}">
                    <a16:rowId xmlns:a16="http://schemas.microsoft.com/office/drawing/2014/main" val="2924250777"/>
                  </a:ext>
                </a:extLst>
              </a:tr>
              <a:tr h="188623">
                <a:tc>
                  <a:txBody>
                    <a:bodyPr/>
                    <a:lstStyle/>
                    <a:p>
                      <a:pPr fontAlgn="t"/>
                      <a:r>
                        <a:rPr lang="en-US" sz="1400" b="1" dirty="0">
                          <a:effectLst/>
                        </a:rPr>
                        <a:t>M5</a:t>
                      </a:r>
                    </a:p>
                  </a:txBody>
                  <a:tcPr marL="24307" marR="24307" marT="24307" marB="24307"/>
                </a:tc>
                <a:tc>
                  <a:txBody>
                    <a:bodyPr/>
                    <a:lstStyle/>
                    <a:p>
                      <a:pPr fontAlgn="t"/>
                      <a:r>
                        <a:rPr lang="en-US" sz="1400" dirty="0">
                          <a:effectLst/>
                        </a:rPr>
                        <a:t>momentum indicator over the last 5 days (moving average of one trading week)</a:t>
                      </a:r>
                    </a:p>
                  </a:txBody>
                  <a:tcPr marL="24307" marR="24307" marT="24307" marB="24307"/>
                </a:tc>
                <a:extLst>
                  <a:ext uri="{0D108BD9-81ED-4DB2-BD59-A6C34878D82A}">
                    <a16:rowId xmlns:a16="http://schemas.microsoft.com/office/drawing/2014/main" val="2695798298"/>
                  </a:ext>
                </a:extLst>
              </a:tr>
              <a:tr h="188623">
                <a:tc>
                  <a:txBody>
                    <a:bodyPr/>
                    <a:lstStyle/>
                    <a:p>
                      <a:pPr fontAlgn="t"/>
                      <a:r>
                        <a:rPr lang="en-US" sz="1400" b="1" dirty="0">
                          <a:effectLst/>
                        </a:rPr>
                        <a:t>M20</a:t>
                      </a:r>
                    </a:p>
                  </a:txBody>
                  <a:tcPr marL="24307" marR="24307" marT="24307" marB="24307"/>
                </a:tc>
                <a:tc>
                  <a:txBody>
                    <a:bodyPr/>
                    <a:lstStyle/>
                    <a:p>
                      <a:pPr fontAlgn="t"/>
                      <a:r>
                        <a:rPr lang="en-US" sz="1400" dirty="0">
                          <a:effectLst/>
                        </a:rPr>
                        <a:t>momentum indicator over the last 20 days (moving average of one trading month)</a:t>
                      </a:r>
                    </a:p>
                  </a:txBody>
                  <a:tcPr marL="24307" marR="24307" marT="24307" marB="24307"/>
                </a:tc>
                <a:extLst>
                  <a:ext uri="{0D108BD9-81ED-4DB2-BD59-A6C34878D82A}">
                    <a16:rowId xmlns:a16="http://schemas.microsoft.com/office/drawing/2014/main" val="3299459008"/>
                  </a:ext>
                </a:extLst>
              </a:tr>
              <a:tr h="188623">
                <a:tc>
                  <a:txBody>
                    <a:bodyPr/>
                    <a:lstStyle/>
                    <a:p>
                      <a:pPr fontAlgn="t"/>
                      <a:r>
                        <a:rPr lang="en-US" sz="1400" b="1" dirty="0">
                          <a:effectLst/>
                        </a:rPr>
                        <a:t>Vol1</a:t>
                      </a:r>
                    </a:p>
                  </a:txBody>
                  <a:tcPr marL="24307" marR="24307" marT="24307" marB="24307"/>
                </a:tc>
                <a:tc>
                  <a:txBody>
                    <a:bodyPr/>
                    <a:lstStyle/>
                    <a:p>
                      <a:pPr fontAlgn="t"/>
                      <a:r>
                        <a:rPr lang="en-US" sz="1400" dirty="0">
                          <a:effectLst/>
                        </a:rPr>
                        <a:t>rate of change of the volume over the last day</a:t>
                      </a:r>
                    </a:p>
                  </a:txBody>
                  <a:tcPr marL="24307" marR="24307" marT="24307" marB="24307"/>
                </a:tc>
                <a:extLst>
                  <a:ext uri="{0D108BD9-81ED-4DB2-BD59-A6C34878D82A}">
                    <a16:rowId xmlns:a16="http://schemas.microsoft.com/office/drawing/2014/main" val="1147384822"/>
                  </a:ext>
                </a:extLst>
              </a:tr>
              <a:tr h="188623">
                <a:tc>
                  <a:txBody>
                    <a:bodyPr/>
                    <a:lstStyle/>
                    <a:p>
                      <a:pPr fontAlgn="t"/>
                      <a:r>
                        <a:rPr lang="en-US" sz="1400" b="1" dirty="0">
                          <a:effectLst/>
                        </a:rPr>
                        <a:t>Vol5</a:t>
                      </a:r>
                    </a:p>
                  </a:txBody>
                  <a:tcPr marL="24307" marR="24307" marT="24307" marB="24307"/>
                </a:tc>
                <a:tc>
                  <a:txBody>
                    <a:bodyPr/>
                    <a:lstStyle/>
                    <a:p>
                      <a:pPr fontAlgn="t"/>
                      <a:r>
                        <a:rPr lang="en-US" sz="1400" dirty="0">
                          <a:effectLst/>
                        </a:rPr>
                        <a:t>rate of change of the volume over the last five days (one trading week)</a:t>
                      </a:r>
                    </a:p>
                  </a:txBody>
                  <a:tcPr marL="24307" marR="24307" marT="24307" marB="24307"/>
                </a:tc>
                <a:extLst>
                  <a:ext uri="{0D108BD9-81ED-4DB2-BD59-A6C34878D82A}">
                    <a16:rowId xmlns:a16="http://schemas.microsoft.com/office/drawing/2014/main" val="341907560"/>
                  </a:ext>
                </a:extLst>
              </a:tr>
            </a:tbl>
          </a:graphicData>
        </a:graphic>
      </p:graphicFrame>
      <p:sp>
        <p:nvSpPr>
          <p:cNvPr id="3" name="TextBox 2">
            <a:extLst>
              <a:ext uri="{FF2B5EF4-FFF2-40B4-BE49-F238E27FC236}">
                <a16:creationId xmlns:a16="http://schemas.microsoft.com/office/drawing/2014/main" id="{2D7E5C4B-10B3-49B8-87C0-06135F5798F9}"/>
              </a:ext>
            </a:extLst>
          </p:cNvPr>
          <p:cNvSpPr txBox="1"/>
          <p:nvPr/>
        </p:nvSpPr>
        <p:spPr>
          <a:xfrm>
            <a:off x="1198787" y="2100194"/>
            <a:ext cx="9855386" cy="369332"/>
          </a:xfrm>
          <a:prstGeom prst="rect">
            <a:avLst/>
          </a:prstGeom>
          <a:noFill/>
        </p:spPr>
        <p:txBody>
          <a:bodyPr wrap="square" rtlCol="0">
            <a:spAutoFit/>
          </a:bodyPr>
          <a:lstStyle/>
          <a:p>
            <a:r>
              <a:rPr lang="en-US" dirty="0"/>
              <a:t>Dataset augmented with engineered features believed to have predictive power</a:t>
            </a:r>
          </a:p>
        </p:txBody>
      </p:sp>
    </p:spTree>
    <p:extLst>
      <p:ext uri="{BB962C8B-B14F-4D97-AF65-F5344CB8AC3E}">
        <p14:creationId xmlns:p14="http://schemas.microsoft.com/office/powerpoint/2010/main" val="344473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1409-70F2-40C8-9436-6BF03344F549}"/>
              </a:ext>
            </a:extLst>
          </p:cNvPr>
          <p:cNvSpPr>
            <a:spLocks noGrp="1"/>
          </p:cNvSpPr>
          <p:nvPr>
            <p:ph type="title"/>
          </p:nvPr>
        </p:nvSpPr>
        <p:spPr/>
        <p:txBody>
          <a:bodyPr/>
          <a:lstStyle/>
          <a:p>
            <a:r>
              <a:rPr lang="en-US" dirty="0"/>
              <a:t>The Data</a:t>
            </a:r>
          </a:p>
        </p:txBody>
      </p:sp>
      <p:sp>
        <p:nvSpPr>
          <p:cNvPr id="8" name="Text Placeholder 7">
            <a:extLst>
              <a:ext uri="{FF2B5EF4-FFF2-40B4-BE49-F238E27FC236}">
                <a16:creationId xmlns:a16="http://schemas.microsoft.com/office/drawing/2014/main" id="{4AAA810D-D4C4-4433-8C58-88A37619005F}"/>
              </a:ext>
            </a:extLst>
          </p:cNvPr>
          <p:cNvSpPr>
            <a:spLocks noGrp="1"/>
          </p:cNvSpPr>
          <p:nvPr>
            <p:ph type="body" sz="half" idx="2"/>
          </p:nvPr>
        </p:nvSpPr>
        <p:spPr/>
        <p:txBody>
          <a:bodyPr/>
          <a:lstStyle/>
          <a:p>
            <a:r>
              <a:rPr lang="en-US" dirty="0"/>
              <a:t>Distribution of base and engineered features</a:t>
            </a:r>
          </a:p>
        </p:txBody>
      </p:sp>
      <p:pic>
        <p:nvPicPr>
          <p:cNvPr id="5" name="Picture 4">
            <a:extLst>
              <a:ext uri="{FF2B5EF4-FFF2-40B4-BE49-F238E27FC236}">
                <a16:creationId xmlns:a16="http://schemas.microsoft.com/office/drawing/2014/main" id="{973CA529-4C5F-4206-929A-399B09DB7B9D}"/>
              </a:ext>
            </a:extLst>
          </p:cNvPr>
          <p:cNvPicPr>
            <a:picLocks noChangeAspect="1"/>
          </p:cNvPicPr>
          <p:nvPr/>
        </p:nvPicPr>
        <p:blipFill>
          <a:blip r:embed="rId2"/>
          <a:stretch>
            <a:fillRect/>
          </a:stretch>
        </p:blipFill>
        <p:spPr>
          <a:xfrm>
            <a:off x="4757368" y="662901"/>
            <a:ext cx="7318683" cy="5755047"/>
          </a:xfrm>
          <a:prstGeom prst="rect">
            <a:avLst/>
          </a:prstGeom>
        </p:spPr>
      </p:pic>
    </p:spTree>
    <p:extLst>
      <p:ext uri="{BB962C8B-B14F-4D97-AF65-F5344CB8AC3E}">
        <p14:creationId xmlns:p14="http://schemas.microsoft.com/office/powerpoint/2010/main" val="177405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F548-83E4-49C3-9410-FA9133C16E59}"/>
              </a:ext>
            </a:extLst>
          </p:cNvPr>
          <p:cNvSpPr>
            <a:spLocks noGrp="1"/>
          </p:cNvSpPr>
          <p:nvPr>
            <p:ph type="title"/>
          </p:nvPr>
        </p:nvSpPr>
        <p:spPr/>
        <p:txBody>
          <a:bodyPr/>
          <a:lstStyle/>
          <a:p>
            <a:r>
              <a:rPr lang="en-US" dirty="0"/>
              <a:t>Correlation Matrix</a:t>
            </a:r>
          </a:p>
        </p:txBody>
      </p:sp>
      <p:sp>
        <p:nvSpPr>
          <p:cNvPr id="4" name="Text Placeholder 3">
            <a:extLst>
              <a:ext uri="{FF2B5EF4-FFF2-40B4-BE49-F238E27FC236}">
                <a16:creationId xmlns:a16="http://schemas.microsoft.com/office/drawing/2014/main" id="{AB5DCA97-8359-469A-B56A-C37F6F4A0864}"/>
              </a:ext>
            </a:extLst>
          </p:cNvPr>
          <p:cNvSpPr>
            <a:spLocks noGrp="1"/>
          </p:cNvSpPr>
          <p:nvPr>
            <p:ph type="body" sz="half" idx="2"/>
          </p:nvPr>
        </p:nvSpPr>
        <p:spPr/>
        <p:txBody>
          <a:bodyPr/>
          <a:lstStyle/>
          <a:p>
            <a:r>
              <a:rPr lang="en-US" dirty="0"/>
              <a:t>Correlation matrix of base and engineered features</a:t>
            </a:r>
          </a:p>
        </p:txBody>
      </p:sp>
      <p:pic>
        <p:nvPicPr>
          <p:cNvPr id="6" name="Picture 5">
            <a:extLst>
              <a:ext uri="{FF2B5EF4-FFF2-40B4-BE49-F238E27FC236}">
                <a16:creationId xmlns:a16="http://schemas.microsoft.com/office/drawing/2014/main" id="{E9859ED2-5E19-4199-A966-8F2EA248B795}"/>
              </a:ext>
            </a:extLst>
          </p:cNvPr>
          <p:cNvPicPr>
            <a:picLocks noChangeAspect="1"/>
          </p:cNvPicPr>
          <p:nvPr/>
        </p:nvPicPr>
        <p:blipFill>
          <a:blip r:embed="rId2"/>
          <a:stretch>
            <a:fillRect/>
          </a:stretch>
        </p:blipFill>
        <p:spPr>
          <a:xfrm>
            <a:off x="5392041" y="0"/>
            <a:ext cx="6138255" cy="6656069"/>
          </a:xfrm>
          <a:prstGeom prst="rect">
            <a:avLst/>
          </a:prstGeom>
        </p:spPr>
      </p:pic>
    </p:spTree>
    <p:extLst>
      <p:ext uri="{BB962C8B-B14F-4D97-AF65-F5344CB8AC3E}">
        <p14:creationId xmlns:p14="http://schemas.microsoft.com/office/powerpoint/2010/main" val="252658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F548-83E4-49C3-9410-FA9133C16E59}"/>
              </a:ext>
            </a:extLst>
          </p:cNvPr>
          <p:cNvSpPr>
            <a:spLocks noGrp="1"/>
          </p:cNvSpPr>
          <p:nvPr>
            <p:ph type="title"/>
          </p:nvPr>
        </p:nvSpPr>
        <p:spPr/>
        <p:txBody>
          <a:bodyPr/>
          <a:lstStyle/>
          <a:p>
            <a:r>
              <a:rPr lang="en-US" dirty="0"/>
              <a:t>Models</a:t>
            </a:r>
          </a:p>
        </p:txBody>
      </p:sp>
      <p:sp>
        <p:nvSpPr>
          <p:cNvPr id="4" name="Text Placeholder 3">
            <a:extLst>
              <a:ext uri="{FF2B5EF4-FFF2-40B4-BE49-F238E27FC236}">
                <a16:creationId xmlns:a16="http://schemas.microsoft.com/office/drawing/2014/main" id="{AB5DCA97-8359-469A-B56A-C37F6F4A0864}"/>
              </a:ext>
            </a:extLst>
          </p:cNvPr>
          <p:cNvSpPr>
            <a:spLocks noGrp="1"/>
          </p:cNvSpPr>
          <p:nvPr>
            <p:ph type="body" idx="1"/>
          </p:nvPr>
        </p:nvSpPr>
        <p:spPr>
          <a:xfrm>
            <a:off x="1097280" y="2057400"/>
            <a:ext cx="2669377" cy="736282"/>
          </a:xfrm>
        </p:spPr>
        <p:txBody>
          <a:bodyPr>
            <a:normAutofit/>
          </a:bodyPr>
          <a:lstStyle/>
          <a:p>
            <a:r>
              <a:rPr lang="en-US" b="1" dirty="0"/>
              <a:t>Logistic</a:t>
            </a:r>
          </a:p>
        </p:txBody>
      </p:sp>
      <p:sp>
        <p:nvSpPr>
          <p:cNvPr id="3" name="Content Placeholder 2">
            <a:extLst>
              <a:ext uri="{FF2B5EF4-FFF2-40B4-BE49-F238E27FC236}">
                <a16:creationId xmlns:a16="http://schemas.microsoft.com/office/drawing/2014/main" id="{D1382E94-241C-45F0-9951-CA955FD09C8B}"/>
              </a:ext>
            </a:extLst>
          </p:cNvPr>
          <p:cNvSpPr>
            <a:spLocks noGrp="1"/>
          </p:cNvSpPr>
          <p:nvPr>
            <p:ph sz="half" idx="2"/>
          </p:nvPr>
        </p:nvSpPr>
        <p:spPr>
          <a:xfrm>
            <a:off x="1097280" y="2958274"/>
            <a:ext cx="2669377" cy="2910821"/>
          </a:xfrm>
        </p:spPr>
        <p:txBody>
          <a:bodyPr/>
          <a:lstStyle/>
          <a:p>
            <a:pPr marL="0" indent="0">
              <a:buNone/>
            </a:pPr>
            <a:r>
              <a:rPr lang="en-US" dirty="0"/>
              <a:t>Full Model</a:t>
            </a:r>
          </a:p>
          <a:p>
            <a:pPr marL="0" indent="0">
              <a:buNone/>
            </a:pPr>
            <a:r>
              <a:rPr lang="en-US" dirty="0"/>
              <a:t>Small Model</a:t>
            </a:r>
          </a:p>
          <a:p>
            <a:pPr marL="0" indent="0">
              <a:buNone/>
            </a:pPr>
            <a:r>
              <a:rPr lang="en-US" dirty="0"/>
              <a:t>Multicollinearity Removed</a:t>
            </a:r>
          </a:p>
        </p:txBody>
      </p:sp>
      <p:sp>
        <p:nvSpPr>
          <p:cNvPr id="5" name="Text Placeholder 4">
            <a:extLst>
              <a:ext uri="{FF2B5EF4-FFF2-40B4-BE49-F238E27FC236}">
                <a16:creationId xmlns:a16="http://schemas.microsoft.com/office/drawing/2014/main" id="{0404D879-28F3-4849-9E3C-9EE979A3D365}"/>
              </a:ext>
            </a:extLst>
          </p:cNvPr>
          <p:cNvSpPr>
            <a:spLocks noGrp="1"/>
          </p:cNvSpPr>
          <p:nvPr>
            <p:ph type="body" sz="quarter" idx="3"/>
          </p:nvPr>
        </p:nvSpPr>
        <p:spPr>
          <a:xfrm>
            <a:off x="4199624" y="2057400"/>
            <a:ext cx="3290786" cy="736282"/>
          </a:xfrm>
        </p:spPr>
        <p:txBody>
          <a:bodyPr>
            <a:normAutofit/>
          </a:bodyPr>
          <a:lstStyle/>
          <a:p>
            <a:r>
              <a:rPr lang="en-US" b="1" dirty="0"/>
              <a:t>Auto Regressive</a:t>
            </a:r>
          </a:p>
        </p:txBody>
      </p:sp>
      <p:sp>
        <p:nvSpPr>
          <p:cNvPr id="7" name="Content Placeholder 6">
            <a:extLst>
              <a:ext uri="{FF2B5EF4-FFF2-40B4-BE49-F238E27FC236}">
                <a16:creationId xmlns:a16="http://schemas.microsoft.com/office/drawing/2014/main" id="{7D5814B7-5D7D-4537-AA7B-D1A5E8667406}"/>
              </a:ext>
            </a:extLst>
          </p:cNvPr>
          <p:cNvSpPr>
            <a:spLocks noGrp="1"/>
          </p:cNvSpPr>
          <p:nvPr>
            <p:ph sz="quarter" idx="4"/>
          </p:nvPr>
        </p:nvSpPr>
        <p:spPr>
          <a:xfrm>
            <a:off x="4199625" y="2958274"/>
            <a:ext cx="3163304" cy="2910821"/>
          </a:xfrm>
        </p:spPr>
        <p:txBody>
          <a:bodyPr/>
          <a:lstStyle/>
          <a:p>
            <a:r>
              <a:rPr lang="en-US" dirty="0"/>
              <a:t>Autoregressive Model</a:t>
            </a:r>
          </a:p>
          <a:p>
            <a:r>
              <a:rPr lang="en-US" dirty="0"/>
              <a:t>Generalized Least Squares</a:t>
            </a:r>
          </a:p>
          <a:p>
            <a:r>
              <a:rPr lang="en-US" dirty="0"/>
              <a:t>ARIMA</a:t>
            </a:r>
          </a:p>
        </p:txBody>
      </p:sp>
      <p:sp>
        <p:nvSpPr>
          <p:cNvPr id="11" name="Text Placeholder 4">
            <a:extLst>
              <a:ext uri="{FF2B5EF4-FFF2-40B4-BE49-F238E27FC236}">
                <a16:creationId xmlns:a16="http://schemas.microsoft.com/office/drawing/2014/main" id="{75F1C0C3-BA9E-4B62-ADC8-251880359394}"/>
              </a:ext>
            </a:extLst>
          </p:cNvPr>
          <p:cNvSpPr txBox="1">
            <a:spLocks/>
          </p:cNvSpPr>
          <p:nvPr/>
        </p:nvSpPr>
        <p:spPr>
          <a:xfrm>
            <a:off x="7992377" y="2058946"/>
            <a:ext cx="3163304"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b="1" dirty="0"/>
              <a:t>Panel</a:t>
            </a:r>
          </a:p>
        </p:txBody>
      </p:sp>
      <p:sp>
        <p:nvSpPr>
          <p:cNvPr id="12" name="Content Placeholder 6">
            <a:extLst>
              <a:ext uri="{FF2B5EF4-FFF2-40B4-BE49-F238E27FC236}">
                <a16:creationId xmlns:a16="http://schemas.microsoft.com/office/drawing/2014/main" id="{BD8F20A8-09EA-48A9-B608-8DAA1110A6F1}"/>
              </a:ext>
            </a:extLst>
          </p:cNvPr>
          <p:cNvSpPr txBox="1">
            <a:spLocks/>
          </p:cNvSpPr>
          <p:nvPr/>
        </p:nvSpPr>
        <p:spPr>
          <a:xfrm>
            <a:off x="7992377" y="2958274"/>
            <a:ext cx="3163304" cy="291082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Pooled OLS</a:t>
            </a:r>
          </a:p>
          <a:p>
            <a:r>
              <a:rPr lang="en-US" dirty="0"/>
              <a:t>Fixed Effect</a:t>
            </a:r>
          </a:p>
          <a:p>
            <a:pPr lvl="1"/>
            <a:r>
              <a:rPr lang="en-US" dirty="0"/>
              <a:t>Within Estimator</a:t>
            </a:r>
          </a:p>
          <a:p>
            <a:pPr lvl="1"/>
            <a:r>
              <a:rPr lang="en-US" dirty="0"/>
              <a:t>First Difference Estimator</a:t>
            </a:r>
          </a:p>
          <a:p>
            <a:r>
              <a:rPr lang="en-US" dirty="0"/>
              <a:t>Random Effect</a:t>
            </a:r>
          </a:p>
        </p:txBody>
      </p:sp>
    </p:spTree>
    <p:extLst>
      <p:ext uri="{BB962C8B-B14F-4D97-AF65-F5344CB8AC3E}">
        <p14:creationId xmlns:p14="http://schemas.microsoft.com/office/powerpoint/2010/main" val="106370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38966-5805-49D0-8F94-2ADE237112FD}"/>
              </a:ext>
            </a:extLst>
          </p:cNvPr>
          <p:cNvSpPr>
            <a:spLocks noGrp="1"/>
          </p:cNvSpPr>
          <p:nvPr>
            <p:ph type="title"/>
          </p:nvPr>
        </p:nvSpPr>
        <p:spPr/>
        <p:txBody>
          <a:bodyPr/>
          <a:lstStyle/>
          <a:p>
            <a:r>
              <a:rPr lang="en-US" dirty="0"/>
              <a:t>Logistic Model</a:t>
            </a:r>
          </a:p>
        </p:txBody>
      </p:sp>
      <p:sp>
        <p:nvSpPr>
          <p:cNvPr id="9" name="Text Placeholder 8">
            <a:extLst>
              <a:ext uri="{FF2B5EF4-FFF2-40B4-BE49-F238E27FC236}">
                <a16:creationId xmlns:a16="http://schemas.microsoft.com/office/drawing/2014/main" id="{F8B2D755-516A-4540-AB34-D427935DA585}"/>
              </a:ext>
            </a:extLst>
          </p:cNvPr>
          <p:cNvSpPr>
            <a:spLocks noGrp="1"/>
          </p:cNvSpPr>
          <p:nvPr>
            <p:ph type="body" sz="half" idx="2"/>
          </p:nvPr>
        </p:nvSpPr>
        <p:spPr/>
        <p:txBody>
          <a:bodyPr/>
          <a:lstStyle/>
          <a:p>
            <a:r>
              <a:rPr lang="en-US" dirty="0"/>
              <a:t>Full Model</a:t>
            </a:r>
          </a:p>
          <a:p>
            <a:pPr marL="285750" indent="-285750">
              <a:buFont typeface="Arial" panose="020B0604020202020204" pitchFamily="34" charset="0"/>
              <a:buChar char="•"/>
            </a:pPr>
            <a:r>
              <a:rPr lang="en-US" dirty="0"/>
              <a:t>Only the `close` variable is significant</a:t>
            </a:r>
          </a:p>
          <a:p>
            <a:pPr marL="285750" indent="-285750">
              <a:buFont typeface="Arial" panose="020B0604020202020204" pitchFamily="34" charset="0"/>
              <a:buChar char="•"/>
            </a:pPr>
            <a:r>
              <a:rPr lang="en-US" dirty="0"/>
              <a:t>lot of the variables are  multicollinear</a:t>
            </a:r>
          </a:p>
        </p:txBody>
      </p:sp>
      <p:pic>
        <p:nvPicPr>
          <p:cNvPr id="11" name="Picture 10">
            <a:extLst>
              <a:ext uri="{FF2B5EF4-FFF2-40B4-BE49-F238E27FC236}">
                <a16:creationId xmlns:a16="http://schemas.microsoft.com/office/drawing/2014/main" id="{9F418F85-EA82-4E13-B64B-C32E0DD953BF}"/>
              </a:ext>
            </a:extLst>
          </p:cNvPr>
          <p:cNvPicPr>
            <a:picLocks noChangeAspect="1"/>
          </p:cNvPicPr>
          <p:nvPr/>
        </p:nvPicPr>
        <p:blipFill>
          <a:blip r:embed="rId2"/>
          <a:stretch>
            <a:fillRect/>
          </a:stretch>
        </p:blipFill>
        <p:spPr>
          <a:xfrm>
            <a:off x="5082198" y="219075"/>
            <a:ext cx="6238875" cy="6419850"/>
          </a:xfrm>
          <a:prstGeom prst="rect">
            <a:avLst/>
          </a:prstGeom>
        </p:spPr>
      </p:pic>
    </p:spTree>
    <p:extLst>
      <p:ext uri="{BB962C8B-B14F-4D97-AF65-F5344CB8AC3E}">
        <p14:creationId xmlns:p14="http://schemas.microsoft.com/office/powerpoint/2010/main" val="113816202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117</TotalTime>
  <Words>651</Words>
  <Application>Microsoft Office PowerPoint</Application>
  <PresentationFormat>Widescreen</PresentationFormat>
  <Paragraphs>125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1_RetrospectVTI</vt:lpstr>
      <vt:lpstr>DATA 621 – Final Project Stock Predictions Methods</vt:lpstr>
      <vt:lpstr>There are a few ways of predicting stock prices. From blind guessing to machine learning, many techniques have been tested to try to achieve decent results.   Capturing the complexity of the market in a model is a daunting task but it can be broken down in a number of approaches.</vt:lpstr>
      <vt:lpstr>The Data</vt:lpstr>
      <vt:lpstr>The Data</vt:lpstr>
      <vt:lpstr>The Data - Feature Engineering</vt:lpstr>
      <vt:lpstr>The Data</vt:lpstr>
      <vt:lpstr>Correlation Matrix</vt:lpstr>
      <vt:lpstr>Models</vt:lpstr>
      <vt:lpstr>Logistic Model</vt:lpstr>
      <vt:lpstr>Logistic Model</vt:lpstr>
      <vt:lpstr>Logistic Model</vt:lpstr>
      <vt:lpstr>Logistic Model - Results</vt:lpstr>
      <vt:lpstr>Auto-Regressive Model</vt:lpstr>
      <vt:lpstr>Auto-Regressive Model</vt:lpstr>
      <vt:lpstr>Auto-Regressive Model</vt:lpstr>
      <vt:lpstr>Auto-Regressive Model - Results</vt:lpstr>
      <vt:lpstr>Auto-Regressive Model - Results</vt:lpstr>
      <vt:lpstr>Panel Model</vt:lpstr>
      <vt:lpstr>Panel Model</vt:lpstr>
      <vt:lpstr>Panel Model</vt:lpstr>
      <vt:lpstr>Panel Model</vt:lpstr>
      <vt:lpstr>Panel Model -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621 – Final Project Stock Predictions Methods</dc:title>
  <dc:creator>Dhairav Chhatbar</dc:creator>
  <cp:lastModifiedBy>Dhairav Chhatbar</cp:lastModifiedBy>
  <cp:revision>90</cp:revision>
  <dcterms:created xsi:type="dcterms:W3CDTF">2020-12-20T17:50:37Z</dcterms:created>
  <dcterms:modified xsi:type="dcterms:W3CDTF">2020-12-20T22:35:26Z</dcterms:modified>
</cp:coreProperties>
</file>