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549BED-4805-4721-8D5D-06D765AE62F2}">
  <a:tblStyle styleId="{74549BED-4805-4721-8D5D-06D765AE6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46379ec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46379ec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a797ef5b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a797ef5b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Recommender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Salma Elshahawy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612 Summer 2020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June, 23, 2020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60950" y="650700"/>
            <a:ext cx="82221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92475" y="1632000"/>
            <a:ext cx="738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cross validation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Different evaluation metrics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Char char="●"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one should I pick?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73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cross validation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1625"/>
            <a:ext cx="3932338" cy="430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9" y="681625"/>
            <a:ext cx="4266791" cy="40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50" y="0"/>
            <a:ext cx="75862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354850" y="2323875"/>
            <a:ext cx="1425300" cy="1972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090000" y="4069350"/>
            <a:ext cx="1505400" cy="107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379700" y="2073100"/>
            <a:ext cx="1425300" cy="231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37025" y="-7400"/>
            <a:ext cx="4142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vs. RMSE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5" y="707950"/>
            <a:ext cx="2851150" cy="143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7"/>
          <p:cNvGraphicFramePr/>
          <p:nvPr/>
        </p:nvGraphicFramePr>
        <p:xfrm>
          <a:off x="237013" y="21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{74549BED-4805-4721-8D5D-06D765AE62F2}</a:tableStyleId>
              </a:tblPr>
              <a:tblGrid>
                <a:gridCol w="1181775"/>
                <a:gridCol w="1181775"/>
                <a:gridCol w="1181775"/>
              </a:tblGrid>
              <a:tr h="43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(2+3+1+0)/4 = 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000" y="707950"/>
            <a:ext cx="3121902" cy="12926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7"/>
          <p:cNvGraphicFramePr/>
          <p:nvPr/>
        </p:nvGraphicFramePr>
        <p:xfrm>
          <a:off x="5099000" y="219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{74549BED-4805-4721-8D5D-06D765AE62F2}</a:tableStyleId>
              </a:tblPr>
              <a:tblGrid>
                <a:gridCol w="1264825"/>
                <a:gridCol w="1264825"/>
                <a:gridCol w="1264825"/>
              </a:tblGrid>
              <a:tr h="2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√(14/4)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 1.87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7" name="Google Shape;117;p17"/>
          <p:cNvSpPr/>
          <p:nvPr/>
        </p:nvSpPr>
        <p:spPr>
          <a:xfrm>
            <a:off x="2669225" y="4426350"/>
            <a:ext cx="560100" cy="3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707100" y="4426350"/>
            <a:ext cx="560100" cy="3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11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RMSE or MAE?</a:t>
            </a:r>
            <a:endParaRPr/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233250" y="3520250"/>
            <a:ext cx="85206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" sz="14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8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</a:t>
            </a:r>
            <a:r>
              <a:rPr b="1" lang="en" sz="20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close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then the model makes many relatively small errors.</a:t>
            </a:r>
            <a:endParaRPr sz="165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Arial"/>
              <a:buChar char="●"/>
            </a:pP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RMSE is close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MAE</a:t>
            </a:r>
            <a:r>
              <a:rPr b="1" baseline="30000" lang="en" sz="19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then the model makes few but large errors.</a:t>
            </a:r>
            <a:endParaRPr sz="145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04025" y="1204475"/>
            <a:ext cx="7017600" cy="2129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“Use </a:t>
            </a:r>
            <a:r>
              <a:rPr b="1" lang="en" sz="2200" u="sng">
                <a:solidFill>
                  <a:srgbClr val="FFFFFF"/>
                </a:solidFill>
              </a:rPr>
              <a:t>RMSE</a:t>
            </a:r>
            <a:r>
              <a:rPr lang="en" sz="2200">
                <a:solidFill>
                  <a:srgbClr val="FFFFFF"/>
                </a:solidFill>
              </a:rPr>
              <a:t> if being off by 10 is </a:t>
            </a:r>
            <a:r>
              <a:rPr lang="en" sz="2200" u="sng">
                <a:solidFill>
                  <a:srgbClr val="FFFFFF"/>
                </a:solidFill>
              </a:rPr>
              <a:t>more than twice</a:t>
            </a:r>
            <a:r>
              <a:rPr lang="en" sz="2200">
                <a:solidFill>
                  <a:srgbClr val="FFFFFF"/>
                </a:solidFill>
              </a:rPr>
              <a:t> as bad as being off by 5.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But if being off by 10 is </a:t>
            </a:r>
            <a:r>
              <a:rPr lang="en" sz="2200" u="sng">
                <a:solidFill>
                  <a:srgbClr val="FFFFFF"/>
                </a:solidFill>
              </a:rPr>
              <a:t>just twice as bad as</a:t>
            </a:r>
            <a:r>
              <a:rPr lang="en" sz="2200">
                <a:solidFill>
                  <a:srgbClr val="FFFFFF"/>
                </a:solidFill>
              </a:rPr>
              <a:t> being off by 5, then </a:t>
            </a:r>
            <a:r>
              <a:rPr b="1" lang="en" sz="2200" u="sng">
                <a:solidFill>
                  <a:srgbClr val="FFFFFF"/>
                </a:solidFill>
              </a:rPr>
              <a:t>MAE</a:t>
            </a:r>
            <a:r>
              <a:rPr lang="en" sz="2200">
                <a:solidFill>
                  <a:srgbClr val="FFFFFF"/>
                </a:solidFill>
              </a:rPr>
              <a:t> is more appropriate.”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Thanks!</a:t>
            </a:r>
            <a:endParaRPr b="1"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