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CE9C8B6-F995-4EE0-A6A5-8B73BEC78652}">
  <a:tblStyle styleId="{BCE9C8B6-F995-4EE0-A6A5-8B73BEC786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946379ec7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946379ec7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946379ec7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946379ec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a797ef5b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a797ef5b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Recommender system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Presented by: Salma Elshahawy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612 Summer 2020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June, 23, 2020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60950" y="650700"/>
            <a:ext cx="8222100" cy="9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392475" y="1632000"/>
            <a:ext cx="7384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Char char="●"/>
            </a:pP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Testing methodology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Char char="●"/>
            </a:pP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Different evaluation metrics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Char char="●"/>
            </a:pP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RMSE vs. MAE?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Char char="●"/>
            </a:pP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Limitations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738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methodologies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4025"/>
            <a:ext cx="4327702" cy="2832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2502" y="834025"/>
            <a:ext cx="4359100" cy="411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750" y="0"/>
            <a:ext cx="75862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/>
          <p:nvPr/>
        </p:nvSpPr>
        <p:spPr>
          <a:xfrm>
            <a:off x="2354850" y="2323875"/>
            <a:ext cx="1425300" cy="1972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237025" y="-7400"/>
            <a:ext cx="4142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MAE vs. RMSE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5" y="707950"/>
            <a:ext cx="2851150" cy="1431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2" name="Google Shape;112;p17"/>
          <p:cNvGraphicFramePr/>
          <p:nvPr/>
        </p:nvGraphicFramePr>
        <p:xfrm>
          <a:off x="237013" y="213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{BCE9C8B6-F995-4EE0-A6A5-8B73BEC78652}</a:tableStyleId>
              </a:tblPr>
              <a:tblGrid>
                <a:gridCol w="1181775"/>
                <a:gridCol w="1181775"/>
                <a:gridCol w="1181775"/>
              </a:tblGrid>
              <a:tr h="437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Error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7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(2+3+1+0)/4 = 1.5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9000" y="707950"/>
            <a:ext cx="3121902" cy="129266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17"/>
          <p:cNvGraphicFramePr/>
          <p:nvPr/>
        </p:nvGraphicFramePr>
        <p:xfrm>
          <a:off x="5099000" y="219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{BCE9C8B6-F995-4EE0-A6A5-8B73BEC78652}</a:tableStyleId>
              </a:tblPr>
              <a:tblGrid>
                <a:gridCol w="1264825"/>
                <a:gridCol w="1264825"/>
                <a:gridCol w="1264825"/>
              </a:tblGrid>
              <a:tr h="269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r>
                        <a:rPr lang="en"/>
                        <a:t>redicted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ctual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r>
                        <a:rPr lang="en"/>
                        <a:t>rror</a:t>
                      </a:r>
                      <a:r>
                        <a:rPr baseline="30000" lang="en"/>
                        <a:t>2</a:t>
                      </a:r>
                      <a:endParaRPr baseline="30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3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RMSE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√(14/4)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 1.87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15" name="Google Shape;115;p17"/>
          <p:cNvSpPr/>
          <p:nvPr/>
        </p:nvSpPr>
        <p:spPr>
          <a:xfrm>
            <a:off x="2897825" y="4426350"/>
            <a:ext cx="560100" cy="321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8011900" y="4426350"/>
            <a:ext cx="560100" cy="321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1186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 or MAE?</a:t>
            </a:r>
            <a:endParaRPr/>
          </a:p>
        </p:txBody>
      </p:sp>
      <p:sp>
        <p:nvSpPr>
          <p:cNvPr id="122" name="Google Shape;122;p18"/>
          <p:cNvSpPr txBox="1"/>
          <p:nvPr>
            <p:ph idx="4294967295" type="body"/>
          </p:nvPr>
        </p:nvSpPr>
        <p:spPr>
          <a:xfrm>
            <a:off x="233250" y="3520250"/>
            <a:ext cx="8520600" cy="14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Font typeface="Arial"/>
              <a:buChar char="●"/>
            </a:pPr>
            <a:r>
              <a:rPr lang="en" sz="165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lang="en" sz="195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RMSE is close</a:t>
            </a:r>
            <a:r>
              <a:rPr lang="en" sz="165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1" lang="en" sz="195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MAE</a:t>
            </a:r>
            <a:r>
              <a:rPr b="1" baseline="30000" lang="en" sz="195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65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then the model makes few but large errors.</a:t>
            </a:r>
            <a:endParaRPr sz="1450">
              <a:solidFill>
                <a:srgbClr val="2427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Font typeface="Arial"/>
              <a:buChar char="●"/>
            </a:pPr>
            <a:r>
              <a:rPr lang="en" sz="1450">
                <a:solidFill>
                  <a:srgbClr val="24272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lang="en" sz="1850">
                <a:solidFill>
                  <a:srgbClr val="24272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RMSE </a:t>
            </a:r>
            <a:r>
              <a:rPr b="1" lang="en" sz="2050">
                <a:solidFill>
                  <a:srgbClr val="24272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is close</a:t>
            </a:r>
            <a:r>
              <a:rPr lang="en" sz="1650">
                <a:solidFill>
                  <a:srgbClr val="24272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1" lang="en" sz="1950">
                <a:solidFill>
                  <a:srgbClr val="24272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MAE</a:t>
            </a:r>
            <a:r>
              <a:rPr lang="en" sz="1650">
                <a:solidFill>
                  <a:srgbClr val="24272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then the model makes many relatively small errors.</a:t>
            </a:r>
            <a:endParaRPr sz="1450">
              <a:solidFill>
                <a:srgbClr val="2427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8"/>
          <p:cNvSpPr txBox="1"/>
          <p:nvPr>
            <p:ph type="title"/>
          </p:nvPr>
        </p:nvSpPr>
        <p:spPr>
          <a:xfrm>
            <a:off x="804025" y="1204475"/>
            <a:ext cx="7017600" cy="21291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“Use </a:t>
            </a:r>
            <a:r>
              <a:rPr b="1" lang="en" sz="2200" u="sng">
                <a:solidFill>
                  <a:srgbClr val="FFFFFF"/>
                </a:solidFill>
              </a:rPr>
              <a:t>RMSE</a:t>
            </a:r>
            <a:r>
              <a:rPr lang="en" sz="2200">
                <a:solidFill>
                  <a:srgbClr val="FFFFFF"/>
                </a:solidFill>
              </a:rPr>
              <a:t> if being off by 10 is </a:t>
            </a:r>
            <a:r>
              <a:rPr lang="en" sz="2200" u="sng">
                <a:solidFill>
                  <a:srgbClr val="FFFFFF"/>
                </a:solidFill>
              </a:rPr>
              <a:t>more than twice</a:t>
            </a:r>
            <a:r>
              <a:rPr lang="en" sz="2200">
                <a:solidFill>
                  <a:srgbClr val="FFFFFF"/>
                </a:solidFill>
              </a:rPr>
              <a:t> as bad as being off by 5. 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But if being off by 10 is </a:t>
            </a:r>
            <a:r>
              <a:rPr lang="en" sz="2200" u="sng">
                <a:solidFill>
                  <a:srgbClr val="FFFFFF"/>
                </a:solidFill>
              </a:rPr>
              <a:t>just twice as bad as</a:t>
            </a:r>
            <a:r>
              <a:rPr lang="en" sz="2200">
                <a:solidFill>
                  <a:srgbClr val="FFFFFF"/>
                </a:solidFill>
              </a:rPr>
              <a:t> being off by 5, then </a:t>
            </a:r>
            <a:r>
              <a:rPr b="1" lang="en" sz="2200" u="sng">
                <a:solidFill>
                  <a:srgbClr val="FFFFFF"/>
                </a:solidFill>
              </a:rPr>
              <a:t>MAE</a:t>
            </a:r>
            <a:r>
              <a:rPr lang="en" sz="2200">
                <a:solidFill>
                  <a:srgbClr val="FFFFFF"/>
                </a:solidFill>
              </a:rPr>
              <a:t> is more appropriate.”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11700" y="1229975"/>
            <a:ext cx="8454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Depend on the ratings range (unless normalized) 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Depend on the recommender output’s range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Not Valid for recommenders that produce a score(not rating)  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probability , 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similarity..etc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/>
              <a:t>Thanks!</a:t>
            </a:r>
            <a:endParaRPr b="1" sz="5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