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91" r:id="rId3"/>
    <p:sldId id="257" r:id="rId4"/>
    <p:sldId id="272" r:id="rId5"/>
    <p:sldId id="271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7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6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7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21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3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2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12/16/2023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Shopping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Results (2)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4B4FCF-9D8C-59EC-1341-A374B5FF7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0" y="1228320"/>
            <a:ext cx="10920274" cy="48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1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Results (3)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78FD64-7FD3-F238-6FDA-FADD33E9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0" y="1074197"/>
            <a:ext cx="10867008" cy="49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Results (4)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CA038A-3B88-5253-142C-D7722625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0" y="1065319"/>
            <a:ext cx="10875886" cy="49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29" y="889247"/>
            <a:ext cx="7466861" cy="5271856"/>
          </a:xfrm>
        </p:spPr>
        <p:txBody>
          <a:bodyPr numCol="1">
            <a:normAutofit/>
          </a:bodyPr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 Gender attribute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Most customers are </a:t>
            </a:r>
            <a:r>
              <a:rPr lang="en-US" u="sng" dirty="0"/>
              <a:t>woman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For Location attribute </a:t>
            </a:r>
            <a:r>
              <a:rPr lang="en-US" dirty="0">
                <a:sym typeface="Wingdings" panose="05000000000000000000" pitchFamily="2" charset="2"/>
              </a:rPr>
              <a:t> Most sales are in </a:t>
            </a:r>
            <a:r>
              <a:rPr lang="en-US" u="sng" dirty="0">
                <a:sym typeface="Wingdings" panose="05000000000000000000" pitchFamily="2" charset="2"/>
              </a:rPr>
              <a:t>Chicago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For Product_Category attribute  Best seller products are from </a:t>
            </a:r>
            <a:r>
              <a:rPr lang="en-US" u="sng" dirty="0">
                <a:sym typeface="Wingdings" panose="05000000000000000000" pitchFamily="2" charset="2"/>
              </a:rPr>
              <a:t>Apparel </a:t>
            </a:r>
            <a:r>
              <a:rPr lang="en-US" dirty="0">
                <a:sym typeface="Wingdings" panose="05000000000000000000" pitchFamily="2" charset="2"/>
              </a:rPr>
              <a:t>category.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For Coupon_Status attribute  Most Coupons are </a:t>
            </a:r>
            <a:r>
              <a:rPr lang="en-US" u="sng" dirty="0">
                <a:sym typeface="Wingdings" panose="05000000000000000000" pitchFamily="2" charset="2"/>
              </a:rPr>
              <a:t>Clicked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8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2) Study Some Attributes Using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731" y="4251681"/>
            <a:ext cx="5503416" cy="1605378"/>
          </a:xfrm>
        </p:spPr>
        <p:txBody>
          <a:bodyPr numCol="1">
            <a:normAutofit/>
          </a:bodyPr>
          <a:lstStyle/>
          <a:p>
            <a:r>
              <a:rPr lang="en-US" dirty="0"/>
              <a:t>most users have more than 40-month association with the platform.</a:t>
            </a:r>
          </a:p>
          <a:p>
            <a:r>
              <a:rPr lang="en-US" dirty="0"/>
              <a:t>one product is purchased in bulk.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6A4C31-6B42-FF1E-DDD0-AD10415A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693" y="889247"/>
            <a:ext cx="3957977" cy="21766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BF0EEA-ECD7-1F82-0259-5B69C8BDF925}"/>
              </a:ext>
            </a:extLst>
          </p:cNvPr>
          <p:cNvSpPr txBox="1">
            <a:spLocks/>
          </p:cNvSpPr>
          <p:nvPr/>
        </p:nvSpPr>
        <p:spPr>
          <a:xfrm>
            <a:off x="647330" y="3139281"/>
            <a:ext cx="9601200" cy="579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and Observations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008C88-FB77-08EF-2DEC-4C339C07D2AB}"/>
              </a:ext>
            </a:extLst>
          </p:cNvPr>
          <p:cNvSpPr txBox="1">
            <a:spLocks/>
          </p:cNvSpPr>
          <p:nvPr/>
        </p:nvSpPr>
        <p:spPr>
          <a:xfrm>
            <a:off x="647331" y="4101996"/>
            <a:ext cx="5105400" cy="160537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07C20DAB-98FC-F41A-301A-E4D5991CD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47" y="3444081"/>
            <a:ext cx="5241522" cy="241297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44034D-9CD8-8AE7-59CF-F7A43487469B}"/>
              </a:ext>
            </a:extLst>
          </p:cNvPr>
          <p:cNvSpPr txBox="1">
            <a:spLocks/>
          </p:cNvSpPr>
          <p:nvPr/>
        </p:nvSpPr>
        <p:spPr>
          <a:xfrm>
            <a:off x="799730" y="1303026"/>
            <a:ext cx="6543583" cy="160537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Visualize 2 numerical attributes (Tenure_Months, Quantity) using histograms.</a:t>
            </a:r>
          </a:p>
          <a:p>
            <a:r>
              <a:rPr lang="en-US" dirty="0"/>
              <a:t>We added drop down menus to enable customize the plots by changing number od bins.</a:t>
            </a:r>
          </a:p>
        </p:txBody>
      </p:sp>
    </p:spTree>
    <p:extLst>
      <p:ext uri="{BB962C8B-B14F-4D97-AF65-F5344CB8AC3E}">
        <p14:creationId xmlns:p14="http://schemas.microsoft.com/office/powerpoint/2010/main" val="4508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3) Study Distribution Using Density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008C88-FB77-08EF-2DEC-4C339C07D2AB}"/>
              </a:ext>
            </a:extLst>
          </p:cNvPr>
          <p:cNvSpPr txBox="1">
            <a:spLocks/>
          </p:cNvSpPr>
          <p:nvPr/>
        </p:nvSpPr>
        <p:spPr>
          <a:xfrm>
            <a:off x="647330" y="4101996"/>
            <a:ext cx="5558161" cy="160537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44034D-9CD8-8AE7-59CF-F7A43487469B}"/>
              </a:ext>
            </a:extLst>
          </p:cNvPr>
          <p:cNvSpPr txBox="1">
            <a:spLocks/>
          </p:cNvSpPr>
          <p:nvPr/>
        </p:nvSpPr>
        <p:spPr>
          <a:xfrm>
            <a:off x="952130" y="4243205"/>
            <a:ext cx="4759158" cy="1605378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Avg price plot shows skewedness to the right.</a:t>
            </a:r>
          </a:p>
          <a:p>
            <a:r>
              <a:rPr lang="en-US" dirty="0"/>
              <a:t>The Delivery charge plot show that most of the charges are between 0 &amp; 50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D5F9CF64-D515-E5D5-BEBE-35F17DA3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68" y="1009417"/>
            <a:ext cx="4596158" cy="23591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68BFAFB-8C0F-57D3-5FC3-80BF4317A64E}"/>
              </a:ext>
            </a:extLst>
          </p:cNvPr>
          <p:cNvSpPr txBox="1">
            <a:spLocks/>
          </p:cNvSpPr>
          <p:nvPr/>
        </p:nvSpPr>
        <p:spPr>
          <a:xfrm>
            <a:off x="647330" y="3449405"/>
            <a:ext cx="9601200" cy="579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and Observation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EF5722-5273-3D05-BEA2-AB49A621A5BE}"/>
              </a:ext>
            </a:extLst>
          </p:cNvPr>
          <p:cNvSpPr txBox="1">
            <a:spLocks/>
          </p:cNvSpPr>
          <p:nvPr/>
        </p:nvSpPr>
        <p:spPr>
          <a:xfrm>
            <a:off x="952130" y="1455426"/>
            <a:ext cx="6543583" cy="160537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Visualize Distribution of 2 numerical attributes (</a:t>
            </a:r>
            <a:r>
              <a:rPr lang="en-US" dirty="0" err="1"/>
              <a:t>Avg_price</a:t>
            </a:r>
            <a:r>
              <a:rPr lang="en-US" dirty="0"/>
              <a:t>, </a:t>
            </a:r>
            <a:r>
              <a:rPr lang="en-US" dirty="0" err="1"/>
              <a:t>delivery_charges</a:t>
            </a:r>
            <a:r>
              <a:rPr lang="en-US" dirty="0"/>
              <a:t>) using density plot.</a:t>
            </a:r>
          </a:p>
          <a:p>
            <a:r>
              <a:rPr lang="en-US" dirty="0"/>
              <a:t>We added sliders to enable customize the plots by adjust the bandwidth of the plot.</a:t>
            </a:r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DD13D6-D9FA-48D5-8ACE-2207F7CE3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645" y="3610664"/>
            <a:ext cx="5558160" cy="24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4) Sales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008C88-FB77-08EF-2DEC-4C339C07D2AB}"/>
              </a:ext>
            </a:extLst>
          </p:cNvPr>
          <p:cNvSpPr txBox="1">
            <a:spLocks/>
          </p:cNvSpPr>
          <p:nvPr/>
        </p:nvSpPr>
        <p:spPr>
          <a:xfrm>
            <a:off x="647330" y="4101996"/>
            <a:ext cx="5558161" cy="160537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EF5722-5273-3D05-BEA2-AB49A621A5BE}"/>
              </a:ext>
            </a:extLst>
          </p:cNvPr>
          <p:cNvSpPr txBox="1">
            <a:spLocks/>
          </p:cNvSpPr>
          <p:nvPr/>
        </p:nvSpPr>
        <p:spPr>
          <a:xfrm>
            <a:off x="647330" y="1166021"/>
            <a:ext cx="8647590" cy="173697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created new attribute for sales to analyze it using bar chart daily and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cumulative ( monthly and seasonally –for which we also created a new attribute-).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We added radio buttons to allow f</a:t>
            </a:r>
            <a:r>
              <a:rPr lang="en-US" dirty="0"/>
              <a:t>iltering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sales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Daily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–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Monthly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–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Seasonally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8553DC-8303-7661-68CC-7BBCAF63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49" y="3141872"/>
            <a:ext cx="487748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0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Results and Observations 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DB208486-2822-E710-029D-F7AF7029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79" y="925497"/>
            <a:ext cx="4820324" cy="2391109"/>
          </a:xfrm>
          <a:prstGeom prst="rect">
            <a:avLst/>
          </a:prstGeom>
        </p:spPr>
      </p:pic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0A146EC-408E-0990-DD8C-868598ED9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97" y="3541394"/>
            <a:ext cx="4820324" cy="2391109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144A6467-BD23-CE26-BB86-61DC70E63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879" y="3541394"/>
            <a:ext cx="4820324" cy="239110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F74C84-CE48-A893-6806-6F892C8B3922}"/>
              </a:ext>
            </a:extLst>
          </p:cNvPr>
          <p:cNvSpPr txBox="1">
            <a:spLocks/>
          </p:cNvSpPr>
          <p:nvPr/>
        </p:nvSpPr>
        <p:spPr>
          <a:xfrm>
            <a:off x="647330" y="1166021"/>
            <a:ext cx="5448670" cy="173697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Sales seems to increase gradually especially on months that have celebration like December.</a:t>
            </a:r>
          </a:p>
          <a:p>
            <a:r>
              <a:rPr lang="en-US" dirty="0">
                <a:latin typeface="+mj-lt"/>
              </a:rPr>
              <a:t>Fall &amp; winter have the highest sales.</a:t>
            </a:r>
          </a:p>
        </p:txBody>
      </p:sp>
    </p:spTree>
    <p:extLst>
      <p:ext uri="{BB962C8B-B14F-4D97-AF65-F5344CB8AC3E}">
        <p14:creationId xmlns:p14="http://schemas.microsoft.com/office/powerpoint/2010/main" val="281496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5) Sales Distribution Filtered By Location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8BFAFB-8C0F-57D3-5FC3-80BF4317A64E}"/>
              </a:ext>
            </a:extLst>
          </p:cNvPr>
          <p:cNvSpPr txBox="1">
            <a:spLocks/>
          </p:cNvSpPr>
          <p:nvPr/>
        </p:nvSpPr>
        <p:spPr>
          <a:xfrm>
            <a:off x="647330" y="2898876"/>
            <a:ext cx="9601200" cy="579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EF5722-5273-3D05-BEA2-AB49A621A5BE}"/>
              </a:ext>
            </a:extLst>
          </p:cNvPr>
          <p:cNvSpPr txBox="1">
            <a:spLocks/>
          </p:cNvSpPr>
          <p:nvPr/>
        </p:nvSpPr>
        <p:spPr>
          <a:xfrm>
            <a:off x="949285" y="1021160"/>
            <a:ext cx="5794110" cy="188095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Visualize Distribution sales attribute using density plot and filter it by location.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We added radio buttons to allow f</a:t>
            </a:r>
            <a:r>
              <a:rPr lang="en-US" dirty="0"/>
              <a:t>iltering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sales different locations (Chicago, California, New York, New Jersey, Washington DC).</a:t>
            </a:r>
            <a:endParaRPr lang="en-US" dirty="0">
              <a:latin typeface="+mj-lt"/>
            </a:endParaRPr>
          </a:p>
        </p:txBody>
      </p:sp>
      <p:pic>
        <p:nvPicPr>
          <p:cNvPr id="9" name="Picture 8" descr="A screenshot of a black box&#10;&#10;Description automatically generated">
            <a:extLst>
              <a:ext uri="{FF2B5EF4-FFF2-40B4-BE49-F238E27FC236}">
                <a16:creationId xmlns:a16="http://schemas.microsoft.com/office/drawing/2014/main" id="{5622631A-FC54-7CBE-2621-22CD02DDB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50" y="1024394"/>
            <a:ext cx="4194520" cy="2164201"/>
          </a:xfrm>
          <a:prstGeom prst="rect">
            <a:avLst/>
          </a:prstGeom>
        </p:spPr>
      </p:pic>
      <p:pic>
        <p:nvPicPr>
          <p:cNvPr id="15" name="Picture 14" descr="A graph on a black background&#10;&#10;Description automatically generated">
            <a:extLst>
              <a:ext uri="{FF2B5EF4-FFF2-40B4-BE49-F238E27FC236}">
                <a16:creationId xmlns:a16="http://schemas.microsoft.com/office/drawing/2014/main" id="{E7CBD493-E913-E59C-5877-339E3EA4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14" y="3560604"/>
            <a:ext cx="3670670" cy="2273002"/>
          </a:xfrm>
          <a:prstGeom prst="rect">
            <a:avLst/>
          </a:prstGeom>
        </p:spPr>
      </p:pic>
      <p:pic>
        <p:nvPicPr>
          <p:cNvPr id="18" name="Picture 17" descr="A graph on a black background&#10;&#10;Description automatically generated">
            <a:extLst>
              <a:ext uri="{FF2B5EF4-FFF2-40B4-BE49-F238E27FC236}">
                <a16:creationId xmlns:a16="http://schemas.microsoft.com/office/drawing/2014/main" id="{0EDE40FF-7903-C16C-4496-4F85CB4A6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665" y="3560605"/>
            <a:ext cx="3670670" cy="2273001"/>
          </a:xfrm>
          <a:prstGeom prst="rect">
            <a:avLst/>
          </a:prstGeom>
        </p:spPr>
      </p:pic>
      <p:pic>
        <p:nvPicPr>
          <p:cNvPr id="20" name="Picture 19" descr="A graph on a screen&#10;&#10;Description automatically generated">
            <a:extLst>
              <a:ext uri="{FF2B5EF4-FFF2-40B4-BE49-F238E27FC236}">
                <a16:creationId xmlns:a16="http://schemas.microsoft.com/office/drawing/2014/main" id="{CB09C2B2-AB42-5DD5-C61F-44E4916F3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616" y="3560604"/>
            <a:ext cx="3670670" cy="22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>
            <a:normAutofit/>
          </a:bodyPr>
          <a:lstStyle/>
          <a:p>
            <a:r>
              <a:rPr lang="en-US" dirty="0"/>
              <a:t>6)Online Spend VS. Offline Spend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EF5722-5273-3D05-BEA2-AB49A621A5BE}"/>
              </a:ext>
            </a:extLst>
          </p:cNvPr>
          <p:cNvSpPr txBox="1">
            <a:spLocks/>
          </p:cNvSpPr>
          <p:nvPr/>
        </p:nvSpPr>
        <p:spPr>
          <a:xfrm>
            <a:off x="949284" y="1021161"/>
            <a:ext cx="10043835" cy="1518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Compare between amounts customers spend online and offline using histogram.</a:t>
            </a:r>
          </a:p>
          <a:p>
            <a:r>
              <a:rPr lang="en-US" dirty="0">
                <a:latin typeface="+mj-lt"/>
              </a:rPr>
              <a:t>Offline Spenders Seem to spend more money per purchase.</a:t>
            </a:r>
          </a:p>
          <a:p>
            <a:r>
              <a:rPr lang="en-US" dirty="0">
                <a:latin typeface="+mj-lt"/>
              </a:rPr>
              <a:t>Most customers prefer online shopping. 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70DF4A94-DE7C-06B8-1510-5976BF60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30" y="2793813"/>
            <a:ext cx="9783540" cy="32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B8E6F-0FFE-1838-DA98-A439E41B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26128"/>
            <a:ext cx="9601200" cy="609725"/>
          </a:xfrm>
        </p:spPr>
        <p:txBody>
          <a:bodyPr/>
          <a:lstStyle/>
          <a:p>
            <a:pPr algn="ctr"/>
            <a:r>
              <a:rPr lang="en-US" dirty="0"/>
              <a:t>Team Members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6A6D6F-D631-84AA-F411-D9767A862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67368"/>
              </p:ext>
            </p:extLst>
          </p:nvPr>
        </p:nvGraphicFramePr>
        <p:xfrm>
          <a:off x="2032000" y="1967439"/>
          <a:ext cx="81280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08955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39764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Member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7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Salma Ramy Mahmoud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20201700348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13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Zainab Salama 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20201700325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42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Alaa Salah Fahmy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20201700135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1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Mariam Ahmed Tawfik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20201700801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52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Omnia Khaled Abd-</a:t>
                      </a:r>
                      <a:r>
                        <a:rPr lang="en-US" dirty="0" err="1"/>
                        <a:t>Elmeged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20201700143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4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9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7) Product Categories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F74C84-CE48-A893-6806-6F892C8B3922}"/>
              </a:ext>
            </a:extLst>
          </p:cNvPr>
          <p:cNvSpPr txBox="1">
            <a:spLocks/>
          </p:cNvSpPr>
          <p:nvPr/>
        </p:nvSpPr>
        <p:spPr>
          <a:xfrm>
            <a:off x="647330" y="1166021"/>
            <a:ext cx="10142590" cy="173973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By this analysis we are trying to answer this question: Which Categories Are Preferred By Males And Females?</a:t>
            </a:r>
          </a:p>
          <a:p>
            <a:r>
              <a:rPr lang="en-US" dirty="0">
                <a:latin typeface="+mj-lt"/>
              </a:rPr>
              <a:t>Visualize product categories using count plot and we added radio buttons to allow filter visualization by males, females or both.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01A2FB5-CDD2-D011-B106-D9BC4984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597" y="2905760"/>
            <a:ext cx="500132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Results and Observations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F74C84-CE48-A893-6806-6F892C8B3922}"/>
              </a:ext>
            </a:extLst>
          </p:cNvPr>
          <p:cNvSpPr txBox="1">
            <a:spLocks/>
          </p:cNvSpPr>
          <p:nvPr/>
        </p:nvSpPr>
        <p:spPr>
          <a:xfrm>
            <a:off x="647330" y="1166021"/>
            <a:ext cx="9601200" cy="108949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Both female and male users prefer Apparel &amp; Nest-USA categories.</a:t>
            </a:r>
          </a:p>
          <a:p>
            <a:r>
              <a:rPr lang="en-US" dirty="0">
                <a:latin typeface="+mj-lt"/>
              </a:rPr>
              <a:t>Female Users have higher products overall.</a:t>
            </a:r>
          </a:p>
        </p:txBody>
      </p:sp>
      <p:pic>
        <p:nvPicPr>
          <p:cNvPr id="4" name="Picture 3" descr="A graph on a screen&#10;&#10;Description automatically generated">
            <a:extLst>
              <a:ext uri="{FF2B5EF4-FFF2-40B4-BE49-F238E27FC236}">
                <a16:creationId xmlns:a16="http://schemas.microsoft.com/office/drawing/2014/main" id="{10D10DC0-49FF-D902-7F39-302E817AA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4" y="2739681"/>
            <a:ext cx="3739233" cy="2467320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11F5EEC9-C5AE-2990-BA30-E68F3A6F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383" y="2739681"/>
            <a:ext cx="3739234" cy="2467320"/>
          </a:xfrm>
          <a:prstGeom prst="rect">
            <a:avLst/>
          </a:prstGeom>
        </p:spPr>
      </p:pic>
      <p:pic>
        <p:nvPicPr>
          <p:cNvPr id="12" name="Picture 11" descr="A graph on a screen&#10;&#10;Description automatically generated">
            <a:extLst>
              <a:ext uri="{FF2B5EF4-FFF2-40B4-BE49-F238E27FC236}">
                <a16:creationId xmlns:a16="http://schemas.microsoft.com/office/drawing/2014/main" id="{FB17D0C0-740E-7780-7D6B-1570BD291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733" y="2739681"/>
            <a:ext cx="3739233" cy="24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General Features Added to the Dashboard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F74C84-CE48-A893-6806-6F892C8B3922}"/>
              </a:ext>
            </a:extLst>
          </p:cNvPr>
          <p:cNvSpPr txBox="1">
            <a:spLocks/>
          </p:cNvSpPr>
          <p:nvPr/>
        </p:nvSpPr>
        <p:spPr>
          <a:xfrm>
            <a:off x="647330" y="962821"/>
            <a:ext cx="10142590" cy="1363819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Dark/Light mode toggle.</a:t>
            </a:r>
          </a:p>
          <a:p>
            <a:r>
              <a:rPr lang="en-US" dirty="0">
                <a:latin typeface="+mj-lt"/>
              </a:rPr>
              <a:t>clear and concise tooltips.</a:t>
            </a:r>
          </a:p>
          <a:p>
            <a:r>
              <a:rPr lang="en-US" dirty="0">
                <a:latin typeface="+mj-lt"/>
              </a:rPr>
              <a:t>Ability to </a:t>
            </a:r>
            <a:r>
              <a:rPr lang="en-US" dirty="0"/>
              <a:t>show/hide visualizations.</a:t>
            </a:r>
            <a:endParaRPr lang="en-US" dirty="0">
              <a:latin typeface="+mj-lt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835D51-2888-A05D-2245-EA010726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0" y="2407100"/>
            <a:ext cx="5286110" cy="263331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F62A7BE-5B41-6982-B55C-5D20AA80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40" y="2407099"/>
            <a:ext cx="5286110" cy="2633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10F503-9C15-F106-D107-4308F672AC8B}"/>
              </a:ext>
            </a:extLst>
          </p:cNvPr>
          <p:cNvSpPr txBox="1"/>
          <p:nvPr/>
        </p:nvSpPr>
        <p:spPr>
          <a:xfrm>
            <a:off x="4999385" y="5384800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Dark/Light Modes</a:t>
            </a:r>
          </a:p>
        </p:txBody>
      </p:sp>
    </p:spTree>
    <p:extLst>
      <p:ext uri="{BB962C8B-B14F-4D97-AF65-F5344CB8AC3E}">
        <p14:creationId xmlns:p14="http://schemas.microsoft.com/office/powerpoint/2010/main" val="85720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20C1B0E-0098-805A-3FB3-6CC3EB55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63" y="762000"/>
            <a:ext cx="3494917" cy="4095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C544A6-BA22-C01B-4D7B-96FB571FCF05}"/>
              </a:ext>
            </a:extLst>
          </p:cNvPr>
          <p:cNvSpPr txBox="1"/>
          <p:nvPr/>
        </p:nvSpPr>
        <p:spPr>
          <a:xfrm>
            <a:off x="1956873" y="527304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pic>
        <p:nvPicPr>
          <p:cNvPr id="9" name="Picture 8" descr="A screenshot of a black and white menu&#10;&#10;Description automatically generated">
            <a:extLst>
              <a:ext uri="{FF2B5EF4-FFF2-40B4-BE49-F238E27FC236}">
                <a16:creationId xmlns:a16="http://schemas.microsoft.com/office/drawing/2014/main" id="{12695801-58C9-6609-34F2-DE49315C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47" y="762000"/>
            <a:ext cx="5696745" cy="4095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1001C3-6B1B-CDDA-E8D0-56A35580654B}"/>
              </a:ext>
            </a:extLst>
          </p:cNvPr>
          <p:cNvSpPr txBox="1"/>
          <p:nvPr/>
        </p:nvSpPr>
        <p:spPr>
          <a:xfrm>
            <a:off x="7549052" y="5273040"/>
            <a:ext cx="1198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 Tips</a:t>
            </a:r>
          </a:p>
        </p:txBody>
      </p:sp>
    </p:spTree>
    <p:extLst>
      <p:ext uri="{BB962C8B-B14F-4D97-AF65-F5344CB8AC3E}">
        <p14:creationId xmlns:p14="http://schemas.microsoft.com/office/powerpoint/2010/main" val="28610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AB14-2002-89E8-0EA7-14F967431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584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0" y="889247"/>
            <a:ext cx="11544670" cy="5271856"/>
          </a:xfrm>
        </p:spPr>
        <p:txBody>
          <a:bodyPr numCol="1">
            <a:normAutofit fontScale="85000" lnSpcReduction="20000"/>
          </a:bodyPr>
          <a:lstStyle/>
          <a:p>
            <a:r>
              <a:rPr lang="en-US" sz="2200" dirty="0">
                <a:latin typeface="+mj-lt"/>
              </a:rPr>
              <a:t>This data is for exploring online shopping trends and patterns</a:t>
            </a:r>
          </a:p>
          <a:p>
            <a:r>
              <a:rPr lang="en-US" sz="2200" dirty="0">
                <a:latin typeface="+mj-lt"/>
              </a:rPr>
              <a:t>Data Attributes: 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Gender.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</a:t>
            </a:r>
            <a:r>
              <a:rPr lang="en-US" sz="2200" b="0" i="0" dirty="0">
                <a:effectLst/>
                <a:latin typeface="+mj-lt"/>
              </a:rPr>
              <a:t>Location: Location or address information of the customer.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</a:t>
            </a:r>
            <a:r>
              <a:rPr lang="en-US" sz="2200" dirty="0" err="1">
                <a:latin typeface="+mj-lt"/>
              </a:rPr>
              <a:t>Tenure_Months</a:t>
            </a:r>
            <a:r>
              <a:rPr lang="en-US" sz="2200" dirty="0">
                <a:latin typeface="+mj-lt"/>
              </a:rPr>
              <a:t>: Number of months the customer has been associated with the platform.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Transaction_Date.                         - Offline_Spend: Amount spent offline by the customer.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Product_Category.                         - Online_Spend: Amount spent online by the customer.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Quantity: Quantity of the product purchased in the transaction.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</a:t>
            </a:r>
            <a:r>
              <a:rPr lang="en-US" sz="2200" b="0" i="0" dirty="0">
                <a:effectLst/>
                <a:latin typeface="+mj-lt"/>
              </a:rPr>
              <a:t>Avg_Price</a:t>
            </a:r>
            <a:r>
              <a:rPr lang="en-US" sz="2200" dirty="0">
                <a:latin typeface="+mj-lt"/>
              </a:rPr>
              <a:t>.                                      - Month: Month of the transaction.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Delivery_Charges.                         - </a:t>
            </a:r>
            <a:r>
              <a:rPr lang="en-US" sz="2200" dirty="0" err="1">
                <a:latin typeface="+mj-lt"/>
              </a:rPr>
              <a:t>Discount_pct</a:t>
            </a:r>
            <a:r>
              <a:rPr lang="en-US" sz="2200" dirty="0">
                <a:latin typeface="+mj-lt"/>
              </a:rPr>
              <a:t>: </a:t>
            </a:r>
            <a:r>
              <a:rPr lang="en-US" sz="2200" b="0" i="0" dirty="0">
                <a:effectLst/>
                <a:latin typeface="+mj-lt"/>
              </a:rPr>
              <a:t>Percentage of discount applied to the transaction.</a:t>
            </a: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Coupon_Status: Status of the coupon associated with the transaction.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      - GST: Goods and Services Tax associated with the transaction.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Preprocessing &amp; Statistics </a:t>
            </a:r>
          </a:p>
        </p:txBody>
      </p:sp>
    </p:spTree>
    <p:extLst>
      <p:ext uri="{BB962C8B-B14F-4D97-AF65-F5344CB8AC3E}">
        <p14:creationId xmlns:p14="http://schemas.microsoft.com/office/powerpoint/2010/main" val="29822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0" y="889247"/>
            <a:ext cx="11544670" cy="5271856"/>
          </a:xfrm>
        </p:spPr>
        <p:txBody>
          <a:bodyPr numCol="1">
            <a:normAutofit/>
          </a:bodyPr>
          <a:lstStyle/>
          <a:p>
            <a:endParaRPr lang="en-US" dirty="0"/>
          </a:p>
          <a:p>
            <a:r>
              <a:rPr lang="en-US" dirty="0"/>
              <a:t>Remove Unnecessary Attributes.</a:t>
            </a:r>
          </a:p>
          <a:p>
            <a:r>
              <a:rPr lang="en-US" dirty="0"/>
              <a:t>Remove Null Values.</a:t>
            </a:r>
          </a:p>
          <a:p>
            <a:r>
              <a:rPr lang="en-US" dirty="0"/>
              <a:t>Remove Duplicated Rows.</a:t>
            </a:r>
          </a:p>
          <a:p>
            <a:r>
              <a:rPr lang="en-US" dirty="0"/>
              <a:t>Check Attributes’ Data Types and Fix it.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68A326-0873-D6FB-DA10-2F873B9D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1199839"/>
            <a:ext cx="6705601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Statistics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A533B6-DEF6-739D-DD05-DF0A0082E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330" y="880122"/>
            <a:ext cx="8658294" cy="5272088"/>
          </a:xfrm>
        </p:spPr>
      </p:pic>
    </p:spTree>
    <p:extLst>
      <p:ext uri="{BB962C8B-B14F-4D97-AF65-F5344CB8AC3E}">
        <p14:creationId xmlns:p14="http://schemas.microsoft.com/office/powerpoint/2010/main" val="290678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3440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1) Discovering Categorical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0" y="889247"/>
            <a:ext cx="6836546" cy="5271856"/>
          </a:xfrm>
        </p:spPr>
        <p:txBody>
          <a:bodyPr numCol="1">
            <a:normAutofit/>
          </a:bodyPr>
          <a:lstStyle/>
          <a:p>
            <a:endParaRPr lang="en-US" dirty="0"/>
          </a:p>
          <a:p>
            <a:r>
              <a:rPr lang="en-US" dirty="0"/>
              <a:t>Visualizing data’s categorical attributes ( Gender, Location, Product_Category, Coupon_Status) using both </a:t>
            </a:r>
            <a:r>
              <a:rPr lang="en-US" u="sng" dirty="0"/>
              <a:t>Bar chart </a:t>
            </a:r>
            <a:r>
              <a:rPr lang="en-US" dirty="0"/>
              <a:t>and </a:t>
            </a:r>
            <a:r>
              <a:rPr lang="en-US" u="sng" dirty="0"/>
              <a:t>Pie chart </a:t>
            </a:r>
            <a:r>
              <a:rPr lang="en-US" dirty="0"/>
              <a:t>.</a:t>
            </a:r>
          </a:p>
          <a:p>
            <a:r>
              <a:rPr lang="en-US" dirty="0"/>
              <a:t>We added drop down menu to allow switching between different categorical attributes to visualize also radio buttons to switch between pie chart and bar chart.</a:t>
            </a:r>
          </a:p>
          <a:p>
            <a:r>
              <a:rPr lang="en-US" dirty="0"/>
              <a:t>For pie chart we added check boxes to allow adding percentage or category count to the chart.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697276-A361-7C09-23F7-6B0CBDF8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44" y="1083538"/>
            <a:ext cx="4708124" cy="34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1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330" y="187911"/>
            <a:ext cx="9601200" cy="579438"/>
          </a:xfrm>
        </p:spPr>
        <p:txBody>
          <a:bodyPr/>
          <a:lstStyle/>
          <a:p>
            <a:r>
              <a:rPr lang="en-US" dirty="0"/>
              <a:t>Results (1)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4BA0E6-1837-6759-BA5F-55040B8BE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0" y="1074197"/>
            <a:ext cx="10875886" cy="49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8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241</TotalTime>
  <Words>751</Words>
  <Application>Microsoft Office PowerPoint</Application>
  <PresentationFormat>Widescreen</PresentationFormat>
  <Paragraphs>110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Diamond Grid 16x9</vt:lpstr>
      <vt:lpstr>Online Shopping Data Analysis</vt:lpstr>
      <vt:lpstr>Team Members</vt:lpstr>
      <vt:lpstr>About Dataset</vt:lpstr>
      <vt:lpstr>Preprocessing &amp; Statistics </vt:lpstr>
      <vt:lpstr>Preprocessing</vt:lpstr>
      <vt:lpstr>Statistics </vt:lpstr>
      <vt:lpstr>Dashboard</vt:lpstr>
      <vt:lpstr>1) Discovering Categorical Attributes</vt:lpstr>
      <vt:lpstr>Results (1)</vt:lpstr>
      <vt:lpstr>Results (2)</vt:lpstr>
      <vt:lpstr>Results (3)</vt:lpstr>
      <vt:lpstr>Results (4)</vt:lpstr>
      <vt:lpstr>Observations </vt:lpstr>
      <vt:lpstr>2) Study Some Attributes Using Histograms</vt:lpstr>
      <vt:lpstr>3) Study Distribution Using Density Plot</vt:lpstr>
      <vt:lpstr>4) Sales Analysis</vt:lpstr>
      <vt:lpstr>Results and Observations </vt:lpstr>
      <vt:lpstr>5) Sales Distribution Filtered By Location</vt:lpstr>
      <vt:lpstr>6)Online Spend VS. Offline Spend</vt:lpstr>
      <vt:lpstr>7) Product Categories Analysis</vt:lpstr>
      <vt:lpstr>Results and Observations </vt:lpstr>
      <vt:lpstr>General Features Added to the 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Data Analysis</dc:title>
  <dc:creator>salma ramy</dc:creator>
  <cp:lastModifiedBy>salma ramy</cp:lastModifiedBy>
  <cp:revision>1</cp:revision>
  <dcterms:created xsi:type="dcterms:W3CDTF">2023-12-16T18:46:42Z</dcterms:created>
  <dcterms:modified xsi:type="dcterms:W3CDTF">2023-12-16T22:48:33Z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