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Nunito" charset="1" panose="00000500000000000000"/>
      <p:regular r:id="rId16"/>
    </p:embeddedFont>
    <p:embeddedFont>
      <p:font typeface="Nunito Bold" charset="1" panose="00000800000000000000"/>
      <p:regular r:id="rId17"/>
    </p:embeddedFont>
    <p:embeddedFont>
      <p:font typeface="Nunito Bold Italics" charset="1" panose="00000000000000000000"/>
      <p:regular r:id="rId18"/>
    </p:embeddedFont>
    <p:embeddedFont>
      <p:font typeface="Nunito Light" charset="1" panose="00000400000000000000"/>
      <p:regular r:id="rId19"/>
    </p:embeddedFont>
    <p:embeddedFont>
      <p:font typeface="Nunito Heavy" charset="1" panose="00000000000000000000"/>
      <p:regular r:id="rId20"/>
    </p:embeddedFont>
    <p:embeddedFont>
      <p:font typeface="Nunito Heavy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190453" y="4762704"/>
            <a:ext cx="9907094" cy="1396259"/>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Final Project Data Engineering Dibimbing Batch 2</a:t>
            </a:r>
          </a:p>
        </p:txBody>
      </p:sp>
      <p:sp>
        <p:nvSpPr>
          <p:cNvPr name="TextBox 11" id="11"/>
          <p:cNvSpPr txBox="true"/>
          <p:nvPr/>
        </p:nvSpPr>
        <p:spPr>
          <a:xfrm rot="0">
            <a:off x="8017380" y="6774278"/>
            <a:ext cx="5577893" cy="514350"/>
          </a:xfrm>
          <a:prstGeom prst="rect">
            <a:avLst/>
          </a:prstGeom>
        </p:spPr>
        <p:txBody>
          <a:bodyPr anchor="t" rtlCol="false" tIns="0" lIns="0" bIns="0" rIns="0">
            <a:spAutoFit/>
          </a:bodyPr>
          <a:lstStyle/>
          <a:p>
            <a:pPr>
              <a:lnSpc>
                <a:spcPts val="4200"/>
              </a:lnSpc>
            </a:pPr>
            <a:r>
              <a:rPr lang="en-US" sz="3000">
                <a:solidFill>
                  <a:srgbClr val="000000"/>
                </a:solidFill>
                <a:latin typeface="Nunito"/>
              </a:rPr>
              <a:t>Salma Nurjihan</a:t>
            </a:r>
          </a:p>
        </p:txBody>
      </p:sp>
      <p:sp>
        <p:nvSpPr>
          <p:cNvPr name="Freeform 12" id="12"/>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4456979" y="3291566"/>
            <a:ext cx="9907094" cy="685391"/>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Himalayan Expedition ETL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5139012" y="0"/>
            <a:ext cx="8961120" cy="10287000"/>
          </a:xfrm>
          <a:custGeom>
            <a:avLst/>
            <a:gdLst/>
            <a:ahLst/>
            <a:cxnLst/>
            <a:rect r="r" b="b" t="t" l="l"/>
            <a:pathLst>
              <a:path h="10287000" w="8961120">
                <a:moveTo>
                  <a:pt x="0" y="0"/>
                </a:moveTo>
                <a:lnTo>
                  <a:pt x="8961120" y="0"/>
                </a:lnTo>
                <a:lnTo>
                  <a:pt x="8961120" y="10287000"/>
                </a:lnTo>
                <a:lnTo>
                  <a:pt x="0" y="10287000"/>
                </a:lnTo>
                <a:lnTo>
                  <a:pt x="0" y="0"/>
                </a:lnTo>
                <a:close/>
              </a:path>
            </a:pathLst>
          </a:custGeom>
          <a:blipFill>
            <a:blip r:embed="rId8"/>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76200"/>
              <a:ext cx="2109623" cy="531898"/>
            </a:xfrm>
            <a:prstGeom prst="rect">
              <a:avLst/>
            </a:prstGeom>
          </p:spPr>
          <p:txBody>
            <a:bodyPr anchor="ctr" rtlCol="false" tIns="50800" lIns="50800" bIns="50800" rIns="50800"/>
            <a:lstStyle/>
            <a:p>
              <a:pPr algn="ctr">
                <a:lnSpc>
                  <a:spcPts val="5319"/>
                </a:lnSpc>
                <a:spcBef>
                  <a:spcPct val="0"/>
                </a:spcBef>
              </a:pPr>
              <a:r>
                <a:rPr lang="en-US" sz="3799">
                  <a:solidFill>
                    <a:srgbClr val="000000"/>
                  </a:solidFill>
                  <a:latin typeface="Canva Sans Bold"/>
                </a:rPr>
                <a:t>Glossary Dataset</a:t>
              </a: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028700" y="4881724"/>
            <a:ext cx="16230600" cy="656590"/>
          </a:xfrm>
          <a:prstGeom prst="rect">
            <a:avLst/>
          </a:prstGeom>
        </p:spPr>
        <p:txBody>
          <a:bodyPr anchor="t" rtlCol="false" tIns="0" lIns="0" bIns="0" rIns="0">
            <a:spAutoFit/>
          </a:bodyPr>
          <a:lstStyle/>
          <a:p>
            <a:pPr>
              <a:lnSpc>
                <a:spcPts val="2659"/>
              </a:lnSpc>
              <a:spcBef>
                <a:spcPct val="0"/>
              </a:spcBef>
            </a:pPr>
            <a:r>
              <a:rPr lang="en-US" sz="1899">
                <a:solidFill>
                  <a:srgbClr val="000000"/>
                </a:solidFill>
                <a:latin typeface="Canva Sans"/>
              </a:rPr>
              <a:t>The </a:t>
            </a:r>
            <a:r>
              <a:rPr lang="en-US" sz="1899">
                <a:solidFill>
                  <a:srgbClr val="000000"/>
                </a:solidFill>
                <a:latin typeface="Canva Sans Bold"/>
              </a:rPr>
              <a:t>Members</a:t>
            </a:r>
            <a:r>
              <a:rPr lang="en-US" sz="1899">
                <a:solidFill>
                  <a:srgbClr val="000000"/>
                </a:solidFill>
                <a:latin typeface="Canva Sans"/>
              </a:rPr>
              <a:t> table describes each of the members on the climbing team and </a:t>
            </a:r>
            <a:r>
              <a:rPr lang="en-US" sz="1899">
                <a:solidFill>
                  <a:srgbClr val="000000"/>
                </a:solidFill>
                <a:latin typeface="Canva Sans"/>
              </a:rPr>
              <a:t>hired personnel who were significantly involved in the expedition.</a:t>
            </a:r>
          </a:p>
        </p:txBody>
      </p:sp>
      <p:sp>
        <p:nvSpPr>
          <p:cNvPr name="TextBox 17" id="17"/>
          <p:cNvSpPr txBox="true"/>
          <p:nvPr/>
        </p:nvSpPr>
        <p:spPr>
          <a:xfrm rot="0">
            <a:off x="1028700" y="5871689"/>
            <a:ext cx="16230600" cy="323215"/>
          </a:xfrm>
          <a:prstGeom prst="rect">
            <a:avLst/>
          </a:prstGeom>
        </p:spPr>
        <p:txBody>
          <a:bodyPr anchor="t" rtlCol="false" tIns="0" lIns="0" bIns="0" rIns="0">
            <a:spAutoFit/>
          </a:bodyPr>
          <a:lstStyle/>
          <a:p>
            <a:pPr>
              <a:lnSpc>
                <a:spcPts val="2659"/>
              </a:lnSpc>
              <a:spcBef>
                <a:spcPct val="0"/>
              </a:spcBef>
            </a:pPr>
            <a:r>
              <a:rPr lang="en-US" sz="1899">
                <a:solidFill>
                  <a:srgbClr val="000000"/>
                </a:solidFill>
                <a:latin typeface="Canva Sans"/>
              </a:rPr>
              <a:t>The </a:t>
            </a:r>
            <a:r>
              <a:rPr lang="en-US" sz="1899">
                <a:solidFill>
                  <a:srgbClr val="000000"/>
                </a:solidFill>
                <a:latin typeface="Canva Sans Bold"/>
              </a:rPr>
              <a:t>Expeditions</a:t>
            </a:r>
            <a:r>
              <a:rPr lang="en-US" sz="1899">
                <a:solidFill>
                  <a:srgbClr val="000000"/>
                </a:solidFill>
                <a:latin typeface="Canva Sans"/>
              </a:rPr>
              <a:t> table describes each of the climbing expeditions.</a:t>
            </a:r>
          </a:p>
        </p:txBody>
      </p:sp>
      <p:sp>
        <p:nvSpPr>
          <p:cNvPr name="TextBox 18" id="18"/>
          <p:cNvSpPr txBox="true"/>
          <p:nvPr/>
        </p:nvSpPr>
        <p:spPr>
          <a:xfrm rot="0">
            <a:off x="1028700" y="6642579"/>
            <a:ext cx="16230600" cy="323215"/>
          </a:xfrm>
          <a:prstGeom prst="rect">
            <a:avLst/>
          </a:prstGeom>
        </p:spPr>
        <p:txBody>
          <a:bodyPr anchor="t" rtlCol="false" tIns="0" lIns="0" bIns="0" rIns="0">
            <a:spAutoFit/>
          </a:bodyPr>
          <a:lstStyle/>
          <a:p>
            <a:pPr>
              <a:lnSpc>
                <a:spcPts val="2659"/>
              </a:lnSpc>
              <a:spcBef>
                <a:spcPct val="0"/>
              </a:spcBef>
            </a:pPr>
            <a:r>
              <a:rPr lang="en-US" sz="1899">
                <a:solidFill>
                  <a:srgbClr val="000000"/>
                </a:solidFill>
                <a:latin typeface="Canva Sans"/>
              </a:rPr>
              <a:t>The </a:t>
            </a:r>
            <a:r>
              <a:rPr lang="en-US" sz="1899">
                <a:solidFill>
                  <a:srgbClr val="000000"/>
                </a:solidFill>
                <a:latin typeface="Canva Sans Bold"/>
              </a:rPr>
              <a:t>Peaks</a:t>
            </a:r>
            <a:r>
              <a:rPr lang="en-US" sz="1899">
                <a:solidFill>
                  <a:srgbClr val="000000"/>
                </a:solidFill>
                <a:latin typeface="Canva Sans"/>
              </a:rPr>
              <a:t> table describes the mountaineering peaks of Nepal, one record for </a:t>
            </a:r>
            <a:r>
              <a:rPr lang="en-US" sz="1899">
                <a:solidFill>
                  <a:srgbClr val="000000"/>
                </a:solidFill>
                <a:latin typeface="Canva Sans"/>
              </a:rPr>
              <a:t>each peak.</a:t>
            </a:r>
          </a:p>
        </p:txBody>
      </p:sp>
      <p:sp>
        <p:nvSpPr>
          <p:cNvPr name="TextBox 19" id="19"/>
          <p:cNvSpPr txBox="true"/>
          <p:nvPr/>
        </p:nvSpPr>
        <p:spPr>
          <a:xfrm rot="0">
            <a:off x="1028700" y="2445803"/>
            <a:ext cx="16230600" cy="2323465"/>
          </a:xfrm>
          <a:prstGeom prst="rect">
            <a:avLst/>
          </a:prstGeom>
        </p:spPr>
        <p:txBody>
          <a:bodyPr anchor="t" rtlCol="false" tIns="0" lIns="0" bIns="0" rIns="0">
            <a:spAutoFit/>
          </a:bodyPr>
          <a:lstStyle/>
          <a:p>
            <a:pPr>
              <a:lnSpc>
                <a:spcPts val="2659"/>
              </a:lnSpc>
            </a:pPr>
            <a:r>
              <a:rPr lang="en-US" sz="1899">
                <a:solidFill>
                  <a:srgbClr val="000000"/>
                </a:solidFill>
                <a:latin typeface="Canva Sans"/>
              </a:rPr>
              <a:t>The Himalayan Database is a compilation of records for all expeditions that have climbed in the Nepal Himalaya. The database is based on the expedition archives of Elizabeth Hawley, a longtime journalist based in Kathmandu, and it is supplemented by information gathered from books, alpine journals and correspondence with Himalayan climbers.</a:t>
            </a:r>
          </a:p>
          <a:p>
            <a:pPr>
              <a:lnSpc>
                <a:spcPts val="2659"/>
              </a:lnSpc>
            </a:pPr>
            <a:r>
              <a:rPr lang="en-US" sz="1899">
                <a:solidFill>
                  <a:srgbClr val="000000"/>
                </a:solidFill>
                <a:latin typeface="Canva Sans"/>
              </a:rPr>
              <a:t>The data cover all expeditions from 1905 through Spring 2019 to more than 465 significant peaks in Nepal. Also included are expeditions to both sides of border peaks such as Everest, Cho Oyu, Makalu and Kangchenjunga as well as to some smaller border peaks. Data on expeditions to trekking peaks are included for early attempts, first ascents and major accidents.</a:t>
            </a:r>
          </a:p>
          <a:p>
            <a:pPr>
              <a:lnSpc>
                <a:spcPts val="2659"/>
              </a:lnSpc>
              <a:spcBef>
                <a:spcPct val="0"/>
              </a:spcBef>
            </a:pPr>
          </a:p>
        </p:txBody>
      </p:sp>
      <p:sp>
        <p:nvSpPr>
          <p:cNvPr name="TextBox 20" id="20"/>
          <p:cNvSpPr txBox="true"/>
          <p:nvPr/>
        </p:nvSpPr>
        <p:spPr>
          <a:xfrm rot="0">
            <a:off x="1028700" y="9292422"/>
            <a:ext cx="16230600" cy="656590"/>
          </a:xfrm>
          <a:prstGeom prst="rect">
            <a:avLst/>
          </a:prstGeom>
        </p:spPr>
        <p:txBody>
          <a:bodyPr anchor="t" rtlCol="false" tIns="0" lIns="0" bIns="0" rIns="0">
            <a:spAutoFit/>
          </a:bodyPr>
          <a:lstStyle/>
          <a:p>
            <a:pPr algn="ctr">
              <a:lnSpc>
                <a:spcPts val="2659"/>
              </a:lnSpc>
            </a:pPr>
            <a:r>
              <a:rPr lang="en-US" sz="1899">
                <a:solidFill>
                  <a:srgbClr val="000000"/>
                </a:solidFill>
                <a:latin typeface="Canva Sans"/>
              </a:rPr>
              <a:t>source : https://github.com/tacookson/data/blob/master/himalayan-expeditions/ref/himalayan-expeditions-tidy-tuesday.md</a:t>
            </a:r>
          </a:p>
          <a:p>
            <a:pPr algn="ctr">
              <a:lnSpc>
                <a:spcPts val="2659"/>
              </a:lnSpc>
              <a:spcBef>
                <a:spcPct val="0"/>
              </a:spcBef>
            </a:pPr>
            <a:r>
              <a:rPr lang="en-US" sz="1899">
                <a:solidFill>
                  <a:srgbClr val="000000"/>
                </a:solidFill>
                <a:latin typeface="Canva Sans"/>
              </a:rPr>
              <a:t>https://www.himalayandatabase.com/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76200"/>
              <a:ext cx="2109623" cy="531898"/>
            </a:xfrm>
            <a:prstGeom prst="rect">
              <a:avLst/>
            </a:prstGeom>
          </p:spPr>
          <p:txBody>
            <a:bodyPr anchor="ctr" rtlCol="false" tIns="50800" lIns="50800" bIns="50800" rIns="50800"/>
            <a:lstStyle/>
            <a:p>
              <a:pPr algn="ctr">
                <a:lnSpc>
                  <a:spcPts val="5320"/>
                </a:lnSpc>
                <a:spcBef>
                  <a:spcPct val="0"/>
                </a:spcBef>
              </a:pPr>
              <a:r>
                <a:rPr lang="en-US" sz="3800">
                  <a:solidFill>
                    <a:srgbClr val="000000"/>
                  </a:solidFill>
                  <a:latin typeface="Canva Sans Bold"/>
                </a:rPr>
                <a:t>Data Architecture</a:t>
              </a: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892171" y="2560760"/>
            <a:ext cx="16367129" cy="5864888"/>
          </a:xfrm>
          <a:custGeom>
            <a:avLst/>
            <a:gdLst/>
            <a:ahLst/>
            <a:cxnLst/>
            <a:rect r="r" b="b" t="t" l="l"/>
            <a:pathLst>
              <a:path h="5864888" w="16367129">
                <a:moveTo>
                  <a:pt x="0" y="0"/>
                </a:moveTo>
                <a:lnTo>
                  <a:pt x="16367129" y="0"/>
                </a:lnTo>
                <a:lnTo>
                  <a:pt x="16367129" y="5864887"/>
                </a:lnTo>
                <a:lnTo>
                  <a:pt x="0" y="5864887"/>
                </a:lnTo>
                <a:lnTo>
                  <a:pt x="0" y="0"/>
                </a:lnTo>
                <a:close/>
              </a:path>
            </a:pathLst>
          </a:custGeom>
          <a:blipFill>
            <a:blip r:embed="rId8"/>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DAFzQGFGOEI</dc:identifier>
  <dcterms:modified xsi:type="dcterms:W3CDTF">2011-08-01T06:04:30Z</dcterms:modified>
  <cp:revision>1</cp:revision>
  <dc:title>Final Project Data Engineering Dibimbing</dc:title>
</cp:coreProperties>
</file>