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 id="2147483676" r:id="rId2"/>
  </p:sldMasterIdLst>
  <p:notesMasterIdLst>
    <p:notesMasterId r:id="rId15"/>
  </p:notesMasterIdLst>
  <p:sldIdLst>
    <p:sldId id="256" r:id="rId3"/>
    <p:sldId id="258" r:id="rId4"/>
    <p:sldId id="259" r:id="rId5"/>
    <p:sldId id="260" r:id="rId6"/>
    <p:sldId id="261" r:id="rId7"/>
    <p:sldId id="262" r:id="rId8"/>
    <p:sldId id="267" r:id="rId9"/>
    <p:sldId id="263" r:id="rId10"/>
    <p:sldId id="264" r:id="rId11"/>
    <p:sldId id="265" r:id="rId12"/>
    <p:sldId id="268" r:id="rId13"/>
    <p:sldId id="266" r:id="rId14"/>
  </p:sldIdLst>
  <p:sldSz cx="9144000" cy="5143500" type="screen16x9"/>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1032"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7515110cb_1_42:notes"/>
          <p:cNvSpPr txBox="1">
            <a:spLocks noGrp="1"/>
          </p:cNvSpPr>
          <p:nvPr>
            <p:ph type="body" idx="1"/>
          </p:nvPr>
        </p:nvSpPr>
        <p:spPr>
          <a:xfrm>
            <a:off x="975360" y="4560570"/>
            <a:ext cx="5364480" cy="4320540"/>
          </a:xfrm>
          <a:prstGeom prst="rect">
            <a:avLst/>
          </a:prstGeom>
          <a:noFill/>
          <a:ln>
            <a:noFill/>
          </a:ln>
        </p:spPr>
        <p:txBody>
          <a:bodyPr spcFirstLastPara="1" wrap="square" lIns="96645" tIns="96645" rIns="96645" bIns="96645" anchor="ctr" anchorCtr="0">
            <a:noAutofit/>
          </a:bodyPr>
          <a:lstStyle/>
          <a:p>
            <a:pPr marL="0" indent="0">
              <a:buNone/>
            </a:pPr>
            <a:endParaRPr/>
          </a:p>
        </p:txBody>
      </p:sp>
      <p:sp>
        <p:nvSpPr>
          <p:cNvPr id="127" name="Google Shape;127;g57515110cb_1_4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51e57a7178_0_4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51e57a7178_0_4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787DF08E-854B-9D6F-9CAE-4D79AD78FEA5}"/>
            </a:ext>
          </a:extLst>
        </p:cNvPr>
        <p:cNvGrpSpPr/>
        <p:nvPr/>
      </p:nvGrpSpPr>
      <p:grpSpPr>
        <a:xfrm>
          <a:off x="0" y="0"/>
          <a:ext cx="0" cy="0"/>
          <a:chOff x="0" y="0"/>
          <a:chExt cx="0" cy="0"/>
        </a:xfrm>
      </p:grpSpPr>
      <p:sp>
        <p:nvSpPr>
          <p:cNvPr id="191" name="Google Shape;191;g151e57a7178_0_40:notes">
            <a:extLst>
              <a:ext uri="{FF2B5EF4-FFF2-40B4-BE49-F238E27FC236}">
                <a16:creationId xmlns:a16="http://schemas.microsoft.com/office/drawing/2014/main" id="{DCFD3F56-5AFD-CD9F-090A-FD282E5D55DA}"/>
              </a:ext>
            </a:extLst>
          </p:cNvPr>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51e57a7178_0_40:notes">
            <a:extLst>
              <a:ext uri="{FF2B5EF4-FFF2-40B4-BE49-F238E27FC236}">
                <a16:creationId xmlns:a16="http://schemas.microsoft.com/office/drawing/2014/main" id="{659C3907-E694-49F7-5CA6-3FE4B1808DA9}"/>
              </a:ext>
            </a:extLst>
          </p:cNvPr>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4236349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51e57a7178_0_4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51e57a7178_0_48: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63c535a6a2_0_4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63c535a6a2_0_4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51e57a7178_0_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51e57a7178_0_4: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r>
              <a:rPr lang="en-US" dirty="0"/>
              <a:t>Agile empowers the team—not just to deliver faster, but to </a:t>
            </a:r>
            <a:r>
              <a:rPr lang="en-US" b="1" dirty="0"/>
              <a:t>own their work</a:t>
            </a:r>
            <a:r>
              <a:rPr lang="en-US" dirty="0"/>
              <a:t>, </a:t>
            </a:r>
            <a:r>
              <a:rPr lang="en-US" b="1" dirty="0"/>
              <a:t>collaborate more deeply</a:t>
            </a:r>
            <a:r>
              <a:rPr lang="en-US" dirty="0"/>
              <a:t>, and </a:t>
            </a:r>
            <a:r>
              <a:rPr lang="en-US" b="1" dirty="0"/>
              <a:t>grow professionally</a:t>
            </a:r>
            <a:r>
              <a:rPr lang="en-US" dirty="0"/>
              <a:t>. In the </a:t>
            </a:r>
            <a:r>
              <a:rPr lang="en-US" dirty="0" err="1"/>
              <a:t>WorldVisitz</a:t>
            </a:r>
            <a:r>
              <a:rPr lang="en-US" dirty="0"/>
              <a:t> context, where developers are split across time zones, Agile will help </a:t>
            </a:r>
            <a:r>
              <a:rPr lang="en-US" b="1" dirty="0"/>
              <a:t>break down silos</a:t>
            </a:r>
            <a:r>
              <a:rPr lang="en-US" dirty="0"/>
              <a:t>, </a:t>
            </a:r>
            <a:r>
              <a:rPr lang="en-US" b="1" dirty="0"/>
              <a:t>build trust</a:t>
            </a:r>
            <a:r>
              <a:rPr lang="en-US" dirty="0"/>
              <a:t>, and foster a more </a:t>
            </a:r>
            <a:r>
              <a:rPr lang="en-US" b="1" dirty="0"/>
              <a:t>collaborative, efficient, and motivated team</a:t>
            </a:r>
            <a:r>
              <a:rPr lang="en-US" dirty="0"/>
              <a:t> environment.</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51e57a7178_0_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51e57a7178_0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51e57a7178_0_1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51e57a7178_0_1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r>
              <a:rPr lang="en-US" dirty="0"/>
              <a:t>Our recommendation is a Burndown or Velocity chart. This radiator gives a quantitative picture of how the team is progressing toward completing the sprint goal. It shows if we're on track, ahead, or behind. It also helps in forecasting and planning future sprints more realistically. For stakeholders, it's a powerful visual that communicates progress at a glance</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51e57a7178_0_2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51e57a7178_0_29: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r>
              <a:rPr lang="en-US" dirty="0"/>
              <a:t>The Daily Scrum is a quick team sync held every morning. It’s not a status report—it's a coordination meeting. The goal is to surface blockers and align on progress. Time-boxed to 15 minutes to keep it focused and energizing.</a:t>
            </a:r>
          </a:p>
          <a:p>
            <a:pPr marL="0" indent="0">
              <a:buNone/>
            </a:pPr>
            <a:r>
              <a:rPr lang="en-US" dirty="0"/>
              <a:t>Sprint Planning kicks off the sprint. The Product Owner presents the top-priority items from the backlog. The team then discusses what they can realistically commit to. We define a Sprint Goal to stay focused and aligned.</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a:extLst>
            <a:ext uri="{FF2B5EF4-FFF2-40B4-BE49-F238E27FC236}">
              <a16:creationId xmlns:a16="http://schemas.microsoft.com/office/drawing/2014/main" id="{3948D79E-B4ED-E20F-9862-9E86EC0AEA3B}"/>
            </a:ext>
          </a:extLst>
        </p:cNvPr>
        <p:cNvGrpSpPr/>
        <p:nvPr/>
      </p:nvGrpSpPr>
      <p:grpSpPr>
        <a:xfrm>
          <a:off x="0" y="0"/>
          <a:ext cx="0" cy="0"/>
          <a:chOff x="0" y="0"/>
          <a:chExt cx="0" cy="0"/>
        </a:xfrm>
      </p:grpSpPr>
      <p:sp>
        <p:nvSpPr>
          <p:cNvPr id="168" name="Google Shape;168;g151e57a7178_0_29:notes">
            <a:extLst>
              <a:ext uri="{FF2B5EF4-FFF2-40B4-BE49-F238E27FC236}">
                <a16:creationId xmlns:a16="http://schemas.microsoft.com/office/drawing/2014/main" id="{701FD09B-9F09-57B5-7324-AD64A2FA5D70}"/>
              </a:ext>
            </a:extLst>
          </p:cNvPr>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51e57a7178_0_29:notes">
            <a:extLst>
              <a:ext uri="{FF2B5EF4-FFF2-40B4-BE49-F238E27FC236}">
                <a16:creationId xmlns:a16="http://schemas.microsoft.com/office/drawing/2014/main" id="{0CE0F20C-2F74-05E1-BFDF-03427BCC8B6B}"/>
              </a:ext>
            </a:extLst>
          </p:cNvPr>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r>
              <a:rPr lang="en-US" dirty="0"/>
              <a:t>The Sprint Review is a chance to showcase completed work to stakeholders. It’s collaborative—stakeholders give feedback, which may influence the next sprint. It keeps development transparent and customer-focused.</a:t>
            </a:r>
          </a:p>
          <a:p>
            <a:pPr marL="0" indent="0">
              <a:buNone/>
            </a:pPr>
            <a:r>
              <a:rPr lang="en-US" dirty="0"/>
              <a:t>The Retrospective is our team’s safe space to reflect. We talk openly about what worked and what didn’t. The most important part is identifying </a:t>
            </a:r>
            <a:r>
              <a:rPr lang="en-US" b="1" dirty="0"/>
              <a:t>actionable improvements</a:t>
            </a:r>
            <a:r>
              <a:rPr lang="en-US" dirty="0"/>
              <a:t> for the next sprint. This is how we grow as a team.</a:t>
            </a:r>
          </a:p>
          <a:p>
            <a:pPr marL="0" indent="0">
              <a:buNone/>
            </a:pPr>
            <a:r>
              <a:rPr lang="en-US" dirty="0"/>
              <a:t>These ceremonies create rhythm and predictability, helping Agile teams stay aligned and continuously improve. By sticking to this schedule and using each ceremony purposefully, we maintain transparency, adapt quickly, and deliver value consistently.</a:t>
            </a:r>
            <a:endParaRPr dirty="0"/>
          </a:p>
        </p:txBody>
      </p:sp>
    </p:spTree>
    <p:extLst>
      <p:ext uri="{BB962C8B-B14F-4D97-AF65-F5344CB8AC3E}">
        <p14:creationId xmlns:p14="http://schemas.microsoft.com/office/powerpoint/2010/main" val="3311684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51e57a7178_0_1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51e57a7178_0_1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51e57a7178_0_2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51e57a7178_0_2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56" name="Google Shape;56;p14"/>
          <p:cNvSpPr txBox="1">
            <a:spLocks noGrp="1"/>
          </p:cNvSpPr>
          <p:nvPr>
            <p:ph type="title"/>
          </p:nvPr>
        </p:nvSpPr>
        <p:spPr>
          <a:xfrm>
            <a:off x="457200" y="834727"/>
            <a:ext cx="8229600" cy="13893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7" name="Google Shape;57;p14"/>
          <p:cNvSpPr txBox="1">
            <a:spLocks noGrp="1"/>
          </p:cNvSpPr>
          <p:nvPr>
            <p:ph type="body" idx="1"/>
          </p:nvPr>
        </p:nvSpPr>
        <p:spPr>
          <a:xfrm>
            <a:off x="457200" y="2195513"/>
            <a:ext cx="5038800" cy="10035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8" name="Google Shape;58;p1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gue" type="tx">
  <p:cSld name="TITLE_AND_BODY">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61" name="Google Shape;61;p1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p:cSld name="Title">
    <p:bg>
      <p:bgPr>
        <a:solidFill>
          <a:srgbClr val="FFFFFF"/>
        </a:solidFill>
        <a:effectLst/>
      </p:bgPr>
    </p:bg>
    <p:spTree>
      <p:nvGrpSpPr>
        <p:cNvPr id="1" name="Shape 62"/>
        <p:cNvGrpSpPr/>
        <p:nvPr/>
      </p:nvGrpSpPr>
      <p:grpSpPr>
        <a:xfrm>
          <a:off x="0" y="0"/>
          <a:ext cx="0" cy="0"/>
          <a:chOff x="0" y="0"/>
          <a:chExt cx="0" cy="0"/>
        </a:xfrm>
      </p:grpSpPr>
      <p:sp>
        <p:nvSpPr>
          <p:cNvPr id="63" name="Google Shape;63;p16"/>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4" name="Google Shape;64;p16"/>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5" name="Google Shape;65;p16"/>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66" name="Google Shape;66;p1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
        <p:nvSpPr>
          <p:cNvPr id="67" name="Google Shape;67;p16"/>
          <p:cNvSpPr txBox="1">
            <a:spLocks noGrp="1"/>
          </p:cNvSpPr>
          <p:nvPr>
            <p:ph type="body" idx="3"/>
          </p:nvPr>
        </p:nvSpPr>
        <p:spPr>
          <a:xfrm>
            <a:off x="457200" y="1715877"/>
            <a:ext cx="8229600" cy="2857800"/>
          </a:xfrm>
          <a:prstGeom prst="rect">
            <a:avLst/>
          </a:prstGeom>
          <a:noFill/>
          <a:ln>
            <a:noFill/>
          </a:ln>
        </p:spPr>
        <p:txBody>
          <a:bodyPr spcFirstLastPara="1" wrap="square" lIns="34275" tIns="34275" rIns="34275" bIns="34275" anchor="ctr" anchorCtr="0">
            <a:noAutofit/>
          </a:bodyPr>
          <a:lstStyle>
            <a:lvl1pPr marL="457200" marR="0" lvl="0"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gue with Subtitle">
  <p:cSld name="Segue with Subtitle">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0" name="Google Shape;70;p17"/>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71" name="Google Shape;71;p1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gue with Subtitle Light">
  <p:cSld name="Segue with Subtitle Light">
    <p:bg>
      <p:bgPr>
        <a:solidFill>
          <a:srgbClr val="02B3E4"/>
        </a:solidFill>
        <a:effectLst/>
      </p:bgPr>
    </p:bg>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4" name="Google Shape;74;p18"/>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75" name="Google Shape;75;p1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gue Light">
  <p:cSld name="Segue Light">
    <p:bg>
      <p:bgPr>
        <a:solidFill>
          <a:srgbClr val="02B3E4"/>
        </a:solidFill>
        <a:effectLst/>
      </p:bgPr>
    </p:bg>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8" name="Google Shape;78;p1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FFFFFF"/>
        </a:solidFill>
        <a:effectLst/>
      </p:bgPr>
    </p:bg>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457200" y="667978"/>
            <a:ext cx="8229600" cy="2665800"/>
          </a:xfrm>
          <a:prstGeom prst="rect">
            <a:avLst/>
          </a:prstGeom>
          <a:noFill/>
          <a:ln>
            <a:noFill/>
          </a:ln>
        </p:spPr>
        <p:txBody>
          <a:bodyPr spcFirstLastPara="1" wrap="square" lIns="34275" tIns="34275" rIns="34275" bIns="34275" anchor="b" anchorCtr="0">
            <a:noAutofit/>
          </a:bodyPr>
          <a:lstStyle>
            <a:lvl1pPr marL="152400" marR="0" lvl="0" indent="-152400" algn="l" rtl="0">
              <a:lnSpc>
                <a:spcPct val="100000"/>
              </a:lnSpc>
              <a:spcBef>
                <a:spcPts val="0"/>
              </a:spcBef>
              <a:spcAft>
                <a:spcPts val="0"/>
              </a:spcAft>
              <a:buClr>
                <a:srgbClr val="2D3D4A"/>
              </a:buClr>
              <a:buSzPts val="500"/>
              <a:buFont typeface="Open Sans"/>
              <a:buNone/>
              <a:defRPr sz="3600" b="0" i="1"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81" name="Google Shape;81;p20"/>
          <p:cNvSpPr txBox="1">
            <a:spLocks noGrp="1"/>
          </p:cNvSpPr>
          <p:nvPr>
            <p:ph type="body" idx="1"/>
          </p:nvPr>
        </p:nvSpPr>
        <p:spPr>
          <a:xfrm>
            <a:off x="609600" y="3419475"/>
            <a:ext cx="8077200" cy="7449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2pPr>
            <a:lvl3pPr marL="1371600" marR="0" lvl="2"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3pPr>
            <a:lvl4pPr marL="1828800" marR="0" lvl="3"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4pPr>
            <a:lvl5pPr marL="2286000" marR="0" lvl="4"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2" name="Google Shape;82;p20"/>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with Content">
  <p:cSld name="Title with Content">
    <p:bg>
      <p:bgPr>
        <a:solidFill>
          <a:srgbClr val="FFFFFF"/>
        </a:solidFill>
        <a:effectLst/>
      </p:bgPr>
    </p:bg>
    <p:spTree>
      <p:nvGrpSpPr>
        <p:cNvPr id="1" name="Shape 83"/>
        <p:cNvGrpSpPr/>
        <p:nvPr/>
      </p:nvGrpSpPr>
      <p:grpSpPr>
        <a:xfrm>
          <a:off x="0" y="0"/>
          <a:ext cx="0" cy="0"/>
          <a:chOff x="0" y="0"/>
          <a:chExt cx="0" cy="0"/>
        </a:xfrm>
      </p:grpSpPr>
      <p:sp>
        <p:nvSpPr>
          <p:cNvPr id="84" name="Google Shape;84;p21"/>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5" name="Google Shape;85;p21"/>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6" name="Google Shape;86;p21"/>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87" name="Google Shape;87;p21"/>
          <p:cNvSpPr txBox="1">
            <a:spLocks noGrp="1"/>
          </p:cNvSpPr>
          <p:nvPr>
            <p:ph type="body" idx="3"/>
          </p:nvPr>
        </p:nvSpPr>
        <p:spPr>
          <a:xfrm>
            <a:off x="457200" y="1714500"/>
            <a:ext cx="8229600" cy="28575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700"/>
              </a:spcBef>
              <a:spcAft>
                <a:spcPts val="0"/>
              </a:spcAft>
              <a:buClr>
                <a:srgbClr val="2D3D4A"/>
              </a:buClr>
              <a:buSzPts val="1400"/>
              <a:buFont typeface="Cabin"/>
              <a:buChar char="•"/>
              <a:defRPr sz="1800" b="0" i="0" u="none" strike="noStrike" cap="none">
                <a:solidFill>
                  <a:srgbClr val="2D3D4A"/>
                </a:solidFill>
                <a:latin typeface="Open Sans"/>
                <a:ea typeface="Open Sans"/>
                <a:cs typeface="Open Sans"/>
                <a:sym typeface="Open Sans"/>
              </a:defRPr>
            </a:lvl1pPr>
            <a:lvl2pPr marL="914400" marR="0" lvl="1" indent="-311150" algn="l" rtl="0">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8" name="Google Shape;88;p21"/>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age">
  <p:cSld name="Image">
    <p:bg>
      <p:bgPr>
        <a:solidFill>
          <a:srgbClr val="2D3D4A"/>
        </a:solidFill>
        <a:effectLst/>
      </p:bgPr>
    </p:bg>
    <p:spTree>
      <p:nvGrpSpPr>
        <p:cNvPr id="1" name="Shape 96"/>
        <p:cNvGrpSpPr/>
        <p:nvPr/>
      </p:nvGrpSpPr>
      <p:grpSpPr>
        <a:xfrm>
          <a:off x="0" y="0"/>
          <a:ext cx="0" cy="0"/>
          <a:chOff x="0" y="0"/>
          <a:chExt cx="0" cy="0"/>
        </a:xfrm>
      </p:grpSpPr>
      <p:sp>
        <p:nvSpPr>
          <p:cNvPr id="97" name="Google Shape;97;p23"/>
          <p:cNvSpPr>
            <a:spLocks noGrp="1"/>
          </p:cNvSpPr>
          <p:nvPr>
            <p:ph type="pic" idx="2"/>
          </p:nvPr>
        </p:nvSpPr>
        <p:spPr>
          <a:xfrm>
            <a:off x="0" y="0"/>
            <a:ext cx="9144000" cy="51435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0" marR="0" lvl="1"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0" marR="0" lvl="2"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0" marR="0" lvl="3"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0" marR="0" lvl="4"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0" marR="0" lvl="5" indent="5334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0" marR="0" lvl="6" indent="7112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0" marR="0" lvl="7" indent="8890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0" marR="0" lvl="8" indent="10668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8" name="Google Shape;98;p2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emo">
  <p:cSld name="Demo">
    <p:spTree>
      <p:nvGrpSpPr>
        <p:cNvPr id="1" name="Shape 99"/>
        <p:cNvGrpSpPr/>
        <p:nvPr/>
      </p:nvGrpSpPr>
      <p:grpSpPr>
        <a:xfrm>
          <a:off x="0" y="0"/>
          <a:ext cx="0" cy="0"/>
          <a:chOff x="0" y="0"/>
          <a:chExt cx="0" cy="0"/>
        </a:xfrm>
      </p:grpSpPr>
      <p:pic>
        <p:nvPicPr>
          <p:cNvPr id="100" name="Google Shape;100;p2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101" name="Google Shape;101;p24"/>
          <p:cNvSpPr txBox="1">
            <a:spLocks noGrp="1"/>
          </p:cNvSpPr>
          <p:nvPr>
            <p:ph type="body" idx="1"/>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457200" marR="0" lvl="0" indent="-2286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102" name="Google Shape;102;p2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Logo A Dark">
  <p:cSld name="Logo A Dark">
    <p:spTree>
      <p:nvGrpSpPr>
        <p:cNvPr id="1" name="Shape 103"/>
        <p:cNvGrpSpPr/>
        <p:nvPr/>
      </p:nvGrpSpPr>
      <p:grpSpPr>
        <a:xfrm>
          <a:off x="0" y="0"/>
          <a:ext cx="0" cy="0"/>
          <a:chOff x="0" y="0"/>
          <a:chExt cx="0" cy="0"/>
        </a:xfrm>
      </p:grpSpPr>
      <p:sp>
        <p:nvSpPr>
          <p:cNvPr id="104" name="Google Shape;104;p25"/>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a:p>
        </p:txBody>
      </p:sp>
      <p:sp>
        <p:nvSpPr>
          <p:cNvPr id="105" name="Google Shape;105;p25"/>
          <p:cNvSpPr/>
          <p:nvPr/>
        </p:nvSpPr>
        <p:spPr>
          <a:xfrm>
            <a:off x="3796401" y="3514398"/>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Font typeface="Open Sans"/>
              <a:buNone/>
            </a:pPr>
            <a:r>
              <a:rPr lang="en" sz="1800" b="0" i="0" u="none" strike="noStrike" cap="none">
                <a:solidFill>
                  <a:srgbClr val="FFFFFF"/>
                </a:solidFill>
                <a:latin typeface="Open Sans"/>
                <a:ea typeface="Open Sans"/>
                <a:cs typeface="Open Sans"/>
                <a:sym typeface="Open Sans"/>
              </a:rPr>
              <a:t>Be in Demand</a:t>
            </a:r>
            <a:endParaRPr sz="500"/>
          </a:p>
        </p:txBody>
      </p:sp>
      <p:pic>
        <p:nvPicPr>
          <p:cNvPr id="106" name="Google Shape;106;p25"/>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107" name="Google Shape;107;p2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Logo A Light">
  <p:cSld name="Logo A Light">
    <p:bg>
      <p:bgPr>
        <a:solidFill>
          <a:srgbClr val="02B3E4"/>
        </a:solidFill>
        <a:effectLst/>
      </p:bgPr>
    </p:bg>
    <p:spTree>
      <p:nvGrpSpPr>
        <p:cNvPr id="1" name="Shape 108"/>
        <p:cNvGrpSpPr/>
        <p:nvPr/>
      </p:nvGrpSpPr>
      <p:grpSpPr>
        <a:xfrm>
          <a:off x="0" y="0"/>
          <a:ext cx="0" cy="0"/>
          <a:chOff x="0" y="0"/>
          <a:chExt cx="0" cy="0"/>
        </a:xfrm>
      </p:grpSpPr>
      <p:sp>
        <p:nvSpPr>
          <p:cNvPr id="109" name="Google Shape;109;p26"/>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a:p>
        </p:txBody>
      </p:sp>
      <p:sp>
        <p:nvSpPr>
          <p:cNvPr id="110" name="Google Shape;110;p26"/>
          <p:cNvSpPr/>
          <p:nvPr/>
        </p:nvSpPr>
        <p:spPr>
          <a:xfrm>
            <a:off x="3796401" y="3514725"/>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Font typeface="Open Sans"/>
              <a:buNone/>
            </a:pPr>
            <a:r>
              <a:rPr lang="en" sz="1800" b="0" i="0" u="none" strike="noStrike" cap="none">
                <a:solidFill>
                  <a:srgbClr val="FAFBFC"/>
                </a:solidFill>
                <a:latin typeface="Open Sans"/>
                <a:ea typeface="Open Sans"/>
                <a:cs typeface="Open Sans"/>
                <a:sym typeface="Open Sans"/>
              </a:rPr>
              <a:t>Be in Demand</a:t>
            </a:r>
            <a:endParaRPr sz="500"/>
          </a:p>
        </p:txBody>
      </p:sp>
      <p:pic>
        <p:nvPicPr>
          <p:cNvPr id="111" name="Google Shape;111;p26"/>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112" name="Google Shape;112;p26"/>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Logo B Dark">
  <p:cSld name="Logo B Dark">
    <p:spTree>
      <p:nvGrpSpPr>
        <p:cNvPr id="1" name="Shape 113"/>
        <p:cNvGrpSpPr/>
        <p:nvPr/>
      </p:nvGrpSpPr>
      <p:grpSpPr>
        <a:xfrm>
          <a:off x="0" y="0"/>
          <a:ext cx="0" cy="0"/>
          <a:chOff x="0" y="0"/>
          <a:chExt cx="0" cy="0"/>
        </a:xfrm>
      </p:grpSpPr>
      <p:sp>
        <p:nvSpPr>
          <p:cNvPr id="114" name="Google Shape;114;p27"/>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a:p>
        </p:txBody>
      </p:sp>
      <p:sp>
        <p:nvSpPr>
          <p:cNvPr id="115" name="Google Shape;115;p27"/>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Font typeface="Open Sans"/>
              <a:buNone/>
            </a:pPr>
            <a:r>
              <a:rPr lang="en" sz="1800" b="0" i="0" u="none" strike="noStrike" cap="none">
                <a:solidFill>
                  <a:srgbClr val="FFFFFF"/>
                </a:solidFill>
                <a:latin typeface="Open Sans"/>
                <a:ea typeface="Open Sans"/>
                <a:cs typeface="Open Sans"/>
                <a:sym typeface="Open Sans"/>
              </a:rPr>
              <a:t>Be in Demand</a:t>
            </a:r>
            <a:endParaRPr sz="500"/>
          </a:p>
        </p:txBody>
      </p:sp>
      <p:pic>
        <p:nvPicPr>
          <p:cNvPr id="116" name="Google Shape;116;p27"/>
          <p:cNvPicPr preferRelativeResize="0"/>
          <p:nvPr/>
        </p:nvPicPr>
        <p:blipFill rotWithShape="1">
          <a:blip r:embed="rId2">
            <a:alphaModFix/>
          </a:blip>
          <a:srcRect/>
          <a:stretch/>
        </p:blipFill>
        <p:spPr>
          <a:xfrm>
            <a:off x="2500679" y="2221260"/>
            <a:ext cx="4143300" cy="720000"/>
          </a:xfrm>
          <a:prstGeom prst="rect">
            <a:avLst/>
          </a:prstGeom>
          <a:noFill/>
          <a:ln>
            <a:noFill/>
          </a:ln>
        </p:spPr>
      </p:pic>
      <p:sp>
        <p:nvSpPr>
          <p:cNvPr id="117" name="Google Shape;117;p2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Logo B Light">
  <p:cSld name="Logo B Light">
    <p:bg>
      <p:bgPr>
        <a:solidFill>
          <a:srgbClr val="02B3E4"/>
        </a:solidFill>
        <a:effectLst/>
      </p:bgPr>
    </p:bg>
    <p:spTree>
      <p:nvGrpSpPr>
        <p:cNvPr id="1" name="Shape 118"/>
        <p:cNvGrpSpPr/>
        <p:nvPr/>
      </p:nvGrpSpPr>
      <p:grpSpPr>
        <a:xfrm>
          <a:off x="0" y="0"/>
          <a:ext cx="0" cy="0"/>
          <a:chOff x="0" y="0"/>
          <a:chExt cx="0" cy="0"/>
        </a:xfrm>
      </p:grpSpPr>
      <p:sp>
        <p:nvSpPr>
          <p:cNvPr id="119" name="Google Shape;119;p28"/>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a:p>
        </p:txBody>
      </p:sp>
      <p:sp>
        <p:nvSpPr>
          <p:cNvPr id="120" name="Google Shape;120;p28"/>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Font typeface="Open Sans"/>
              <a:buNone/>
            </a:pPr>
            <a:r>
              <a:rPr lang="en" sz="1800" b="0" i="0" u="none" strike="noStrike" cap="none">
                <a:solidFill>
                  <a:srgbClr val="FAFBFC"/>
                </a:solidFill>
                <a:latin typeface="Open Sans"/>
                <a:ea typeface="Open Sans"/>
                <a:cs typeface="Open Sans"/>
                <a:sym typeface="Open Sans"/>
              </a:rPr>
              <a:t>Be in Demand</a:t>
            </a:r>
            <a:endParaRPr sz="500"/>
          </a:p>
        </p:txBody>
      </p:sp>
      <p:pic>
        <p:nvPicPr>
          <p:cNvPr id="121" name="Google Shape;121;p28"/>
          <p:cNvPicPr preferRelativeResize="0"/>
          <p:nvPr/>
        </p:nvPicPr>
        <p:blipFill rotWithShape="1">
          <a:blip r:embed="rId2">
            <a:alphaModFix/>
          </a:blip>
          <a:srcRect/>
          <a:stretch/>
        </p:blipFill>
        <p:spPr>
          <a:xfrm>
            <a:off x="2500313" y="2221260"/>
            <a:ext cx="4143300" cy="720000"/>
          </a:xfrm>
          <a:prstGeom prst="rect">
            <a:avLst/>
          </a:prstGeom>
          <a:noFill/>
          <a:ln>
            <a:noFill/>
          </a:ln>
        </p:spPr>
      </p:pic>
      <p:sp>
        <p:nvSpPr>
          <p:cNvPr id="122" name="Google Shape;122;p2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p:cSld name="Blank">
    <p:bg>
      <p:bgPr>
        <a:solidFill>
          <a:srgbClr val="FFFFFF"/>
        </a:solidFill>
        <a:effectLst/>
      </p:bgPr>
    </p:bg>
    <p:spTree>
      <p:nvGrpSpPr>
        <p:cNvPr id="1" name="Shape 123"/>
        <p:cNvGrpSpPr/>
        <p:nvPr/>
      </p:nvGrpSpPr>
      <p:grpSpPr>
        <a:xfrm>
          <a:off x="0" y="0"/>
          <a:ext cx="0" cy="0"/>
          <a:chOff x="0" y="0"/>
          <a:chExt cx="0" cy="0"/>
        </a:xfrm>
      </p:grpSpPr>
      <p:sp>
        <p:nvSpPr>
          <p:cNvPr id="124" name="Google Shape;124;p2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3" name="TextBox 2">
            <a:extLst>
              <a:ext uri="{FF2B5EF4-FFF2-40B4-BE49-F238E27FC236}">
                <a16:creationId xmlns:a16="http://schemas.microsoft.com/office/drawing/2014/main" id="{806ECE9D-5E73-C23F-F894-9F7C0572D259}"/>
              </a:ext>
            </a:extLst>
          </p:cNvPr>
          <p:cNvSpPr txBox="1"/>
          <p:nvPr userDrawn="1">
            <p:extLst>
              <p:ext uri="{1162E1C5-73C7-4A58-AE30-91384D911F3F}">
                <p184:classification xmlns:p184="http://schemas.microsoft.com/office/powerpoint/2018/4/main" val="ftr"/>
              </p:ext>
            </p:extLst>
          </p:nvPr>
        </p:nvSpPr>
        <p:spPr>
          <a:xfrm>
            <a:off x="3971925" y="4927600"/>
            <a:ext cx="1228725" cy="152400"/>
          </a:xfrm>
          <a:prstGeom prst="rect">
            <a:avLst/>
          </a:prstGeom>
        </p:spPr>
        <p:txBody>
          <a:bodyPr horzOverflow="overflow" lIns="0" tIns="0" rIns="0" bIns="0">
            <a:spAutoFit/>
          </a:bodyPr>
          <a:lstStyle/>
          <a:p>
            <a:pPr algn="l"/>
            <a:r>
              <a:rPr lang="en-US" sz="1000">
                <a:solidFill>
                  <a:srgbClr val="FFFF00">
                    <a:alpha val="50000"/>
                  </a:srgbClr>
                </a:solidFill>
                <a:latin typeface="Calibri" panose="020F0502020204030204" pitchFamily="34" charset="0"/>
                <a:ea typeface="Calibri" panose="020F0502020204030204" pitchFamily="34" charset="0"/>
                <a:cs typeface="Calibri" panose="020F0502020204030204" pitchFamily="34" charset="0"/>
              </a:rPr>
              <a:t>Ejada Internal Use Only</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E3D49"/>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2" name="Google Shape;52;p13"/>
          <p:cNvSpPr txBox="1">
            <a:spLocks noGrp="1"/>
          </p:cNvSpPr>
          <p:nvPr>
            <p:ph type="body" idx="1"/>
          </p:nvPr>
        </p:nvSpPr>
        <p:spPr>
          <a:xfrm>
            <a:off x="614363" y="2662238"/>
            <a:ext cx="79152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3" name="Google Shape;53;p1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7276B410-58EC-E326-13EE-6040DDEB7E56}"/>
              </a:ext>
            </a:extLst>
          </p:cNvPr>
          <p:cNvSpPr txBox="1"/>
          <p:nvPr userDrawn="1">
            <p:extLst>
              <p:ext uri="{1162E1C5-73C7-4A58-AE30-91384D911F3F}">
                <p184:classification xmlns:p184="http://schemas.microsoft.com/office/powerpoint/2018/4/main" val="ftr"/>
              </p:ext>
            </p:extLst>
          </p:nvPr>
        </p:nvSpPr>
        <p:spPr>
          <a:xfrm>
            <a:off x="3971925" y="4927600"/>
            <a:ext cx="1228725" cy="152400"/>
          </a:xfrm>
          <a:prstGeom prst="rect">
            <a:avLst/>
          </a:prstGeom>
        </p:spPr>
        <p:txBody>
          <a:bodyPr horzOverflow="overflow" lIns="0" tIns="0" rIns="0" bIns="0">
            <a:spAutoFit/>
          </a:bodyPr>
          <a:lstStyle/>
          <a:p>
            <a:pPr algn="l"/>
            <a:r>
              <a:rPr lang="en-US" sz="1000">
                <a:solidFill>
                  <a:srgbClr val="FFFF00">
                    <a:alpha val="50000"/>
                  </a:srgbClr>
                </a:solidFill>
                <a:latin typeface="Calibri" panose="020F0502020204030204" pitchFamily="34" charset="0"/>
                <a:ea typeface="Calibri" panose="020F0502020204030204" pitchFamily="34" charset="0"/>
                <a:cs typeface="Calibri" panose="020F0502020204030204" pitchFamily="34" charset="0"/>
              </a:rPr>
              <a:t>Ejada Internal Use Only</a:t>
            </a: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8" r:id="rId9"/>
    <p:sldLayoutId id="2147483669" r:id="rId10"/>
    <p:sldLayoutId id="2147483670" r:id="rId11"/>
    <p:sldLayoutId id="2147483671" r:id="rId12"/>
    <p:sldLayoutId id="2147483672" r:id="rId13"/>
    <p:sldLayoutId id="2147483673" r:id="rId14"/>
    <p:sldLayoutId id="2147483674"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0"/>
          <p:cNvSpPr txBox="1">
            <a:spLocks noGrp="1"/>
          </p:cNvSpPr>
          <p:nvPr>
            <p:ph type="title"/>
          </p:nvPr>
        </p:nvSpPr>
        <p:spPr>
          <a:xfrm>
            <a:off x="457200" y="834727"/>
            <a:ext cx="8229600" cy="1389300"/>
          </a:xfrm>
          <a:prstGeom prst="rect">
            <a:avLst/>
          </a:prstGeom>
          <a:noFill/>
          <a:ln>
            <a:noFill/>
          </a:ln>
        </p:spPr>
        <p:txBody>
          <a:bodyPr spcFirstLastPara="1" wrap="square" lIns="0" tIns="0" rIns="0" bIns="0" anchor="b" anchorCtr="0">
            <a:noAutofit/>
          </a:bodyPr>
          <a:lstStyle/>
          <a:p>
            <a:pPr marL="0" marR="0" lvl="0" indent="0" algn="l" rtl="0">
              <a:lnSpc>
                <a:spcPct val="120000"/>
              </a:lnSpc>
              <a:spcBef>
                <a:spcPts val="0"/>
              </a:spcBef>
              <a:spcAft>
                <a:spcPts val="0"/>
              </a:spcAft>
              <a:buClr>
                <a:srgbClr val="FFFFFF"/>
              </a:buClr>
              <a:buFont typeface="Open Sans"/>
              <a:buNone/>
            </a:pPr>
            <a:r>
              <a:rPr lang="en" sz="4200"/>
              <a:t>WorldVisitz Mobile Application Agile Delivery Launch</a:t>
            </a:r>
            <a:endParaRPr sz="4200"/>
          </a:p>
        </p:txBody>
      </p:sp>
      <p:sp>
        <p:nvSpPr>
          <p:cNvPr id="130" name="Google Shape;130;p30"/>
          <p:cNvSpPr txBox="1">
            <a:spLocks noGrp="1"/>
          </p:cNvSpPr>
          <p:nvPr>
            <p:ph type="body" idx="1"/>
          </p:nvPr>
        </p:nvSpPr>
        <p:spPr>
          <a:xfrm>
            <a:off x="457200" y="2195525"/>
            <a:ext cx="5900700" cy="1003500"/>
          </a:xfrm>
          <a:prstGeom prst="rect">
            <a:avLst/>
          </a:prstGeom>
          <a:noFill/>
          <a:ln>
            <a:noFill/>
          </a:ln>
        </p:spPr>
        <p:txBody>
          <a:bodyPr spcFirstLastPara="1" wrap="square" lIns="0" tIns="0" rIns="0" bIns="0" anchor="t" anchorCtr="0">
            <a:noAutofit/>
          </a:bodyPr>
          <a:lstStyle/>
          <a:p>
            <a:pPr marL="0" marR="0" lvl="0" indent="0" algn="l" rtl="0">
              <a:lnSpc>
                <a:spcPct val="131250"/>
              </a:lnSpc>
              <a:spcBef>
                <a:spcPts val="0"/>
              </a:spcBef>
              <a:spcAft>
                <a:spcPts val="0"/>
              </a:spcAft>
              <a:buClr>
                <a:srgbClr val="9CBDD8"/>
              </a:buClr>
              <a:buFont typeface="Open Sans"/>
              <a:buNone/>
            </a:pPr>
            <a:r>
              <a:rPr lang="en" dirty="0"/>
              <a:t>Agile Onboarding - Presentation for the Agile Team</a:t>
            </a:r>
            <a:endParaRPr b="1" dirty="0"/>
          </a:p>
          <a:p>
            <a:pPr marL="0" marR="0" lvl="0" indent="0" algn="l" rtl="0">
              <a:lnSpc>
                <a:spcPct val="131250"/>
              </a:lnSpc>
              <a:spcBef>
                <a:spcPts val="0"/>
              </a:spcBef>
              <a:spcAft>
                <a:spcPts val="0"/>
              </a:spcAft>
              <a:buClr>
                <a:srgbClr val="9CBDD8"/>
              </a:buClr>
              <a:buFont typeface="Open Sans"/>
              <a:buNone/>
            </a:pPr>
            <a:endParaRPr b="1" dirty="0"/>
          </a:p>
          <a:p>
            <a:pPr marL="0" marR="0" lvl="0" indent="0" algn="l" rtl="0">
              <a:lnSpc>
                <a:spcPct val="131250"/>
              </a:lnSpc>
              <a:spcBef>
                <a:spcPts val="0"/>
              </a:spcBef>
              <a:spcAft>
                <a:spcPts val="0"/>
              </a:spcAft>
              <a:buClr>
                <a:srgbClr val="9CBDD8"/>
              </a:buClr>
              <a:buFont typeface="Open Sans"/>
              <a:buNone/>
            </a:pPr>
            <a:r>
              <a:rPr lang="en" b="1" dirty="0"/>
              <a:t>Presented by: Salma Attia</a:t>
            </a:r>
            <a:endParaRPr b="1" dirty="0"/>
          </a:p>
          <a:p>
            <a:pPr marL="0" marR="0" lvl="0" indent="0" algn="l" rtl="0">
              <a:lnSpc>
                <a:spcPct val="131250"/>
              </a:lnSpc>
              <a:spcBef>
                <a:spcPts val="0"/>
              </a:spcBef>
              <a:spcAft>
                <a:spcPts val="0"/>
              </a:spcAft>
              <a:buClr>
                <a:srgbClr val="9CBDD8"/>
              </a:buClr>
              <a:buFont typeface="Open Sans"/>
              <a:buNone/>
            </a:pPr>
            <a:endParaRPr sz="500" dirty="0"/>
          </a:p>
        </p:txBody>
      </p:sp>
      <p:sp>
        <p:nvSpPr>
          <p:cNvPr id="131" name="Google Shape;131;p30"/>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2019 Udacity.  All rights reserved.</a:t>
            </a:r>
            <a:endParaRPr sz="50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6" name="Google Shape;196;p39"/>
          <p:cNvSpPr txBox="1">
            <a:spLocks noGrp="1"/>
          </p:cNvSpPr>
          <p:nvPr>
            <p:ph type="title"/>
          </p:nvPr>
        </p:nvSpPr>
        <p:spPr>
          <a:xfrm>
            <a:off x="457200" y="304800"/>
            <a:ext cx="8229600"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dirty="0"/>
              <a:t>Appendix 1 - Skill Gaps</a:t>
            </a:r>
            <a:endParaRPr dirty="0"/>
          </a:p>
        </p:txBody>
      </p:sp>
      <p:graphicFrame>
        <p:nvGraphicFramePr>
          <p:cNvPr id="3" name="Table 2">
            <a:extLst>
              <a:ext uri="{FF2B5EF4-FFF2-40B4-BE49-F238E27FC236}">
                <a16:creationId xmlns:a16="http://schemas.microsoft.com/office/drawing/2014/main" id="{FA9ACDB4-A207-3F9D-8CC8-A54CAF649A9F}"/>
              </a:ext>
            </a:extLst>
          </p:cNvPr>
          <p:cNvGraphicFramePr/>
          <p:nvPr>
            <p:extLst>
              <p:ext uri="{D42A27DB-BD31-4B8C-83A1-F6EECF244321}">
                <p14:modId xmlns:p14="http://schemas.microsoft.com/office/powerpoint/2010/main" val="1081597131"/>
              </p:ext>
            </p:extLst>
          </p:nvPr>
        </p:nvGraphicFramePr>
        <p:xfrm>
          <a:off x="222885" y="1089660"/>
          <a:ext cx="8698230" cy="3402330"/>
        </p:xfrm>
        <a:graphic>
          <a:graphicData uri="http://schemas.openxmlformats.org/drawingml/2006/table">
            <a:tbl>
              <a:tblPr firstRow="1" bandRow="1">
                <a:tableStyleId>{5C22544A-7EE6-4342-B048-85BDC9FD1C3A}</a:tableStyleId>
              </a:tblPr>
              <a:tblGrid>
                <a:gridCol w="657225">
                  <a:extLst>
                    <a:ext uri="{9D8B030D-6E8A-4147-A177-3AD203B41FA5}">
                      <a16:colId xmlns:a16="http://schemas.microsoft.com/office/drawing/2014/main" val="20000"/>
                    </a:ext>
                  </a:extLst>
                </a:gridCol>
                <a:gridCol w="3125470">
                  <a:extLst>
                    <a:ext uri="{9D8B030D-6E8A-4147-A177-3AD203B41FA5}">
                      <a16:colId xmlns:a16="http://schemas.microsoft.com/office/drawing/2014/main" val="20001"/>
                    </a:ext>
                  </a:extLst>
                </a:gridCol>
                <a:gridCol w="4915535">
                  <a:extLst>
                    <a:ext uri="{9D8B030D-6E8A-4147-A177-3AD203B41FA5}">
                      <a16:colId xmlns:a16="http://schemas.microsoft.com/office/drawing/2014/main" val="20002"/>
                    </a:ext>
                  </a:extLst>
                </a:gridCol>
              </a:tblGrid>
              <a:tr h="293370">
                <a:tc>
                  <a:txBody>
                    <a:bodyPr/>
                    <a:lstStyle/>
                    <a:p>
                      <a:pPr algn="ctr">
                        <a:buNone/>
                      </a:pPr>
                      <a:r>
                        <a:rPr lang="en-US" sz="1000" dirty="0">
                          <a:solidFill>
                            <a:srgbClr val="FFFFFF"/>
                          </a:solidFill>
                        </a:rPr>
                        <a:t>Name</a:t>
                      </a:r>
                    </a:p>
                  </a:txBody>
                  <a:tcPr/>
                </a:tc>
                <a:tc>
                  <a:txBody>
                    <a:bodyPr/>
                    <a:lstStyle/>
                    <a:p>
                      <a:pPr algn="ctr">
                        <a:buNone/>
                      </a:pPr>
                      <a:r>
                        <a:rPr lang="en-US" sz="1000">
                          <a:solidFill>
                            <a:srgbClr val="FFFFFF"/>
                          </a:solidFill>
                        </a:rPr>
                        <a:t>Current Work Style</a:t>
                      </a:r>
                    </a:p>
                  </a:txBody>
                  <a:tcPr/>
                </a:tc>
                <a:tc>
                  <a:txBody>
                    <a:bodyPr/>
                    <a:lstStyle/>
                    <a:p>
                      <a:pPr algn="ctr">
                        <a:buNone/>
                      </a:pPr>
                      <a:r>
                        <a:rPr lang="en-US" sz="1000" dirty="0">
                          <a:solidFill>
                            <a:srgbClr val="FFFFFF"/>
                          </a:solidFill>
                          <a:sym typeface="+mn-ea"/>
                        </a:rPr>
                        <a:t>Skill Gaps</a:t>
                      </a:r>
                      <a:endParaRPr lang="en-GB" sz="1000" b="1" dirty="0">
                        <a:solidFill>
                          <a:srgbClr val="FFFFFF"/>
                        </a:solidFill>
                        <a:latin typeface="Arial" panose="020B0604020202020204" pitchFamily="34" charset="0"/>
                        <a:ea typeface="Arial" panose="020B0604020202020204" pitchFamily="34" charset="0"/>
                        <a:cs typeface="Arial" panose="020B0604020202020204" pitchFamily="34" charset="0"/>
                        <a:sym typeface="+mn-ea"/>
                      </a:endParaRPr>
                    </a:p>
                  </a:txBody>
                  <a:tcPr/>
                </a:tc>
                <a:extLst>
                  <a:ext uri="{0D108BD9-81ED-4DB2-BD59-A6C34878D82A}">
                    <a16:rowId xmlns:a16="http://schemas.microsoft.com/office/drawing/2014/main" val="10000"/>
                  </a:ext>
                </a:extLst>
              </a:tr>
              <a:tr h="853440">
                <a:tc>
                  <a:txBody>
                    <a:bodyPr/>
                    <a:lstStyle/>
                    <a:p>
                      <a:pPr>
                        <a:buNone/>
                      </a:pPr>
                      <a:r>
                        <a:rPr lang="en-US" sz="1000" dirty="0"/>
                        <a:t>John Smith	</a:t>
                      </a:r>
                    </a:p>
                  </a:txBody>
                  <a:tcPr/>
                </a:tc>
                <a:tc>
                  <a:txBody>
                    <a:bodyPr/>
                    <a:lstStyle/>
                    <a:p>
                      <a:pPr>
                        <a:buNone/>
                      </a:pPr>
                      <a:r>
                        <a:rPr lang="en-US" sz="1000" dirty="0"/>
                        <a:t>John likes to conduct extensive market research and product planning upfront; he is detached from the developers by process, department, and facility boundaries</a:t>
                      </a:r>
                    </a:p>
                  </a:txBody>
                  <a:tcPr/>
                </a:tc>
                <a:tc>
                  <a:txBody>
                    <a:bodyPr/>
                    <a:lstStyle/>
                    <a:p>
                      <a:pPr>
                        <a:buNone/>
                      </a:pPr>
                      <a:r>
                        <a:rPr lang="en-US" sz="1000"/>
                        <a:t>John is so isolated from the team, he is planning upfront on his own which extendes the gap even more.</a:t>
                      </a:r>
                    </a:p>
                    <a:p>
                      <a:pPr>
                        <a:buNone/>
                      </a:pPr>
                      <a:r>
                        <a:rPr lang="en-US" sz="1000">
                          <a:sym typeface="+mn-ea"/>
                        </a:rPr>
                        <a:t>He needs to communicate properly with both the team and the business in order to deliver maximum added value.</a:t>
                      </a:r>
                      <a:endParaRPr lang="en-US" sz="1000"/>
                    </a:p>
                    <a:p>
                      <a:pPr>
                        <a:buNone/>
                      </a:pPr>
                      <a:endParaRPr lang="en-US" sz="1000"/>
                    </a:p>
                  </a:txBody>
                  <a:tcPr/>
                </a:tc>
                <a:extLst>
                  <a:ext uri="{0D108BD9-81ED-4DB2-BD59-A6C34878D82A}">
                    <a16:rowId xmlns:a16="http://schemas.microsoft.com/office/drawing/2014/main" val="10001"/>
                  </a:ext>
                </a:extLst>
              </a:tr>
              <a:tr h="701040">
                <a:tc>
                  <a:txBody>
                    <a:bodyPr/>
                    <a:lstStyle/>
                    <a:p>
                      <a:pPr>
                        <a:buNone/>
                      </a:pPr>
                      <a:r>
                        <a:rPr lang="en-US" sz="1000"/>
                        <a:t>Jane Doe</a:t>
                      </a:r>
                    </a:p>
                  </a:txBody>
                  <a:tcPr/>
                </a:tc>
                <a:tc>
                  <a:txBody>
                    <a:bodyPr/>
                    <a:lstStyle/>
                    <a:p>
                      <a:pPr>
                        <a:buNone/>
                      </a:pPr>
                      <a:r>
                        <a:rPr lang="en-US" sz="1000"/>
                        <a:t>Jane manages the team by focusing on the scope to be delivered, planning the work out primarily herself and assigning work to individuals based on her preference</a:t>
                      </a:r>
                    </a:p>
                  </a:txBody>
                  <a:tcPr/>
                </a:tc>
                <a:tc>
                  <a:txBody>
                    <a:bodyPr/>
                    <a:lstStyle/>
                    <a:p>
                      <a:pPr>
                        <a:buNone/>
                      </a:pPr>
                      <a:r>
                        <a:rPr lang="en-US" sz="1000"/>
                        <a:t>Jane is not being agile, she is igroing one of the agile minifisto principiles which is” </a:t>
                      </a:r>
                      <a:r>
                        <a:rPr lang="en-US" altLang="zh-CN" sz="1000">
                          <a:solidFill>
                            <a:srgbClr val="7E7E7E">
                              <a:lumMod val="75000"/>
                              <a:alpha val="70000"/>
                            </a:srgbClr>
                          </a:solidFill>
                          <a:sym typeface="Arial" panose="020B0604020202020204" pitchFamily="34" charset="0"/>
                        </a:rPr>
                        <a:t>Individuals and interactions over processes and tools” </a:t>
                      </a:r>
                    </a:p>
                    <a:p>
                      <a:pPr>
                        <a:buNone/>
                      </a:pPr>
                      <a:r>
                        <a:rPr lang="en-US" sz="1000"/>
                        <a:t>she needs to engege more with the team and focus on her role by leting them be self directed without too much interference.</a:t>
                      </a:r>
                    </a:p>
                  </a:txBody>
                  <a:tcPr/>
                </a:tc>
                <a:extLst>
                  <a:ext uri="{0D108BD9-81ED-4DB2-BD59-A6C34878D82A}">
                    <a16:rowId xmlns:a16="http://schemas.microsoft.com/office/drawing/2014/main" val="10002"/>
                  </a:ext>
                </a:extLst>
              </a:tr>
              <a:tr h="701040">
                <a:tc>
                  <a:txBody>
                    <a:bodyPr/>
                    <a:lstStyle/>
                    <a:p>
                      <a:pPr indent="0">
                        <a:buNone/>
                      </a:pPr>
                      <a:r>
                        <a:rPr lang="en-US" sz="1000"/>
                        <a:t>Jerry Holden</a:t>
                      </a:r>
                    </a:p>
                  </a:txBody>
                  <a:tcPr/>
                </a:tc>
                <a:tc>
                  <a:txBody>
                    <a:bodyPr/>
                    <a:lstStyle/>
                    <a:p>
                      <a:pPr>
                        <a:buNone/>
                      </a:pPr>
                      <a:r>
                        <a:rPr lang="en-US" sz="1000"/>
                        <a:t>Jerry conducts upfront business analysis and product definition; requirements are detailed and frozen early on so a detailed project plan can be followed</a:t>
                      </a:r>
                    </a:p>
                  </a:txBody>
                  <a:tcPr/>
                </a:tc>
                <a:tc>
                  <a:txBody>
                    <a:bodyPr/>
                    <a:lstStyle/>
                    <a:p>
                      <a:pPr>
                        <a:buNone/>
                      </a:pPr>
                      <a:r>
                        <a:rPr lang="en-US" sz="1000"/>
                        <a:t>Jerry is not following two of the most important minifisto principles which are “</a:t>
                      </a:r>
                      <a:r>
                        <a:rPr lang="en-US" altLang="zh-CN" sz="1000">
                          <a:solidFill>
                            <a:srgbClr val="7E7E7E">
                              <a:lumMod val="75000"/>
                              <a:alpha val="70000"/>
                            </a:srgbClr>
                          </a:solidFill>
                          <a:sym typeface="Arial" panose="020B0604020202020204" pitchFamily="34" charset="0"/>
                        </a:rPr>
                        <a:t>Responding to change over following a plan.” </a:t>
                      </a:r>
                      <a:r>
                        <a:rPr lang="en-US" sz="1000">
                          <a:sym typeface="Arial" panose="020B0604020202020204" pitchFamily="34" charset="0"/>
                        </a:rPr>
                        <a:t>and </a:t>
                      </a:r>
                      <a:r>
                        <a:rPr lang="en-US" altLang="zh-CN" sz="1000">
                          <a:solidFill>
                            <a:srgbClr val="7E7E7E">
                              <a:lumMod val="75000"/>
                              <a:alpha val="70000"/>
                            </a:srgbClr>
                          </a:solidFill>
                          <a:sym typeface="Arial" panose="020B0604020202020204" pitchFamily="34" charset="0"/>
                        </a:rPr>
                        <a:t>“</a:t>
                      </a:r>
                      <a:r>
                        <a:rPr lang="en-US" altLang="zh-CN" sz="1000">
                          <a:solidFill>
                            <a:srgbClr val="7E7E7E">
                              <a:lumMod val="75000"/>
                              <a:alpha val="70000"/>
                            </a:srgbClr>
                          </a:solidFill>
                        </a:rPr>
                        <a:t>Working software over comprehensive documentation.” </a:t>
                      </a:r>
                      <a:r>
                        <a:rPr lang="en-US" sz="1000"/>
                        <a:t>He is totally not being agile, he needs to be more flixable and a quick adeptor to change.</a:t>
                      </a:r>
                    </a:p>
                  </a:txBody>
                  <a:tcPr/>
                </a:tc>
                <a:extLst>
                  <a:ext uri="{0D108BD9-81ED-4DB2-BD59-A6C34878D82A}">
                    <a16:rowId xmlns:a16="http://schemas.microsoft.com/office/drawing/2014/main" val="10003"/>
                  </a:ext>
                </a:extLst>
              </a:tr>
              <a:tr h="853440">
                <a:tc>
                  <a:txBody>
                    <a:bodyPr/>
                    <a:lstStyle/>
                    <a:p>
                      <a:pPr indent="0">
                        <a:buNone/>
                      </a:pPr>
                      <a:r>
                        <a:rPr lang="en-US" sz="1000"/>
                        <a:t>James Cowx</a:t>
                      </a:r>
                    </a:p>
                  </a:txBody>
                  <a:tcPr/>
                </a:tc>
                <a:tc>
                  <a:txBody>
                    <a:bodyPr/>
                    <a:lstStyle/>
                    <a:p>
                      <a:pPr>
                        <a:buNone/>
                      </a:pPr>
                      <a:r>
                        <a:rPr lang="en-US" sz="1000"/>
                        <a:t>James builds out UX based on specifications and requirements in the Project Plan created by the Project Manager and Business Analyst. Customer feedback is received late, in market testing and after product launch.</a:t>
                      </a:r>
                    </a:p>
                  </a:txBody>
                  <a:tcPr/>
                </a:tc>
                <a:tc>
                  <a:txBody>
                    <a:bodyPr/>
                    <a:lstStyle/>
                    <a:p>
                      <a:pPr>
                        <a:buNone/>
                      </a:pPr>
                      <a:r>
                        <a:rPr lang="en-US" sz="1000" dirty="0"/>
                        <a:t>James needs to include customers early in the design, he should be delivering </a:t>
                      </a:r>
                      <a:r>
                        <a:rPr lang="en-US" sz="1000" dirty="0" err="1"/>
                        <a:t>somthing</a:t>
                      </a:r>
                      <a:r>
                        <a:rPr lang="en-US" sz="1000" dirty="0"/>
                        <a:t> for each sprint to get feedback. </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a:extLst>
            <a:ext uri="{FF2B5EF4-FFF2-40B4-BE49-F238E27FC236}">
              <a16:creationId xmlns:a16="http://schemas.microsoft.com/office/drawing/2014/main" id="{487C7A83-A397-3F7A-14C6-2A737328612F}"/>
            </a:ext>
          </a:extLst>
        </p:cNvPr>
        <p:cNvGrpSpPr/>
        <p:nvPr/>
      </p:nvGrpSpPr>
      <p:grpSpPr>
        <a:xfrm>
          <a:off x="0" y="0"/>
          <a:ext cx="0" cy="0"/>
          <a:chOff x="0" y="0"/>
          <a:chExt cx="0" cy="0"/>
        </a:xfrm>
      </p:grpSpPr>
      <p:sp>
        <p:nvSpPr>
          <p:cNvPr id="196" name="Google Shape;196;p39">
            <a:extLst>
              <a:ext uri="{FF2B5EF4-FFF2-40B4-BE49-F238E27FC236}">
                <a16:creationId xmlns:a16="http://schemas.microsoft.com/office/drawing/2014/main" id="{A3CA349D-F378-5B65-E694-F2DD2CDD04CB}"/>
              </a:ext>
            </a:extLst>
          </p:cNvPr>
          <p:cNvSpPr txBox="1">
            <a:spLocks noGrp="1"/>
          </p:cNvSpPr>
          <p:nvPr>
            <p:ph type="title"/>
          </p:nvPr>
        </p:nvSpPr>
        <p:spPr>
          <a:xfrm>
            <a:off x="457200" y="304800"/>
            <a:ext cx="8229600"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dirty="0"/>
              <a:t>Appendix 1 - Skill Gaps</a:t>
            </a:r>
            <a:endParaRPr dirty="0"/>
          </a:p>
        </p:txBody>
      </p:sp>
      <p:graphicFrame>
        <p:nvGraphicFramePr>
          <p:cNvPr id="2" name="Table 1">
            <a:extLst>
              <a:ext uri="{FF2B5EF4-FFF2-40B4-BE49-F238E27FC236}">
                <a16:creationId xmlns:a16="http://schemas.microsoft.com/office/drawing/2014/main" id="{B8D59296-1ED2-FC8D-6790-517E3E0B24C8}"/>
              </a:ext>
            </a:extLst>
          </p:cNvPr>
          <p:cNvGraphicFramePr/>
          <p:nvPr>
            <p:extLst>
              <p:ext uri="{D42A27DB-BD31-4B8C-83A1-F6EECF244321}">
                <p14:modId xmlns:p14="http://schemas.microsoft.com/office/powerpoint/2010/main" val="777309351"/>
              </p:ext>
            </p:extLst>
          </p:nvPr>
        </p:nvGraphicFramePr>
        <p:xfrm>
          <a:off x="323215" y="1104265"/>
          <a:ext cx="8503920" cy="3646170"/>
        </p:xfrm>
        <a:graphic>
          <a:graphicData uri="http://schemas.openxmlformats.org/drawingml/2006/table">
            <a:tbl>
              <a:tblPr firstRow="1" bandRow="1">
                <a:tableStyleId>{5C22544A-7EE6-4342-B048-85BDC9FD1C3A}</a:tableStyleId>
              </a:tblPr>
              <a:tblGrid>
                <a:gridCol w="1179830">
                  <a:extLst>
                    <a:ext uri="{9D8B030D-6E8A-4147-A177-3AD203B41FA5}">
                      <a16:colId xmlns:a16="http://schemas.microsoft.com/office/drawing/2014/main" val="20000"/>
                    </a:ext>
                  </a:extLst>
                </a:gridCol>
                <a:gridCol w="3449955">
                  <a:extLst>
                    <a:ext uri="{9D8B030D-6E8A-4147-A177-3AD203B41FA5}">
                      <a16:colId xmlns:a16="http://schemas.microsoft.com/office/drawing/2014/main" val="20001"/>
                    </a:ext>
                  </a:extLst>
                </a:gridCol>
                <a:gridCol w="3874135">
                  <a:extLst>
                    <a:ext uri="{9D8B030D-6E8A-4147-A177-3AD203B41FA5}">
                      <a16:colId xmlns:a16="http://schemas.microsoft.com/office/drawing/2014/main" val="20002"/>
                    </a:ext>
                  </a:extLst>
                </a:gridCol>
              </a:tblGrid>
              <a:tr h="246380">
                <a:tc>
                  <a:txBody>
                    <a:bodyPr/>
                    <a:lstStyle/>
                    <a:p>
                      <a:pPr algn="ctr">
                        <a:buNone/>
                      </a:pPr>
                      <a:r>
                        <a:rPr lang="en-US" sz="1000">
                          <a:solidFill>
                            <a:srgbClr val="FFFFFF"/>
                          </a:solidFill>
                        </a:rPr>
                        <a:t>Name</a:t>
                      </a:r>
                    </a:p>
                  </a:txBody>
                  <a:tcPr/>
                </a:tc>
                <a:tc>
                  <a:txBody>
                    <a:bodyPr/>
                    <a:lstStyle/>
                    <a:p>
                      <a:pPr algn="ctr">
                        <a:buNone/>
                      </a:pPr>
                      <a:r>
                        <a:rPr lang="en-US" sz="1000">
                          <a:solidFill>
                            <a:srgbClr val="FFFFFF"/>
                          </a:solidFill>
                        </a:rPr>
                        <a:t>Current Work Style</a:t>
                      </a:r>
                    </a:p>
                  </a:txBody>
                  <a:tcPr/>
                </a:tc>
                <a:tc>
                  <a:txBody>
                    <a:bodyPr/>
                    <a:lstStyle/>
                    <a:p>
                      <a:pPr algn="ctr">
                        <a:buNone/>
                      </a:pPr>
                      <a:r>
                        <a:rPr lang="en-US" sz="1000">
                          <a:solidFill>
                            <a:srgbClr val="FFFFFF"/>
                          </a:solidFill>
                          <a:sym typeface="+mn-ea"/>
                        </a:rPr>
                        <a:t> Skill Gaps</a:t>
                      </a:r>
                      <a:endParaRPr lang="en-US" sz="1000">
                        <a:solidFill>
                          <a:srgbClr val="FFFFFF"/>
                        </a:solidFill>
                      </a:endParaRPr>
                    </a:p>
                  </a:txBody>
                  <a:tcPr/>
                </a:tc>
                <a:extLst>
                  <a:ext uri="{0D108BD9-81ED-4DB2-BD59-A6C34878D82A}">
                    <a16:rowId xmlns:a16="http://schemas.microsoft.com/office/drawing/2014/main" val="10000"/>
                  </a:ext>
                </a:extLst>
              </a:tr>
              <a:tr h="688340">
                <a:tc>
                  <a:txBody>
                    <a:bodyPr/>
                    <a:lstStyle/>
                    <a:p>
                      <a:pPr>
                        <a:buNone/>
                      </a:pPr>
                      <a:r>
                        <a:rPr lang="en-US" sz="1000"/>
                        <a:t>Holly Vogt</a:t>
                      </a:r>
                    </a:p>
                  </a:txBody>
                  <a:tcPr/>
                </a:tc>
                <a:tc>
                  <a:txBody>
                    <a:bodyPr/>
                    <a:lstStyle/>
                    <a:p>
                      <a:pPr>
                        <a:buNone/>
                      </a:pPr>
                      <a:r>
                        <a:rPr lang="en-US" sz="1000"/>
                        <a:t>Holly prefers one-on-one interviews and calls with the Project Manager and Business Analyst to provide expert opinion and guidance.</a:t>
                      </a:r>
                    </a:p>
                  </a:txBody>
                  <a:tcPr/>
                </a:tc>
                <a:tc>
                  <a:txBody>
                    <a:bodyPr/>
                    <a:lstStyle/>
                    <a:p>
                      <a:pPr>
                        <a:buNone/>
                      </a:pPr>
                      <a:r>
                        <a:rPr lang="en-US" sz="1000"/>
                        <a:t>As she is a coach, the whole agile team and the devolopers needs her expertise. so instead of having calles with only the PM and the BA, she must contact the whole team</a:t>
                      </a:r>
                    </a:p>
                  </a:txBody>
                  <a:tcPr/>
                </a:tc>
                <a:extLst>
                  <a:ext uri="{0D108BD9-81ED-4DB2-BD59-A6C34878D82A}">
                    <a16:rowId xmlns:a16="http://schemas.microsoft.com/office/drawing/2014/main" val="10001"/>
                  </a:ext>
                </a:extLst>
              </a:tr>
              <a:tr h="396240">
                <a:tc>
                  <a:txBody>
                    <a:bodyPr/>
                    <a:lstStyle/>
                    <a:p>
                      <a:pPr>
                        <a:buNone/>
                      </a:pPr>
                      <a:r>
                        <a:rPr lang="en-US" sz="1000"/>
                        <a:t>Jim Brady (USA)</a:t>
                      </a:r>
                    </a:p>
                  </a:txBody>
                  <a:tcPr/>
                </a:tc>
                <a:tc rowSpan="4">
                  <a:txBody>
                    <a:bodyPr/>
                    <a:lstStyle/>
                    <a:p>
                      <a:pPr>
                        <a:buNone/>
                      </a:pPr>
                      <a:r>
                        <a:rPr lang="en-US" sz="1000"/>
                        <a:t>The offshore developers are contractors who have more senior technical expertise; they are individually assigned the more complex project deliverables by the Project Manager. The less complex deliverables are individually assigned to the onshore developers by the Project Manager. There is no process to transfer knowledge from the offshore contractors to the onshore developers. There’s a lack of consistent coding standards.</a:t>
                      </a:r>
                    </a:p>
                  </a:txBody>
                  <a:tcPr/>
                </a:tc>
                <a:tc rowSpan="4">
                  <a:txBody>
                    <a:bodyPr/>
                    <a:lstStyle/>
                    <a:p>
                      <a:pPr>
                        <a:buNone/>
                      </a:pPr>
                      <a:r>
                        <a:rPr lang="en-US" sz="1000"/>
                        <a:t>the PM is creating is big risk here. first he is not following agile and he is not deviding work feairly. since there is no codding standers there is a chance where knowledge get lost when the offshore contractors leave. </a:t>
                      </a:r>
                    </a:p>
                    <a:p>
                      <a:pPr>
                        <a:buNone/>
                      </a:pPr>
                      <a:r>
                        <a:rPr lang="en-US" sz="1000"/>
                        <a:t>he needs to let the team self manage, and everyone of them needs to follow one codding standers and lastly they should be sharing thier knowledge so we can avoide any chance of lossing the app. </a:t>
                      </a:r>
                    </a:p>
                  </a:txBody>
                  <a:tcPr/>
                </a:tc>
                <a:extLst>
                  <a:ext uri="{0D108BD9-81ED-4DB2-BD59-A6C34878D82A}">
                    <a16:rowId xmlns:a16="http://schemas.microsoft.com/office/drawing/2014/main" val="10002"/>
                  </a:ext>
                </a:extLst>
              </a:tr>
              <a:tr h="548640">
                <a:tc>
                  <a:txBody>
                    <a:bodyPr/>
                    <a:lstStyle/>
                    <a:p>
                      <a:pPr>
                        <a:buNone/>
                      </a:pPr>
                      <a:r>
                        <a:rPr lang="en-US" sz="1000"/>
                        <a:t>Nathan Connor (USA)</a:t>
                      </a:r>
                    </a:p>
                  </a:txBody>
                  <a:tcPr/>
                </a:tc>
                <a:tc vMerge="1">
                  <a:txBody>
                    <a:bodyPr/>
                    <a:lstStyle/>
                    <a:p>
                      <a:endParaRPr lang="en-US"/>
                    </a:p>
                  </a:txBody>
                  <a:tcPr>
                    <a:lnL w="12700">
                      <a:solidFill>
                        <a:srgbClr val="02B3E6"/>
                      </a:solidFill>
                      <a:prstDash val="sysDash"/>
                    </a:lnL>
                    <a:lnR w="12700">
                      <a:solidFill>
                        <a:srgbClr val="02B3E6"/>
                      </a:solidFill>
                      <a:prstDash val="sysDash"/>
                    </a:lnR>
                  </a:tcPr>
                </a:tc>
                <a:tc vMerge="1">
                  <a:txBody>
                    <a:bodyPr/>
                    <a:lstStyle/>
                    <a:p>
                      <a:endParaRPr lang="en-US"/>
                    </a:p>
                  </a:txBody>
                  <a:tcPr>
                    <a:lnL w="12700">
                      <a:solidFill>
                        <a:srgbClr val="02B3E6"/>
                      </a:solidFill>
                      <a:prstDash val="sysDash"/>
                    </a:lnL>
                    <a:lnR w="12700">
                      <a:solidFill>
                        <a:schemeClr val="accent1"/>
                      </a:solidFill>
                      <a:prstDash val="solid"/>
                    </a:lnR>
                  </a:tcPr>
                </a:tc>
                <a:extLst>
                  <a:ext uri="{0D108BD9-81ED-4DB2-BD59-A6C34878D82A}">
                    <a16:rowId xmlns:a16="http://schemas.microsoft.com/office/drawing/2014/main" val="10003"/>
                  </a:ext>
                </a:extLst>
              </a:tr>
              <a:tr h="539115">
                <a:tc>
                  <a:txBody>
                    <a:bodyPr/>
                    <a:lstStyle/>
                    <a:p>
                      <a:pPr>
                        <a:buNone/>
                      </a:pPr>
                      <a:r>
                        <a:rPr lang="en-US" sz="1000"/>
                        <a:t>Venkat Ragu (India)</a:t>
                      </a:r>
                    </a:p>
                  </a:txBody>
                  <a:tcPr/>
                </a:tc>
                <a:tc vMerge="1">
                  <a:txBody>
                    <a:bodyPr/>
                    <a:lstStyle/>
                    <a:p>
                      <a:endParaRPr lang="en-US"/>
                    </a:p>
                  </a:txBody>
                  <a:tcPr>
                    <a:lnL w="12700">
                      <a:solidFill>
                        <a:srgbClr val="02B3E6"/>
                      </a:solidFill>
                      <a:prstDash val="sysDash"/>
                    </a:lnL>
                    <a:lnR w="12700">
                      <a:solidFill>
                        <a:srgbClr val="02B3E6"/>
                      </a:solidFill>
                      <a:prstDash val="sysDash"/>
                    </a:lnR>
                  </a:tcPr>
                </a:tc>
                <a:tc vMerge="1">
                  <a:txBody>
                    <a:bodyPr/>
                    <a:lstStyle/>
                    <a:p>
                      <a:endParaRPr lang="en-US"/>
                    </a:p>
                  </a:txBody>
                  <a:tcPr>
                    <a:lnL w="12700">
                      <a:solidFill>
                        <a:srgbClr val="02B3E6"/>
                      </a:solidFill>
                      <a:prstDash val="sysDash"/>
                    </a:lnL>
                    <a:lnR w="12700">
                      <a:solidFill>
                        <a:schemeClr val="accent1"/>
                      </a:solidFill>
                      <a:prstDash val="solid"/>
                    </a:lnR>
                  </a:tcPr>
                </a:tc>
                <a:extLst>
                  <a:ext uri="{0D108BD9-81ED-4DB2-BD59-A6C34878D82A}">
                    <a16:rowId xmlns:a16="http://schemas.microsoft.com/office/drawing/2014/main" val="10004"/>
                  </a:ext>
                </a:extLst>
              </a:tr>
              <a:tr h="396240">
                <a:tc>
                  <a:txBody>
                    <a:bodyPr/>
                    <a:lstStyle/>
                    <a:p>
                      <a:pPr>
                        <a:buNone/>
                      </a:pPr>
                      <a:r>
                        <a:rPr lang="en-US" sz="1000"/>
                        <a:t>Ali Khan (India)</a:t>
                      </a:r>
                    </a:p>
                  </a:txBody>
                  <a:tcPr/>
                </a:tc>
                <a:tc vMerge="1">
                  <a:txBody>
                    <a:bodyPr/>
                    <a:lstStyle/>
                    <a:p>
                      <a:endParaRPr lang="en-US"/>
                    </a:p>
                  </a:txBody>
                  <a:tcPr>
                    <a:lnL w="12700">
                      <a:solidFill>
                        <a:srgbClr val="02B3E6"/>
                      </a:solidFill>
                      <a:prstDash val="sysDash"/>
                    </a:lnL>
                    <a:lnR w="12700">
                      <a:solidFill>
                        <a:srgbClr val="02B3E6"/>
                      </a:solidFill>
                      <a:prstDash val="sysDash"/>
                    </a:lnR>
                    <a:lnB w="12700">
                      <a:solidFill>
                        <a:srgbClr val="02B3E6"/>
                      </a:solidFill>
                      <a:prstDash val="sysDash"/>
                    </a:lnB>
                  </a:tcPr>
                </a:tc>
                <a:tc vMerge="1">
                  <a:txBody>
                    <a:bodyPr/>
                    <a:lstStyle/>
                    <a:p>
                      <a:endParaRPr lang="en-US"/>
                    </a:p>
                  </a:txBody>
                  <a:tcPr>
                    <a:lnL w="12700">
                      <a:solidFill>
                        <a:srgbClr val="02B3E6"/>
                      </a:solidFill>
                      <a:prstDash val="sysDash"/>
                    </a:lnL>
                    <a:lnR w="12700">
                      <a:solidFill>
                        <a:schemeClr val="accent1"/>
                      </a:solidFill>
                      <a:prstDash val="solid"/>
                    </a:lnR>
                    <a:lnB w="12700">
                      <a:solidFill>
                        <a:srgbClr val="02B3E6"/>
                      </a:solidFill>
                      <a:prstDash val="sysDash"/>
                    </a:lnB>
                  </a:tcPr>
                </a:tc>
                <a:extLst>
                  <a:ext uri="{0D108BD9-81ED-4DB2-BD59-A6C34878D82A}">
                    <a16:rowId xmlns:a16="http://schemas.microsoft.com/office/drawing/2014/main" val="10005"/>
                  </a:ext>
                </a:extLst>
              </a:tr>
              <a:tr h="831215">
                <a:tc>
                  <a:txBody>
                    <a:bodyPr/>
                    <a:lstStyle/>
                    <a:p>
                      <a:pPr indent="0">
                        <a:buNone/>
                      </a:pPr>
                      <a:r>
                        <a:rPr lang="en-US" sz="1000"/>
                        <a:t>Kathy Qualls</a:t>
                      </a:r>
                    </a:p>
                  </a:txBody>
                  <a:tcPr/>
                </a:tc>
                <a:tc>
                  <a:txBody>
                    <a:bodyPr/>
                    <a:lstStyle/>
                    <a:p>
                      <a:pPr>
                        <a:buNone/>
                      </a:pPr>
                      <a:r>
                        <a:rPr lang="en-US" sz="1000"/>
                        <a:t>Kathy steps into the process lifecycle once the code has been developed thoroughly. She likes to go through testing and provide full feedback to the Project Manager once she completes her testing cycle</a:t>
                      </a:r>
                    </a:p>
                  </a:txBody>
                  <a:tcPr/>
                </a:tc>
                <a:tc>
                  <a:txBody>
                    <a:bodyPr/>
                    <a:lstStyle/>
                    <a:p>
                      <a:pPr>
                        <a:buNone/>
                      </a:pPr>
                      <a:r>
                        <a:rPr lang="en-US" sz="1000" dirty="0" err="1"/>
                        <a:t>kethy</a:t>
                      </a:r>
                      <a:r>
                        <a:rPr lang="en-US" sz="1000" dirty="0"/>
                        <a:t> should be involved in the project from the </a:t>
                      </a:r>
                      <a:r>
                        <a:rPr lang="en-US" sz="1000" dirty="0" err="1"/>
                        <a:t>begining</a:t>
                      </a:r>
                      <a:r>
                        <a:rPr lang="en-US" sz="1000" dirty="0"/>
                        <a:t>. this is not a waterfall process where the testing phase is conducted last. the testing should be </a:t>
                      </a:r>
                      <a:r>
                        <a:rPr lang="en-US" sz="1000" dirty="0" err="1"/>
                        <a:t>cunducted</a:t>
                      </a:r>
                      <a:r>
                        <a:rPr lang="en-US" sz="1000" dirty="0"/>
                        <a:t> during each sprint. </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03009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5" name="Google Shape;205;p40"/>
          <p:cNvSpPr txBox="1">
            <a:spLocks noGrp="1"/>
          </p:cNvSpPr>
          <p:nvPr>
            <p:ph type="title"/>
          </p:nvPr>
        </p:nvSpPr>
        <p:spPr>
          <a:xfrm>
            <a:off x="457200" y="304800"/>
            <a:ext cx="8229600"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dirty="0"/>
              <a:t>Appendix 2 - Training &amp; Coaching Plan</a:t>
            </a:r>
            <a:endParaRPr dirty="0"/>
          </a:p>
        </p:txBody>
      </p:sp>
      <p:graphicFrame>
        <p:nvGraphicFramePr>
          <p:cNvPr id="2" name="Table 1">
            <a:extLst>
              <a:ext uri="{FF2B5EF4-FFF2-40B4-BE49-F238E27FC236}">
                <a16:creationId xmlns:a16="http://schemas.microsoft.com/office/drawing/2014/main" id="{DD45D17B-42AB-7672-215C-3443B783F0BC}"/>
              </a:ext>
            </a:extLst>
          </p:cNvPr>
          <p:cNvGraphicFramePr>
            <a:graphicFrameLocks noGrp="1"/>
          </p:cNvGraphicFramePr>
          <p:nvPr>
            <p:extLst>
              <p:ext uri="{D42A27DB-BD31-4B8C-83A1-F6EECF244321}">
                <p14:modId xmlns:p14="http://schemas.microsoft.com/office/powerpoint/2010/main" val="1057533363"/>
              </p:ext>
            </p:extLst>
          </p:nvPr>
        </p:nvGraphicFramePr>
        <p:xfrm>
          <a:off x="457199" y="1062040"/>
          <a:ext cx="8133348" cy="2729862"/>
        </p:xfrm>
        <a:graphic>
          <a:graphicData uri="http://schemas.openxmlformats.org/drawingml/2006/table">
            <a:tbl>
              <a:tblPr firstRow="1" bandRow="1">
                <a:tableStyleId>{5C22544A-7EE6-4342-B048-85BDC9FD1C3A}</a:tableStyleId>
              </a:tblPr>
              <a:tblGrid>
                <a:gridCol w="2033337">
                  <a:extLst>
                    <a:ext uri="{9D8B030D-6E8A-4147-A177-3AD203B41FA5}">
                      <a16:colId xmlns:a16="http://schemas.microsoft.com/office/drawing/2014/main" val="1735557878"/>
                    </a:ext>
                  </a:extLst>
                </a:gridCol>
                <a:gridCol w="2033337">
                  <a:extLst>
                    <a:ext uri="{9D8B030D-6E8A-4147-A177-3AD203B41FA5}">
                      <a16:colId xmlns:a16="http://schemas.microsoft.com/office/drawing/2014/main" val="1831134585"/>
                    </a:ext>
                  </a:extLst>
                </a:gridCol>
                <a:gridCol w="2033337">
                  <a:extLst>
                    <a:ext uri="{9D8B030D-6E8A-4147-A177-3AD203B41FA5}">
                      <a16:colId xmlns:a16="http://schemas.microsoft.com/office/drawing/2014/main" val="666683377"/>
                    </a:ext>
                  </a:extLst>
                </a:gridCol>
                <a:gridCol w="2033337">
                  <a:extLst>
                    <a:ext uri="{9D8B030D-6E8A-4147-A177-3AD203B41FA5}">
                      <a16:colId xmlns:a16="http://schemas.microsoft.com/office/drawing/2014/main" val="1115672228"/>
                    </a:ext>
                  </a:extLst>
                </a:gridCol>
              </a:tblGrid>
              <a:tr h="145432">
                <a:tc>
                  <a:txBody>
                    <a:bodyPr/>
                    <a:lstStyle/>
                    <a:p>
                      <a:r>
                        <a:rPr lang="en-US" sz="1000" b="1">
                          <a:solidFill>
                            <a:srgbClr val="000000"/>
                          </a:solidFill>
                        </a:rPr>
                        <a:t>Target Group</a:t>
                      </a:r>
                      <a:endParaRPr lang="en-US" sz="1000">
                        <a:solidFill>
                          <a:srgbClr val="000000"/>
                        </a:solidFill>
                      </a:endParaRPr>
                    </a:p>
                  </a:txBody>
                  <a:tcPr marL="19866" marR="19866" marT="9933" marB="9933" anchor="ctr"/>
                </a:tc>
                <a:tc>
                  <a:txBody>
                    <a:bodyPr/>
                    <a:lstStyle/>
                    <a:p>
                      <a:r>
                        <a:rPr lang="en-US" sz="1000" b="1">
                          <a:solidFill>
                            <a:srgbClr val="000000"/>
                          </a:solidFill>
                        </a:rPr>
                        <a:t>Focus Area</a:t>
                      </a:r>
                      <a:endParaRPr lang="en-US" sz="1000">
                        <a:solidFill>
                          <a:srgbClr val="000000"/>
                        </a:solidFill>
                      </a:endParaRPr>
                    </a:p>
                  </a:txBody>
                  <a:tcPr marL="19866" marR="19866" marT="9933" marB="9933" anchor="ctr"/>
                </a:tc>
                <a:tc>
                  <a:txBody>
                    <a:bodyPr/>
                    <a:lstStyle/>
                    <a:p>
                      <a:r>
                        <a:rPr lang="en-US" sz="1000" b="1">
                          <a:solidFill>
                            <a:srgbClr val="000000"/>
                          </a:solidFill>
                        </a:rPr>
                        <a:t>Training/Coaching Method</a:t>
                      </a:r>
                      <a:endParaRPr lang="en-US" sz="1000">
                        <a:solidFill>
                          <a:srgbClr val="000000"/>
                        </a:solidFill>
                      </a:endParaRPr>
                    </a:p>
                  </a:txBody>
                  <a:tcPr marL="19866" marR="19866" marT="9933" marB="9933" anchor="ctr"/>
                </a:tc>
                <a:tc>
                  <a:txBody>
                    <a:bodyPr/>
                    <a:lstStyle/>
                    <a:p>
                      <a:r>
                        <a:rPr lang="en-US" sz="1000" b="1">
                          <a:solidFill>
                            <a:srgbClr val="000000"/>
                          </a:solidFill>
                        </a:rPr>
                        <a:t>Goal</a:t>
                      </a:r>
                      <a:endParaRPr lang="en-US" sz="1000">
                        <a:solidFill>
                          <a:srgbClr val="000000"/>
                        </a:solidFill>
                      </a:endParaRPr>
                    </a:p>
                  </a:txBody>
                  <a:tcPr marL="19866" marR="19866" marT="9933" marB="9933" anchor="ctr"/>
                </a:tc>
                <a:extLst>
                  <a:ext uri="{0D108BD9-81ED-4DB2-BD59-A6C34878D82A}">
                    <a16:rowId xmlns:a16="http://schemas.microsoft.com/office/drawing/2014/main" val="3205292967"/>
                  </a:ext>
                </a:extLst>
              </a:tr>
              <a:tr h="344577">
                <a:tc>
                  <a:txBody>
                    <a:bodyPr/>
                    <a:lstStyle/>
                    <a:p>
                      <a:r>
                        <a:rPr lang="en-US" sz="1000" b="1">
                          <a:solidFill>
                            <a:srgbClr val="000000"/>
                          </a:solidFill>
                        </a:rPr>
                        <a:t>Jane Doe (Scrum Master)</a:t>
                      </a:r>
                      <a:endParaRPr lang="en-US" sz="1000">
                        <a:solidFill>
                          <a:srgbClr val="000000"/>
                        </a:solidFill>
                      </a:endParaRPr>
                    </a:p>
                  </a:txBody>
                  <a:tcPr marL="19866" marR="19866" marT="9933" marB="9933" anchor="ctr"/>
                </a:tc>
                <a:tc>
                  <a:txBody>
                    <a:bodyPr/>
                    <a:lstStyle/>
                    <a:p>
                      <a:r>
                        <a:rPr lang="en-US" sz="1000">
                          <a:solidFill>
                            <a:srgbClr val="000000"/>
                          </a:solidFill>
                        </a:rPr>
                        <a:t>Servant leadership, facilitation skills</a:t>
                      </a:r>
                    </a:p>
                  </a:txBody>
                  <a:tcPr marL="19866" marR="19866" marT="9933" marB="9933" anchor="ctr"/>
                </a:tc>
                <a:tc>
                  <a:txBody>
                    <a:bodyPr/>
                    <a:lstStyle/>
                    <a:p>
                      <a:r>
                        <a:rPr lang="en-US" sz="1000">
                          <a:solidFill>
                            <a:srgbClr val="000000"/>
                          </a:solidFill>
                        </a:rPr>
                        <a:t>1-on-1 Agile coaching sessions; Enroll in Certified Scrum Master (CSM) refresher</a:t>
                      </a:r>
                    </a:p>
                  </a:txBody>
                  <a:tcPr marL="19866" marR="19866" marT="9933" marB="9933" anchor="ctr"/>
                </a:tc>
                <a:tc>
                  <a:txBody>
                    <a:bodyPr/>
                    <a:lstStyle/>
                    <a:p>
                      <a:r>
                        <a:rPr lang="en-US" sz="1000">
                          <a:solidFill>
                            <a:srgbClr val="000000"/>
                          </a:solidFill>
                        </a:rPr>
                        <a:t>Shift from task assignment to facilitation; empower the team</a:t>
                      </a:r>
                    </a:p>
                  </a:txBody>
                  <a:tcPr marL="19866" marR="19866" marT="9933" marB="9933" anchor="ctr"/>
                </a:tc>
                <a:extLst>
                  <a:ext uri="{0D108BD9-81ED-4DB2-BD59-A6C34878D82A}">
                    <a16:rowId xmlns:a16="http://schemas.microsoft.com/office/drawing/2014/main" val="1262089431"/>
                  </a:ext>
                </a:extLst>
              </a:tr>
              <a:tr h="265200">
                <a:tc>
                  <a:txBody>
                    <a:bodyPr/>
                    <a:lstStyle/>
                    <a:p>
                      <a:r>
                        <a:rPr lang="en-US" sz="1000" b="1">
                          <a:solidFill>
                            <a:srgbClr val="000000"/>
                          </a:solidFill>
                        </a:rPr>
                        <a:t>John Smith (Product Owner)</a:t>
                      </a:r>
                      <a:endParaRPr lang="en-US" sz="1000">
                        <a:solidFill>
                          <a:srgbClr val="000000"/>
                        </a:solidFill>
                      </a:endParaRPr>
                    </a:p>
                  </a:txBody>
                  <a:tcPr marL="19866" marR="19866" marT="9933" marB="9933" anchor="ctr"/>
                </a:tc>
                <a:tc>
                  <a:txBody>
                    <a:bodyPr/>
                    <a:lstStyle/>
                    <a:p>
                      <a:r>
                        <a:rPr lang="en-US" sz="1000">
                          <a:solidFill>
                            <a:srgbClr val="000000"/>
                          </a:solidFill>
                        </a:rPr>
                        <a:t>Agile PO mindset, backlog collaboration</a:t>
                      </a:r>
                    </a:p>
                  </a:txBody>
                  <a:tcPr marL="19866" marR="19866" marT="9933" marB="9933" anchor="ctr"/>
                </a:tc>
                <a:tc>
                  <a:txBody>
                    <a:bodyPr/>
                    <a:lstStyle/>
                    <a:p>
                      <a:r>
                        <a:rPr lang="en-US" sz="1000">
                          <a:solidFill>
                            <a:srgbClr val="000000"/>
                          </a:solidFill>
                        </a:rPr>
                        <a:t>Product Owner Bootcamp; shadow daily standups for 2 weeks</a:t>
                      </a:r>
                    </a:p>
                  </a:txBody>
                  <a:tcPr marL="19866" marR="19866" marT="9933" marB="9933" anchor="ctr"/>
                </a:tc>
                <a:tc>
                  <a:txBody>
                    <a:bodyPr/>
                    <a:lstStyle/>
                    <a:p>
                      <a:r>
                        <a:rPr lang="en-US" sz="1000">
                          <a:solidFill>
                            <a:srgbClr val="000000"/>
                          </a:solidFill>
                        </a:rPr>
                        <a:t>Increase team engagement; collaborate actively on user stories</a:t>
                      </a:r>
                    </a:p>
                  </a:txBody>
                  <a:tcPr marL="19866" marR="19866" marT="9933" marB="9933" anchor="ctr"/>
                </a:tc>
                <a:extLst>
                  <a:ext uri="{0D108BD9-81ED-4DB2-BD59-A6C34878D82A}">
                    <a16:rowId xmlns:a16="http://schemas.microsoft.com/office/drawing/2014/main" val="3968618498"/>
                  </a:ext>
                </a:extLst>
              </a:tr>
              <a:tr h="344577">
                <a:tc>
                  <a:txBody>
                    <a:bodyPr/>
                    <a:lstStyle/>
                    <a:p>
                      <a:r>
                        <a:rPr lang="en-US" sz="1000" b="1">
                          <a:solidFill>
                            <a:srgbClr val="000000"/>
                          </a:solidFill>
                        </a:rPr>
                        <a:t>Offshore + Onshore Developers</a:t>
                      </a:r>
                      <a:endParaRPr lang="en-US" sz="1000">
                        <a:solidFill>
                          <a:srgbClr val="000000"/>
                        </a:solidFill>
                      </a:endParaRPr>
                    </a:p>
                  </a:txBody>
                  <a:tcPr marL="19866" marR="19866" marT="9933" marB="9933" anchor="ctr"/>
                </a:tc>
                <a:tc>
                  <a:txBody>
                    <a:bodyPr/>
                    <a:lstStyle/>
                    <a:p>
                      <a:r>
                        <a:rPr lang="en-US" sz="1000">
                          <a:solidFill>
                            <a:srgbClr val="000000"/>
                          </a:solidFill>
                        </a:rPr>
                        <a:t>XP practices (TDD, pair programming, clean code)</a:t>
                      </a:r>
                    </a:p>
                  </a:txBody>
                  <a:tcPr marL="19866" marR="19866" marT="9933" marB="9933" anchor="ctr"/>
                </a:tc>
                <a:tc>
                  <a:txBody>
                    <a:bodyPr/>
                    <a:lstStyle/>
                    <a:p>
                      <a:r>
                        <a:rPr lang="en-US" sz="1000" dirty="0">
                          <a:solidFill>
                            <a:srgbClr val="000000"/>
                          </a:solidFill>
                        </a:rPr>
                        <a:t>XP Technical Bootcamp; Pair rotation sessions every sprint</a:t>
                      </a:r>
                    </a:p>
                  </a:txBody>
                  <a:tcPr marL="19866" marR="19866" marT="9933" marB="9933" anchor="ctr"/>
                </a:tc>
                <a:tc>
                  <a:txBody>
                    <a:bodyPr/>
                    <a:lstStyle/>
                    <a:p>
                      <a:r>
                        <a:rPr lang="en-US" sz="1000">
                          <a:solidFill>
                            <a:srgbClr val="000000"/>
                          </a:solidFill>
                        </a:rPr>
                        <a:t>Unify coding standards; increase team cohesion and technical quality</a:t>
                      </a:r>
                    </a:p>
                  </a:txBody>
                  <a:tcPr marL="19866" marR="19866" marT="9933" marB="9933" anchor="ctr"/>
                </a:tc>
                <a:extLst>
                  <a:ext uri="{0D108BD9-81ED-4DB2-BD59-A6C34878D82A}">
                    <a16:rowId xmlns:a16="http://schemas.microsoft.com/office/drawing/2014/main" val="907965950"/>
                  </a:ext>
                </a:extLst>
              </a:tr>
              <a:tr h="265200">
                <a:tc>
                  <a:txBody>
                    <a:bodyPr/>
                    <a:lstStyle/>
                    <a:p>
                      <a:r>
                        <a:rPr lang="en-US" sz="1000" b="1">
                          <a:solidFill>
                            <a:srgbClr val="000000"/>
                          </a:solidFill>
                        </a:rPr>
                        <a:t>Kathy Qualls (Tester)</a:t>
                      </a:r>
                      <a:endParaRPr lang="en-US" sz="1000">
                        <a:solidFill>
                          <a:srgbClr val="000000"/>
                        </a:solidFill>
                      </a:endParaRPr>
                    </a:p>
                  </a:txBody>
                  <a:tcPr marL="19866" marR="19866" marT="9933" marB="9933" anchor="ctr"/>
                </a:tc>
                <a:tc>
                  <a:txBody>
                    <a:bodyPr/>
                    <a:lstStyle/>
                    <a:p>
                      <a:r>
                        <a:rPr lang="en-US" sz="1000">
                          <a:solidFill>
                            <a:srgbClr val="000000"/>
                          </a:solidFill>
                        </a:rPr>
                        <a:t>Shift-left testing, test automation intro</a:t>
                      </a:r>
                    </a:p>
                  </a:txBody>
                  <a:tcPr marL="19866" marR="19866" marT="9933" marB="9933" anchor="ctr"/>
                </a:tc>
                <a:tc>
                  <a:txBody>
                    <a:bodyPr/>
                    <a:lstStyle/>
                    <a:p>
                      <a:r>
                        <a:rPr lang="en-US" sz="1000">
                          <a:solidFill>
                            <a:srgbClr val="000000"/>
                          </a:solidFill>
                        </a:rPr>
                        <a:t>QA in Agile workshop; integrate into sprint planning</a:t>
                      </a:r>
                    </a:p>
                  </a:txBody>
                  <a:tcPr marL="19866" marR="19866" marT="9933" marB="9933" anchor="ctr"/>
                </a:tc>
                <a:tc>
                  <a:txBody>
                    <a:bodyPr/>
                    <a:lstStyle/>
                    <a:p>
                      <a:r>
                        <a:rPr lang="en-US" sz="1000">
                          <a:solidFill>
                            <a:srgbClr val="000000"/>
                          </a:solidFill>
                        </a:rPr>
                        <a:t>Bring QA earlier in lifecycle; improve speed and feedback loops</a:t>
                      </a:r>
                    </a:p>
                  </a:txBody>
                  <a:tcPr marL="19866" marR="19866" marT="9933" marB="9933" anchor="ctr"/>
                </a:tc>
                <a:extLst>
                  <a:ext uri="{0D108BD9-81ED-4DB2-BD59-A6C34878D82A}">
                    <a16:rowId xmlns:a16="http://schemas.microsoft.com/office/drawing/2014/main" val="3240104700"/>
                  </a:ext>
                </a:extLst>
              </a:tr>
              <a:tr h="344577">
                <a:tc>
                  <a:txBody>
                    <a:bodyPr/>
                    <a:lstStyle/>
                    <a:p>
                      <a:r>
                        <a:rPr lang="en-US" sz="1000" b="1">
                          <a:solidFill>
                            <a:srgbClr val="000000"/>
                          </a:solidFill>
                        </a:rPr>
                        <a:t>Entire Scrum Team</a:t>
                      </a:r>
                      <a:endParaRPr lang="en-US" sz="1000">
                        <a:solidFill>
                          <a:srgbClr val="000000"/>
                        </a:solidFill>
                      </a:endParaRPr>
                    </a:p>
                  </a:txBody>
                  <a:tcPr marL="19866" marR="19866" marT="9933" marB="9933" anchor="ctr"/>
                </a:tc>
                <a:tc>
                  <a:txBody>
                    <a:bodyPr/>
                    <a:lstStyle/>
                    <a:p>
                      <a:r>
                        <a:rPr lang="en-US" sz="1000">
                          <a:solidFill>
                            <a:srgbClr val="000000"/>
                          </a:solidFill>
                        </a:rPr>
                        <a:t>Agile mindset, Scrum ceremonies, retrospectives</a:t>
                      </a:r>
                    </a:p>
                  </a:txBody>
                  <a:tcPr marL="19866" marR="19866" marT="9933" marB="9933" anchor="ctr"/>
                </a:tc>
                <a:tc>
                  <a:txBody>
                    <a:bodyPr/>
                    <a:lstStyle/>
                    <a:p>
                      <a:r>
                        <a:rPr lang="en-US" sz="1000">
                          <a:solidFill>
                            <a:srgbClr val="000000"/>
                          </a:solidFill>
                        </a:rPr>
                        <a:t>Whole team coaching with Shu-Ha-Ri model applied gradually</a:t>
                      </a:r>
                    </a:p>
                  </a:txBody>
                  <a:tcPr marL="19866" marR="19866" marT="9933" marB="9933" anchor="ctr"/>
                </a:tc>
                <a:tc>
                  <a:txBody>
                    <a:bodyPr/>
                    <a:lstStyle/>
                    <a:p>
                      <a:r>
                        <a:rPr lang="en-US" sz="1000">
                          <a:solidFill>
                            <a:srgbClr val="000000"/>
                          </a:solidFill>
                        </a:rPr>
                        <a:t>Establish shared understanding of Agile roles and continuous improvement</a:t>
                      </a:r>
                    </a:p>
                  </a:txBody>
                  <a:tcPr marL="19866" marR="19866" marT="9933" marB="9933" anchor="ctr"/>
                </a:tc>
                <a:extLst>
                  <a:ext uri="{0D108BD9-81ED-4DB2-BD59-A6C34878D82A}">
                    <a16:rowId xmlns:a16="http://schemas.microsoft.com/office/drawing/2014/main" val="2849182058"/>
                  </a:ext>
                </a:extLst>
              </a:tr>
              <a:tr h="344577">
                <a:tc>
                  <a:txBody>
                    <a:bodyPr/>
                    <a:lstStyle/>
                    <a:p>
                      <a:r>
                        <a:rPr lang="en-US" sz="1000" b="1">
                          <a:solidFill>
                            <a:srgbClr val="000000"/>
                          </a:solidFill>
                        </a:rPr>
                        <a:t>Cross-Team (UX, BA, SME)</a:t>
                      </a:r>
                      <a:endParaRPr lang="en-US" sz="1000">
                        <a:solidFill>
                          <a:srgbClr val="000000"/>
                        </a:solidFill>
                      </a:endParaRPr>
                    </a:p>
                  </a:txBody>
                  <a:tcPr marL="19866" marR="19866" marT="9933" marB="9933" anchor="ctr"/>
                </a:tc>
                <a:tc>
                  <a:txBody>
                    <a:bodyPr/>
                    <a:lstStyle/>
                    <a:p>
                      <a:r>
                        <a:rPr lang="en-US" sz="1000">
                          <a:solidFill>
                            <a:srgbClr val="000000"/>
                          </a:solidFill>
                        </a:rPr>
                        <a:t>Collaboration and participation in Agile flow</a:t>
                      </a:r>
                    </a:p>
                  </a:txBody>
                  <a:tcPr marL="19866" marR="19866" marT="9933" marB="9933" anchor="ctr"/>
                </a:tc>
                <a:tc>
                  <a:txBody>
                    <a:bodyPr/>
                    <a:lstStyle/>
                    <a:p>
                      <a:r>
                        <a:rPr lang="en-US" sz="1000">
                          <a:solidFill>
                            <a:srgbClr val="000000"/>
                          </a:solidFill>
                        </a:rPr>
                        <a:t>Invite to Sprint Reviews &amp; Planning; backlog grooming with dev team</a:t>
                      </a:r>
                    </a:p>
                  </a:txBody>
                  <a:tcPr marL="19866" marR="19866" marT="9933" marB="9933" anchor="ctr"/>
                </a:tc>
                <a:tc>
                  <a:txBody>
                    <a:bodyPr/>
                    <a:lstStyle/>
                    <a:p>
                      <a:r>
                        <a:rPr lang="en-US" sz="1000" dirty="0">
                          <a:solidFill>
                            <a:srgbClr val="000000"/>
                          </a:solidFill>
                        </a:rPr>
                        <a:t>Break silos; integrate UX and BA into agile feedback loops</a:t>
                      </a:r>
                    </a:p>
                  </a:txBody>
                  <a:tcPr marL="19866" marR="19866" marT="9933" marB="9933" anchor="ctr"/>
                </a:tc>
                <a:extLst>
                  <a:ext uri="{0D108BD9-81ED-4DB2-BD59-A6C34878D82A}">
                    <a16:rowId xmlns:a16="http://schemas.microsoft.com/office/drawing/2014/main" val="1013874722"/>
                  </a:ext>
                </a:extLst>
              </a:tr>
            </a:tbl>
          </a:graphicData>
        </a:graphic>
      </p:graphicFrame>
      <p:sp>
        <p:nvSpPr>
          <p:cNvPr id="4" name="TextBox 3">
            <a:extLst>
              <a:ext uri="{FF2B5EF4-FFF2-40B4-BE49-F238E27FC236}">
                <a16:creationId xmlns:a16="http://schemas.microsoft.com/office/drawing/2014/main" id="{CCFFC406-D825-355D-863A-26A58EA5AD21}"/>
              </a:ext>
            </a:extLst>
          </p:cNvPr>
          <p:cNvSpPr txBox="1"/>
          <p:nvPr/>
        </p:nvSpPr>
        <p:spPr>
          <a:xfrm>
            <a:off x="457199" y="3953942"/>
            <a:ext cx="8133348" cy="830997"/>
          </a:xfrm>
          <a:prstGeom prst="rect">
            <a:avLst/>
          </a:prstGeom>
          <a:noFill/>
        </p:spPr>
        <p:txBody>
          <a:bodyPr wrap="square">
            <a:spAutoFit/>
          </a:bodyPr>
          <a:lstStyle/>
          <a:p>
            <a:pPr>
              <a:buNone/>
            </a:pPr>
            <a:r>
              <a:rPr lang="en-US" sz="1200" b="1" dirty="0"/>
              <a:t>Coaching Model: Shu-Ha-Ri</a:t>
            </a:r>
          </a:p>
          <a:p>
            <a:pPr>
              <a:buFont typeface="Arial" panose="020B0604020202020204" pitchFamily="34" charset="0"/>
              <a:buChar char="•"/>
            </a:pPr>
            <a:r>
              <a:rPr lang="en-US" sz="1200" b="1" dirty="0"/>
              <a:t>Shu (Follow)</a:t>
            </a:r>
            <a:r>
              <a:rPr lang="en-US" sz="1200" dirty="0"/>
              <a:t>: Teach foundational Agile roles and ceremonies</a:t>
            </a:r>
          </a:p>
          <a:p>
            <a:pPr>
              <a:buFont typeface="Arial" panose="020B0604020202020204" pitchFamily="34" charset="0"/>
              <a:buChar char="•"/>
            </a:pPr>
            <a:r>
              <a:rPr lang="en-US" sz="1200" b="1" dirty="0"/>
              <a:t>Ha (Adapt)</a:t>
            </a:r>
            <a:r>
              <a:rPr lang="en-US" sz="1200" dirty="0"/>
              <a:t>: Tailor XP practices, ceremonies to team culture and tools</a:t>
            </a:r>
          </a:p>
          <a:p>
            <a:pPr>
              <a:buFont typeface="Arial" panose="020B0604020202020204" pitchFamily="34" charset="0"/>
              <a:buChar char="•"/>
            </a:pPr>
            <a:r>
              <a:rPr lang="en-US" sz="1200" b="1" dirty="0"/>
              <a:t>Ri (Innovate)</a:t>
            </a:r>
            <a:r>
              <a:rPr lang="en-US" sz="1200" dirty="0"/>
              <a:t>: Empower team to evolve their own ways of working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2"/>
          <p:cNvSpPr txBox="1">
            <a:spLocks noGrp="1"/>
          </p:cNvSpPr>
          <p:nvPr>
            <p:ph type="title"/>
          </p:nvPr>
        </p:nvSpPr>
        <p:spPr>
          <a:xfrm>
            <a:off x="457200" y="1295400"/>
            <a:ext cx="8229600" cy="1390800"/>
          </a:xfrm>
          <a:prstGeom prst="rect">
            <a:avLst/>
          </a:prstGeom>
        </p:spPr>
        <p:txBody>
          <a:bodyPr spcFirstLastPara="1" wrap="square" lIns="34275" tIns="34275" rIns="34275" bIns="34275" anchor="b" anchorCtr="0">
            <a:noAutofit/>
          </a:bodyPr>
          <a:lstStyle/>
          <a:p>
            <a:pPr marL="0" lvl="0" indent="0" algn="l" rtl="0">
              <a:spcBef>
                <a:spcPts val="0"/>
              </a:spcBef>
              <a:spcAft>
                <a:spcPts val="0"/>
              </a:spcAft>
              <a:buNone/>
            </a:pPr>
            <a:r>
              <a:rPr lang="en" sz="4200"/>
              <a:t>Onboarding the Team</a:t>
            </a:r>
            <a:endParaRPr sz="4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50" name="Google Shape;150;p33"/>
          <p:cNvSpPr txBox="1">
            <a:spLocks noGrp="1"/>
          </p:cNvSpPr>
          <p:nvPr>
            <p:ph type="title"/>
          </p:nvPr>
        </p:nvSpPr>
        <p:spPr>
          <a:xfrm>
            <a:off x="457200" y="304800"/>
            <a:ext cx="8229600"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a:t>Agile Benefits for the Team</a:t>
            </a:r>
            <a:endParaRPr/>
          </a:p>
        </p:txBody>
      </p:sp>
      <p:graphicFrame>
        <p:nvGraphicFramePr>
          <p:cNvPr id="2" name="Table 1">
            <a:extLst>
              <a:ext uri="{FF2B5EF4-FFF2-40B4-BE49-F238E27FC236}">
                <a16:creationId xmlns:a16="http://schemas.microsoft.com/office/drawing/2014/main" id="{867F41F6-6874-9CB9-1359-153C8D7C4F11}"/>
              </a:ext>
            </a:extLst>
          </p:cNvPr>
          <p:cNvGraphicFramePr>
            <a:graphicFrameLocks noGrp="1"/>
          </p:cNvGraphicFramePr>
          <p:nvPr>
            <p:extLst>
              <p:ext uri="{D42A27DB-BD31-4B8C-83A1-F6EECF244321}">
                <p14:modId xmlns:p14="http://schemas.microsoft.com/office/powerpoint/2010/main" val="226166258"/>
              </p:ext>
            </p:extLst>
          </p:nvPr>
        </p:nvGraphicFramePr>
        <p:xfrm>
          <a:off x="457199" y="1170030"/>
          <a:ext cx="8229600" cy="3522283"/>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886719187"/>
                    </a:ext>
                  </a:extLst>
                </a:gridCol>
                <a:gridCol w="4114800">
                  <a:extLst>
                    <a:ext uri="{9D8B030D-6E8A-4147-A177-3AD203B41FA5}">
                      <a16:colId xmlns:a16="http://schemas.microsoft.com/office/drawing/2014/main" val="3089889604"/>
                    </a:ext>
                  </a:extLst>
                </a:gridCol>
              </a:tblGrid>
              <a:tr h="272743">
                <a:tc>
                  <a:txBody>
                    <a:bodyPr/>
                    <a:lstStyle/>
                    <a:p>
                      <a:r>
                        <a:rPr lang="en-US" sz="1000" b="1">
                          <a:solidFill>
                            <a:srgbClr val="000000"/>
                          </a:solidFill>
                        </a:rPr>
                        <a:t>Benefit</a:t>
                      </a:r>
                      <a:endParaRPr lang="en-US" sz="1000">
                        <a:solidFill>
                          <a:srgbClr val="000000"/>
                        </a:solidFill>
                      </a:endParaRPr>
                    </a:p>
                  </a:txBody>
                  <a:tcPr marL="32341" marR="32341" marT="16170" marB="16170" anchor="ctr"/>
                </a:tc>
                <a:tc>
                  <a:txBody>
                    <a:bodyPr/>
                    <a:lstStyle/>
                    <a:p>
                      <a:r>
                        <a:rPr lang="en-US" sz="1000" b="1">
                          <a:solidFill>
                            <a:srgbClr val="000000"/>
                          </a:solidFill>
                        </a:rPr>
                        <a:t>What It Means for the Team</a:t>
                      </a:r>
                      <a:endParaRPr lang="en-US" sz="1000">
                        <a:solidFill>
                          <a:srgbClr val="000000"/>
                        </a:solidFill>
                      </a:endParaRPr>
                    </a:p>
                  </a:txBody>
                  <a:tcPr marL="32341" marR="32341" marT="16170" marB="16170" anchor="ctr"/>
                </a:tc>
                <a:extLst>
                  <a:ext uri="{0D108BD9-81ED-4DB2-BD59-A6C34878D82A}">
                    <a16:rowId xmlns:a16="http://schemas.microsoft.com/office/drawing/2014/main" val="26246630"/>
                  </a:ext>
                </a:extLst>
              </a:tr>
              <a:tr h="464220">
                <a:tc>
                  <a:txBody>
                    <a:bodyPr/>
                    <a:lstStyle/>
                    <a:p>
                      <a:r>
                        <a:rPr lang="en-US" sz="1000" b="1" dirty="0">
                          <a:solidFill>
                            <a:srgbClr val="000000"/>
                          </a:solidFill>
                        </a:rPr>
                        <a:t>Clear Priorities</a:t>
                      </a:r>
                      <a:endParaRPr lang="en-US" sz="1000" dirty="0">
                        <a:solidFill>
                          <a:srgbClr val="000000"/>
                        </a:solidFill>
                      </a:endParaRPr>
                    </a:p>
                  </a:txBody>
                  <a:tcPr marL="32341" marR="32341" marT="16170" marB="16170" anchor="ctr"/>
                </a:tc>
                <a:tc>
                  <a:txBody>
                    <a:bodyPr/>
                    <a:lstStyle/>
                    <a:p>
                      <a:r>
                        <a:rPr lang="en-US" sz="1000" b="0" dirty="0">
                          <a:solidFill>
                            <a:srgbClr val="000000"/>
                          </a:solidFill>
                        </a:rPr>
                        <a:t>Team always knows what’s most important, reducing confusion and context switching</a:t>
                      </a:r>
                    </a:p>
                  </a:txBody>
                  <a:tcPr marL="32341" marR="32341" marT="16170" marB="16170" anchor="ctr"/>
                </a:tc>
                <a:extLst>
                  <a:ext uri="{0D108BD9-81ED-4DB2-BD59-A6C34878D82A}">
                    <a16:rowId xmlns:a16="http://schemas.microsoft.com/office/drawing/2014/main" val="2958281796"/>
                  </a:ext>
                </a:extLst>
              </a:tr>
              <a:tr h="464220">
                <a:tc>
                  <a:txBody>
                    <a:bodyPr/>
                    <a:lstStyle/>
                    <a:p>
                      <a:r>
                        <a:rPr lang="en-US" sz="1000" b="1">
                          <a:solidFill>
                            <a:srgbClr val="000000"/>
                          </a:solidFill>
                        </a:rPr>
                        <a:t>Faster Feedback</a:t>
                      </a:r>
                      <a:endParaRPr lang="en-US" sz="1000">
                        <a:solidFill>
                          <a:srgbClr val="000000"/>
                        </a:solidFill>
                      </a:endParaRPr>
                    </a:p>
                  </a:txBody>
                  <a:tcPr marL="32341" marR="32341" marT="16170" marB="16170" anchor="ctr"/>
                </a:tc>
                <a:tc>
                  <a:txBody>
                    <a:bodyPr/>
                    <a:lstStyle/>
                    <a:p>
                      <a:r>
                        <a:rPr lang="en-US" sz="1000" b="0" dirty="0">
                          <a:solidFill>
                            <a:srgbClr val="000000"/>
                          </a:solidFill>
                        </a:rPr>
                        <a:t>Developers, testers, and designers get early and regular feedback from stakeholders</a:t>
                      </a:r>
                    </a:p>
                  </a:txBody>
                  <a:tcPr marL="32341" marR="32341" marT="16170" marB="16170" anchor="ctr"/>
                </a:tc>
                <a:extLst>
                  <a:ext uri="{0D108BD9-81ED-4DB2-BD59-A6C34878D82A}">
                    <a16:rowId xmlns:a16="http://schemas.microsoft.com/office/drawing/2014/main" val="399256602"/>
                  </a:ext>
                </a:extLst>
              </a:tr>
              <a:tr h="464220">
                <a:tc>
                  <a:txBody>
                    <a:bodyPr/>
                    <a:lstStyle/>
                    <a:p>
                      <a:r>
                        <a:rPr lang="en-US" sz="1000" b="1">
                          <a:solidFill>
                            <a:srgbClr val="000000"/>
                          </a:solidFill>
                        </a:rPr>
                        <a:t>Shared Ownership</a:t>
                      </a:r>
                      <a:endParaRPr lang="en-US" sz="1000">
                        <a:solidFill>
                          <a:srgbClr val="000000"/>
                        </a:solidFill>
                      </a:endParaRPr>
                    </a:p>
                  </a:txBody>
                  <a:tcPr marL="32341" marR="32341" marT="16170" marB="16170" anchor="ctr"/>
                </a:tc>
                <a:tc>
                  <a:txBody>
                    <a:bodyPr/>
                    <a:lstStyle/>
                    <a:p>
                      <a:r>
                        <a:rPr lang="en-US" sz="1000" b="0" dirty="0">
                          <a:solidFill>
                            <a:srgbClr val="000000"/>
                          </a:solidFill>
                        </a:rPr>
                        <a:t>Cross-functional teams share responsibility and decision-making, boosting morale</a:t>
                      </a:r>
                    </a:p>
                  </a:txBody>
                  <a:tcPr marL="32341" marR="32341" marT="16170" marB="16170" anchor="ctr"/>
                </a:tc>
                <a:extLst>
                  <a:ext uri="{0D108BD9-81ED-4DB2-BD59-A6C34878D82A}">
                    <a16:rowId xmlns:a16="http://schemas.microsoft.com/office/drawing/2014/main" val="385225493"/>
                  </a:ext>
                </a:extLst>
              </a:tr>
              <a:tr h="464220">
                <a:tc>
                  <a:txBody>
                    <a:bodyPr/>
                    <a:lstStyle/>
                    <a:p>
                      <a:r>
                        <a:rPr lang="en-US" sz="1000" b="1">
                          <a:solidFill>
                            <a:srgbClr val="000000"/>
                          </a:solidFill>
                        </a:rPr>
                        <a:t>Predictable Workload</a:t>
                      </a:r>
                      <a:endParaRPr lang="en-US" sz="1000">
                        <a:solidFill>
                          <a:srgbClr val="000000"/>
                        </a:solidFill>
                      </a:endParaRPr>
                    </a:p>
                  </a:txBody>
                  <a:tcPr marL="32341" marR="32341" marT="16170" marB="16170" anchor="ctr"/>
                </a:tc>
                <a:tc>
                  <a:txBody>
                    <a:bodyPr/>
                    <a:lstStyle/>
                    <a:p>
                      <a:r>
                        <a:rPr lang="en-US" sz="1000" b="0" dirty="0">
                          <a:solidFill>
                            <a:srgbClr val="000000"/>
                          </a:solidFill>
                        </a:rPr>
                        <a:t>Time-boxed sprints help prevent burnout and support sustainable pace</a:t>
                      </a:r>
                    </a:p>
                  </a:txBody>
                  <a:tcPr marL="32341" marR="32341" marT="16170" marB="16170" anchor="ctr"/>
                </a:tc>
                <a:extLst>
                  <a:ext uri="{0D108BD9-81ED-4DB2-BD59-A6C34878D82A}">
                    <a16:rowId xmlns:a16="http://schemas.microsoft.com/office/drawing/2014/main" val="842245896"/>
                  </a:ext>
                </a:extLst>
              </a:tr>
              <a:tr h="464220">
                <a:tc>
                  <a:txBody>
                    <a:bodyPr/>
                    <a:lstStyle/>
                    <a:p>
                      <a:r>
                        <a:rPr lang="en-US" sz="1000" b="1">
                          <a:solidFill>
                            <a:srgbClr val="000000"/>
                          </a:solidFill>
                        </a:rPr>
                        <a:t>Continuous Learning</a:t>
                      </a:r>
                      <a:endParaRPr lang="en-US" sz="1000">
                        <a:solidFill>
                          <a:srgbClr val="000000"/>
                        </a:solidFill>
                      </a:endParaRPr>
                    </a:p>
                  </a:txBody>
                  <a:tcPr marL="32341" marR="32341" marT="16170" marB="16170" anchor="ctr"/>
                </a:tc>
                <a:tc>
                  <a:txBody>
                    <a:bodyPr/>
                    <a:lstStyle/>
                    <a:p>
                      <a:r>
                        <a:rPr lang="en-US" sz="1000" b="0" dirty="0">
                          <a:solidFill>
                            <a:srgbClr val="000000"/>
                          </a:solidFill>
                        </a:rPr>
                        <a:t>Retrospectives, pair programming, and reviews enable skill growth and team maturity</a:t>
                      </a:r>
                    </a:p>
                  </a:txBody>
                  <a:tcPr marL="32341" marR="32341" marT="16170" marB="16170" anchor="ctr"/>
                </a:tc>
                <a:extLst>
                  <a:ext uri="{0D108BD9-81ED-4DB2-BD59-A6C34878D82A}">
                    <a16:rowId xmlns:a16="http://schemas.microsoft.com/office/drawing/2014/main" val="3532689782"/>
                  </a:ext>
                </a:extLst>
              </a:tr>
              <a:tr h="464220">
                <a:tc>
                  <a:txBody>
                    <a:bodyPr/>
                    <a:lstStyle/>
                    <a:p>
                      <a:r>
                        <a:rPr lang="en-US" sz="1000" b="1">
                          <a:solidFill>
                            <a:srgbClr val="000000"/>
                          </a:solidFill>
                        </a:rPr>
                        <a:t>Collaboration &amp; Transparency</a:t>
                      </a:r>
                      <a:endParaRPr lang="en-US" sz="1000">
                        <a:solidFill>
                          <a:srgbClr val="000000"/>
                        </a:solidFill>
                      </a:endParaRPr>
                    </a:p>
                  </a:txBody>
                  <a:tcPr marL="32341" marR="32341" marT="16170" marB="16170" anchor="ctr"/>
                </a:tc>
                <a:tc>
                  <a:txBody>
                    <a:bodyPr/>
                    <a:lstStyle/>
                    <a:p>
                      <a:r>
                        <a:rPr lang="en-US" sz="1000" b="0" dirty="0">
                          <a:solidFill>
                            <a:srgbClr val="000000"/>
                          </a:solidFill>
                        </a:rPr>
                        <a:t>Daily standups and backlog visibility ensure everyone is aligned</a:t>
                      </a:r>
                    </a:p>
                  </a:txBody>
                  <a:tcPr marL="32341" marR="32341" marT="16170" marB="16170" anchor="ctr"/>
                </a:tc>
                <a:extLst>
                  <a:ext uri="{0D108BD9-81ED-4DB2-BD59-A6C34878D82A}">
                    <a16:rowId xmlns:a16="http://schemas.microsoft.com/office/drawing/2014/main" val="1460143107"/>
                  </a:ext>
                </a:extLst>
              </a:tr>
              <a:tr h="464220">
                <a:tc>
                  <a:txBody>
                    <a:bodyPr/>
                    <a:lstStyle/>
                    <a:p>
                      <a:r>
                        <a:rPr lang="en-US" sz="1000" b="1">
                          <a:solidFill>
                            <a:srgbClr val="000000"/>
                          </a:solidFill>
                        </a:rPr>
                        <a:t>Recognition of Contributions</a:t>
                      </a:r>
                      <a:endParaRPr lang="en-US" sz="1000">
                        <a:solidFill>
                          <a:srgbClr val="000000"/>
                        </a:solidFill>
                      </a:endParaRPr>
                    </a:p>
                  </a:txBody>
                  <a:tcPr marL="32341" marR="32341" marT="16170" marB="16170" anchor="ctr"/>
                </a:tc>
                <a:tc>
                  <a:txBody>
                    <a:bodyPr/>
                    <a:lstStyle/>
                    <a:p>
                      <a:r>
                        <a:rPr lang="en-US" sz="1000" b="0" dirty="0">
                          <a:solidFill>
                            <a:srgbClr val="000000"/>
                          </a:solidFill>
                        </a:rPr>
                        <a:t>Regular demos let team members showcase their work and feel valued</a:t>
                      </a:r>
                    </a:p>
                  </a:txBody>
                  <a:tcPr marL="32341" marR="32341" marT="16170" marB="16170" anchor="ctr"/>
                </a:tc>
                <a:extLst>
                  <a:ext uri="{0D108BD9-81ED-4DB2-BD59-A6C34878D82A}">
                    <a16:rowId xmlns:a16="http://schemas.microsoft.com/office/drawing/2014/main" val="407139842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4"/>
          <p:cNvSpPr txBox="1">
            <a:spLocks noGrp="1"/>
          </p:cNvSpPr>
          <p:nvPr>
            <p:ph type="title"/>
          </p:nvPr>
        </p:nvSpPr>
        <p:spPr>
          <a:xfrm>
            <a:off x="457200" y="1295400"/>
            <a:ext cx="8229600" cy="1390800"/>
          </a:xfrm>
          <a:prstGeom prst="rect">
            <a:avLst/>
          </a:prstGeom>
        </p:spPr>
        <p:txBody>
          <a:bodyPr spcFirstLastPara="1" wrap="square" lIns="34275" tIns="34275" rIns="34275" bIns="34275" anchor="b" anchorCtr="0">
            <a:noAutofit/>
          </a:bodyPr>
          <a:lstStyle/>
          <a:p>
            <a:pPr marL="0" lvl="0" indent="0" algn="l" rtl="0">
              <a:spcBef>
                <a:spcPts val="0"/>
              </a:spcBef>
              <a:spcAft>
                <a:spcPts val="0"/>
              </a:spcAft>
              <a:buNone/>
            </a:pPr>
            <a:r>
              <a:rPr lang="en" sz="4200"/>
              <a:t>Agile Practice</a:t>
            </a:r>
            <a:endParaRPr sz="4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4" name="Google Shape;164;p35"/>
          <p:cNvSpPr txBox="1">
            <a:spLocks noGrp="1"/>
          </p:cNvSpPr>
          <p:nvPr>
            <p:ph type="title"/>
          </p:nvPr>
        </p:nvSpPr>
        <p:spPr>
          <a:xfrm>
            <a:off x="457200" y="304800"/>
            <a:ext cx="8229600"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dirty="0"/>
              <a:t>Recommendations for Information Radiators</a:t>
            </a:r>
            <a:endParaRPr dirty="0"/>
          </a:p>
        </p:txBody>
      </p:sp>
      <p:graphicFrame>
        <p:nvGraphicFramePr>
          <p:cNvPr id="2" name="Table 1">
            <a:extLst>
              <a:ext uri="{FF2B5EF4-FFF2-40B4-BE49-F238E27FC236}">
                <a16:creationId xmlns:a16="http://schemas.microsoft.com/office/drawing/2014/main" id="{FE310919-09B9-6613-8E98-295BA5C31572}"/>
              </a:ext>
            </a:extLst>
          </p:cNvPr>
          <p:cNvGraphicFramePr>
            <a:graphicFrameLocks noGrp="1"/>
          </p:cNvGraphicFramePr>
          <p:nvPr>
            <p:extLst>
              <p:ext uri="{D42A27DB-BD31-4B8C-83A1-F6EECF244321}">
                <p14:modId xmlns:p14="http://schemas.microsoft.com/office/powerpoint/2010/main" val="1585381889"/>
              </p:ext>
            </p:extLst>
          </p:nvPr>
        </p:nvGraphicFramePr>
        <p:xfrm>
          <a:off x="457198" y="1419727"/>
          <a:ext cx="8229600" cy="1443297"/>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1458287696"/>
                    </a:ext>
                  </a:extLst>
                </a:gridCol>
                <a:gridCol w="2743200">
                  <a:extLst>
                    <a:ext uri="{9D8B030D-6E8A-4147-A177-3AD203B41FA5}">
                      <a16:colId xmlns:a16="http://schemas.microsoft.com/office/drawing/2014/main" val="3915648827"/>
                    </a:ext>
                  </a:extLst>
                </a:gridCol>
                <a:gridCol w="2743200">
                  <a:extLst>
                    <a:ext uri="{9D8B030D-6E8A-4147-A177-3AD203B41FA5}">
                      <a16:colId xmlns:a16="http://schemas.microsoft.com/office/drawing/2014/main" val="3794552532"/>
                    </a:ext>
                  </a:extLst>
                </a:gridCol>
              </a:tblGrid>
              <a:tr h="217815">
                <a:tc>
                  <a:txBody>
                    <a:bodyPr/>
                    <a:lstStyle/>
                    <a:p>
                      <a:r>
                        <a:rPr lang="en-US" sz="1000" b="1" dirty="0">
                          <a:solidFill>
                            <a:srgbClr val="000000"/>
                          </a:solidFill>
                        </a:rPr>
                        <a:t>Radiator</a:t>
                      </a:r>
                      <a:endParaRPr lang="en-US" sz="1000" dirty="0">
                        <a:solidFill>
                          <a:srgbClr val="000000"/>
                        </a:solidFill>
                      </a:endParaRPr>
                    </a:p>
                  </a:txBody>
                  <a:tcPr marL="38990" marR="38990" marT="19495" marB="19495" anchor="ctr"/>
                </a:tc>
                <a:tc>
                  <a:txBody>
                    <a:bodyPr/>
                    <a:lstStyle/>
                    <a:p>
                      <a:r>
                        <a:rPr lang="en-US" sz="1000" b="1">
                          <a:solidFill>
                            <a:srgbClr val="000000"/>
                          </a:solidFill>
                        </a:rPr>
                        <a:t>Visual Example</a:t>
                      </a:r>
                      <a:endParaRPr lang="en-US" sz="1000">
                        <a:solidFill>
                          <a:srgbClr val="000000"/>
                        </a:solidFill>
                      </a:endParaRPr>
                    </a:p>
                  </a:txBody>
                  <a:tcPr marL="38990" marR="38990" marT="19495" marB="19495" anchor="ctr"/>
                </a:tc>
                <a:tc>
                  <a:txBody>
                    <a:bodyPr/>
                    <a:lstStyle/>
                    <a:p>
                      <a:r>
                        <a:rPr lang="en-US" sz="1000" b="1">
                          <a:solidFill>
                            <a:srgbClr val="000000"/>
                          </a:solidFill>
                        </a:rPr>
                        <a:t>Value Proposition (Why It’s Helpful)</a:t>
                      </a:r>
                      <a:endParaRPr lang="en-US" sz="1000">
                        <a:solidFill>
                          <a:srgbClr val="000000"/>
                        </a:solidFill>
                      </a:endParaRPr>
                    </a:p>
                  </a:txBody>
                  <a:tcPr marL="38990" marR="38990" marT="19495" marB="19495" anchor="ctr"/>
                </a:tc>
                <a:extLst>
                  <a:ext uri="{0D108BD9-81ED-4DB2-BD59-A6C34878D82A}">
                    <a16:rowId xmlns:a16="http://schemas.microsoft.com/office/drawing/2014/main" val="2069244020"/>
                  </a:ext>
                </a:extLst>
              </a:tr>
              <a:tr h="576892">
                <a:tc>
                  <a:txBody>
                    <a:bodyPr/>
                    <a:lstStyle/>
                    <a:p>
                      <a:r>
                        <a:rPr lang="en-US" sz="1000" b="1" dirty="0">
                          <a:solidFill>
                            <a:srgbClr val="000000"/>
                          </a:solidFill>
                        </a:rPr>
                        <a:t>1. Sprint Burndown Chart</a:t>
                      </a:r>
                      <a:endParaRPr lang="en-US" sz="1000" dirty="0">
                        <a:solidFill>
                          <a:srgbClr val="000000"/>
                        </a:solidFill>
                      </a:endParaRPr>
                    </a:p>
                  </a:txBody>
                  <a:tcPr marL="38990" marR="38990" marT="19495" marB="19495" anchor="ctr"/>
                </a:tc>
                <a:tc>
                  <a:txBody>
                    <a:bodyPr/>
                    <a:lstStyle/>
                    <a:p>
                      <a:r>
                        <a:rPr lang="en-US" sz="1000" b="0" dirty="0">
                          <a:solidFill>
                            <a:srgbClr val="000000"/>
                          </a:solidFill>
                        </a:rPr>
                        <a:t>Line graph showing work remaining over days in sprint</a:t>
                      </a:r>
                    </a:p>
                  </a:txBody>
                  <a:tcPr marL="38990" marR="38990" marT="19495" marB="19495" anchor="ctr"/>
                </a:tc>
                <a:tc>
                  <a:txBody>
                    <a:bodyPr/>
                    <a:lstStyle/>
                    <a:p>
                      <a:r>
                        <a:rPr lang="en-US" sz="1000" b="0">
                          <a:solidFill>
                            <a:srgbClr val="000000"/>
                          </a:solidFill>
                        </a:rPr>
                        <a:t>- Tracks progress against sprint goals </a:t>
                      </a:r>
                      <a:br>
                        <a:rPr lang="en-US" sz="1000" b="0">
                          <a:solidFill>
                            <a:srgbClr val="000000"/>
                          </a:solidFill>
                        </a:rPr>
                      </a:br>
                      <a:r>
                        <a:rPr lang="en-US" sz="1000" b="0">
                          <a:solidFill>
                            <a:srgbClr val="000000"/>
                          </a:solidFill>
                        </a:rPr>
                        <a:t>- Highlights risks early (e.g., scope creep, delays) </a:t>
                      </a:r>
                      <a:br>
                        <a:rPr lang="en-US" sz="1000" b="0">
                          <a:solidFill>
                            <a:srgbClr val="000000"/>
                          </a:solidFill>
                        </a:rPr>
                      </a:br>
                      <a:r>
                        <a:rPr lang="en-US" sz="1000" b="0">
                          <a:solidFill>
                            <a:srgbClr val="000000"/>
                          </a:solidFill>
                        </a:rPr>
                        <a:t>- Keeps team focused on completion</a:t>
                      </a:r>
                    </a:p>
                  </a:txBody>
                  <a:tcPr marL="38990" marR="38990" marT="19495" marB="19495" anchor="ctr"/>
                </a:tc>
                <a:extLst>
                  <a:ext uri="{0D108BD9-81ED-4DB2-BD59-A6C34878D82A}">
                    <a16:rowId xmlns:a16="http://schemas.microsoft.com/office/drawing/2014/main" val="729455920"/>
                  </a:ext>
                </a:extLst>
              </a:tr>
              <a:tr h="576892">
                <a:tc>
                  <a:txBody>
                    <a:bodyPr/>
                    <a:lstStyle/>
                    <a:p>
                      <a:r>
                        <a:rPr lang="en-US" sz="1000" b="1" dirty="0">
                          <a:solidFill>
                            <a:srgbClr val="000000"/>
                          </a:solidFill>
                        </a:rPr>
                        <a:t>2. Velocity Chart</a:t>
                      </a:r>
                      <a:endParaRPr lang="en-US" sz="1000" dirty="0">
                        <a:solidFill>
                          <a:srgbClr val="000000"/>
                        </a:solidFill>
                      </a:endParaRPr>
                    </a:p>
                  </a:txBody>
                  <a:tcPr marL="38990" marR="38990" marT="19495" marB="19495" anchor="ctr"/>
                </a:tc>
                <a:tc>
                  <a:txBody>
                    <a:bodyPr/>
                    <a:lstStyle/>
                    <a:p>
                      <a:r>
                        <a:rPr lang="en-US" sz="1000" b="0">
                          <a:solidFill>
                            <a:srgbClr val="000000"/>
                          </a:solidFill>
                        </a:rPr>
                        <a:t>Bar chart showing story points completed per sprint</a:t>
                      </a:r>
                    </a:p>
                  </a:txBody>
                  <a:tcPr marL="38990" marR="38990" marT="19495" marB="19495" anchor="ctr"/>
                </a:tc>
                <a:tc>
                  <a:txBody>
                    <a:bodyPr/>
                    <a:lstStyle/>
                    <a:p>
                      <a:r>
                        <a:rPr lang="en-US" sz="1000" b="0" dirty="0">
                          <a:solidFill>
                            <a:srgbClr val="000000"/>
                          </a:solidFill>
                        </a:rPr>
                        <a:t>- Measures team performance over time </a:t>
                      </a:r>
                      <a:br>
                        <a:rPr lang="en-US" sz="1000" b="0" dirty="0">
                          <a:solidFill>
                            <a:srgbClr val="000000"/>
                          </a:solidFill>
                        </a:rPr>
                      </a:br>
                      <a:r>
                        <a:rPr lang="en-US" sz="1000" b="0" dirty="0">
                          <a:solidFill>
                            <a:srgbClr val="000000"/>
                          </a:solidFill>
                        </a:rPr>
                        <a:t>- Helps forecast future sprint capacity </a:t>
                      </a:r>
                      <a:br>
                        <a:rPr lang="en-US" sz="1000" b="0" dirty="0">
                          <a:solidFill>
                            <a:srgbClr val="000000"/>
                          </a:solidFill>
                        </a:rPr>
                      </a:br>
                      <a:r>
                        <a:rPr lang="en-US" sz="1000" b="0" dirty="0">
                          <a:solidFill>
                            <a:srgbClr val="000000"/>
                          </a:solidFill>
                        </a:rPr>
                        <a:t>- Useful for sprint planning &amp; stakeholder trust</a:t>
                      </a:r>
                    </a:p>
                  </a:txBody>
                  <a:tcPr marL="38990" marR="38990" marT="19495" marB="19495" anchor="ctr"/>
                </a:tc>
                <a:extLst>
                  <a:ext uri="{0D108BD9-81ED-4DB2-BD59-A6C34878D82A}">
                    <a16:rowId xmlns:a16="http://schemas.microsoft.com/office/drawing/2014/main" val="578674547"/>
                  </a:ext>
                </a:extLst>
              </a:tr>
            </a:tbl>
          </a:graphicData>
        </a:graphic>
      </p:graphicFrame>
      <p:sp>
        <p:nvSpPr>
          <p:cNvPr id="3" name="Content Placeholder 2">
            <a:extLst>
              <a:ext uri="{FF2B5EF4-FFF2-40B4-BE49-F238E27FC236}">
                <a16:creationId xmlns:a16="http://schemas.microsoft.com/office/drawing/2014/main" id="{464488DA-7AAD-E7FE-F19C-420027ECEF2C}"/>
              </a:ext>
            </a:extLst>
          </p:cNvPr>
          <p:cNvSpPr>
            <a:spLocks noGrp="1"/>
          </p:cNvSpPr>
          <p:nvPr/>
        </p:nvSpPr>
        <p:spPr>
          <a:xfrm>
            <a:off x="803939" y="4648299"/>
            <a:ext cx="2877719" cy="2966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accent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accent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accent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accent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accent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dirty="0">
                <a:solidFill>
                  <a:srgbClr val="02B3E6"/>
                </a:solidFill>
              </a:rPr>
              <a:t>Burndown Chart</a:t>
            </a:r>
          </a:p>
        </p:txBody>
      </p:sp>
      <p:sp>
        <p:nvSpPr>
          <p:cNvPr id="4" name="Content Placeholder 2">
            <a:extLst>
              <a:ext uri="{FF2B5EF4-FFF2-40B4-BE49-F238E27FC236}">
                <a16:creationId xmlns:a16="http://schemas.microsoft.com/office/drawing/2014/main" id="{053DCEF2-8AF7-EB63-5DF4-1E53B3B87D87}"/>
              </a:ext>
            </a:extLst>
          </p:cNvPr>
          <p:cNvSpPr>
            <a:spLocks noGrp="1"/>
          </p:cNvSpPr>
          <p:nvPr/>
        </p:nvSpPr>
        <p:spPr>
          <a:xfrm>
            <a:off x="4632255" y="4648299"/>
            <a:ext cx="3621405" cy="3962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accent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accent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accent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accent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accent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dirty="0">
                <a:solidFill>
                  <a:srgbClr val="02B3E6"/>
                </a:solidFill>
              </a:rPr>
              <a:t>Velocity Chart</a:t>
            </a:r>
          </a:p>
        </p:txBody>
      </p:sp>
      <p:pic>
        <p:nvPicPr>
          <p:cNvPr id="5" name="Picture 4">
            <a:extLst>
              <a:ext uri="{FF2B5EF4-FFF2-40B4-BE49-F238E27FC236}">
                <a16:creationId xmlns:a16="http://schemas.microsoft.com/office/drawing/2014/main" id="{BEF0CAAA-F632-D069-575D-3AEDCC702641}"/>
              </a:ext>
            </a:extLst>
          </p:cNvPr>
          <p:cNvPicPr>
            <a:picLocks noChangeAspect="1"/>
          </p:cNvPicPr>
          <p:nvPr/>
        </p:nvPicPr>
        <p:blipFill>
          <a:blip r:embed="rId3"/>
          <a:stretch>
            <a:fillRect/>
          </a:stretch>
        </p:blipFill>
        <p:spPr>
          <a:xfrm>
            <a:off x="1104733" y="2952114"/>
            <a:ext cx="2687003" cy="1696185"/>
          </a:xfrm>
          <a:prstGeom prst="rect">
            <a:avLst/>
          </a:prstGeom>
        </p:spPr>
      </p:pic>
      <p:pic>
        <p:nvPicPr>
          <p:cNvPr id="6" name="Picture 5">
            <a:extLst>
              <a:ext uri="{FF2B5EF4-FFF2-40B4-BE49-F238E27FC236}">
                <a16:creationId xmlns:a16="http://schemas.microsoft.com/office/drawing/2014/main" id="{B4305BD2-94EA-04B9-D510-D78DFBCE2BC3}"/>
              </a:ext>
            </a:extLst>
          </p:cNvPr>
          <p:cNvPicPr/>
          <p:nvPr/>
        </p:nvPicPr>
        <p:blipFill>
          <a:blip r:embed="rId4"/>
          <a:srcRect t="11014" b="6745"/>
          <a:stretch/>
        </p:blipFill>
        <p:spPr>
          <a:xfrm>
            <a:off x="5352264" y="2980315"/>
            <a:ext cx="2687003" cy="1567622"/>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3" name="Google Shape;173;p36"/>
          <p:cNvSpPr txBox="1">
            <a:spLocks noGrp="1"/>
          </p:cNvSpPr>
          <p:nvPr>
            <p:ph type="title"/>
          </p:nvPr>
        </p:nvSpPr>
        <p:spPr>
          <a:xfrm>
            <a:off x="457200" y="304800"/>
            <a:ext cx="8229600"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dirty="0"/>
              <a:t>Ceremony Schedule &amp; Each Agenda</a:t>
            </a:r>
            <a:endParaRPr dirty="0"/>
          </a:p>
        </p:txBody>
      </p:sp>
      <p:graphicFrame>
        <p:nvGraphicFramePr>
          <p:cNvPr id="3" name="Table 2">
            <a:extLst>
              <a:ext uri="{FF2B5EF4-FFF2-40B4-BE49-F238E27FC236}">
                <a16:creationId xmlns:a16="http://schemas.microsoft.com/office/drawing/2014/main" id="{CB0BD1B6-FA8F-1F5A-605F-71D844DEEBC6}"/>
              </a:ext>
            </a:extLst>
          </p:cNvPr>
          <p:cNvGraphicFramePr>
            <a:graphicFrameLocks noGrp="1"/>
          </p:cNvGraphicFramePr>
          <p:nvPr>
            <p:extLst>
              <p:ext uri="{D42A27DB-BD31-4B8C-83A1-F6EECF244321}">
                <p14:modId xmlns:p14="http://schemas.microsoft.com/office/powerpoint/2010/main" val="182274396"/>
              </p:ext>
            </p:extLst>
          </p:nvPr>
        </p:nvGraphicFramePr>
        <p:xfrm>
          <a:off x="274320" y="878311"/>
          <a:ext cx="8412480" cy="3609468"/>
        </p:xfrm>
        <a:graphic>
          <a:graphicData uri="http://schemas.openxmlformats.org/drawingml/2006/table">
            <a:tbl>
              <a:tblPr firstRow="1" bandRow="1">
                <a:tableStyleId>{5C22544A-7EE6-4342-B048-85BDC9FD1C3A}</a:tableStyleId>
              </a:tblPr>
              <a:tblGrid>
                <a:gridCol w="1682496">
                  <a:extLst>
                    <a:ext uri="{9D8B030D-6E8A-4147-A177-3AD203B41FA5}">
                      <a16:colId xmlns:a16="http://schemas.microsoft.com/office/drawing/2014/main" val="20000"/>
                    </a:ext>
                  </a:extLst>
                </a:gridCol>
                <a:gridCol w="1027016">
                  <a:extLst>
                    <a:ext uri="{9D8B030D-6E8A-4147-A177-3AD203B41FA5}">
                      <a16:colId xmlns:a16="http://schemas.microsoft.com/office/drawing/2014/main" val="20001"/>
                    </a:ext>
                  </a:extLst>
                </a:gridCol>
                <a:gridCol w="1239252">
                  <a:extLst>
                    <a:ext uri="{9D8B030D-6E8A-4147-A177-3AD203B41FA5}">
                      <a16:colId xmlns:a16="http://schemas.microsoft.com/office/drawing/2014/main" val="20002"/>
                    </a:ext>
                  </a:extLst>
                </a:gridCol>
                <a:gridCol w="1768642">
                  <a:extLst>
                    <a:ext uri="{9D8B030D-6E8A-4147-A177-3AD203B41FA5}">
                      <a16:colId xmlns:a16="http://schemas.microsoft.com/office/drawing/2014/main" val="20003"/>
                    </a:ext>
                  </a:extLst>
                </a:gridCol>
                <a:gridCol w="2695074">
                  <a:extLst>
                    <a:ext uri="{9D8B030D-6E8A-4147-A177-3AD203B41FA5}">
                      <a16:colId xmlns:a16="http://schemas.microsoft.com/office/drawing/2014/main" val="2950637200"/>
                    </a:ext>
                  </a:extLst>
                </a:gridCol>
              </a:tblGrid>
              <a:tr h="664319">
                <a:tc>
                  <a:txBody>
                    <a:bodyPr/>
                    <a:lstStyle/>
                    <a:p>
                      <a:r>
                        <a:rPr sz="900" dirty="0">
                          <a:solidFill>
                            <a:srgbClr val="000000"/>
                          </a:solidFill>
                        </a:rPr>
                        <a:t>Ceremony/Activity</a:t>
                      </a:r>
                    </a:p>
                  </a:txBody>
                  <a:tcPr/>
                </a:tc>
                <a:tc>
                  <a:txBody>
                    <a:bodyPr/>
                    <a:lstStyle/>
                    <a:p>
                      <a:r>
                        <a:rPr sz="900" dirty="0">
                          <a:solidFill>
                            <a:srgbClr val="000000"/>
                          </a:solidFill>
                        </a:rPr>
                        <a:t>Frequency</a:t>
                      </a:r>
                    </a:p>
                  </a:txBody>
                  <a:tcPr/>
                </a:tc>
                <a:tc>
                  <a:txBody>
                    <a:bodyPr/>
                    <a:lstStyle/>
                    <a:p>
                      <a:r>
                        <a:rPr sz="900">
                          <a:solidFill>
                            <a:srgbClr val="000000"/>
                          </a:solidFill>
                        </a:rPr>
                        <a:t>Duration</a:t>
                      </a:r>
                    </a:p>
                  </a:txBody>
                  <a:tcPr/>
                </a:tc>
                <a:tc>
                  <a:txBody>
                    <a:bodyPr/>
                    <a:lstStyle/>
                    <a:p>
                      <a:r>
                        <a:rPr sz="900" dirty="0">
                          <a:solidFill>
                            <a:srgbClr val="000000"/>
                          </a:solidFill>
                        </a:rPr>
                        <a:t>Purpose</a:t>
                      </a:r>
                    </a:p>
                  </a:txBody>
                  <a:tcPr/>
                </a:tc>
                <a:tc>
                  <a:txBody>
                    <a:bodyPr/>
                    <a:lstStyle/>
                    <a:p>
                      <a:r>
                        <a:rPr lang="en-US" sz="900" dirty="0">
                          <a:solidFill>
                            <a:srgbClr val="000000"/>
                          </a:solidFill>
                        </a:rPr>
                        <a:t>Agenda</a:t>
                      </a:r>
                      <a:endParaRPr sz="900" dirty="0">
                        <a:solidFill>
                          <a:srgbClr val="000000"/>
                        </a:solidFill>
                      </a:endParaRPr>
                    </a:p>
                  </a:txBody>
                  <a:tcPr/>
                </a:tc>
                <a:extLst>
                  <a:ext uri="{0D108BD9-81ED-4DB2-BD59-A6C34878D82A}">
                    <a16:rowId xmlns:a16="http://schemas.microsoft.com/office/drawing/2014/main" val="10000"/>
                  </a:ext>
                </a:extLst>
              </a:tr>
              <a:tr h="723370">
                <a:tc>
                  <a:txBody>
                    <a:bodyPr/>
                    <a:lstStyle/>
                    <a:p>
                      <a:r>
                        <a:rPr sz="900" b="1" dirty="0">
                          <a:solidFill>
                            <a:srgbClr val="000000"/>
                          </a:solidFill>
                        </a:rPr>
                        <a:t>Project Vision</a:t>
                      </a:r>
                    </a:p>
                  </a:txBody>
                  <a:tcPr/>
                </a:tc>
                <a:tc>
                  <a:txBody>
                    <a:bodyPr/>
                    <a:lstStyle/>
                    <a:p>
                      <a:r>
                        <a:rPr sz="900" dirty="0">
                          <a:solidFill>
                            <a:srgbClr val="000000"/>
                          </a:solidFill>
                        </a:rPr>
                        <a:t>Project Start</a:t>
                      </a:r>
                    </a:p>
                  </a:txBody>
                  <a:tcPr/>
                </a:tc>
                <a:tc>
                  <a:txBody>
                    <a:bodyPr/>
                    <a:lstStyle/>
                    <a:p>
                      <a:r>
                        <a:rPr sz="900">
                          <a:solidFill>
                            <a:srgbClr val="000000"/>
                          </a:solidFill>
                        </a:rPr>
                        <a:t>Varies (Workshop)</a:t>
                      </a:r>
                    </a:p>
                  </a:txBody>
                  <a:tcPr/>
                </a:tc>
                <a:tc>
                  <a:txBody>
                    <a:bodyPr/>
                    <a:lstStyle/>
                    <a:p>
                      <a:r>
                        <a:rPr sz="900">
                          <a:solidFill>
                            <a:srgbClr val="000000"/>
                          </a:solidFill>
                        </a:rPr>
                        <a:t>Establish product purpose, customer needs, and success metrics.</a:t>
                      </a:r>
                    </a:p>
                  </a:txBody>
                  <a:tcPr/>
                </a:tc>
                <a:tc>
                  <a:txBody>
                    <a:bodyPr/>
                    <a:lstStyle/>
                    <a:p>
                      <a:r>
                        <a:rPr lang="en-US" sz="900" dirty="0">
                          <a:solidFill>
                            <a:srgbClr val="000000"/>
                          </a:solidFill>
                        </a:rPr>
                        <a:t>Discuss the project goals</a:t>
                      </a:r>
                    </a:p>
                    <a:p>
                      <a:r>
                        <a:rPr lang="en-US" sz="900" dirty="0">
                          <a:solidFill>
                            <a:srgbClr val="000000"/>
                          </a:solidFill>
                        </a:rPr>
                        <a:t>identify sponsor </a:t>
                      </a:r>
                    </a:p>
                    <a:p>
                      <a:r>
                        <a:rPr lang="en-US" sz="900" dirty="0">
                          <a:solidFill>
                            <a:srgbClr val="000000"/>
                          </a:solidFill>
                        </a:rPr>
                        <a:t>outline project vision, success criteria, assumptions, constraints, and risks.</a:t>
                      </a:r>
                    </a:p>
                  </a:txBody>
                  <a:tcPr/>
                </a:tc>
                <a:extLst>
                  <a:ext uri="{0D108BD9-81ED-4DB2-BD59-A6C34878D82A}">
                    <a16:rowId xmlns:a16="http://schemas.microsoft.com/office/drawing/2014/main" val="10001"/>
                  </a:ext>
                </a:extLst>
              </a:tr>
              <a:tr h="1343401">
                <a:tc>
                  <a:txBody>
                    <a:bodyPr/>
                    <a:lstStyle/>
                    <a:p>
                      <a:r>
                        <a:rPr sz="900" b="1" dirty="0">
                          <a:solidFill>
                            <a:srgbClr val="000000"/>
                          </a:solidFill>
                        </a:rPr>
                        <a:t>Sprint Planning</a:t>
                      </a:r>
                    </a:p>
                  </a:txBody>
                  <a:tcPr/>
                </a:tc>
                <a:tc>
                  <a:txBody>
                    <a:bodyPr/>
                    <a:lstStyle/>
                    <a:p>
                      <a:r>
                        <a:rPr sz="900">
                          <a:solidFill>
                            <a:srgbClr val="000000"/>
                          </a:solidFill>
                        </a:rPr>
                        <a:t>Start of Sprint</a:t>
                      </a:r>
                    </a:p>
                  </a:txBody>
                  <a:tcPr/>
                </a:tc>
                <a:tc>
                  <a:txBody>
                    <a:bodyPr/>
                    <a:lstStyle/>
                    <a:p>
                      <a:r>
                        <a:rPr sz="900">
                          <a:solidFill>
                            <a:srgbClr val="000000"/>
                          </a:solidFill>
                        </a:rPr>
                        <a:t>2 hours</a:t>
                      </a:r>
                    </a:p>
                  </a:txBody>
                  <a:tcPr/>
                </a:tc>
                <a:tc>
                  <a:txBody>
                    <a:bodyPr/>
                    <a:lstStyle/>
                    <a:p>
                      <a:r>
                        <a:rPr sz="900" dirty="0">
                          <a:solidFill>
                            <a:srgbClr val="000000"/>
                          </a:solidFill>
                        </a:rPr>
                        <a:t>Define sprint goal, select backlog items, break into tasks.</a:t>
                      </a:r>
                    </a:p>
                  </a:txBody>
                  <a:tcPr/>
                </a:tc>
                <a:tc>
                  <a:txBody>
                    <a:bodyPr/>
                    <a:lstStyle/>
                    <a:p>
                      <a:pPr>
                        <a:buNone/>
                      </a:pPr>
                      <a:r>
                        <a:rPr lang="en-US" sz="900" dirty="0"/>
                        <a:t>Agile Team works with the PO and Scrum Master to address the following three questions:</a:t>
                      </a:r>
                    </a:p>
                    <a:p>
                      <a:pPr marL="228600" indent="-228600">
                        <a:buAutoNum type="arabicPeriod"/>
                      </a:pPr>
                      <a:r>
                        <a:rPr lang="en-US" sz="900" dirty="0"/>
                        <a:t>What are we committing to deliver in the upcoming Sprint?</a:t>
                      </a:r>
                    </a:p>
                    <a:p>
                      <a:pPr marL="228600" indent="-228600">
                        <a:buAutoNum type="arabicPeriod"/>
                      </a:pPr>
                      <a:r>
                        <a:rPr lang="en-US" sz="900" dirty="0"/>
                        <a:t>How will we complete the work required to achieve this commitment?</a:t>
                      </a:r>
                    </a:p>
                    <a:p>
                      <a:pPr marL="228600" indent="-228600">
                        <a:buAutoNum type="arabicPeriod"/>
                      </a:pPr>
                      <a:r>
                        <a:rPr lang="en-US" sz="900" dirty="0"/>
                        <a:t>What are the respective estimates for each user story and associated tasks?</a:t>
                      </a:r>
                    </a:p>
                  </a:txBody>
                  <a:tcPr/>
                </a:tc>
                <a:extLst>
                  <a:ext uri="{0D108BD9-81ED-4DB2-BD59-A6C34878D82A}">
                    <a16:rowId xmlns:a16="http://schemas.microsoft.com/office/drawing/2014/main" val="10003"/>
                  </a:ext>
                </a:extLst>
              </a:tr>
              <a:tr h="878378">
                <a:tc>
                  <a:txBody>
                    <a:bodyPr/>
                    <a:lstStyle/>
                    <a:p>
                      <a:r>
                        <a:rPr sz="900" b="1" dirty="0">
                          <a:solidFill>
                            <a:srgbClr val="000000"/>
                          </a:solidFill>
                        </a:rPr>
                        <a:t>Daily Scrum</a:t>
                      </a:r>
                    </a:p>
                  </a:txBody>
                  <a:tcPr/>
                </a:tc>
                <a:tc>
                  <a:txBody>
                    <a:bodyPr/>
                    <a:lstStyle/>
                    <a:p>
                      <a:r>
                        <a:rPr sz="900">
                          <a:solidFill>
                            <a:srgbClr val="000000"/>
                          </a:solidFill>
                        </a:rPr>
                        <a:t>Daily</a:t>
                      </a:r>
                    </a:p>
                  </a:txBody>
                  <a:tcPr/>
                </a:tc>
                <a:tc>
                  <a:txBody>
                    <a:bodyPr/>
                    <a:lstStyle/>
                    <a:p>
                      <a:r>
                        <a:rPr sz="900">
                          <a:solidFill>
                            <a:srgbClr val="000000"/>
                          </a:solidFill>
                        </a:rPr>
                        <a:t>15 minutes</a:t>
                      </a:r>
                    </a:p>
                  </a:txBody>
                  <a:tcPr/>
                </a:tc>
                <a:tc>
                  <a:txBody>
                    <a:bodyPr/>
                    <a:lstStyle/>
                    <a:p>
                      <a:r>
                        <a:rPr sz="900" dirty="0">
                          <a:solidFill>
                            <a:srgbClr val="000000"/>
                          </a:solidFill>
                        </a:rPr>
                        <a:t>Team sync on progress, blockers, and next steps.</a:t>
                      </a:r>
                    </a:p>
                  </a:txBody>
                  <a:tcPr/>
                </a:tc>
                <a:tc>
                  <a:txBody>
                    <a:bodyPr/>
                    <a:lstStyle/>
                    <a:p>
                      <a:pPr>
                        <a:buNone/>
                      </a:pPr>
                      <a:r>
                        <a:rPr lang="en-US" sz="900" dirty="0"/>
                        <a:t>Three questions are addressed by each Team member :</a:t>
                      </a:r>
                    </a:p>
                    <a:p>
                      <a:pPr marL="228600" indent="-228600">
                        <a:buAutoNum type="arabicPeriod"/>
                      </a:pPr>
                      <a:r>
                        <a:rPr lang="en-US" sz="900" dirty="0"/>
                        <a:t>What did I do since the last time we met?</a:t>
                      </a:r>
                    </a:p>
                    <a:p>
                      <a:pPr marL="228600" indent="-228600">
                        <a:buAutoNum type="arabicPeriod"/>
                      </a:pPr>
                      <a:r>
                        <a:rPr lang="en-US" sz="900" dirty="0"/>
                        <a:t>What do I plan to accomplish today?</a:t>
                      </a:r>
                    </a:p>
                    <a:p>
                      <a:pPr marL="228600" indent="-228600">
                        <a:buAutoNum type="arabicPeriod"/>
                      </a:pPr>
                      <a:r>
                        <a:rPr lang="en-US" sz="900" dirty="0"/>
                        <a:t>What impediments am I encountering?</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a:extLst>
            <a:ext uri="{FF2B5EF4-FFF2-40B4-BE49-F238E27FC236}">
              <a16:creationId xmlns:a16="http://schemas.microsoft.com/office/drawing/2014/main" id="{5DDA40EA-3945-D4C6-9E06-FF3C6412A2C6}"/>
            </a:ext>
          </a:extLst>
        </p:cNvPr>
        <p:cNvGrpSpPr/>
        <p:nvPr/>
      </p:nvGrpSpPr>
      <p:grpSpPr>
        <a:xfrm>
          <a:off x="0" y="0"/>
          <a:ext cx="0" cy="0"/>
          <a:chOff x="0" y="0"/>
          <a:chExt cx="0" cy="0"/>
        </a:xfrm>
      </p:grpSpPr>
      <p:sp>
        <p:nvSpPr>
          <p:cNvPr id="173" name="Google Shape;173;p36">
            <a:extLst>
              <a:ext uri="{FF2B5EF4-FFF2-40B4-BE49-F238E27FC236}">
                <a16:creationId xmlns:a16="http://schemas.microsoft.com/office/drawing/2014/main" id="{2670CF04-A582-3B8A-2D3B-F9B6D4ADC3AB}"/>
              </a:ext>
            </a:extLst>
          </p:cNvPr>
          <p:cNvSpPr txBox="1">
            <a:spLocks noGrp="1"/>
          </p:cNvSpPr>
          <p:nvPr>
            <p:ph type="title"/>
          </p:nvPr>
        </p:nvSpPr>
        <p:spPr>
          <a:xfrm>
            <a:off x="457200" y="304800"/>
            <a:ext cx="8229600"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dirty="0"/>
              <a:t>Ceremony Schedule &amp; Each Agenda</a:t>
            </a:r>
            <a:endParaRPr dirty="0"/>
          </a:p>
        </p:txBody>
      </p:sp>
      <p:graphicFrame>
        <p:nvGraphicFramePr>
          <p:cNvPr id="3" name="Table 2">
            <a:extLst>
              <a:ext uri="{FF2B5EF4-FFF2-40B4-BE49-F238E27FC236}">
                <a16:creationId xmlns:a16="http://schemas.microsoft.com/office/drawing/2014/main" id="{5F6101D4-1AD4-C69C-849D-D40DDD50CA3F}"/>
              </a:ext>
            </a:extLst>
          </p:cNvPr>
          <p:cNvGraphicFramePr>
            <a:graphicFrameLocks noGrp="1"/>
          </p:cNvGraphicFramePr>
          <p:nvPr>
            <p:extLst>
              <p:ext uri="{D42A27DB-BD31-4B8C-83A1-F6EECF244321}">
                <p14:modId xmlns:p14="http://schemas.microsoft.com/office/powerpoint/2010/main" val="3376963630"/>
              </p:ext>
            </p:extLst>
          </p:nvPr>
        </p:nvGraphicFramePr>
        <p:xfrm>
          <a:off x="274320" y="878310"/>
          <a:ext cx="8412480" cy="3693689"/>
        </p:xfrm>
        <a:graphic>
          <a:graphicData uri="http://schemas.openxmlformats.org/drawingml/2006/table">
            <a:tbl>
              <a:tblPr firstRow="1" bandRow="1">
                <a:tableStyleId>{5C22544A-7EE6-4342-B048-85BDC9FD1C3A}</a:tableStyleId>
              </a:tblPr>
              <a:tblGrid>
                <a:gridCol w="1682496">
                  <a:extLst>
                    <a:ext uri="{9D8B030D-6E8A-4147-A177-3AD203B41FA5}">
                      <a16:colId xmlns:a16="http://schemas.microsoft.com/office/drawing/2014/main" val="20000"/>
                    </a:ext>
                  </a:extLst>
                </a:gridCol>
                <a:gridCol w="954826">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648326">
                  <a:extLst>
                    <a:ext uri="{9D8B030D-6E8A-4147-A177-3AD203B41FA5}">
                      <a16:colId xmlns:a16="http://schemas.microsoft.com/office/drawing/2014/main" val="20003"/>
                    </a:ext>
                  </a:extLst>
                </a:gridCol>
                <a:gridCol w="3212432">
                  <a:extLst>
                    <a:ext uri="{9D8B030D-6E8A-4147-A177-3AD203B41FA5}">
                      <a16:colId xmlns:a16="http://schemas.microsoft.com/office/drawing/2014/main" val="2950637200"/>
                    </a:ext>
                  </a:extLst>
                </a:gridCol>
              </a:tblGrid>
              <a:tr h="691126">
                <a:tc>
                  <a:txBody>
                    <a:bodyPr/>
                    <a:lstStyle/>
                    <a:p>
                      <a:r>
                        <a:rPr sz="900">
                          <a:solidFill>
                            <a:srgbClr val="000000"/>
                          </a:solidFill>
                        </a:rPr>
                        <a:t>Ceremony/Activity</a:t>
                      </a:r>
                    </a:p>
                  </a:txBody>
                  <a:tcPr/>
                </a:tc>
                <a:tc>
                  <a:txBody>
                    <a:bodyPr/>
                    <a:lstStyle/>
                    <a:p>
                      <a:r>
                        <a:rPr sz="900" dirty="0">
                          <a:solidFill>
                            <a:srgbClr val="000000"/>
                          </a:solidFill>
                        </a:rPr>
                        <a:t>Frequency</a:t>
                      </a:r>
                    </a:p>
                  </a:txBody>
                  <a:tcPr/>
                </a:tc>
                <a:tc>
                  <a:txBody>
                    <a:bodyPr/>
                    <a:lstStyle/>
                    <a:p>
                      <a:r>
                        <a:rPr sz="900">
                          <a:solidFill>
                            <a:srgbClr val="000000"/>
                          </a:solidFill>
                        </a:rPr>
                        <a:t>Duration</a:t>
                      </a:r>
                    </a:p>
                  </a:txBody>
                  <a:tcPr/>
                </a:tc>
                <a:tc>
                  <a:txBody>
                    <a:bodyPr/>
                    <a:lstStyle/>
                    <a:p>
                      <a:r>
                        <a:rPr sz="900" dirty="0">
                          <a:solidFill>
                            <a:srgbClr val="000000"/>
                          </a:solidFill>
                        </a:rPr>
                        <a:t>Purpose</a:t>
                      </a:r>
                    </a:p>
                  </a:txBody>
                  <a:tcPr/>
                </a:tc>
                <a:tc>
                  <a:txBody>
                    <a:bodyPr/>
                    <a:lstStyle/>
                    <a:p>
                      <a:r>
                        <a:rPr lang="en-US" sz="900" dirty="0">
                          <a:solidFill>
                            <a:srgbClr val="000000"/>
                          </a:solidFill>
                        </a:rPr>
                        <a:t>Agenda</a:t>
                      </a:r>
                      <a:endParaRPr sz="900" dirty="0">
                        <a:solidFill>
                          <a:srgbClr val="000000"/>
                        </a:solidFill>
                      </a:endParaRPr>
                    </a:p>
                  </a:txBody>
                  <a:tcPr/>
                </a:tc>
                <a:extLst>
                  <a:ext uri="{0D108BD9-81ED-4DB2-BD59-A6C34878D82A}">
                    <a16:rowId xmlns:a16="http://schemas.microsoft.com/office/drawing/2014/main" val="10000"/>
                  </a:ext>
                </a:extLst>
              </a:tr>
              <a:tr h="1397611">
                <a:tc>
                  <a:txBody>
                    <a:bodyPr/>
                    <a:lstStyle/>
                    <a:p>
                      <a:r>
                        <a:rPr sz="900" b="1" dirty="0">
                          <a:solidFill>
                            <a:srgbClr val="000000"/>
                          </a:solidFill>
                        </a:rPr>
                        <a:t>Sprint Review</a:t>
                      </a:r>
                    </a:p>
                  </a:txBody>
                  <a:tcPr/>
                </a:tc>
                <a:tc>
                  <a:txBody>
                    <a:bodyPr/>
                    <a:lstStyle/>
                    <a:p>
                      <a:r>
                        <a:rPr sz="900" dirty="0">
                          <a:solidFill>
                            <a:srgbClr val="000000"/>
                          </a:solidFill>
                        </a:rPr>
                        <a:t>End of Sprint</a:t>
                      </a:r>
                    </a:p>
                  </a:txBody>
                  <a:tcPr/>
                </a:tc>
                <a:tc>
                  <a:txBody>
                    <a:bodyPr/>
                    <a:lstStyle/>
                    <a:p>
                      <a:r>
                        <a:rPr sz="900">
                          <a:solidFill>
                            <a:srgbClr val="000000"/>
                          </a:solidFill>
                        </a:rPr>
                        <a:t>1 hour</a:t>
                      </a:r>
                    </a:p>
                  </a:txBody>
                  <a:tcPr/>
                </a:tc>
                <a:tc>
                  <a:txBody>
                    <a:bodyPr/>
                    <a:lstStyle/>
                    <a:p>
                      <a:r>
                        <a:rPr sz="900">
                          <a:solidFill>
                            <a:srgbClr val="000000"/>
                          </a:solidFill>
                        </a:rPr>
                        <a:t>Demo completed work, collect feedback, adjust backlog.</a:t>
                      </a:r>
                    </a:p>
                  </a:txBody>
                  <a:tcPr/>
                </a:tc>
                <a:tc>
                  <a:txBody>
                    <a:bodyPr/>
                    <a:lstStyle/>
                    <a:p>
                      <a:pPr marL="228600" indent="-228600" algn="l">
                        <a:buSzTx/>
                        <a:buAutoNum type="arabicPeriod"/>
                      </a:pPr>
                      <a:r>
                        <a:rPr lang="en-US" sz="900" dirty="0">
                          <a:solidFill>
                            <a:schemeClr val="tx1"/>
                          </a:solidFill>
                        </a:rPr>
                        <a:t>The Team demonstrates the Sprint’s incremental work to the PO and other business representatives.</a:t>
                      </a:r>
                    </a:p>
                    <a:p>
                      <a:pPr marL="228600" indent="-228600" algn="l">
                        <a:buSzTx/>
                        <a:buAutoNum type="arabicPeriod"/>
                      </a:pPr>
                      <a:r>
                        <a:rPr lang="en-US" sz="900" dirty="0">
                          <a:solidFill>
                            <a:schemeClr val="tx1"/>
                          </a:solidFill>
                        </a:rPr>
                        <a:t>Then Team and PO transparently discuss accomplishments, as well as opportunities for improvement.</a:t>
                      </a:r>
                    </a:p>
                    <a:p>
                      <a:pPr marL="228600" indent="-228600" algn="l">
                        <a:buSzTx/>
                        <a:buAutoNum type="arabicPeriod"/>
                      </a:pPr>
                      <a:r>
                        <a:rPr lang="en-US" sz="900" dirty="0">
                          <a:solidFill>
                            <a:schemeClr val="tx1"/>
                          </a:solidFill>
                        </a:rPr>
                        <a:t>After that PO determines if the Sprint deliverable are acceptable based on the Acceptance Criteria and Definition of Done.</a:t>
                      </a:r>
                    </a:p>
                  </a:txBody>
                  <a:tcPr/>
                </a:tc>
                <a:extLst>
                  <a:ext uri="{0D108BD9-81ED-4DB2-BD59-A6C34878D82A}">
                    <a16:rowId xmlns:a16="http://schemas.microsoft.com/office/drawing/2014/main" val="10005"/>
                  </a:ext>
                </a:extLst>
              </a:tr>
              <a:tr h="913822">
                <a:tc>
                  <a:txBody>
                    <a:bodyPr/>
                    <a:lstStyle/>
                    <a:p>
                      <a:r>
                        <a:rPr sz="900" b="1" dirty="0">
                          <a:solidFill>
                            <a:srgbClr val="000000"/>
                          </a:solidFill>
                        </a:rPr>
                        <a:t>Sprint Retrospective</a:t>
                      </a:r>
                    </a:p>
                  </a:txBody>
                  <a:tcPr/>
                </a:tc>
                <a:tc>
                  <a:txBody>
                    <a:bodyPr/>
                    <a:lstStyle/>
                    <a:p>
                      <a:r>
                        <a:rPr sz="900">
                          <a:solidFill>
                            <a:srgbClr val="000000"/>
                          </a:solidFill>
                        </a:rPr>
                        <a:t>End of Sprint</a:t>
                      </a:r>
                    </a:p>
                  </a:txBody>
                  <a:tcPr/>
                </a:tc>
                <a:tc>
                  <a:txBody>
                    <a:bodyPr/>
                    <a:lstStyle/>
                    <a:p>
                      <a:r>
                        <a:rPr sz="900">
                          <a:solidFill>
                            <a:srgbClr val="000000"/>
                          </a:solidFill>
                        </a:rPr>
                        <a:t>1 hour</a:t>
                      </a:r>
                    </a:p>
                  </a:txBody>
                  <a:tcPr/>
                </a:tc>
                <a:tc>
                  <a:txBody>
                    <a:bodyPr/>
                    <a:lstStyle/>
                    <a:p>
                      <a:r>
                        <a:rPr sz="900" dirty="0">
                          <a:solidFill>
                            <a:srgbClr val="000000"/>
                          </a:solidFill>
                        </a:rPr>
                        <a:t>Reflect on process, identify improvements, and build team cohesion.</a:t>
                      </a:r>
                    </a:p>
                  </a:txBody>
                  <a:tcPr/>
                </a:tc>
                <a:tc>
                  <a:txBody>
                    <a:bodyPr/>
                    <a:lstStyle/>
                    <a:p>
                      <a:pPr algn="l">
                        <a:buSzTx/>
                        <a:buNone/>
                      </a:pPr>
                      <a:r>
                        <a:rPr lang="en-US" sz="900" b="0" dirty="0">
                          <a:solidFill>
                            <a:schemeClr val="tx1"/>
                          </a:solidFill>
                        </a:rPr>
                        <a:t>The Team also discusses what went well, as well as what to continue to doing that is working very well for the Agile Team in terms of delivering value.</a:t>
                      </a:r>
                    </a:p>
                    <a:p>
                      <a:pPr marL="228600" indent="-228600" algn="l">
                        <a:buSzTx/>
                        <a:buAutoNum type="arabicPeriod"/>
                      </a:pPr>
                      <a:r>
                        <a:rPr lang="en-US" sz="900" dirty="0">
                          <a:solidFill>
                            <a:schemeClr val="tx1"/>
                          </a:solidFill>
                          <a:sym typeface="+mn-ea"/>
                        </a:rPr>
                        <a:t>Create a plan for improvement </a:t>
                      </a:r>
                      <a:endParaRPr lang="en-US" sz="900" dirty="0">
                        <a:solidFill>
                          <a:schemeClr val="tx1"/>
                        </a:solidFill>
                      </a:endParaRPr>
                    </a:p>
                    <a:p>
                      <a:pPr marL="228600" indent="-228600" algn="l">
                        <a:buSzTx/>
                        <a:buAutoNum type="arabicPeriod"/>
                      </a:pPr>
                      <a:r>
                        <a:rPr lang="en-US" sz="900" dirty="0">
                          <a:solidFill>
                            <a:schemeClr val="tx1"/>
                          </a:solidFill>
                          <a:sym typeface="+mn-ea"/>
                        </a:rPr>
                        <a:t>Discuss what went well and what to continue doing</a:t>
                      </a:r>
                      <a:endParaRPr lang="en-US" sz="900" dirty="0">
                        <a:solidFill>
                          <a:schemeClr val="tx1"/>
                        </a:solidFill>
                      </a:endParaRPr>
                    </a:p>
                  </a:txBody>
                  <a:tcPr/>
                </a:tc>
                <a:extLst>
                  <a:ext uri="{0D108BD9-81ED-4DB2-BD59-A6C34878D82A}">
                    <a16:rowId xmlns:a16="http://schemas.microsoft.com/office/drawing/2014/main" val="10006"/>
                  </a:ext>
                </a:extLst>
              </a:tr>
              <a:tr h="691130">
                <a:tc>
                  <a:txBody>
                    <a:bodyPr/>
                    <a:lstStyle/>
                    <a:p>
                      <a:r>
                        <a:rPr sz="900" b="1" dirty="0">
                          <a:solidFill>
                            <a:srgbClr val="000000"/>
                          </a:solidFill>
                        </a:rPr>
                        <a:t>Release Planning</a:t>
                      </a:r>
                    </a:p>
                  </a:txBody>
                  <a:tcPr/>
                </a:tc>
                <a:tc>
                  <a:txBody>
                    <a:bodyPr/>
                    <a:lstStyle/>
                    <a:p>
                      <a:r>
                        <a:rPr sz="900">
                          <a:solidFill>
                            <a:srgbClr val="000000"/>
                          </a:solidFill>
                        </a:rPr>
                        <a:t>Sprint 0 &amp; Quarterly</a:t>
                      </a:r>
                    </a:p>
                  </a:txBody>
                  <a:tcPr/>
                </a:tc>
                <a:tc>
                  <a:txBody>
                    <a:bodyPr/>
                    <a:lstStyle/>
                    <a:p>
                      <a:r>
                        <a:rPr sz="900">
                          <a:solidFill>
                            <a:srgbClr val="000000"/>
                          </a:solidFill>
                        </a:rPr>
                        <a:t>1–2 hours</a:t>
                      </a:r>
                    </a:p>
                  </a:txBody>
                  <a:tcPr/>
                </a:tc>
                <a:tc>
                  <a:txBody>
                    <a:bodyPr/>
                    <a:lstStyle/>
                    <a:p>
                      <a:r>
                        <a:rPr sz="900" dirty="0">
                          <a:solidFill>
                            <a:srgbClr val="000000"/>
                          </a:solidFill>
                        </a:rPr>
                        <a:t>Define major features, timeline, and dependencies across multiple sprints.</a:t>
                      </a:r>
                    </a:p>
                  </a:txBody>
                  <a:tcPr/>
                </a:tc>
                <a:tc>
                  <a:txBody>
                    <a:bodyPr/>
                    <a:lstStyle/>
                    <a:p>
                      <a:pPr marL="228600" indent="-228600" algn="l">
                        <a:buSzTx/>
                        <a:buAutoNum type="arabicPeriod"/>
                      </a:pPr>
                      <a:r>
                        <a:rPr lang="en-US" sz="900" dirty="0">
                          <a:solidFill>
                            <a:schemeClr val="tx1"/>
                          </a:solidFill>
                        </a:rPr>
                        <a:t>Discuss critical dates and milestones.</a:t>
                      </a:r>
                    </a:p>
                    <a:p>
                      <a:pPr marL="228600" indent="-228600" algn="l">
                        <a:buSzTx/>
                        <a:buAutoNum type="arabicPeriod"/>
                      </a:pPr>
                      <a:r>
                        <a:rPr lang="en-US" sz="900" dirty="0">
                          <a:solidFill>
                            <a:schemeClr val="tx1"/>
                          </a:solidFill>
                        </a:rPr>
                        <a:t>Coordinate with dependent departments and systems</a:t>
                      </a:r>
                    </a:p>
                    <a:p>
                      <a:pPr marL="228600" indent="-228600" algn="l">
                        <a:buSzTx/>
                        <a:buAutoNum type="arabicPeriod"/>
                      </a:pPr>
                      <a:r>
                        <a:rPr lang="en-US" sz="900" dirty="0">
                          <a:solidFill>
                            <a:schemeClr val="tx1"/>
                          </a:solidFill>
                        </a:rPr>
                        <a:t>Balance business value vs quality.</a:t>
                      </a:r>
                    </a:p>
                  </a:txBody>
                  <a:tcPr/>
                </a:tc>
                <a:extLst>
                  <a:ext uri="{0D108BD9-81ED-4DB2-BD59-A6C34878D82A}">
                    <a16:rowId xmlns:a16="http://schemas.microsoft.com/office/drawing/2014/main" val="2014759623"/>
                  </a:ext>
                </a:extLst>
              </a:tr>
            </a:tbl>
          </a:graphicData>
        </a:graphic>
      </p:graphicFrame>
    </p:spTree>
    <p:extLst>
      <p:ext uri="{BB962C8B-B14F-4D97-AF65-F5344CB8AC3E}">
        <p14:creationId xmlns:p14="http://schemas.microsoft.com/office/powerpoint/2010/main" val="1406007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7"/>
          <p:cNvSpPr txBox="1">
            <a:spLocks noGrp="1"/>
          </p:cNvSpPr>
          <p:nvPr>
            <p:ph type="title"/>
          </p:nvPr>
        </p:nvSpPr>
        <p:spPr>
          <a:xfrm>
            <a:off x="457200" y="1295400"/>
            <a:ext cx="8229600" cy="1390800"/>
          </a:xfrm>
          <a:prstGeom prst="rect">
            <a:avLst/>
          </a:prstGeom>
        </p:spPr>
        <p:txBody>
          <a:bodyPr spcFirstLastPara="1" wrap="square" lIns="34275" tIns="34275" rIns="34275" bIns="34275" anchor="b" anchorCtr="0">
            <a:noAutofit/>
          </a:bodyPr>
          <a:lstStyle/>
          <a:p>
            <a:pPr marL="0" lvl="0" indent="0" algn="l" rtl="0">
              <a:spcBef>
                <a:spcPts val="0"/>
              </a:spcBef>
              <a:spcAft>
                <a:spcPts val="0"/>
              </a:spcAft>
              <a:buNone/>
            </a:pPr>
            <a:r>
              <a:rPr lang="en" sz="4200"/>
              <a:t>High Performing Agile Teams</a:t>
            </a:r>
            <a:endParaRPr sz="4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7" name="Google Shape;187;p38"/>
          <p:cNvSpPr txBox="1">
            <a:spLocks noGrp="1"/>
          </p:cNvSpPr>
          <p:nvPr>
            <p:ph type="title"/>
          </p:nvPr>
        </p:nvSpPr>
        <p:spPr>
          <a:xfrm>
            <a:off x="372979" y="144040"/>
            <a:ext cx="8482263"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dirty="0"/>
              <a:t>Team Composition and Role Assignments</a:t>
            </a:r>
            <a:endParaRPr dirty="0"/>
          </a:p>
        </p:txBody>
      </p:sp>
      <p:graphicFrame>
        <p:nvGraphicFramePr>
          <p:cNvPr id="4" name="Table 3">
            <a:extLst>
              <a:ext uri="{FF2B5EF4-FFF2-40B4-BE49-F238E27FC236}">
                <a16:creationId xmlns:a16="http://schemas.microsoft.com/office/drawing/2014/main" id="{8B656F55-0876-9F9C-EB49-CECB53847FC5}"/>
              </a:ext>
            </a:extLst>
          </p:cNvPr>
          <p:cNvGraphicFramePr>
            <a:graphicFrameLocks noGrp="1"/>
          </p:cNvGraphicFramePr>
          <p:nvPr>
            <p:extLst>
              <p:ext uri="{D42A27DB-BD31-4B8C-83A1-F6EECF244321}">
                <p14:modId xmlns:p14="http://schemas.microsoft.com/office/powerpoint/2010/main" val="3890386501"/>
              </p:ext>
            </p:extLst>
          </p:nvPr>
        </p:nvGraphicFramePr>
        <p:xfrm>
          <a:off x="415089" y="1311442"/>
          <a:ext cx="8235616" cy="3562082"/>
        </p:xfrm>
        <a:graphic>
          <a:graphicData uri="http://schemas.openxmlformats.org/drawingml/2006/table">
            <a:tbl>
              <a:tblPr firstRow="1" bandRow="1">
                <a:tableStyleId>{5C22544A-7EE6-4342-B048-85BDC9FD1C3A}</a:tableStyleId>
              </a:tblPr>
              <a:tblGrid>
                <a:gridCol w="1786690">
                  <a:extLst>
                    <a:ext uri="{9D8B030D-6E8A-4147-A177-3AD203B41FA5}">
                      <a16:colId xmlns:a16="http://schemas.microsoft.com/office/drawing/2014/main" val="1992945126"/>
                    </a:ext>
                  </a:extLst>
                </a:gridCol>
                <a:gridCol w="2112840">
                  <a:extLst>
                    <a:ext uri="{9D8B030D-6E8A-4147-A177-3AD203B41FA5}">
                      <a16:colId xmlns:a16="http://schemas.microsoft.com/office/drawing/2014/main" val="2465753574"/>
                    </a:ext>
                  </a:extLst>
                </a:gridCol>
                <a:gridCol w="2277182">
                  <a:extLst>
                    <a:ext uri="{9D8B030D-6E8A-4147-A177-3AD203B41FA5}">
                      <a16:colId xmlns:a16="http://schemas.microsoft.com/office/drawing/2014/main" val="710627815"/>
                    </a:ext>
                  </a:extLst>
                </a:gridCol>
                <a:gridCol w="2058904">
                  <a:extLst>
                    <a:ext uri="{9D8B030D-6E8A-4147-A177-3AD203B41FA5}">
                      <a16:colId xmlns:a16="http://schemas.microsoft.com/office/drawing/2014/main" val="324564865"/>
                    </a:ext>
                  </a:extLst>
                </a:gridCol>
              </a:tblGrid>
              <a:tr h="151403">
                <a:tc>
                  <a:txBody>
                    <a:bodyPr/>
                    <a:lstStyle/>
                    <a:p>
                      <a:r>
                        <a:rPr lang="en-US" sz="900" b="1" dirty="0">
                          <a:solidFill>
                            <a:srgbClr val="000000"/>
                          </a:solidFill>
                        </a:rPr>
                        <a:t>Role</a:t>
                      </a:r>
                      <a:endParaRPr lang="en-US" sz="900" dirty="0">
                        <a:solidFill>
                          <a:srgbClr val="000000"/>
                        </a:solidFill>
                      </a:endParaRPr>
                    </a:p>
                  </a:txBody>
                  <a:tcPr marL="17098" marR="17098" marT="8549" marB="8549" anchor="ctr"/>
                </a:tc>
                <a:tc>
                  <a:txBody>
                    <a:bodyPr/>
                    <a:lstStyle/>
                    <a:p>
                      <a:r>
                        <a:rPr lang="en-US" sz="900" b="1">
                          <a:solidFill>
                            <a:srgbClr val="000000"/>
                          </a:solidFill>
                        </a:rPr>
                        <a:t>Name</a:t>
                      </a:r>
                      <a:endParaRPr lang="en-US" sz="900">
                        <a:solidFill>
                          <a:srgbClr val="000000"/>
                        </a:solidFill>
                      </a:endParaRPr>
                    </a:p>
                  </a:txBody>
                  <a:tcPr marL="17098" marR="17098" marT="8549" marB="8549" anchor="ctr"/>
                </a:tc>
                <a:tc>
                  <a:txBody>
                    <a:bodyPr/>
                    <a:lstStyle/>
                    <a:p>
                      <a:r>
                        <a:rPr lang="en-US" sz="900" b="1" dirty="0">
                          <a:solidFill>
                            <a:srgbClr val="000000"/>
                          </a:solidFill>
                        </a:rPr>
                        <a:t>Responsibility</a:t>
                      </a:r>
                      <a:endParaRPr lang="en-US" sz="900" dirty="0">
                        <a:solidFill>
                          <a:srgbClr val="000000"/>
                        </a:solidFill>
                      </a:endParaRPr>
                    </a:p>
                  </a:txBody>
                  <a:tcPr marL="17098" marR="17098" marT="8549" marB="8549" anchor="ctr"/>
                </a:tc>
                <a:tc>
                  <a:txBody>
                    <a:bodyPr/>
                    <a:lstStyle/>
                    <a:p>
                      <a:r>
                        <a:rPr lang="en-US" sz="900" dirty="0">
                          <a:solidFill>
                            <a:srgbClr val="000000"/>
                          </a:solidFill>
                        </a:rPr>
                        <a:t>Key Soft Skills</a:t>
                      </a:r>
                    </a:p>
                  </a:txBody>
                  <a:tcPr marL="17098" marR="17098" marT="8549" marB="8549" anchor="ctr"/>
                </a:tc>
                <a:extLst>
                  <a:ext uri="{0D108BD9-81ED-4DB2-BD59-A6C34878D82A}">
                    <a16:rowId xmlns:a16="http://schemas.microsoft.com/office/drawing/2014/main" val="3336348186"/>
                  </a:ext>
                </a:extLst>
              </a:tr>
              <a:tr h="393620">
                <a:tc>
                  <a:txBody>
                    <a:bodyPr/>
                    <a:lstStyle/>
                    <a:p>
                      <a:r>
                        <a:rPr lang="en-US" sz="900" b="1" dirty="0">
                          <a:solidFill>
                            <a:srgbClr val="000000"/>
                          </a:solidFill>
                        </a:rPr>
                        <a:t>Product Owner</a:t>
                      </a:r>
                      <a:endParaRPr lang="en-US" sz="900" dirty="0">
                        <a:solidFill>
                          <a:srgbClr val="000000"/>
                        </a:solidFill>
                      </a:endParaRPr>
                    </a:p>
                  </a:txBody>
                  <a:tcPr marL="17098" marR="17098" marT="8549" marB="8549" anchor="ctr"/>
                </a:tc>
                <a:tc>
                  <a:txBody>
                    <a:bodyPr/>
                    <a:lstStyle/>
                    <a:p>
                      <a:r>
                        <a:rPr lang="en-US" sz="900" dirty="0">
                          <a:solidFill>
                            <a:srgbClr val="000000"/>
                          </a:solidFill>
                        </a:rPr>
                        <a:t>John Smith</a:t>
                      </a:r>
                    </a:p>
                  </a:txBody>
                  <a:tcPr marL="17098" marR="17098" marT="8549" marB="8549" anchor="ctr"/>
                </a:tc>
                <a:tc>
                  <a:txBody>
                    <a:bodyPr/>
                    <a:lstStyle/>
                    <a:p>
                      <a:r>
                        <a:rPr lang="en-US" sz="900">
                          <a:solidFill>
                            <a:srgbClr val="000000"/>
                          </a:solidFill>
                        </a:rPr>
                        <a:t>Owns the product backlog, defines priorities, gathers feedback from stakeholders and users</a:t>
                      </a:r>
                    </a:p>
                  </a:txBody>
                  <a:tcPr marL="17098" marR="17098" marT="8549" marB="8549" anchor="ctr"/>
                </a:tc>
                <a:tc>
                  <a:txBody>
                    <a:bodyPr/>
                    <a:lstStyle/>
                    <a:p>
                      <a:r>
                        <a:rPr lang="en-US" sz="900" dirty="0">
                          <a:solidFill>
                            <a:srgbClr val="000000"/>
                          </a:solidFill>
                        </a:rPr>
                        <a:t>Communication, Stakeholder Management, Decision-Making, Strategic Thinking</a:t>
                      </a:r>
                    </a:p>
                  </a:txBody>
                  <a:tcPr marL="17098" marR="17098" marT="8549" marB="8549" anchor="ctr"/>
                </a:tc>
                <a:extLst>
                  <a:ext uri="{0D108BD9-81ED-4DB2-BD59-A6C34878D82A}">
                    <a16:rowId xmlns:a16="http://schemas.microsoft.com/office/drawing/2014/main" val="3278255978"/>
                  </a:ext>
                </a:extLst>
              </a:tr>
              <a:tr h="423664">
                <a:tc>
                  <a:txBody>
                    <a:bodyPr/>
                    <a:lstStyle/>
                    <a:p>
                      <a:r>
                        <a:rPr lang="en-US" sz="900" b="1">
                          <a:solidFill>
                            <a:srgbClr val="000000"/>
                          </a:solidFill>
                        </a:rPr>
                        <a:t>Scrum Master</a:t>
                      </a:r>
                      <a:endParaRPr lang="en-US" sz="900">
                        <a:solidFill>
                          <a:srgbClr val="000000"/>
                        </a:solidFill>
                      </a:endParaRPr>
                    </a:p>
                  </a:txBody>
                  <a:tcPr marL="17098" marR="17098" marT="8549" marB="8549" anchor="ctr"/>
                </a:tc>
                <a:tc>
                  <a:txBody>
                    <a:bodyPr/>
                    <a:lstStyle/>
                    <a:p>
                      <a:r>
                        <a:rPr lang="en-US" sz="900" dirty="0">
                          <a:solidFill>
                            <a:srgbClr val="000000"/>
                          </a:solidFill>
                        </a:rPr>
                        <a:t>Jane Doe</a:t>
                      </a:r>
                    </a:p>
                  </a:txBody>
                  <a:tcPr marL="17098" marR="17098" marT="8549" marB="8549" anchor="ctr"/>
                </a:tc>
                <a:tc>
                  <a:txBody>
                    <a:bodyPr/>
                    <a:lstStyle/>
                    <a:p>
                      <a:r>
                        <a:rPr lang="en-US" sz="900">
                          <a:solidFill>
                            <a:srgbClr val="000000"/>
                          </a:solidFill>
                        </a:rPr>
                        <a:t>Facilitates Scrum ceremonies, removes impediments, promotes Agile values and team collaboration</a:t>
                      </a:r>
                    </a:p>
                  </a:txBody>
                  <a:tcPr marL="17098" marR="17098" marT="8549" marB="8549" anchor="ctr"/>
                </a:tc>
                <a:tc>
                  <a:txBody>
                    <a:bodyPr/>
                    <a:lstStyle/>
                    <a:p>
                      <a:r>
                        <a:rPr lang="en-US" sz="900" dirty="0">
                          <a:solidFill>
                            <a:srgbClr val="000000"/>
                          </a:solidFill>
                        </a:rPr>
                        <a:t>Servant Leadership, Empathy, Conflict Resolution, Coaching</a:t>
                      </a:r>
                    </a:p>
                  </a:txBody>
                  <a:tcPr marL="17098" marR="17098" marT="8549" marB="8549" anchor="ctr"/>
                </a:tc>
                <a:extLst>
                  <a:ext uri="{0D108BD9-81ED-4DB2-BD59-A6C34878D82A}">
                    <a16:rowId xmlns:a16="http://schemas.microsoft.com/office/drawing/2014/main" val="3020122405"/>
                  </a:ext>
                </a:extLst>
              </a:tr>
              <a:tr h="520097">
                <a:tc>
                  <a:txBody>
                    <a:bodyPr/>
                    <a:lstStyle/>
                    <a:p>
                      <a:r>
                        <a:rPr lang="en-US" sz="900" b="1" dirty="0">
                          <a:solidFill>
                            <a:srgbClr val="000000"/>
                          </a:solidFill>
                        </a:rPr>
                        <a:t>Scrum Team</a:t>
                      </a:r>
                    </a:p>
                    <a:p>
                      <a:r>
                        <a:rPr lang="en-US" sz="900" b="1" dirty="0">
                          <a:solidFill>
                            <a:srgbClr val="000000"/>
                          </a:solidFill>
                        </a:rPr>
                        <a:t>Developers (2 Onshore, 2 Offshore)</a:t>
                      </a:r>
                      <a:endParaRPr lang="en-US" sz="900" dirty="0">
                        <a:solidFill>
                          <a:srgbClr val="000000"/>
                        </a:solidFill>
                      </a:endParaRPr>
                    </a:p>
                  </a:txBody>
                  <a:tcPr marL="17098" marR="17098" marT="8549" marB="8549" anchor="ctr"/>
                </a:tc>
                <a:tc>
                  <a:txBody>
                    <a:bodyPr/>
                    <a:lstStyle/>
                    <a:p>
                      <a:r>
                        <a:rPr lang="en-US" sz="900" dirty="0">
                          <a:solidFill>
                            <a:srgbClr val="000000"/>
                          </a:solidFill>
                        </a:rPr>
                        <a:t>Jim Brady(USA), Nathan Connor(USA), Venkat Ragu(INDIA), Ali Khan(INDIA)</a:t>
                      </a:r>
                    </a:p>
                  </a:txBody>
                  <a:tcPr marL="17098" marR="17098" marT="8549" marB="8549" anchor="ctr"/>
                </a:tc>
                <a:tc>
                  <a:txBody>
                    <a:bodyPr/>
                    <a:lstStyle/>
                    <a:p>
                      <a:r>
                        <a:rPr lang="en-US" sz="900">
                          <a:solidFill>
                            <a:srgbClr val="000000"/>
                          </a:solidFill>
                        </a:rPr>
                        <a:t>Builds the product increment collaboratively, follows coding standards and practices (XP), participates in sprint planning and reviews</a:t>
                      </a:r>
                    </a:p>
                  </a:txBody>
                  <a:tcPr marL="17098" marR="17098" marT="8549" marB="8549" anchor="ctr"/>
                </a:tc>
                <a:tc>
                  <a:txBody>
                    <a:bodyPr/>
                    <a:lstStyle/>
                    <a:p>
                      <a:r>
                        <a:rPr lang="en-US" sz="900" dirty="0">
                          <a:solidFill>
                            <a:srgbClr val="000000"/>
                          </a:solidFill>
                        </a:rPr>
                        <a:t>Collaboration, Problem Solving, Adaptability, Accountability</a:t>
                      </a:r>
                    </a:p>
                  </a:txBody>
                  <a:tcPr marL="17098" marR="17098" marT="8549" marB="8549" anchor="ctr"/>
                </a:tc>
                <a:extLst>
                  <a:ext uri="{0D108BD9-81ED-4DB2-BD59-A6C34878D82A}">
                    <a16:rowId xmlns:a16="http://schemas.microsoft.com/office/drawing/2014/main" val="2614616579"/>
                  </a:ext>
                </a:extLst>
              </a:tr>
              <a:tr h="393620">
                <a:tc>
                  <a:txBody>
                    <a:bodyPr/>
                    <a:lstStyle/>
                    <a:p>
                      <a:r>
                        <a:rPr lang="en-US" sz="900" b="1" dirty="0">
                          <a:solidFill>
                            <a:srgbClr val="000000"/>
                          </a:solidFill>
                        </a:rPr>
                        <a:t>Tester</a:t>
                      </a:r>
                      <a:endParaRPr lang="en-US" sz="900" dirty="0">
                        <a:solidFill>
                          <a:srgbClr val="000000"/>
                        </a:solidFill>
                      </a:endParaRPr>
                    </a:p>
                  </a:txBody>
                  <a:tcPr marL="17098" marR="17098" marT="8549" marB="8549" anchor="ctr"/>
                </a:tc>
                <a:tc>
                  <a:txBody>
                    <a:bodyPr/>
                    <a:lstStyle/>
                    <a:p>
                      <a:r>
                        <a:rPr lang="en-US" sz="900" dirty="0">
                          <a:solidFill>
                            <a:srgbClr val="000000"/>
                          </a:solidFill>
                        </a:rPr>
                        <a:t>Kathy Qualls</a:t>
                      </a:r>
                    </a:p>
                  </a:txBody>
                  <a:tcPr marL="17098" marR="17098" marT="8549" marB="8549" anchor="ctr"/>
                </a:tc>
                <a:tc>
                  <a:txBody>
                    <a:bodyPr/>
                    <a:lstStyle/>
                    <a:p>
                      <a:r>
                        <a:rPr lang="en-US" sz="900">
                          <a:solidFill>
                            <a:srgbClr val="000000"/>
                          </a:solidFill>
                        </a:rPr>
                        <a:t>Conducts continuous and early testing, integrates shift-left practices, ensures quality</a:t>
                      </a:r>
                    </a:p>
                  </a:txBody>
                  <a:tcPr marL="17098" marR="17098" marT="8549" marB="8549" anchor="ctr"/>
                </a:tc>
                <a:tc>
                  <a:txBody>
                    <a:bodyPr/>
                    <a:lstStyle/>
                    <a:p>
                      <a:r>
                        <a:rPr lang="en-US" sz="900" dirty="0">
                          <a:solidFill>
                            <a:srgbClr val="000000"/>
                          </a:solidFill>
                        </a:rPr>
                        <a:t>Attention to Detail, Critical Thinking, Curiosity, Communication</a:t>
                      </a:r>
                    </a:p>
                  </a:txBody>
                  <a:tcPr marL="17098" marR="17098" marT="8549" marB="8549" anchor="ctr"/>
                </a:tc>
                <a:extLst>
                  <a:ext uri="{0D108BD9-81ED-4DB2-BD59-A6C34878D82A}">
                    <a16:rowId xmlns:a16="http://schemas.microsoft.com/office/drawing/2014/main" val="1275887984"/>
                  </a:ext>
                </a:extLst>
              </a:tr>
              <a:tr h="305576">
                <a:tc>
                  <a:txBody>
                    <a:bodyPr/>
                    <a:lstStyle/>
                    <a:p>
                      <a:r>
                        <a:rPr lang="en-US" sz="900" b="1" dirty="0">
                          <a:solidFill>
                            <a:srgbClr val="000000"/>
                          </a:solidFill>
                        </a:rPr>
                        <a:t>Agile Team member (Business Analyst)</a:t>
                      </a:r>
                      <a:endParaRPr lang="en-US" sz="900" dirty="0">
                        <a:solidFill>
                          <a:srgbClr val="000000"/>
                        </a:solidFill>
                      </a:endParaRPr>
                    </a:p>
                  </a:txBody>
                  <a:tcPr marL="17098" marR="17098" marT="8549" marB="8549" anchor="ctr"/>
                </a:tc>
                <a:tc>
                  <a:txBody>
                    <a:bodyPr/>
                    <a:lstStyle/>
                    <a:p>
                      <a:r>
                        <a:rPr lang="en-US" sz="900">
                          <a:solidFill>
                            <a:srgbClr val="000000"/>
                          </a:solidFill>
                        </a:rPr>
                        <a:t>Jerry Holden</a:t>
                      </a:r>
                    </a:p>
                  </a:txBody>
                  <a:tcPr marL="17098" marR="17098" marT="8549" marB="8549" anchor="ctr"/>
                </a:tc>
                <a:tc>
                  <a:txBody>
                    <a:bodyPr/>
                    <a:lstStyle/>
                    <a:p>
                      <a:r>
                        <a:rPr lang="en-US" sz="900" dirty="0">
                          <a:solidFill>
                            <a:srgbClr val="000000"/>
                          </a:solidFill>
                        </a:rPr>
                        <a:t>Supports backlog refinement, translates business requirements into user stories</a:t>
                      </a:r>
                    </a:p>
                  </a:txBody>
                  <a:tcPr marL="17098" marR="17098" marT="8549" marB="8549" anchor="ctr"/>
                </a:tc>
                <a:tc>
                  <a:txBody>
                    <a:bodyPr/>
                    <a:lstStyle/>
                    <a:p>
                      <a:r>
                        <a:rPr lang="en-US" sz="900" dirty="0">
                          <a:solidFill>
                            <a:srgbClr val="000000"/>
                          </a:solidFill>
                        </a:rPr>
                        <a:t>Analytical Thinking, Communication, Facilitation, Domain Knowledge</a:t>
                      </a:r>
                    </a:p>
                  </a:txBody>
                  <a:tcPr marL="17098" marR="17098" marT="8549" marB="8549" anchor="ctr"/>
                </a:tc>
                <a:extLst>
                  <a:ext uri="{0D108BD9-81ED-4DB2-BD59-A6C34878D82A}">
                    <a16:rowId xmlns:a16="http://schemas.microsoft.com/office/drawing/2014/main" val="2432191569"/>
                  </a:ext>
                </a:extLst>
              </a:tr>
              <a:tr h="393620">
                <a:tc>
                  <a:txBody>
                    <a:bodyPr/>
                    <a:lstStyle/>
                    <a:p>
                      <a:r>
                        <a:rPr lang="en-US" sz="900" b="1" dirty="0">
                          <a:solidFill>
                            <a:srgbClr val="000000"/>
                          </a:solidFill>
                        </a:rPr>
                        <a:t> Agile Team member (UX Designer)</a:t>
                      </a:r>
                      <a:endParaRPr lang="en-US" sz="900" dirty="0">
                        <a:solidFill>
                          <a:srgbClr val="000000"/>
                        </a:solidFill>
                      </a:endParaRPr>
                    </a:p>
                  </a:txBody>
                  <a:tcPr marL="17098" marR="17098" marT="8549" marB="8549" anchor="ctr"/>
                </a:tc>
                <a:tc>
                  <a:txBody>
                    <a:bodyPr/>
                    <a:lstStyle/>
                    <a:p>
                      <a:r>
                        <a:rPr lang="en-US" sz="900" dirty="0">
                          <a:solidFill>
                            <a:srgbClr val="000000"/>
                          </a:solidFill>
                        </a:rPr>
                        <a:t>James </a:t>
                      </a:r>
                      <a:r>
                        <a:rPr lang="en-US" sz="900" dirty="0" err="1">
                          <a:solidFill>
                            <a:srgbClr val="000000"/>
                          </a:solidFill>
                        </a:rPr>
                        <a:t>Cowx</a:t>
                      </a:r>
                      <a:endParaRPr lang="en-US" sz="900" dirty="0">
                        <a:solidFill>
                          <a:srgbClr val="000000"/>
                        </a:solidFill>
                      </a:endParaRPr>
                    </a:p>
                  </a:txBody>
                  <a:tcPr marL="17098" marR="17098" marT="8549" marB="8549" anchor="ctr"/>
                </a:tc>
                <a:tc>
                  <a:txBody>
                    <a:bodyPr/>
                    <a:lstStyle/>
                    <a:p>
                      <a:r>
                        <a:rPr lang="en-US" sz="900">
                          <a:solidFill>
                            <a:srgbClr val="000000"/>
                          </a:solidFill>
                        </a:rPr>
                        <a:t>Collaborates early in design cycles, gathers user feedback, supports iterative UI/UX updates</a:t>
                      </a:r>
                    </a:p>
                  </a:txBody>
                  <a:tcPr marL="17098" marR="17098" marT="8549" marB="8549" anchor="ctr"/>
                </a:tc>
                <a:tc>
                  <a:txBody>
                    <a:bodyPr/>
                    <a:lstStyle/>
                    <a:p>
                      <a:r>
                        <a:rPr lang="en-US" sz="900" dirty="0">
                          <a:solidFill>
                            <a:srgbClr val="000000"/>
                          </a:solidFill>
                        </a:rPr>
                        <a:t>Creativity, Empathy, User-Centered Thinking, Active Listening</a:t>
                      </a:r>
                    </a:p>
                  </a:txBody>
                  <a:tcPr marL="17098" marR="17098" marT="8549" marB="8549" anchor="ctr"/>
                </a:tc>
                <a:extLst>
                  <a:ext uri="{0D108BD9-81ED-4DB2-BD59-A6C34878D82A}">
                    <a16:rowId xmlns:a16="http://schemas.microsoft.com/office/drawing/2014/main" val="4115879805"/>
                  </a:ext>
                </a:extLst>
              </a:tr>
              <a:tr h="393620">
                <a:tc>
                  <a:txBody>
                    <a:bodyPr/>
                    <a:lstStyle/>
                    <a:p>
                      <a:r>
                        <a:rPr lang="en-US" sz="900" b="1" dirty="0">
                          <a:solidFill>
                            <a:srgbClr val="000000"/>
                          </a:solidFill>
                        </a:rPr>
                        <a:t>Agile Team member (Subject Matter Expert/Coach)</a:t>
                      </a:r>
                      <a:endParaRPr lang="en-US" sz="900" dirty="0">
                        <a:solidFill>
                          <a:srgbClr val="000000"/>
                        </a:solidFill>
                      </a:endParaRPr>
                    </a:p>
                  </a:txBody>
                  <a:tcPr marL="17098" marR="17098" marT="8549" marB="8549" anchor="ctr"/>
                </a:tc>
                <a:tc>
                  <a:txBody>
                    <a:bodyPr/>
                    <a:lstStyle/>
                    <a:p>
                      <a:r>
                        <a:rPr lang="en-US" sz="900">
                          <a:solidFill>
                            <a:srgbClr val="000000"/>
                          </a:solidFill>
                        </a:rPr>
                        <a:t>Holly Vogt</a:t>
                      </a:r>
                    </a:p>
                  </a:txBody>
                  <a:tcPr marL="17098" marR="17098" marT="8549" marB="8549" anchor="ctr"/>
                </a:tc>
                <a:tc>
                  <a:txBody>
                    <a:bodyPr/>
                    <a:lstStyle/>
                    <a:p>
                      <a:r>
                        <a:rPr lang="en-US" sz="900">
                          <a:solidFill>
                            <a:srgbClr val="000000"/>
                          </a:solidFill>
                        </a:rPr>
                        <a:t>Provides domain expertise, participates in sprint reviews and refinement sessions</a:t>
                      </a:r>
                    </a:p>
                  </a:txBody>
                  <a:tcPr marL="17098" marR="17098" marT="8549" marB="8549" anchor="ctr"/>
                </a:tc>
                <a:tc>
                  <a:txBody>
                    <a:bodyPr/>
                    <a:lstStyle/>
                    <a:p>
                      <a:r>
                        <a:rPr lang="en-US" sz="900" dirty="0">
                          <a:solidFill>
                            <a:srgbClr val="000000"/>
                          </a:solidFill>
                        </a:rPr>
                        <a:t>Mentoring, Patience, Deep Knowledge, Influence Without Authority</a:t>
                      </a:r>
                    </a:p>
                  </a:txBody>
                  <a:tcPr marL="17098" marR="17098" marT="8549" marB="8549" anchor="ctr"/>
                </a:tc>
                <a:extLst>
                  <a:ext uri="{0D108BD9-81ED-4DB2-BD59-A6C34878D82A}">
                    <a16:rowId xmlns:a16="http://schemas.microsoft.com/office/drawing/2014/main" val="51361706"/>
                  </a:ext>
                </a:extLst>
              </a:tr>
              <a:tr h="393620">
                <a:tc>
                  <a:txBody>
                    <a:bodyPr/>
                    <a:lstStyle/>
                    <a:p>
                      <a:r>
                        <a:rPr lang="en-US" sz="900" b="1" dirty="0">
                          <a:solidFill>
                            <a:srgbClr val="000000"/>
                          </a:solidFill>
                        </a:rPr>
                        <a:t>Stakeholders</a:t>
                      </a:r>
                      <a:endParaRPr lang="en-US" sz="900" dirty="0">
                        <a:solidFill>
                          <a:srgbClr val="000000"/>
                        </a:solidFill>
                      </a:endParaRPr>
                    </a:p>
                  </a:txBody>
                  <a:tcPr marL="17098" marR="17098" marT="8549" marB="8549" anchor="ctr"/>
                </a:tc>
                <a:tc>
                  <a:txBody>
                    <a:bodyPr/>
                    <a:lstStyle/>
                    <a:p>
                      <a:r>
                        <a:rPr lang="en-US" sz="900">
                          <a:solidFill>
                            <a:srgbClr val="000000"/>
                          </a:solidFill>
                        </a:rPr>
                        <a:t>Executives, Travel Partners (e.g., HotelzMotelz, AutoRentalz)</a:t>
                      </a:r>
                    </a:p>
                  </a:txBody>
                  <a:tcPr marL="17098" marR="17098" marT="8549" marB="8549" anchor="ctr"/>
                </a:tc>
                <a:tc>
                  <a:txBody>
                    <a:bodyPr/>
                    <a:lstStyle/>
                    <a:p>
                      <a:r>
                        <a:rPr lang="en-US" sz="900" dirty="0">
                          <a:solidFill>
                            <a:srgbClr val="000000"/>
                          </a:solidFill>
                        </a:rPr>
                        <a:t>Provide feedback on increment, validate roadmap alignment and ROI expectations</a:t>
                      </a:r>
                    </a:p>
                  </a:txBody>
                  <a:tcPr marL="17098" marR="17098" marT="8549" marB="8549" anchor="ctr"/>
                </a:tc>
                <a:tc>
                  <a:txBody>
                    <a:bodyPr/>
                    <a:lstStyle/>
                    <a:p>
                      <a:r>
                        <a:rPr lang="en-US" sz="900" dirty="0">
                          <a:solidFill>
                            <a:srgbClr val="000000"/>
                          </a:solidFill>
                        </a:rPr>
                        <a:t>Vision Alignment, Constructive Feedback, Active Listening, Strategic Insight</a:t>
                      </a:r>
                    </a:p>
                  </a:txBody>
                  <a:tcPr marL="17098" marR="17098" marT="8549" marB="8549" anchor="ctr"/>
                </a:tc>
                <a:extLst>
                  <a:ext uri="{0D108BD9-81ED-4DB2-BD59-A6C34878D82A}">
                    <a16:rowId xmlns:a16="http://schemas.microsoft.com/office/drawing/2014/main" val="2452741221"/>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f1e79fc-1f4d-4187-a67d-c1c5354c13f8}" enabled="1" method="Standard" siteId="{e1304ad9-93ba-4557-8b20-8c1c1143b399}" contentBits="2" removed="0"/>
</clbl:labelList>
</file>

<file path=docProps/app.xml><?xml version="1.0" encoding="utf-8"?>
<Properties xmlns="http://schemas.openxmlformats.org/officeDocument/2006/extended-properties" xmlns:vt="http://schemas.openxmlformats.org/officeDocument/2006/docPropsVTypes">
  <TotalTime>155</TotalTime>
  <Words>2048</Words>
  <Application>Microsoft Office PowerPoint</Application>
  <PresentationFormat>On-screen Show (16:9)</PresentationFormat>
  <Paragraphs>206</Paragraphs>
  <Slides>12</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Cabin</vt:lpstr>
      <vt:lpstr>Calibri</vt:lpstr>
      <vt:lpstr>Open Sans</vt:lpstr>
      <vt:lpstr>Simple Light</vt:lpstr>
      <vt:lpstr>Udacity Template 16x9</vt:lpstr>
      <vt:lpstr>WorldVisitz Mobile Application Agile Delivery Launch</vt:lpstr>
      <vt:lpstr>Onboarding the Team</vt:lpstr>
      <vt:lpstr>Agile Benefits for the Team</vt:lpstr>
      <vt:lpstr>Agile Practice</vt:lpstr>
      <vt:lpstr>Recommendations for Information Radiators</vt:lpstr>
      <vt:lpstr>Ceremony Schedule &amp; Each Agenda</vt:lpstr>
      <vt:lpstr>Ceremony Schedule &amp; Each Agenda</vt:lpstr>
      <vt:lpstr>High Performing Agile Teams</vt:lpstr>
      <vt:lpstr>Team Composition and Role Assignments</vt:lpstr>
      <vt:lpstr>Appendix 1 - Skill Gaps</vt:lpstr>
      <vt:lpstr>Appendix 1 - Skill Gaps</vt:lpstr>
      <vt:lpstr>Appendix 2 - Training &amp; Coaching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Salma Attia | Ejada Systems</cp:lastModifiedBy>
  <cp:revision>16</cp:revision>
  <dcterms:modified xsi:type="dcterms:W3CDTF">2025-04-24T11:17:38Z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Simple Light:3\Udacity Template 16x9:3</vt:lpwstr>
  </property>
  <property fmtid="{D5CDD505-2E9C-101B-9397-08002B2CF9AE}" pid="3" name="ClassificationContentMarkingFooterText">
    <vt:lpwstr>Ejada Internal Use Only</vt:lpwstr>
  </property>
</Properties>
</file>