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 id="2147483676" r:id="rId2"/>
  </p:sldMasterIdLst>
  <p:notesMasterIdLst>
    <p:notesMasterId r:id="rId17"/>
  </p:notesMasterIdLst>
  <p:sldIdLst>
    <p:sldId id="256" r:id="rId3"/>
    <p:sldId id="258" r:id="rId4"/>
    <p:sldId id="259" r:id="rId5"/>
    <p:sldId id="260" r:id="rId6"/>
    <p:sldId id="267" r:id="rId7"/>
    <p:sldId id="261" r:id="rId8"/>
    <p:sldId id="262" r:id="rId9"/>
    <p:sldId id="263" r:id="rId10"/>
    <p:sldId id="264" r:id="rId11"/>
    <p:sldId id="268" r:id="rId12"/>
    <p:sldId id="265" r:id="rId13"/>
    <p:sldId id="266" r:id="rId14"/>
    <p:sldId id="269" r:id="rId15"/>
    <p:sldId id="27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1122"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57515110cb_1_4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g57515110cb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AAB19181-7EF3-DE4C-17A4-DF3FD83357B1}"/>
            </a:ext>
          </a:extLst>
        </p:cNvPr>
        <p:cNvGrpSpPr/>
        <p:nvPr/>
      </p:nvGrpSpPr>
      <p:grpSpPr>
        <a:xfrm>
          <a:off x="0" y="0"/>
          <a:ext cx="0" cy="0"/>
          <a:chOff x="0" y="0"/>
          <a:chExt cx="0" cy="0"/>
        </a:xfrm>
      </p:grpSpPr>
      <p:sp>
        <p:nvSpPr>
          <p:cNvPr id="190" name="Google Shape;190;g151d3f39dfa_0_70:notes">
            <a:extLst>
              <a:ext uri="{FF2B5EF4-FFF2-40B4-BE49-F238E27FC236}">
                <a16:creationId xmlns:a16="http://schemas.microsoft.com/office/drawing/2014/main" id="{1D385BA7-F82A-3385-BE61-F57F6C1CE98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51d3f39dfa_0_70:notes">
            <a:extLst>
              <a:ext uri="{FF2B5EF4-FFF2-40B4-BE49-F238E27FC236}">
                <a16:creationId xmlns:a16="http://schemas.microsoft.com/office/drawing/2014/main" id="{990C2FC4-803E-C510-2A83-1E8BC591EE7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6053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51d3f39df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51d3f39df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51d3f39dfa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51d3f39dfa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a:extLst>
            <a:ext uri="{FF2B5EF4-FFF2-40B4-BE49-F238E27FC236}">
              <a16:creationId xmlns:a16="http://schemas.microsoft.com/office/drawing/2014/main" id="{2F2303A4-3C6F-5834-8AB9-F1E612E419F3}"/>
            </a:ext>
          </a:extLst>
        </p:cNvPr>
        <p:cNvGrpSpPr/>
        <p:nvPr/>
      </p:nvGrpSpPr>
      <p:grpSpPr>
        <a:xfrm>
          <a:off x="0" y="0"/>
          <a:ext cx="0" cy="0"/>
          <a:chOff x="0" y="0"/>
          <a:chExt cx="0" cy="0"/>
        </a:xfrm>
      </p:grpSpPr>
      <p:sp>
        <p:nvSpPr>
          <p:cNvPr id="204" name="Google Shape;204;g151d3f39dfa_0_63:notes">
            <a:extLst>
              <a:ext uri="{FF2B5EF4-FFF2-40B4-BE49-F238E27FC236}">
                <a16:creationId xmlns:a16="http://schemas.microsoft.com/office/drawing/2014/main" id="{5BE348A1-651E-6E52-3BA2-4ABA704C2EC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51d3f39dfa_0_63:notes">
            <a:extLst>
              <a:ext uri="{FF2B5EF4-FFF2-40B4-BE49-F238E27FC236}">
                <a16:creationId xmlns:a16="http://schemas.microsoft.com/office/drawing/2014/main" id="{6FE6504A-8ECA-928A-2427-056461B8D5F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0149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a:extLst>
            <a:ext uri="{FF2B5EF4-FFF2-40B4-BE49-F238E27FC236}">
              <a16:creationId xmlns:a16="http://schemas.microsoft.com/office/drawing/2014/main" id="{FAD51286-35B6-C1F2-0D21-312558A85F37}"/>
            </a:ext>
          </a:extLst>
        </p:cNvPr>
        <p:cNvGrpSpPr/>
        <p:nvPr/>
      </p:nvGrpSpPr>
      <p:grpSpPr>
        <a:xfrm>
          <a:off x="0" y="0"/>
          <a:ext cx="0" cy="0"/>
          <a:chOff x="0" y="0"/>
          <a:chExt cx="0" cy="0"/>
        </a:xfrm>
      </p:grpSpPr>
      <p:sp>
        <p:nvSpPr>
          <p:cNvPr id="204" name="Google Shape;204;g151d3f39dfa_0_63:notes">
            <a:extLst>
              <a:ext uri="{FF2B5EF4-FFF2-40B4-BE49-F238E27FC236}">
                <a16:creationId xmlns:a16="http://schemas.microsoft.com/office/drawing/2014/main" id="{632B386E-9A0D-02C1-C417-6F4FA005C23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51d3f39dfa_0_63:notes">
            <a:extLst>
              <a:ext uri="{FF2B5EF4-FFF2-40B4-BE49-F238E27FC236}">
                <a16:creationId xmlns:a16="http://schemas.microsoft.com/office/drawing/2014/main" id="{1F15EEBE-AC70-94AD-EE8D-A3D97D15CA5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6072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63c535a6a2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63c535a6a2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51d3f39dfa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51d3f39df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51d3f39dfa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51d3f39df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4574779A-029E-FED1-CC19-74ACDA59937F}"/>
            </a:ext>
          </a:extLst>
        </p:cNvPr>
        <p:cNvGrpSpPr/>
        <p:nvPr/>
      </p:nvGrpSpPr>
      <p:grpSpPr>
        <a:xfrm>
          <a:off x="0" y="0"/>
          <a:ext cx="0" cy="0"/>
          <a:chOff x="0" y="0"/>
          <a:chExt cx="0" cy="0"/>
        </a:xfrm>
      </p:grpSpPr>
      <p:sp>
        <p:nvSpPr>
          <p:cNvPr id="154" name="Google Shape;154;g151d3f39dfa_0_24:notes">
            <a:extLst>
              <a:ext uri="{FF2B5EF4-FFF2-40B4-BE49-F238E27FC236}">
                <a16:creationId xmlns:a16="http://schemas.microsoft.com/office/drawing/2014/main" id="{62F79782-C858-3FEC-EDF5-69A6144576D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51d3f39dfa_0_24:notes">
            <a:extLst>
              <a:ext uri="{FF2B5EF4-FFF2-40B4-BE49-F238E27FC236}">
                <a16:creationId xmlns:a16="http://schemas.microsoft.com/office/drawing/2014/main" id="{4D425B05-2B06-E2F8-4FC8-7F60E1200F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6545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51d3f39dfa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51d3f39dfa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51d3f39dfa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51d3f39dfa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Business agility means </a:t>
            </a:r>
            <a:r>
              <a:rPr lang="en-US" dirty="0" err="1"/>
              <a:t>WorldVisitz</a:t>
            </a:r>
            <a:r>
              <a:rPr lang="en-US" dirty="0"/>
              <a:t> can </a:t>
            </a:r>
            <a:r>
              <a:rPr lang="en-US" b="1" dirty="0"/>
              <a:t>respond to change instead of resisting it</a:t>
            </a:r>
            <a:r>
              <a:rPr lang="en-US" dirty="0"/>
              <a:t>—this is crucial when launching a digital product in the fast-moving travel tech space. With Agile, they’ll </a:t>
            </a:r>
            <a:r>
              <a:rPr lang="en-US" b="1" dirty="0"/>
              <a:t>see working results in weeks, not months</a:t>
            </a:r>
            <a:r>
              <a:rPr lang="en-US" dirty="0"/>
              <a:t>, and gain the flexibility to </a:t>
            </a:r>
            <a:r>
              <a:rPr lang="en-US" b="1" dirty="0"/>
              <a:t>adjust based on customer behavior and market trends</a:t>
            </a:r>
            <a:r>
              <a:rPr lang="en-US" dirty="0"/>
              <a:t>.</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51d3f39dfa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51d3f39dfa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51d3f39dfa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51d3f39dfa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4"/>
        <p:cNvGrpSpPr/>
        <p:nvPr/>
      </p:nvGrpSpPr>
      <p:grpSpPr>
        <a:xfrm>
          <a:off x="0" y="0"/>
          <a:ext cx="0" cy="0"/>
          <a:chOff x="0" y="0"/>
          <a:chExt cx="0" cy="0"/>
        </a:xfrm>
      </p:grpSpPr>
      <p:pic>
        <p:nvPicPr>
          <p:cNvPr id="55" name="Google Shape;55;p14"/>
          <p:cNvPicPr preferRelativeResize="0"/>
          <p:nvPr/>
        </p:nvPicPr>
        <p:blipFill rotWithShape="1">
          <a:blip r:embed="rId2">
            <a:alphaModFix/>
          </a:blip>
          <a:srcRect r="7800" b="7535"/>
          <a:stretch/>
        </p:blipFill>
        <p:spPr>
          <a:xfrm>
            <a:off x="6579650" y="2571750"/>
            <a:ext cx="2564400" cy="2571900"/>
          </a:xfrm>
          <a:prstGeom prst="rect">
            <a:avLst/>
          </a:prstGeom>
          <a:noFill/>
          <a:ln>
            <a:noFill/>
          </a:ln>
        </p:spPr>
      </p:pic>
      <p:sp>
        <p:nvSpPr>
          <p:cNvPr id="56" name="Google Shape;56;p14"/>
          <p:cNvSpPr txBox="1">
            <a:spLocks noGrp="1"/>
          </p:cNvSpPr>
          <p:nvPr>
            <p:ph type="title"/>
          </p:nvPr>
        </p:nvSpPr>
        <p:spPr>
          <a:xfrm>
            <a:off x="457200" y="834727"/>
            <a:ext cx="8229600" cy="13893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57" name="Google Shape;57;p14"/>
          <p:cNvSpPr txBox="1">
            <a:spLocks noGrp="1"/>
          </p:cNvSpPr>
          <p:nvPr>
            <p:ph type="body" idx="1"/>
          </p:nvPr>
        </p:nvSpPr>
        <p:spPr>
          <a:xfrm>
            <a:off x="457200" y="2195513"/>
            <a:ext cx="5038800" cy="10035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58" name="Google Shape;58;p14"/>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gue" type="tx">
  <p:cSld name="TITLE_AND_BODY">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61" name="Google Shape;61;p15"/>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p:cSld name="Title">
    <p:bg>
      <p:bgPr>
        <a:solidFill>
          <a:srgbClr val="FFFFFF"/>
        </a:solidFill>
        <a:effectLst/>
      </p:bgPr>
    </p:bg>
    <p:spTree>
      <p:nvGrpSpPr>
        <p:cNvPr id="1" name="Shape 62"/>
        <p:cNvGrpSpPr/>
        <p:nvPr/>
      </p:nvGrpSpPr>
      <p:grpSpPr>
        <a:xfrm>
          <a:off x="0" y="0"/>
          <a:ext cx="0" cy="0"/>
          <a:chOff x="0" y="0"/>
          <a:chExt cx="0" cy="0"/>
        </a:xfrm>
      </p:grpSpPr>
      <p:sp>
        <p:nvSpPr>
          <p:cNvPr id="63" name="Google Shape;63;p16"/>
          <p:cNvSpPr txBox="1">
            <a:spLocks noGrp="1"/>
          </p:cNvSpPr>
          <p:nvPr>
            <p:ph type="body" idx="1"/>
          </p:nvPr>
        </p:nvSpPr>
        <p:spPr>
          <a:xfrm>
            <a:off x="457200" y="914251"/>
            <a:ext cx="8229600" cy="3096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64" name="Google Shape;64;p16"/>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7D97AD"/>
              </a:buClr>
              <a:buSzPts val="500"/>
              <a:buFont typeface="Open Sans"/>
              <a:buNone/>
              <a:defRPr sz="700" b="0" i="0" u="none" strike="noStrike" cap="none">
                <a:solidFill>
                  <a:srgbClr val="7D97AD"/>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65" name="Google Shape;65;p16"/>
          <p:cNvSpPr txBox="1">
            <a:spLocks noGrp="1"/>
          </p:cNvSpPr>
          <p:nvPr>
            <p:ph type="title"/>
          </p:nvPr>
        </p:nvSpPr>
        <p:spPr>
          <a:xfrm>
            <a:off x="457200" y="304800"/>
            <a:ext cx="8229600" cy="5952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0"/>
              </a:spcBef>
              <a:spcAft>
                <a:spcPts val="0"/>
              </a:spcAft>
              <a:buClr>
                <a:srgbClr val="2D3D4A"/>
              </a:buClr>
              <a:buSzPts val="500"/>
              <a:buFont typeface="Open Sans"/>
              <a:buNone/>
              <a:defRPr sz="3600" b="0" i="0"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66" name="Google Shape;66;p16"/>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lvl1pPr marL="0" marR="0" lvl="0"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1pPr>
            <a:lvl2pPr marL="0" marR="0" lvl="1"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2pPr>
            <a:lvl3pPr marL="0" marR="0" lvl="2"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3pPr>
            <a:lvl4pPr marL="0" marR="0" lvl="3"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4pPr>
            <a:lvl5pPr marL="0" marR="0" lvl="4"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5pPr>
            <a:lvl6pPr marL="0" marR="0" lvl="5"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6pPr>
            <a:lvl7pPr marL="0" marR="0" lvl="6"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7pPr>
            <a:lvl8pPr marL="0" marR="0" lvl="7"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8pPr>
            <a:lvl9pPr marL="0" marR="0" lvl="8"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solidFill>
                <a:srgbClr val="929292"/>
              </a:solidFill>
            </a:endParaRPr>
          </a:p>
        </p:txBody>
      </p:sp>
      <p:sp>
        <p:nvSpPr>
          <p:cNvPr id="67" name="Google Shape;67;p16"/>
          <p:cNvSpPr txBox="1">
            <a:spLocks noGrp="1"/>
          </p:cNvSpPr>
          <p:nvPr>
            <p:ph type="body" idx="3"/>
          </p:nvPr>
        </p:nvSpPr>
        <p:spPr>
          <a:xfrm>
            <a:off x="457200" y="1715877"/>
            <a:ext cx="8229600" cy="2857800"/>
          </a:xfrm>
          <a:prstGeom prst="rect">
            <a:avLst/>
          </a:prstGeom>
          <a:noFill/>
          <a:ln>
            <a:noFill/>
          </a:ln>
        </p:spPr>
        <p:txBody>
          <a:bodyPr spcFirstLastPara="1" wrap="square" lIns="34275" tIns="34275" rIns="34275" bIns="34275" anchor="ctr" anchorCtr="0">
            <a:noAutofit/>
          </a:bodyPr>
          <a:lstStyle>
            <a:lvl1pPr marL="457200" marR="0" lvl="0"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gue with Subtitle">
  <p:cSld name="Segue with Subtitle">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0" name="Google Shape;70;p17"/>
          <p:cNvSpPr txBox="1">
            <a:spLocks noGrp="1"/>
          </p:cNvSpPr>
          <p:nvPr>
            <p:ph type="body" idx="1"/>
          </p:nvPr>
        </p:nvSpPr>
        <p:spPr>
          <a:xfrm>
            <a:off x="457200" y="2633663"/>
            <a:ext cx="82296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71" name="Google Shape;71;p17"/>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gue with Subtitle Light">
  <p:cSld name="Segue with Subtitle Light">
    <p:bg>
      <p:bgPr>
        <a:solidFill>
          <a:srgbClr val="02B3E4"/>
        </a:solidFill>
        <a:effectLst/>
      </p:bgPr>
    </p:bg>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4" name="Google Shape;74;p18"/>
          <p:cNvSpPr txBox="1">
            <a:spLocks noGrp="1"/>
          </p:cNvSpPr>
          <p:nvPr>
            <p:ph type="body" idx="1"/>
          </p:nvPr>
        </p:nvSpPr>
        <p:spPr>
          <a:xfrm>
            <a:off x="457200" y="2633663"/>
            <a:ext cx="82296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75" name="Google Shape;75;p18"/>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gue Light">
  <p:cSld name="Segue Light">
    <p:bg>
      <p:bgPr>
        <a:solidFill>
          <a:srgbClr val="02B3E4"/>
        </a:solidFill>
        <a:effectLst/>
      </p:bgPr>
    </p:bg>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8" name="Google Shape;78;p19"/>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p:cSld name="Quote">
    <p:bg>
      <p:bgPr>
        <a:solidFill>
          <a:srgbClr val="FFFFFF"/>
        </a:solidFill>
        <a:effectLst/>
      </p:bgPr>
    </p:bg>
    <p:spTree>
      <p:nvGrpSpPr>
        <p:cNvPr id="1" name="Shape 79"/>
        <p:cNvGrpSpPr/>
        <p:nvPr/>
      </p:nvGrpSpPr>
      <p:grpSpPr>
        <a:xfrm>
          <a:off x="0" y="0"/>
          <a:ext cx="0" cy="0"/>
          <a:chOff x="0" y="0"/>
          <a:chExt cx="0" cy="0"/>
        </a:xfrm>
      </p:grpSpPr>
      <p:sp>
        <p:nvSpPr>
          <p:cNvPr id="80" name="Google Shape;80;p20"/>
          <p:cNvSpPr txBox="1">
            <a:spLocks noGrp="1"/>
          </p:cNvSpPr>
          <p:nvPr>
            <p:ph type="title"/>
          </p:nvPr>
        </p:nvSpPr>
        <p:spPr>
          <a:xfrm>
            <a:off x="457200" y="667978"/>
            <a:ext cx="8229600" cy="2665800"/>
          </a:xfrm>
          <a:prstGeom prst="rect">
            <a:avLst/>
          </a:prstGeom>
          <a:noFill/>
          <a:ln>
            <a:noFill/>
          </a:ln>
        </p:spPr>
        <p:txBody>
          <a:bodyPr spcFirstLastPara="1" wrap="square" lIns="34275" tIns="34275" rIns="34275" bIns="34275" anchor="b" anchorCtr="0">
            <a:noAutofit/>
          </a:bodyPr>
          <a:lstStyle>
            <a:lvl1pPr marL="152400" marR="0" lvl="0" indent="-152400" algn="l" rtl="0">
              <a:lnSpc>
                <a:spcPct val="100000"/>
              </a:lnSpc>
              <a:spcBef>
                <a:spcPts val="0"/>
              </a:spcBef>
              <a:spcAft>
                <a:spcPts val="0"/>
              </a:spcAft>
              <a:buClr>
                <a:srgbClr val="2D3D4A"/>
              </a:buClr>
              <a:buSzPts val="500"/>
              <a:buFont typeface="Open Sans"/>
              <a:buNone/>
              <a:defRPr sz="3600" b="0" i="1"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81" name="Google Shape;81;p20"/>
          <p:cNvSpPr txBox="1">
            <a:spLocks noGrp="1"/>
          </p:cNvSpPr>
          <p:nvPr>
            <p:ph type="body" idx="1"/>
          </p:nvPr>
        </p:nvSpPr>
        <p:spPr>
          <a:xfrm>
            <a:off x="609600" y="3419475"/>
            <a:ext cx="8077200" cy="7449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2pPr>
            <a:lvl3pPr marL="1371600" marR="0" lvl="2"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3pPr>
            <a:lvl4pPr marL="1828800" marR="0" lvl="3"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4pPr>
            <a:lvl5pPr marL="2286000" marR="0" lvl="4"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2" name="Google Shape;82;p20"/>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with Content">
  <p:cSld name="Title with Content">
    <p:bg>
      <p:bgPr>
        <a:solidFill>
          <a:srgbClr val="FFFFFF"/>
        </a:solidFill>
        <a:effectLst/>
      </p:bgPr>
    </p:bg>
    <p:spTree>
      <p:nvGrpSpPr>
        <p:cNvPr id="1" name="Shape 83"/>
        <p:cNvGrpSpPr/>
        <p:nvPr/>
      </p:nvGrpSpPr>
      <p:grpSpPr>
        <a:xfrm>
          <a:off x="0" y="0"/>
          <a:ext cx="0" cy="0"/>
          <a:chOff x="0" y="0"/>
          <a:chExt cx="0" cy="0"/>
        </a:xfrm>
      </p:grpSpPr>
      <p:sp>
        <p:nvSpPr>
          <p:cNvPr id="84" name="Google Shape;84;p21"/>
          <p:cNvSpPr txBox="1">
            <a:spLocks noGrp="1"/>
          </p:cNvSpPr>
          <p:nvPr>
            <p:ph type="body" idx="1"/>
          </p:nvPr>
        </p:nvSpPr>
        <p:spPr>
          <a:xfrm>
            <a:off x="457200" y="914251"/>
            <a:ext cx="8229600" cy="3096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5" name="Google Shape;85;p21"/>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7D97AD"/>
              </a:buClr>
              <a:buSzPts val="500"/>
              <a:buFont typeface="Open Sans"/>
              <a:buNone/>
              <a:defRPr sz="700" b="0" i="0" u="none" strike="noStrike" cap="none">
                <a:solidFill>
                  <a:srgbClr val="7D97AD"/>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6" name="Google Shape;86;p21"/>
          <p:cNvSpPr txBox="1">
            <a:spLocks noGrp="1"/>
          </p:cNvSpPr>
          <p:nvPr>
            <p:ph type="title"/>
          </p:nvPr>
        </p:nvSpPr>
        <p:spPr>
          <a:xfrm>
            <a:off x="457200" y="304800"/>
            <a:ext cx="8229600" cy="5952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0"/>
              </a:spcBef>
              <a:spcAft>
                <a:spcPts val="0"/>
              </a:spcAft>
              <a:buClr>
                <a:srgbClr val="2D3D4A"/>
              </a:buClr>
              <a:buSzPts val="500"/>
              <a:buFont typeface="Open Sans"/>
              <a:buNone/>
              <a:defRPr sz="3600" b="0" i="0"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87" name="Google Shape;87;p21"/>
          <p:cNvSpPr txBox="1">
            <a:spLocks noGrp="1"/>
          </p:cNvSpPr>
          <p:nvPr>
            <p:ph type="body" idx="3"/>
          </p:nvPr>
        </p:nvSpPr>
        <p:spPr>
          <a:xfrm>
            <a:off x="457200" y="1714500"/>
            <a:ext cx="8229600" cy="28575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700"/>
              </a:spcBef>
              <a:spcAft>
                <a:spcPts val="0"/>
              </a:spcAft>
              <a:buClr>
                <a:srgbClr val="2D3D4A"/>
              </a:buClr>
              <a:buSzPts val="1400"/>
              <a:buFont typeface="Cabin"/>
              <a:buChar char="•"/>
              <a:defRPr sz="1800" b="0" i="0" u="none" strike="noStrike" cap="none">
                <a:solidFill>
                  <a:srgbClr val="2D3D4A"/>
                </a:solidFill>
                <a:latin typeface="Open Sans"/>
                <a:ea typeface="Open Sans"/>
                <a:cs typeface="Open Sans"/>
                <a:sym typeface="Open Sans"/>
              </a:defRPr>
            </a:lvl1pPr>
            <a:lvl2pPr marL="914400" marR="0" lvl="1" indent="-311150" algn="l" rtl="0">
              <a:lnSpc>
                <a:spcPct val="100000"/>
              </a:lnSpc>
              <a:spcBef>
                <a:spcPts val="700"/>
              </a:spcBef>
              <a:spcAft>
                <a:spcPts val="0"/>
              </a:spcAft>
              <a:buClr>
                <a:srgbClr val="2D3D4A"/>
              </a:buClr>
              <a:buSzPts val="1300"/>
              <a:buFont typeface="Open Sans"/>
              <a:buChar char="–"/>
              <a:defRPr sz="1600" b="0" i="0" u="none" strike="noStrike" cap="none">
                <a:solidFill>
                  <a:srgbClr val="2D3D4A"/>
                </a:solidFill>
                <a:latin typeface="Open Sans"/>
                <a:ea typeface="Open Sans"/>
                <a:cs typeface="Open Sans"/>
                <a:sym typeface="Open Sans"/>
              </a:defRPr>
            </a:lvl2pPr>
            <a:lvl3pPr marL="1371600" marR="0" lvl="2"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3pPr>
            <a:lvl4pPr marL="1828800" marR="0" lvl="3"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4pPr>
            <a:lvl5pPr marL="2286000" marR="0" lvl="4"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8" name="Google Shape;88;p21"/>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lvl1pPr marL="0" marR="0" lvl="0"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1pPr>
            <a:lvl2pPr marL="0" marR="0" lvl="1"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2pPr>
            <a:lvl3pPr marL="0" marR="0" lvl="2"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3pPr>
            <a:lvl4pPr marL="0" marR="0" lvl="3"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4pPr>
            <a:lvl5pPr marL="0" marR="0" lvl="4"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5pPr>
            <a:lvl6pPr marL="0" marR="0" lvl="5"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6pPr>
            <a:lvl7pPr marL="0" marR="0" lvl="6"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7pPr>
            <a:lvl8pPr marL="0" marR="0" lvl="7"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8pPr>
            <a:lvl9pPr marL="0" marR="0" lvl="8"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solidFill>
                <a:srgbClr val="92929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Image">
  <p:cSld name="Image">
    <p:bg>
      <p:bgPr>
        <a:solidFill>
          <a:srgbClr val="2D3D4A"/>
        </a:solidFill>
        <a:effectLst/>
      </p:bgPr>
    </p:bg>
    <p:spTree>
      <p:nvGrpSpPr>
        <p:cNvPr id="1" name="Shape 96"/>
        <p:cNvGrpSpPr/>
        <p:nvPr/>
      </p:nvGrpSpPr>
      <p:grpSpPr>
        <a:xfrm>
          <a:off x="0" y="0"/>
          <a:ext cx="0" cy="0"/>
          <a:chOff x="0" y="0"/>
          <a:chExt cx="0" cy="0"/>
        </a:xfrm>
      </p:grpSpPr>
      <p:sp>
        <p:nvSpPr>
          <p:cNvPr id="97" name="Google Shape;97;p23"/>
          <p:cNvSpPr>
            <a:spLocks noGrp="1"/>
          </p:cNvSpPr>
          <p:nvPr>
            <p:ph type="pic" idx="2"/>
          </p:nvPr>
        </p:nvSpPr>
        <p:spPr>
          <a:xfrm>
            <a:off x="0" y="0"/>
            <a:ext cx="9144000" cy="51435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L="0" marR="0" lvl="1"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0" marR="0" lvl="2"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0" marR="0" lvl="3"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0" marR="0" lvl="4"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0" marR="0" lvl="5" indent="5334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0" marR="0" lvl="6" indent="7112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0" marR="0" lvl="7" indent="8890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0" marR="0" lvl="8" indent="10668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98" name="Google Shape;98;p23"/>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Demo">
  <p:cSld name="Demo">
    <p:spTree>
      <p:nvGrpSpPr>
        <p:cNvPr id="1" name="Shape 99"/>
        <p:cNvGrpSpPr/>
        <p:nvPr/>
      </p:nvGrpSpPr>
      <p:grpSpPr>
        <a:xfrm>
          <a:off x="0" y="0"/>
          <a:ext cx="0" cy="0"/>
          <a:chOff x="0" y="0"/>
          <a:chExt cx="0" cy="0"/>
        </a:xfrm>
      </p:grpSpPr>
      <p:pic>
        <p:nvPicPr>
          <p:cNvPr id="100" name="Google Shape;100;p24"/>
          <p:cNvPicPr preferRelativeResize="0"/>
          <p:nvPr/>
        </p:nvPicPr>
        <p:blipFill rotWithShape="1">
          <a:blip r:embed="rId2">
            <a:alphaModFix/>
          </a:blip>
          <a:srcRect r="7800" b="7535"/>
          <a:stretch/>
        </p:blipFill>
        <p:spPr>
          <a:xfrm>
            <a:off x="6579650" y="2571750"/>
            <a:ext cx="2564400" cy="2571900"/>
          </a:xfrm>
          <a:prstGeom prst="rect">
            <a:avLst/>
          </a:prstGeom>
          <a:noFill/>
          <a:ln>
            <a:noFill/>
          </a:ln>
        </p:spPr>
      </p:pic>
      <p:sp>
        <p:nvSpPr>
          <p:cNvPr id="101" name="Google Shape;101;p24"/>
          <p:cNvSpPr txBox="1">
            <a:spLocks noGrp="1"/>
          </p:cNvSpPr>
          <p:nvPr>
            <p:ph type="body" idx="1"/>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457200" marR="0" lvl="0" indent="-2286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102" name="Google Shape;102;p24"/>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Logo A Dark">
  <p:cSld name="Logo A Dark">
    <p:spTree>
      <p:nvGrpSpPr>
        <p:cNvPr id="1" name="Shape 103"/>
        <p:cNvGrpSpPr/>
        <p:nvPr/>
      </p:nvGrpSpPr>
      <p:grpSpPr>
        <a:xfrm>
          <a:off x="0" y="0"/>
          <a:ext cx="0" cy="0"/>
          <a:chOff x="0" y="0"/>
          <a:chExt cx="0" cy="0"/>
        </a:xfrm>
      </p:grpSpPr>
      <p:sp>
        <p:nvSpPr>
          <p:cNvPr id="104" name="Google Shape;104;p25"/>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2016 Udacity. All rights reserved.</a:t>
            </a:r>
            <a:endParaRPr sz="500"/>
          </a:p>
        </p:txBody>
      </p:sp>
      <p:sp>
        <p:nvSpPr>
          <p:cNvPr id="105" name="Google Shape;105;p25"/>
          <p:cNvSpPr/>
          <p:nvPr/>
        </p:nvSpPr>
        <p:spPr>
          <a:xfrm>
            <a:off x="3796401" y="3514398"/>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Font typeface="Open Sans"/>
              <a:buNone/>
            </a:pPr>
            <a:r>
              <a:rPr lang="en" sz="1800" b="0" i="0" u="none" strike="noStrike" cap="none">
                <a:solidFill>
                  <a:srgbClr val="FFFFFF"/>
                </a:solidFill>
                <a:latin typeface="Open Sans"/>
                <a:ea typeface="Open Sans"/>
                <a:cs typeface="Open Sans"/>
                <a:sym typeface="Open Sans"/>
              </a:rPr>
              <a:t>Be in Demand</a:t>
            </a:r>
            <a:endParaRPr sz="500"/>
          </a:p>
        </p:txBody>
      </p:sp>
      <p:pic>
        <p:nvPicPr>
          <p:cNvPr id="106" name="Google Shape;106;p25"/>
          <p:cNvPicPr preferRelativeResize="0"/>
          <p:nvPr/>
        </p:nvPicPr>
        <p:blipFill rotWithShape="1">
          <a:blip r:embed="rId2">
            <a:alphaModFix/>
          </a:blip>
          <a:srcRect/>
          <a:stretch/>
        </p:blipFill>
        <p:spPr>
          <a:xfrm>
            <a:off x="3485828" y="1370725"/>
            <a:ext cx="2172300" cy="1941000"/>
          </a:xfrm>
          <a:prstGeom prst="rect">
            <a:avLst/>
          </a:prstGeom>
          <a:noFill/>
          <a:ln>
            <a:noFill/>
          </a:ln>
        </p:spPr>
      </p:pic>
      <p:sp>
        <p:nvSpPr>
          <p:cNvPr id="107" name="Google Shape;107;p25"/>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Logo A Light">
  <p:cSld name="Logo A Light">
    <p:bg>
      <p:bgPr>
        <a:solidFill>
          <a:srgbClr val="02B3E4"/>
        </a:solidFill>
        <a:effectLst/>
      </p:bgPr>
    </p:bg>
    <p:spTree>
      <p:nvGrpSpPr>
        <p:cNvPr id="1" name="Shape 108"/>
        <p:cNvGrpSpPr/>
        <p:nvPr/>
      </p:nvGrpSpPr>
      <p:grpSpPr>
        <a:xfrm>
          <a:off x="0" y="0"/>
          <a:ext cx="0" cy="0"/>
          <a:chOff x="0" y="0"/>
          <a:chExt cx="0" cy="0"/>
        </a:xfrm>
      </p:grpSpPr>
      <p:sp>
        <p:nvSpPr>
          <p:cNvPr id="109" name="Google Shape;109;p26"/>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FAFBFC"/>
              </a:buClr>
              <a:buFont typeface="Open Sans"/>
              <a:buNone/>
            </a:pPr>
            <a:r>
              <a:rPr lang="en" sz="700" b="0" i="0" u="none" strike="noStrike" cap="none">
                <a:solidFill>
                  <a:srgbClr val="FAFBFC"/>
                </a:solidFill>
                <a:latin typeface="Open Sans"/>
                <a:ea typeface="Open Sans"/>
                <a:cs typeface="Open Sans"/>
                <a:sym typeface="Open Sans"/>
              </a:rPr>
              <a:t>© 2016 Udacity. All rights reserved.</a:t>
            </a:r>
            <a:endParaRPr sz="500"/>
          </a:p>
        </p:txBody>
      </p:sp>
      <p:sp>
        <p:nvSpPr>
          <p:cNvPr id="110" name="Google Shape;110;p26"/>
          <p:cNvSpPr/>
          <p:nvPr/>
        </p:nvSpPr>
        <p:spPr>
          <a:xfrm>
            <a:off x="3796401" y="3514725"/>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AFBFC"/>
              </a:buClr>
              <a:buFont typeface="Open Sans"/>
              <a:buNone/>
            </a:pPr>
            <a:r>
              <a:rPr lang="en" sz="1800" b="0" i="0" u="none" strike="noStrike" cap="none">
                <a:solidFill>
                  <a:srgbClr val="FAFBFC"/>
                </a:solidFill>
                <a:latin typeface="Open Sans"/>
                <a:ea typeface="Open Sans"/>
                <a:cs typeface="Open Sans"/>
                <a:sym typeface="Open Sans"/>
              </a:rPr>
              <a:t>Be in Demand</a:t>
            </a:r>
            <a:endParaRPr sz="500"/>
          </a:p>
        </p:txBody>
      </p:sp>
      <p:pic>
        <p:nvPicPr>
          <p:cNvPr id="111" name="Google Shape;111;p26"/>
          <p:cNvPicPr preferRelativeResize="0"/>
          <p:nvPr/>
        </p:nvPicPr>
        <p:blipFill rotWithShape="1">
          <a:blip r:embed="rId2">
            <a:alphaModFix/>
          </a:blip>
          <a:srcRect/>
          <a:stretch/>
        </p:blipFill>
        <p:spPr>
          <a:xfrm>
            <a:off x="3485828" y="1370725"/>
            <a:ext cx="2172300" cy="1941000"/>
          </a:xfrm>
          <a:prstGeom prst="rect">
            <a:avLst/>
          </a:prstGeom>
          <a:noFill/>
          <a:ln>
            <a:noFill/>
          </a:ln>
        </p:spPr>
      </p:pic>
      <p:sp>
        <p:nvSpPr>
          <p:cNvPr id="112" name="Google Shape;112;p26"/>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Logo B Dark">
  <p:cSld name="Logo B Dark">
    <p:spTree>
      <p:nvGrpSpPr>
        <p:cNvPr id="1" name="Shape 113"/>
        <p:cNvGrpSpPr/>
        <p:nvPr/>
      </p:nvGrpSpPr>
      <p:grpSpPr>
        <a:xfrm>
          <a:off x="0" y="0"/>
          <a:ext cx="0" cy="0"/>
          <a:chOff x="0" y="0"/>
          <a:chExt cx="0" cy="0"/>
        </a:xfrm>
      </p:grpSpPr>
      <p:sp>
        <p:nvSpPr>
          <p:cNvPr id="114" name="Google Shape;114;p27"/>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2016 Udacity. All rights reserved.</a:t>
            </a:r>
            <a:endParaRPr sz="500"/>
          </a:p>
        </p:txBody>
      </p:sp>
      <p:sp>
        <p:nvSpPr>
          <p:cNvPr id="115" name="Google Shape;115;p27"/>
          <p:cNvSpPr/>
          <p:nvPr/>
        </p:nvSpPr>
        <p:spPr>
          <a:xfrm>
            <a:off x="3796401" y="3048793"/>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Font typeface="Open Sans"/>
              <a:buNone/>
            </a:pPr>
            <a:r>
              <a:rPr lang="en" sz="1800" b="0" i="0" u="none" strike="noStrike" cap="none">
                <a:solidFill>
                  <a:srgbClr val="FFFFFF"/>
                </a:solidFill>
                <a:latin typeface="Open Sans"/>
                <a:ea typeface="Open Sans"/>
                <a:cs typeface="Open Sans"/>
                <a:sym typeface="Open Sans"/>
              </a:rPr>
              <a:t>Be in Demand</a:t>
            </a:r>
            <a:endParaRPr sz="500"/>
          </a:p>
        </p:txBody>
      </p:sp>
      <p:pic>
        <p:nvPicPr>
          <p:cNvPr id="116" name="Google Shape;116;p27"/>
          <p:cNvPicPr preferRelativeResize="0"/>
          <p:nvPr/>
        </p:nvPicPr>
        <p:blipFill rotWithShape="1">
          <a:blip r:embed="rId2">
            <a:alphaModFix/>
          </a:blip>
          <a:srcRect/>
          <a:stretch/>
        </p:blipFill>
        <p:spPr>
          <a:xfrm>
            <a:off x="2500679" y="2221260"/>
            <a:ext cx="4143300" cy="720000"/>
          </a:xfrm>
          <a:prstGeom prst="rect">
            <a:avLst/>
          </a:prstGeom>
          <a:noFill/>
          <a:ln>
            <a:noFill/>
          </a:ln>
        </p:spPr>
      </p:pic>
      <p:sp>
        <p:nvSpPr>
          <p:cNvPr id="117" name="Google Shape;117;p27"/>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Logo B Light">
  <p:cSld name="Logo B Light">
    <p:bg>
      <p:bgPr>
        <a:solidFill>
          <a:srgbClr val="02B3E4"/>
        </a:solidFill>
        <a:effectLst/>
      </p:bgPr>
    </p:bg>
    <p:spTree>
      <p:nvGrpSpPr>
        <p:cNvPr id="1" name="Shape 118"/>
        <p:cNvGrpSpPr/>
        <p:nvPr/>
      </p:nvGrpSpPr>
      <p:grpSpPr>
        <a:xfrm>
          <a:off x="0" y="0"/>
          <a:ext cx="0" cy="0"/>
          <a:chOff x="0" y="0"/>
          <a:chExt cx="0" cy="0"/>
        </a:xfrm>
      </p:grpSpPr>
      <p:sp>
        <p:nvSpPr>
          <p:cNvPr id="119" name="Google Shape;119;p28"/>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FAFBFC"/>
              </a:buClr>
              <a:buFont typeface="Open Sans"/>
              <a:buNone/>
            </a:pPr>
            <a:r>
              <a:rPr lang="en" sz="700" b="0" i="0" u="none" strike="noStrike" cap="none">
                <a:solidFill>
                  <a:srgbClr val="FAFBFC"/>
                </a:solidFill>
                <a:latin typeface="Open Sans"/>
                <a:ea typeface="Open Sans"/>
                <a:cs typeface="Open Sans"/>
                <a:sym typeface="Open Sans"/>
              </a:rPr>
              <a:t>© 2016 Udacity. All rights reserved.</a:t>
            </a:r>
            <a:endParaRPr sz="500"/>
          </a:p>
        </p:txBody>
      </p:sp>
      <p:sp>
        <p:nvSpPr>
          <p:cNvPr id="120" name="Google Shape;120;p28"/>
          <p:cNvSpPr/>
          <p:nvPr/>
        </p:nvSpPr>
        <p:spPr>
          <a:xfrm>
            <a:off x="3796401" y="3048793"/>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AFBFC"/>
              </a:buClr>
              <a:buFont typeface="Open Sans"/>
              <a:buNone/>
            </a:pPr>
            <a:r>
              <a:rPr lang="en" sz="1800" b="0" i="0" u="none" strike="noStrike" cap="none">
                <a:solidFill>
                  <a:srgbClr val="FAFBFC"/>
                </a:solidFill>
                <a:latin typeface="Open Sans"/>
                <a:ea typeface="Open Sans"/>
                <a:cs typeface="Open Sans"/>
                <a:sym typeface="Open Sans"/>
              </a:rPr>
              <a:t>Be in Demand</a:t>
            </a:r>
            <a:endParaRPr sz="500"/>
          </a:p>
        </p:txBody>
      </p:sp>
      <p:pic>
        <p:nvPicPr>
          <p:cNvPr id="121" name="Google Shape;121;p28"/>
          <p:cNvPicPr preferRelativeResize="0"/>
          <p:nvPr/>
        </p:nvPicPr>
        <p:blipFill rotWithShape="1">
          <a:blip r:embed="rId2">
            <a:alphaModFix/>
          </a:blip>
          <a:srcRect/>
          <a:stretch/>
        </p:blipFill>
        <p:spPr>
          <a:xfrm>
            <a:off x="2500313" y="2221260"/>
            <a:ext cx="4143300" cy="720000"/>
          </a:xfrm>
          <a:prstGeom prst="rect">
            <a:avLst/>
          </a:prstGeom>
          <a:noFill/>
          <a:ln>
            <a:noFill/>
          </a:ln>
        </p:spPr>
      </p:pic>
      <p:sp>
        <p:nvSpPr>
          <p:cNvPr id="122" name="Google Shape;122;p28"/>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p:cSld name="Blank">
    <p:bg>
      <p:bgPr>
        <a:solidFill>
          <a:srgbClr val="FFFFFF"/>
        </a:solidFill>
        <a:effectLst/>
      </p:bgPr>
    </p:bg>
    <p:spTree>
      <p:nvGrpSpPr>
        <p:cNvPr id="1" name="Shape 123"/>
        <p:cNvGrpSpPr/>
        <p:nvPr/>
      </p:nvGrpSpPr>
      <p:grpSpPr>
        <a:xfrm>
          <a:off x="0" y="0"/>
          <a:ext cx="0" cy="0"/>
          <a:chOff x="0" y="0"/>
          <a:chExt cx="0" cy="0"/>
        </a:xfrm>
      </p:grpSpPr>
      <p:sp>
        <p:nvSpPr>
          <p:cNvPr id="124" name="Google Shape;124;p29"/>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3" name="TextBox 2">
            <a:extLst>
              <a:ext uri="{FF2B5EF4-FFF2-40B4-BE49-F238E27FC236}">
                <a16:creationId xmlns:a16="http://schemas.microsoft.com/office/drawing/2014/main" id="{2017F682-FBE0-B13E-3455-72773824E68F}"/>
              </a:ext>
            </a:extLst>
          </p:cNvPr>
          <p:cNvSpPr txBox="1"/>
          <p:nvPr userDrawn="1">
            <p:extLst>
              <p:ext uri="{1162E1C5-73C7-4A58-AE30-91384D911F3F}">
                <p184:classification xmlns:p184="http://schemas.microsoft.com/office/powerpoint/2018/4/main" val="ftr"/>
              </p:ext>
            </p:extLst>
          </p:nvPr>
        </p:nvSpPr>
        <p:spPr>
          <a:xfrm>
            <a:off x="3971925" y="4927600"/>
            <a:ext cx="1228725" cy="152400"/>
          </a:xfrm>
          <a:prstGeom prst="rect">
            <a:avLst/>
          </a:prstGeom>
        </p:spPr>
        <p:txBody>
          <a:bodyPr horzOverflow="overflow" lIns="0" tIns="0" rIns="0" bIns="0">
            <a:spAutoFit/>
          </a:bodyPr>
          <a:lstStyle/>
          <a:p>
            <a:pPr algn="l"/>
            <a:r>
              <a:rPr lang="en-US" sz="1000">
                <a:solidFill>
                  <a:srgbClr val="FFFF00">
                    <a:alpha val="50000"/>
                  </a:srgbClr>
                </a:solidFill>
                <a:latin typeface="Calibri" panose="020F0502020204030204" pitchFamily="34" charset="0"/>
                <a:ea typeface="Calibri" panose="020F0502020204030204" pitchFamily="34" charset="0"/>
                <a:cs typeface="Calibri" panose="020F0502020204030204" pitchFamily="34" charset="0"/>
              </a:rPr>
              <a:t>Ejada Internal Use Only</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E3D49"/>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52" name="Google Shape;52;p13"/>
          <p:cNvSpPr txBox="1">
            <a:spLocks noGrp="1"/>
          </p:cNvSpPr>
          <p:nvPr>
            <p:ph type="body" idx="1"/>
          </p:nvPr>
        </p:nvSpPr>
        <p:spPr>
          <a:xfrm>
            <a:off x="614363" y="2662238"/>
            <a:ext cx="79152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53" name="Google Shape;53;p13"/>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sz="500">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02ED44E6-7B55-FCB3-B0E9-B67185C5BF0C}"/>
              </a:ext>
            </a:extLst>
          </p:cNvPr>
          <p:cNvSpPr txBox="1"/>
          <p:nvPr userDrawn="1">
            <p:extLst>
              <p:ext uri="{1162E1C5-73C7-4A58-AE30-91384D911F3F}">
                <p184:classification xmlns:p184="http://schemas.microsoft.com/office/powerpoint/2018/4/main" val="ftr"/>
              </p:ext>
            </p:extLst>
          </p:nvPr>
        </p:nvSpPr>
        <p:spPr>
          <a:xfrm>
            <a:off x="3971925" y="4927600"/>
            <a:ext cx="1228725" cy="152400"/>
          </a:xfrm>
          <a:prstGeom prst="rect">
            <a:avLst/>
          </a:prstGeom>
        </p:spPr>
        <p:txBody>
          <a:bodyPr horzOverflow="overflow" lIns="0" tIns="0" rIns="0" bIns="0">
            <a:spAutoFit/>
          </a:bodyPr>
          <a:lstStyle/>
          <a:p>
            <a:pPr algn="l"/>
            <a:r>
              <a:rPr lang="en-US" sz="1000">
                <a:solidFill>
                  <a:srgbClr val="FFFF00">
                    <a:alpha val="50000"/>
                  </a:srgbClr>
                </a:solidFill>
                <a:latin typeface="Calibri" panose="020F0502020204030204" pitchFamily="34" charset="0"/>
                <a:ea typeface="Calibri" panose="020F0502020204030204" pitchFamily="34" charset="0"/>
                <a:cs typeface="Calibri" panose="020F0502020204030204" pitchFamily="34" charset="0"/>
              </a:rPr>
              <a:t>Ejada Internal Use Only</a:t>
            </a: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8" r:id="rId9"/>
    <p:sldLayoutId id="2147483669" r:id="rId10"/>
    <p:sldLayoutId id="2147483670" r:id="rId11"/>
    <p:sldLayoutId id="2147483671" r:id="rId12"/>
    <p:sldLayoutId id="2147483672" r:id="rId13"/>
    <p:sldLayoutId id="2147483673" r:id="rId14"/>
    <p:sldLayoutId id="2147483674"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30"/>
          <p:cNvSpPr txBox="1">
            <a:spLocks noGrp="1"/>
          </p:cNvSpPr>
          <p:nvPr>
            <p:ph type="title"/>
          </p:nvPr>
        </p:nvSpPr>
        <p:spPr>
          <a:xfrm>
            <a:off x="457200" y="834727"/>
            <a:ext cx="8229600" cy="1389300"/>
          </a:xfrm>
          <a:prstGeom prst="rect">
            <a:avLst/>
          </a:prstGeom>
          <a:noFill/>
          <a:ln>
            <a:noFill/>
          </a:ln>
        </p:spPr>
        <p:txBody>
          <a:bodyPr spcFirstLastPara="1" wrap="square" lIns="0" tIns="0" rIns="0" bIns="0" anchor="b" anchorCtr="0">
            <a:noAutofit/>
          </a:bodyPr>
          <a:lstStyle/>
          <a:p>
            <a:pPr marL="0" marR="0" lvl="0" indent="0" algn="l" rtl="0">
              <a:lnSpc>
                <a:spcPct val="120000"/>
              </a:lnSpc>
              <a:spcBef>
                <a:spcPts val="0"/>
              </a:spcBef>
              <a:spcAft>
                <a:spcPts val="0"/>
              </a:spcAft>
              <a:buClr>
                <a:srgbClr val="FFFFFF"/>
              </a:buClr>
              <a:buFont typeface="Open Sans"/>
              <a:buNone/>
            </a:pPr>
            <a:r>
              <a:rPr lang="en" sz="4200" dirty="0"/>
              <a:t>WorldVisitz Mobile Application Agile Delivery Launch</a:t>
            </a:r>
            <a:endParaRPr sz="4200" dirty="0"/>
          </a:p>
        </p:txBody>
      </p:sp>
      <p:sp>
        <p:nvSpPr>
          <p:cNvPr id="130" name="Google Shape;130;p30"/>
          <p:cNvSpPr txBox="1">
            <a:spLocks noGrp="1"/>
          </p:cNvSpPr>
          <p:nvPr>
            <p:ph type="body" idx="1"/>
          </p:nvPr>
        </p:nvSpPr>
        <p:spPr>
          <a:xfrm>
            <a:off x="457200" y="2195525"/>
            <a:ext cx="5900700" cy="1003500"/>
          </a:xfrm>
          <a:prstGeom prst="rect">
            <a:avLst/>
          </a:prstGeom>
          <a:noFill/>
          <a:ln>
            <a:noFill/>
          </a:ln>
        </p:spPr>
        <p:txBody>
          <a:bodyPr spcFirstLastPara="1" wrap="square" lIns="0" tIns="0" rIns="0" bIns="0" anchor="t" anchorCtr="0">
            <a:noAutofit/>
          </a:bodyPr>
          <a:lstStyle/>
          <a:p>
            <a:pPr marL="0" marR="0" lvl="0" indent="0" algn="l" rtl="0">
              <a:lnSpc>
                <a:spcPct val="131250"/>
              </a:lnSpc>
              <a:spcBef>
                <a:spcPts val="0"/>
              </a:spcBef>
              <a:spcAft>
                <a:spcPts val="0"/>
              </a:spcAft>
              <a:buClr>
                <a:srgbClr val="9CBDD8"/>
              </a:buClr>
              <a:buFont typeface="Open Sans"/>
              <a:buNone/>
            </a:pPr>
            <a:r>
              <a:rPr lang="en" dirty="0"/>
              <a:t>Agile Foundations - Presentation for the Leadership Team</a:t>
            </a:r>
            <a:endParaRPr b="1" dirty="0"/>
          </a:p>
          <a:p>
            <a:pPr marL="0" marR="0" lvl="0" indent="0" algn="l" rtl="0">
              <a:lnSpc>
                <a:spcPct val="131250"/>
              </a:lnSpc>
              <a:spcBef>
                <a:spcPts val="0"/>
              </a:spcBef>
              <a:spcAft>
                <a:spcPts val="0"/>
              </a:spcAft>
              <a:buClr>
                <a:srgbClr val="9CBDD8"/>
              </a:buClr>
              <a:buFont typeface="Open Sans"/>
              <a:buNone/>
            </a:pPr>
            <a:endParaRPr b="1" dirty="0"/>
          </a:p>
          <a:p>
            <a:pPr marL="0" marR="0" lvl="0" indent="0" algn="l" rtl="0">
              <a:lnSpc>
                <a:spcPct val="131250"/>
              </a:lnSpc>
              <a:spcBef>
                <a:spcPts val="0"/>
              </a:spcBef>
              <a:spcAft>
                <a:spcPts val="0"/>
              </a:spcAft>
              <a:buClr>
                <a:srgbClr val="9CBDD8"/>
              </a:buClr>
              <a:buFont typeface="Open Sans"/>
              <a:buNone/>
            </a:pPr>
            <a:r>
              <a:rPr lang="en" b="1" dirty="0"/>
              <a:t>Presented by: </a:t>
            </a:r>
            <a:r>
              <a:rPr lang="en-US" b="1" dirty="0"/>
              <a:t>Salma Attia</a:t>
            </a:r>
            <a:endParaRPr b="1" dirty="0"/>
          </a:p>
          <a:p>
            <a:pPr marL="0" marR="0" lvl="0" indent="0" algn="l" rtl="0">
              <a:lnSpc>
                <a:spcPct val="131250"/>
              </a:lnSpc>
              <a:spcBef>
                <a:spcPts val="0"/>
              </a:spcBef>
              <a:spcAft>
                <a:spcPts val="0"/>
              </a:spcAft>
              <a:buClr>
                <a:srgbClr val="9CBDD8"/>
              </a:buClr>
              <a:buFont typeface="Open Sans"/>
              <a:buNone/>
            </a:pPr>
            <a:endParaRPr sz="500" dirty="0"/>
          </a:p>
        </p:txBody>
      </p:sp>
      <p:sp>
        <p:nvSpPr>
          <p:cNvPr id="131" name="Google Shape;131;p30"/>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dirty="0">
                <a:solidFill>
                  <a:srgbClr val="7D97AD"/>
                </a:solidFill>
                <a:latin typeface="Open Sans"/>
                <a:ea typeface="Open Sans"/>
                <a:cs typeface="Open Sans"/>
                <a:sym typeface="Open Sans"/>
              </a:rPr>
              <a:t>© 2019 Udacity.  All rights reserved.</a:t>
            </a:r>
            <a:endParaRPr sz="500" dirty="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F97D2838-853A-E943-9A9A-45AEB119790D}"/>
            </a:ext>
          </a:extLst>
        </p:cNvPr>
        <p:cNvGrpSpPr/>
        <p:nvPr/>
      </p:nvGrpSpPr>
      <p:grpSpPr>
        <a:xfrm>
          <a:off x="0" y="0"/>
          <a:ext cx="0" cy="0"/>
          <a:chOff x="0" y="0"/>
          <a:chExt cx="0" cy="0"/>
        </a:xfrm>
      </p:grpSpPr>
      <p:sp>
        <p:nvSpPr>
          <p:cNvPr id="193" name="Google Shape;193;p38">
            <a:extLst>
              <a:ext uri="{FF2B5EF4-FFF2-40B4-BE49-F238E27FC236}">
                <a16:creationId xmlns:a16="http://schemas.microsoft.com/office/drawing/2014/main" id="{647AE64B-16AC-134E-7E4A-C9A602B89556}"/>
              </a:ext>
            </a:extLst>
          </p:cNvPr>
          <p:cNvSpPr txBox="1">
            <a:spLocks noGrp="1"/>
          </p:cNvSpPr>
          <p:nvPr>
            <p:ph type="body" idx="1"/>
          </p:nvPr>
        </p:nvSpPr>
        <p:spPr>
          <a:xfrm>
            <a:off x="457200" y="914251"/>
            <a:ext cx="8229600" cy="3096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US" dirty="0"/>
              <a:t>Comparison of Scrum, Kanban, and XP</a:t>
            </a:r>
            <a:endParaRPr dirty="0"/>
          </a:p>
        </p:txBody>
      </p:sp>
      <p:sp>
        <p:nvSpPr>
          <p:cNvPr id="195" name="Google Shape;195;p38">
            <a:extLst>
              <a:ext uri="{FF2B5EF4-FFF2-40B4-BE49-F238E27FC236}">
                <a16:creationId xmlns:a16="http://schemas.microsoft.com/office/drawing/2014/main" id="{C0A54E6F-27B0-5D26-6F98-0BC8DDB55D16}"/>
              </a:ext>
            </a:extLst>
          </p:cNvPr>
          <p:cNvSpPr txBox="1">
            <a:spLocks noGrp="1"/>
          </p:cNvSpPr>
          <p:nvPr>
            <p:ph type="title"/>
          </p:nvPr>
        </p:nvSpPr>
        <p:spPr>
          <a:xfrm>
            <a:off x="457200" y="304800"/>
            <a:ext cx="8229600" cy="5952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dirty="0"/>
              <a:t>What is Agile Umbrella</a:t>
            </a:r>
            <a:endParaRPr dirty="0"/>
          </a:p>
        </p:txBody>
      </p:sp>
      <p:graphicFrame>
        <p:nvGraphicFramePr>
          <p:cNvPr id="2" name="Table 1">
            <a:extLst>
              <a:ext uri="{FF2B5EF4-FFF2-40B4-BE49-F238E27FC236}">
                <a16:creationId xmlns:a16="http://schemas.microsoft.com/office/drawing/2014/main" id="{63B66BF8-A8DC-83B7-0506-25849EB4B57F}"/>
              </a:ext>
            </a:extLst>
          </p:cNvPr>
          <p:cNvGraphicFramePr>
            <a:graphicFrameLocks noGrp="1"/>
          </p:cNvGraphicFramePr>
          <p:nvPr>
            <p:extLst>
              <p:ext uri="{D42A27DB-BD31-4B8C-83A1-F6EECF244321}">
                <p14:modId xmlns:p14="http://schemas.microsoft.com/office/powerpoint/2010/main" val="1140626536"/>
              </p:ext>
            </p:extLst>
          </p:nvPr>
        </p:nvGraphicFramePr>
        <p:xfrm>
          <a:off x="457200" y="1414610"/>
          <a:ext cx="8398044" cy="3424092"/>
        </p:xfrm>
        <a:graphic>
          <a:graphicData uri="http://schemas.openxmlformats.org/drawingml/2006/table">
            <a:tbl>
              <a:tblPr firstRow="1" bandRow="1">
                <a:tableStyleId>{5C22544A-7EE6-4342-B048-85BDC9FD1C3A}</a:tableStyleId>
              </a:tblPr>
              <a:tblGrid>
                <a:gridCol w="2099511">
                  <a:extLst>
                    <a:ext uri="{9D8B030D-6E8A-4147-A177-3AD203B41FA5}">
                      <a16:colId xmlns:a16="http://schemas.microsoft.com/office/drawing/2014/main" val="743040647"/>
                    </a:ext>
                  </a:extLst>
                </a:gridCol>
                <a:gridCol w="2099511">
                  <a:extLst>
                    <a:ext uri="{9D8B030D-6E8A-4147-A177-3AD203B41FA5}">
                      <a16:colId xmlns:a16="http://schemas.microsoft.com/office/drawing/2014/main" val="2305682976"/>
                    </a:ext>
                  </a:extLst>
                </a:gridCol>
                <a:gridCol w="2099511">
                  <a:extLst>
                    <a:ext uri="{9D8B030D-6E8A-4147-A177-3AD203B41FA5}">
                      <a16:colId xmlns:a16="http://schemas.microsoft.com/office/drawing/2014/main" val="589464450"/>
                    </a:ext>
                  </a:extLst>
                </a:gridCol>
                <a:gridCol w="2099511">
                  <a:extLst>
                    <a:ext uri="{9D8B030D-6E8A-4147-A177-3AD203B41FA5}">
                      <a16:colId xmlns:a16="http://schemas.microsoft.com/office/drawing/2014/main" val="3542394599"/>
                    </a:ext>
                  </a:extLst>
                </a:gridCol>
              </a:tblGrid>
              <a:tr h="276940">
                <a:tc>
                  <a:txBody>
                    <a:bodyPr/>
                    <a:lstStyle/>
                    <a:p>
                      <a:r>
                        <a:rPr lang="en-US" sz="1050" dirty="0">
                          <a:solidFill>
                            <a:srgbClr val="080808"/>
                          </a:solidFill>
                        </a:rPr>
                        <a:t>Feature</a:t>
                      </a:r>
                    </a:p>
                  </a:txBody>
                  <a:tcPr marL="23049" marR="23049" marT="11525" marB="11525" anchor="ctr"/>
                </a:tc>
                <a:tc>
                  <a:txBody>
                    <a:bodyPr/>
                    <a:lstStyle/>
                    <a:p>
                      <a:r>
                        <a:rPr lang="en-US" sz="1050" b="1">
                          <a:solidFill>
                            <a:srgbClr val="080808"/>
                          </a:solidFill>
                        </a:rPr>
                        <a:t>Scrum</a:t>
                      </a:r>
                      <a:endParaRPr lang="en-US" sz="1050">
                        <a:solidFill>
                          <a:srgbClr val="080808"/>
                        </a:solidFill>
                      </a:endParaRPr>
                    </a:p>
                  </a:txBody>
                  <a:tcPr marL="23049" marR="23049" marT="11525" marB="11525" anchor="ctr"/>
                </a:tc>
                <a:tc>
                  <a:txBody>
                    <a:bodyPr/>
                    <a:lstStyle/>
                    <a:p>
                      <a:r>
                        <a:rPr lang="en-US" sz="1050" b="1">
                          <a:solidFill>
                            <a:srgbClr val="080808"/>
                          </a:solidFill>
                        </a:rPr>
                        <a:t>Kanban</a:t>
                      </a:r>
                      <a:endParaRPr lang="en-US" sz="1050">
                        <a:solidFill>
                          <a:srgbClr val="080808"/>
                        </a:solidFill>
                      </a:endParaRPr>
                    </a:p>
                  </a:txBody>
                  <a:tcPr marL="23049" marR="23049" marT="11525" marB="11525" anchor="ctr"/>
                </a:tc>
                <a:tc>
                  <a:txBody>
                    <a:bodyPr/>
                    <a:lstStyle/>
                    <a:p>
                      <a:r>
                        <a:rPr lang="en-US" sz="1050" b="1">
                          <a:solidFill>
                            <a:srgbClr val="080808"/>
                          </a:solidFill>
                        </a:rPr>
                        <a:t>Extreme Programming (XP)</a:t>
                      </a:r>
                      <a:endParaRPr lang="en-US" sz="1050">
                        <a:solidFill>
                          <a:srgbClr val="080808"/>
                        </a:solidFill>
                      </a:endParaRPr>
                    </a:p>
                  </a:txBody>
                  <a:tcPr marL="23049" marR="23049" marT="11525" marB="11525" anchor="ctr"/>
                </a:tc>
                <a:extLst>
                  <a:ext uri="{0D108BD9-81ED-4DB2-BD59-A6C34878D82A}">
                    <a16:rowId xmlns:a16="http://schemas.microsoft.com/office/drawing/2014/main" val="1829995362"/>
                  </a:ext>
                </a:extLst>
              </a:tr>
              <a:tr h="393394">
                <a:tc>
                  <a:txBody>
                    <a:bodyPr/>
                    <a:lstStyle/>
                    <a:p>
                      <a:r>
                        <a:rPr lang="en-US" sz="1050" b="1" dirty="0">
                          <a:solidFill>
                            <a:srgbClr val="080808"/>
                          </a:solidFill>
                        </a:rPr>
                        <a:t>Structure</a:t>
                      </a:r>
                    </a:p>
                  </a:txBody>
                  <a:tcPr marL="23049" marR="23049" marT="11525" marB="11525" anchor="ctr"/>
                </a:tc>
                <a:tc>
                  <a:txBody>
                    <a:bodyPr/>
                    <a:lstStyle/>
                    <a:p>
                      <a:r>
                        <a:rPr lang="en-US" sz="1050" b="0">
                          <a:solidFill>
                            <a:srgbClr val="080808"/>
                          </a:solidFill>
                        </a:rPr>
                        <a:t>Iteration-based (Sprints, 1–4 weeks)</a:t>
                      </a:r>
                    </a:p>
                  </a:txBody>
                  <a:tcPr marL="23049" marR="23049" marT="11525" marB="11525" anchor="ctr"/>
                </a:tc>
                <a:tc>
                  <a:txBody>
                    <a:bodyPr/>
                    <a:lstStyle/>
                    <a:p>
                      <a:r>
                        <a:rPr lang="en-US" sz="1050" b="0">
                          <a:solidFill>
                            <a:srgbClr val="080808"/>
                          </a:solidFill>
                        </a:rPr>
                        <a:t>Flow-based (continuous delivery)</a:t>
                      </a:r>
                    </a:p>
                  </a:txBody>
                  <a:tcPr marL="23049" marR="23049" marT="11525" marB="11525" anchor="ctr"/>
                </a:tc>
                <a:tc>
                  <a:txBody>
                    <a:bodyPr/>
                    <a:lstStyle/>
                    <a:p>
                      <a:r>
                        <a:rPr lang="en-US" sz="1050" b="0">
                          <a:solidFill>
                            <a:srgbClr val="080808"/>
                          </a:solidFill>
                        </a:rPr>
                        <a:t>Iteration-based with engineering emphasis</a:t>
                      </a:r>
                    </a:p>
                  </a:txBody>
                  <a:tcPr marL="23049" marR="23049" marT="11525" marB="11525" anchor="ctr"/>
                </a:tc>
                <a:extLst>
                  <a:ext uri="{0D108BD9-81ED-4DB2-BD59-A6C34878D82A}">
                    <a16:rowId xmlns:a16="http://schemas.microsoft.com/office/drawing/2014/main" val="3768389139"/>
                  </a:ext>
                </a:extLst>
              </a:tr>
              <a:tr h="393394">
                <a:tc>
                  <a:txBody>
                    <a:bodyPr/>
                    <a:lstStyle/>
                    <a:p>
                      <a:r>
                        <a:rPr lang="en-US" sz="1050" b="1" dirty="0">
                          <a:solidFill>
                            <a:srgbClr val="080808"/>
                          </a:solidFill>
                        </a:rPr>
                        <a:t>Key Focus</a:t>
                      </a:r>
                    </a:p>
                  </a:txBody>
                  <a:tcPr marL="23049" marR="23049" marT="11525" marB="11525" anchor="ctr"/>
                </a:tc>
                <a:tc>
                  <a:txBody>
                    <a:bodyPr/>
                    <a:lstStyle/>
                    <a:p>
                      <a:r>
                        <a:rPr lang="en-US" sz="1050" b="0">
                          <a:solidFill>
                            <a:srgbClr val="080808"/>
                          </a:solidFill>
                        </a:rPr>
                        <a:t>Roles, ceremonies, incremental value</a:t>
                      </a:r>
                    </a:p>
                  </a:txBody>
                  <a:tcPr marL="23049" marR="23049" marT="11525" marB="11525" anchor="ctr"/>
                </a:tc>
                <a:tc>
                  <a:txBody>
                    <a:bodyPr/>
                    <a:lstStyle/>
                    <a:p>
                      <a:r>
                        <a:rPr lang="en-US" sz="1050" b="0">
                          <a:solidFill>
                            <a:srgbClr val="080808"/>
                          </a:solidFill>
                        </a:rPr>
                        <a:t>Workflow visualization &amp; efficiency</a:t>
                      </a:r>
                    </a:p>
                  </a:txBody>
                  <a:tcPr marL="23049" marR="23049" marT="11525" marB="11525" anchor="ctr"/>
                </a:tc>
                <a:tc>
                  <a:txBody>
                    <a:bodyPr/>
                    <a:lstStyle/>
                    <a:p>
                      <a:r>
                        <a:rPr lang="en-US" sz="1050" b="0">
                          <a:solidFill>
                            <a:srgbClr val="080808"/>
                          </a:solidFill>
                        </a:rPr>
                        <a:t>Technical practices and developer discipline</a:t>
                      </a:r>
                    </a:p>
                  </a:txBody>
                  <a:tcPr marL="23049" marR="23049" marT="11525" marB="11525" anchor="ctr"/>
                </a:tc>
                <a:extLst>
                  <a:ext uri="{0D108BD9-81ED-4DB2-BD59-A6C34878D82A}">
                    <a16:rowId xmlns:a16="http://schemas.microsoft.com/office/drawing/2014/main" val="2177897897"/>
                  </a:ext>
                </a:extLst>
              </a:tr>
              <a:tr h="393394">
                <a:tc>
                  <a:txBody>
                    <a:bodyPr/>
                    <a:lstStyle/>
                    <a:p>
                      <a:r>
                        <a:rPr lang="en-US" sz="1050" b="1">
                          <a:solidFill>
                            <a:srgbClr val="080808"/>
                          </a:solidFill>
                        </a:rPr>
                        <a:t>Roles</a:t>
                      </a:r>
                    </a:p>
                  </a:txBody>
                  <a:tcPr marL="23049" marR="23049" marT="11525" marB="11525" anchor="ctr"/>
                </a:tc>
                <a:tc>
                  <a:txBody>
                    <a:bodyPr/>
                    <a:lstStyle/>
                    <a:p>
                      <a:r>
                        <a:rPr lang="en-US" sz="1050" b="0">
                          <a:solidFill>
                            <a:srgbClr val="080808"/>
                          </a:solidFill>
                        </a:rPr>
                        <a:t>PO, Scrum Master, Development Team</a:t>
                      </a:r>
                    </a:p>
                  </a:txBody>
                  <a:tcPr marL="23049" marR="23049" marT="11525" marB="11525" anchor="ctr"/>
                </a:tc>
                <a:tc>
                  <a:txBody>
                    <a:bodyPr/>
                    <a:lstStyle/>
                    <a:p>
                      <a:r>
                        <a:rPr lang="en-US" sz="1050" b="0">
                          <a:solidFill>
                            <a:srgbClr val="080808"/>
                          </a:solidFill>
                        </a:rPr>
                        <a:t>No fixed roles</a:t>
                      </a:r>
                    </a:p>
                  </a:txBody>
                  <a:tcPr marL="23049" marR="23049" marT="11525" marB="11525" anchor="ctr"/>
                </a:tc>
                <a:tc>
                  <a:txBody>
                    <a:bodyPr/>
                    <a:lstStyle/>
                    <a:p>
                      <a:r>
                        <a:rPr lang="en-US" sz="1050" b="0">
                          <a:solidFill>
                            <a:srgbClr val="080808"/>
                          </a:solidFill>
                        </a:rPr>
                        <a:t>Similar to Scrum + emphasis on dev roles</a:t>
                      </a:r>
                    </a:p>
                  </a:txBody>
                  <a:tcPr marL="23049" marR="23049" marT="11525" marB="11525" anchor="ctr"/>
                </a:tc>
                <a:extLst>
                  <a:ext uri="{0D108BD9-81ED-4DB2-BD59-A6C34878D82A}">
                    <a16:rowId xmlns:a16="http://schemas.microsoft.com/office/drawing/2014/main" val="1195554112"/>
                  </a:ext>
                </a:extLst>
              </a:tr>
              <a:tr h="393394">
                <a:tc>
                  <a:txBody>
                    <a:bodyPr/>
                    <a:lstStyle/>
                    <a:p>
                      <a:r>
                        <a:rPr lang="en-US" sz="1050" b="1" dirty="0">
                          <a:solidFill>
                            <a:srgbClr val="080808"/>
                          </a:solidFill>
                        </a:rPr>
                        <a:t>Planning</a:t>
                      </a:r>
                    </a:p>
                  </a:txBody>
                  <a:tcPr marL="23049" marR="23049" marT="11525" marB="11525" anchor="ctr"/>
                </a:tc>
                <a:tc>
                  <a:txBody>
                    <a:bodyPr/>
                    <a:lstStyle/>
                    <a:p>
                      <a:r>
                        <a:rPr lang="en-US" sz="1050" b="0">
                          <a:solidFill>
                            <a:srgbClr val="080808"/>
                          </a:solidFill>
                        </a:rPr>
                        <a:t>Sprint Planning, Backlog refinement</a:t>
                      </a:r>
                    </a:p>
                  </a:txBody>
                  <a:tcPr marL="23049" marR="23049" marT="11525" marB="11525" anchor="ctr"/>
                </a:tc>
                <a:tc>
                  <a:txBody>
                    <a:bodyPr/>
                    <a:lstStyle/>
                    <a:p>
                      <a:r>
                        <a:rPr lang="en-US" sz="1050" b="0">
                          <a:solidFill>
                            <a:srgbClr val="080808"/>
                          </a:solidFill>
                        </a:rPr>
                        <a:t>Continuous flow and priority adjustment</a:t>
                      </a:r>
                    </a:p>
                  </a:txBody>
                  <a:tcPr marL="23049" marR="23049" marT="11525" marB="11525" anchor="ctr"/>
                </a:tc>
                <a:tc>
                  <a:txBody>
                    <a:bodyPr/>
                    <a:lstStyle/>
                    <a:p>
                      <a:r>
                        <a:rPr lang="en-US" sz="1050" b="0">
                          <a:solidFill>
                            <a:srgbClr val="080808"/>
                          </a:solidFill>
                        </a:rPr>
                        <a:t>User stories, iteration planning</a:t>
                      </a:r>
                    </a:p>
                  </a:txBody>
                  <a:tcPr marL="23049" marR="23049" marT="11525" marB="11525" anchor="ctr"/>
                </a:tc>
                <a:extLst>
                  <a:ext uri="{0D108BD9-81ED-4DB2-BD59-A6C34878D82A}">
                    <a16:rowId xmlns:a16="http://schemas.microsoft.com/office/drawing/2014/main" val="1412888401"/>
                  </a:ext>
                </a:extLst>
              </a:tr>
              <a:tr h="393394">
                <a:tc>
                  <a:txBody>
                    <a:bodyPr/>
                    <a:lstStyle/>
                    <a:p>
                      <a:r>
                        <a:rPr lang="en-US" sz="1050" b="1">
                          <a:solidFill>
                            <a:srgbClr val="080808"/>
                          </a:solidFill>
                        </a:rPr>
                        <a:t>Work in Progress</a:t>
                      </a:r>
                    </a:p>
                  </a:txBody>
                  <a:tcPr marL="23049" marR="23049" marT="11525" marB="11525" anchor="ctr"/>
                </a:tc>
                <a:tc>
                  <a:txBody>
                    <a:bodyPr/>
                    <a:lstStyle/>
                    <a:p>
                      <a:r>
                        <a:rPr lang="en-US" sz="1050" b="0">
                          <a:solidFill>
                            <a:srgbClr val="080808"/>
                          </a:solidFill>
                        </a:rPr>
                        <a:t>Controlled via sprint commitments</a:t>
                      </a:r>
                    </a:p>
                  </a:txBody>
                  <a:tcPr marL="23049" marR="23049" marT="11525" marB="11525" anchor="ctr"/>
                </a:tc>
                <a:tc>
                  <a:txBody>
                    <a:bodyPr/>
                    <a:lstStyle/>
                    <a:p>
                      <a:r>
                        <a:rPr lang="en-US" sz="1050" b="0">
                          <a:solidFill>
                            <a:srgbClr val="080808"/>
                          </a:solidFill>
                        </a:rPr>
                        <a:t>WIP limits per column</a:t>
                      </a:r>
                    </a:p>
                  </a:txBody>
                  <a:tcPr marL="23049" marR="23049" marT="11525" marB="11525" anchor="ctr"/>
                </a:tc>
                <a:tc>
                  <a:txBody>
                    <a:bodyPr/>
                    <a:lstStyle/>
                    <a:p>
                      <a:r>
                        <a:rPr lang="en-US" sz="1050" b="0">
                          <a:solidFill>
                            <a:srgbClr val="080808"/>
                          </a:solidFill>
                        </a:rPr>
                        <a:t>Controlled through pair programming &amp; TDD</a:t>
                      </a:r>
                    </a:p>
                  </a:txBody>
                  <a:tcPr marL="23049" marR="23049" marT="11525" marB="11525" anchor="ctr"/>
                </a:tc>
                <a:extLst>
                  <a:ext uri="{0D108BD9-81ED-4DB2-BD59-A6C34878D82A}">
                    <a16:rowId xmlns:a16="http://schemas.microsoft.com/office/drawing/2014/main" val="931079162"/>
                  </a:ext>
                </a:extLst>
              </a:tr>
              <a:tr h="393394">
                <a:tc>
                  <a:txBody>
                    <a:bodyPr/>
                    <a:lstStyle/>
                    <a:p>
                      <a:r>
                        <a:rPr lang="en-US" sz="1050" b="1" dirty="0">
                          <a:solidFill>
                            <a:srgbClr val="080808"/>
                          </a:solidFill>
                        </a:rPr>
                        <a:t>Meetings</a:t>
                      </a:r>
                    </a:p>
                  </a:txBody>
                  <a:tcPr marL="23049" marR="23049" marT="11525" marB="11525" anchor="ctr"/>
                </a:tc>
                <a:tc>
                  <a:txBody>
                    <a:bodyPr/>
                    <a:lstStyle/>
                    <a:p>
                      <a:r>
                        <a:rPr lang="en-US" sz="1050" b="0">
                          <a:solidFill>
                            <a:srgbClr val="080808"/>
                          </a:solidFill>
                        </a:rPr>
                        <a:t>Daily Scrum, Review, Retrospective</a:t>
                      </a:r>
                    </a:p>
                  </a:txBody>
                  <a:tcPr marL="23049" marR="23049" marT="11525" marB="11525" anchor="ctr"/>
                </a:tc>
                <a:tc>
                  <a:txBody>
                    <a:bodyPr/>
                    <a:lstStyle/>
                    <a:p>
                      <a:r>
                        <a:rPr lang="en-US" sz="1050" b="0">
                          <a:solidFill>
                            <a:srgbClr val="080808"/>
                          </a:solidFill>
                        </a:rPr>
                        <a:t>Standups, review as needed</a:t>
                      </a:r>
                    </a:p>
                  </a:txBody>
                  <a:tcPr marL="23049" marR="23049" marT="11525" marB="11525" anchor="ctr"/>
                </a:tc>
                <a:tc>
                  <a:txBody>
                    <a:bodyPr/>
                    <a:lstStyle/>
                    <a:p>
                      <a:r>
                        <a:rPr lang="en-US" sz="1050" b="0">
                          <a:solidFill>
                            <a:srgbClr val="080808"/>
                          </a:solidFill>
                        </a:rPr>
                        <a:t>Standups, Pair check-ins, Retrospective</a:t>
                      </a:r>
                    </a:p>
                  </a:txBody>
                  <a:tcPr marL="23049" marR="23049" marT="11525" marB="11525" anchor="ctr"/>
                </a:tc>
                <a:extLst>
                  <a:ext uri="{0D108BD9-81ED-4DB2-BD59-A6C34878D82A}">
                    <a16:rowId xmlns:a16="http://schemas.microsoft.com/office/drawing/2014/main" val="2705886917"/>
                  </a:ext>
                </a:extLst>
              </a:tr>
              <a:tr h="393394">
                <a:tc>
                  <a:txBody>
                    <a:bodyPr/>
                    <a:lstStyle/>
                    <a:p>
                      <a:r>
                        <a:rPr lang="en-US" sz="1050" b="1" dirty="0">
                          <a:solidFill>
                            <a:srgbClr val="080808"/>
                          </a:solidFill>
                        </a:rPr>
                        <a:t>Technical Practices</a:t>
                      </a:r>
                    </a:p>
                  </a:txBody>
                  <a:tcPr marL="23049" marR="23049" marT="11525" marB="11525" anchor="ctr"/>
                </a:tc>
                <a:tc>
                  <a:txBody>
                    <a:bodyPr/>
                    <a:lstStyle/>
                    <a:p>
                      <a:r>
                        <a:rPr lang="en-US" sz="1050" b="0">
                          <a:solidFill>
                            <a:srgbClr val="080808"/>
                          </a:solidFill>
                        </a:rPr>
                        <a:t>Optional (recommended via DoD)</a:t>
                      </a:r>
                    </a:p>
                  </a:txBody>
                  <a:tcPr marL="23049" marR="23049" marT="11525" marB="11525" anchor="ctr"/>
                </a:tc>
                <a:tc>
                  <a:txBody>
                    <a:bodyPr/>
                    <a:lstStyle/>
                    <a:p>
                      <a:r>
                        <a:rPr lang="en-US" sz="1050" b="0">
                          <a:solidFill>
                            <a:srgbClr val="080808"/>
                          </a:solidFill>
                        </a:rPr>
                        <a:t>Not prescribed</a:t>
                      </a:r>
                    </a:p>
                  </a:txBody>
                  <a:tcPr marL="23049" marR="23049" marT="11525" marB="11525" anchor="ctr"/>
                </a:tc>
                <a:tc>
                  <a:txBody>
                    <a:bodyPr/>
                    <a:lstStyle/>
                    <a:p>
                      <a:r>
                        <a:rPr lang="en-US" sz="1050" b="0">
                          <a:solidFill>
                            <a:srgbClr val="080808"/>
                          </a:solidFill>
                        </a:rPr>
                        <a:t>Required (TDD, CI/CD, Refactoring, Pairing)</a:t>
                      </a:r>
                    </a:p>
                  </a:txBody>
                  <a:tcPr marL="23049" marR="23049" marT="11525" marB="11525" anchor="ctr"/>
                </a:tc>
                <a:extLst>
                  <a:ext uri="{0D108BD9-81ED-4DB2-BD59-A6C34878D82A}">
                    <a16:rowId xmlns:a16="http://schemas.microsoft.com/office/drawing/2014/main" val="1763236721"/>
                  </a:ext>
                </a:extLst>
              </a:tr>
              <a:tr h="393394">
                <a:tc>
                  <a:txBody>
                    <a:bodyPr/>
                    <a:lstStyle/>
                    <a:p>
                      <a:r>
                        <a:rPr lang="en-US" sz="1050" b="1" dirty="0">
                          <a:solidFill>
                            <a:srgbClr val="080808"/>
                          </a:solidFill>
                        </a:rPr>
                        <a:t>Best Use Cases</a:t>
                      </a:r>
                    </a:p>
                  </a:txBody>
                  <a:tcPr marL="23049" marR="23049" marT="11525" marB="11525" anchor="ctr"/>
                </a:tc>
                <a:tc>
                  <a:txBody>
                    <a:bodyPr/>
                    <a:lstStyle/>
                    <a:p>
                      <a:r>
                        <a:rPr lang="en-US" sz="1050" b="0">
                          <a:solidFill>
                            <a:srgbClr val="080808"/>
                          </a:solidFill>
                        </a:rPr>
                        <a:t>Cross-functional teams delivering features</a:t>
                      </a:r>
                    </a:p>
                  </a:txBody>
                  <a:tcPr marL="23049" marR="23049" marT="11525" marB="11525" anchor="ctr"/>
                </a:tc>
                <a:tc>
                  <a:txBody>
                    <a:bodyPr/>
                    <a:lstStyle/>
                    <a:p>
                      <a:r>
                        <a:rPr lang="en-US" sz="1050" b="0">
                          <a:solidFill>
                            <a:srgbClr val="080808"/>
                          </a:solidFill>
                        </a:rPr>
                        <a:t>Support &amp; maintenance teams</a:t>
                      </a:r>
                    </a:p>
                  </a:txBody>
                  <a:tcPr marL="23049" marR="23049" marT="11525" marB="11525" anchor="ctr"/>
                </a:tc>
                <a:tc>
                  <a:txBody>
                    <a:bodyPr/>
                    <a:lstStyle/>
                    <a:p>
                      <a:r>
                        <a:rPr lang="en-US" sz="1050" b="0" dirty="0">
                          <a:solidFill>
                            <a:srgbClr val="080808"/>
                          </a:solidFill>
                        </a:rPr>
                        <a:t>High-change, high-risk, mission-critical systems</a:t>
                      </a:r>
                    </a:p>
                  </a:txBody>
                  <a:tcPr marL="23049" marR="23049" marT="11525" marB="11525" anchor="ctr"/>
                </a:tc>
                <a:extLst>
                  <a:ext uri="{0D108BD9-81ED-4DB2-BD59-A6C34878D82A}">
                    <a16:rowId xmlns:a16="http://schemas.microsoft.com/office/drawing/2014/main" val="843948030"/>
                  </a:ext>
                </a:extLst>
              </a:tr>
            </a:tbl>
          </a:graphicData>
        </a:graphic>
      </p:graphicFrame>
    </p:spTree>
    <p:extLst>
      <p:ext uri="{BB962C8B-B14F-4D97-AF65-F5344CB8AC3E}">
        <p14:creationId xmlns:p14="http://schemas.microsoft.com/office/powerpoint/2010/main" val="4126278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9"/>
          <p:cNvSpPr txBox="1">
            <a:spLocks noGrp="1"/>
          </p:cNvSpPr>
          <p:nvPr>
            <p:ph type="title"/>
          </p:nvPr>
        </p:nvSpPr>
        <p:spPr>
          <a:xfrm>
            <a:off x="457200" y="1876350"/>
            <a:ext cx="8229600" cy="1390800"/>
          </a:xfrm>
          <a:prstGeom prst="rect">
            <a:avLst/>
          </a:prstGeom>
        </p:spPr>
        <p:txBody>
          <a:bodyPr spcFirstLastPara="1" wrap="square" lIns="34275" tIns="34275" rIns="34275" bIns="34275" anchor="b" anchorCtr="0">
            <a:noAutofit/>
          </a:bodyPr>
          <a:lstStyle/>
          <a:p>
            <a:pPr marL="0" lvl="0" indent="0" algn="l" rtl="0">
              <a:spcBef>
                <a:spcPts val="0"/>
              </a:spcBef>
              <a:spcAft>
                <a:spcPts val="0"/>
              </a:spcAft>
              <a:buNone/>
            </a:pPr>
            <a:r>
              <a:rPr lang="en" sz="4200" dirty="0"/>
              <a:t>Part 2: The Optimal Agile Framework for WorldVisitz</a:t>
            </a:r>
            <a:endParaRPr sz="4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40"/>
          <p:cNvSpPr txBox="1">
            <a:spLocks noGrp="1"/>
          </p:cNvSpPr>
          <p:nvPr>
            <p:ph type="body" idx="1"/>
          </p:nvPr>
        </p:nvSpPr>
        <p:spPr>
          <a:xfrm>
            <a:off x="457200" y="1371447"/>
            <a:ext cx="8229600" cy="424371"/>
          </a:xfrm>
          <a:prstGeom prst="rect">
            <a:avLst/>
          </a:prstGeom>
        </p:spPr>
        <p:txBody>
          <a:bodyPr spcFirstLastPara="1" wrap="square" lIns="34275" tIns="34275" rIns="34275" bIns="34275" anchor="t" anchorCtr="0">
            <a:noAutofit/>
          </a:bodyPr>
          <a:lstStyle/>
          <a:p>
            <a:pPr marL="457200" lvl="0" indent="-260350" algn="l" rtl="0">
              <a:spcBef>
                <a:spcPts val="0"/>
              </a:spcBef>
              <a:spcAft>
                <a:spcPts val="0"/>
              </a:spcAft>
              <a:buSzPts val="500"/>
              <a:buChar char="●"/>
            </a:pPr>
            <a:r>
              <a:rPr lang="en-US" dirty="0">
                <a:latin typeface="+mj-lt"/>
              </a:rPr>
              <a:t>Overview of Agile Frameworks</a:t>
            </a:r>
          </a:p>
        </p:txBody>
      </p:sp>
      <p:sp>
        <p:nvSpPr>
          <p:cNvPr id="209" name="Google Shape;209;p40"/>
          <p:cNvSpPr txBox="1">
            <a:spLocks noGrp="1"/>
          </p:cNvSpPr>
          <p:nvPr>
            <p:ph type="title"/>
          </p:nvPr>
        </p:nvSpPr>
        <p:spPr>
          <a:xfrm>
            <a:off x="457200" y="304800"/>
            <a:ext cx="8229600" cy="5952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dirty="0"/>
              <a:t>Recommendations and justifications for WorldVisitz</a:t>
            </a:r>
            <a:endParaRPr dirty="0"/>
          </a:p>
        </p:txBody>
      </p:sp>
      <p:graphicFrame>
        <p:nvGraphicFramePr>
          <p:cNvPr id="2" name="Table 1">
            <a:extLst>
              <a:ext uri="{FF2B5EF4-FFF2-40B4-BE49-F238E27FC236}">
                <a16:creationId xmlns:a16="http://schemas.microsoft.com/office/drawing/2014/main" id="{F14CAF06-D7B2-2B88-3E24-D956410F3076}"/>
              </a:ext>
            </a:extLst>
          </p:cNvPr>
          <p:cNvGraphicFramePr>
            <a:graphicFrameLocks noGrp="1"/>
          </p:cNvGraphicFramePr>
          <p:nvPr>
            <p:extLst>
              <p:ext uri="{D42A27DB-BD31-4B8C-83A1-F6EECF244321}">
                <p14:modId xmlns:p14="http://schemas.microsoft.com/office/powerpoint/2010/main" val="1982605537"/>
              </p:ext>
            </p:extLst>
          </p:nvPr>
        </p:nvGraphicFramePr>
        <p:xfrm>
          <a:off x="457200" y="1795817"/>
          <a:ext cx="8349912" cy="2752118"/>
        </p:xfrm>
        <a:graphic>
          <a:graphicData uri="http://schemas.openxmlformats.org/drawingml/2006/table">
            <a:tbl>
              <a:tblPr firstRow="1" bandRow="1">
                <a:tableStyleId>{5C22544A-7EE6-4342-B048-85BDC9FD1C3A}</a:tableStyleId>
              </a:tblPr>
              <a:tblGrid>
                <a:gridCol w="2087478">
                  <a:extLst>
                    <a:ext uri="{9D8B030D-6E8A-4147-A177-3AD203B41FA5}">
                      <a16:colId xmlns:a16="http://schemas.microsoft.com/office/drawing/2014/main" val="322459276"/>
                    </a:ext>
                  </a:extLst>
                </a:gridCol>
                <a:gridCol w="2087478">
                  <a:extLst>
                    <a:ext uri="{9D8B030D-6E8A-4147-A177-3AD203B41FA5}">
                      <a16:colId xmlns:a16="http://schemas.microsoft.com/office/drawing/2014/main" val="3417530264"/>
                    </a:ext>
                  </a:extLst>
                </a:gridCol>
                <a:gridCol w="2087478">
                  <a:extLst>
                    <a:ext uri="{9D8B030D-6E8A-4147-A177-3AD203B41FA5}">
                      <a16:colId xmlns:a16="http://schemas.microsoft.com/office/drawing/2014/main" val="2840651210"/>
                    </a:ext>
                  </a:extLst>
                </a:gridCol>
                <a:gridCol w="2087478">
                  <a:extLst>
                    <a:ext uri="{9D8B030D-6E8A-4147-A177-3AD203B41FA5}">
                      <a16:colId xmlns:a16="http://schemas.microsoft.com/office/drawing/2014/main" val="220599790"/>
                    </a:ext>
                  </a:extLst>
                </a:gridCol>
              </a:tblGrid>
              <a:tr h="310541">
                <a:tc>
                  <a:txBody>
                    <a:bodyPr/>
                    <a:lstStyle/>
                    <a:p>
                      <a:r>
                        <a:rPr lang="en-US" sz="1000">
                          <a:solidFill>
                            <a:srgbClr val="080808"/>
                          </a:solidFill>
                        </a:rPr>
                        <a:t>Framework</a:t>
                      </a:r>
                    </a:p>
                  </a:txBody>
                  <a:tcPr marL="35658" marR="35658" marT="17829" marB="17829" anchor="ctr"/>
                </a:tc>
                <a:tc>
                  <a:txBody>
                    <a:bodyPr/>
                    <a:lstStyle/>
                    <a:p>
                      <a:r>
                        <a:rPr lang="en-US" sz="1000">
                          <a:solidFill>
                            <a:srgbClr val="080808"/>
                          </a:solidFill>
                        </a:rPr>
                        <a:t>Key Features</a:t>
                      </a:r>
                    </a:p>
                  </a:txBody>
                  <a:tcPr marL="35658" marR="35658" marT="17829" marB="17829" anchor="ctr"/>
                </a:tc>
                <a:tc>
                  <a:txBody>
                    <a:bodyPr/>
                    <a:lstStyle/>
                    <a:p>
                      <a:r>
                        <a:rPr lang="en-US" sz="1000">
                          <a:solidFill>
                            <a:srgbClr val="080808"/>
                          </a:solidFill>
                        </a:rPr>
                        <a:t>Best Fit</a:t>
                      </a:r>
                    </a:p>
                  </a:txBody>
                  <a:tcPr marL="35658" marR="35658" marT="17829" marB="17829" anchor="ctr"/>
                </a:tc>
                <a:tc>
                  <a:txBody>
                    <a:bodyPr/>
                    <a:lstStyle/>
                    <a:p>
                      <a:r>
                        <a:rPr lang="en-US" sz="1000">
                          <a:solidFill>
                            <a:srgbClr val="080808"/>
                          </a:solidFill>
                        </a:rPr>
                        <a:t>Limitations</a:t>
                      </a:r>
                    </a:p>
                  </a:txBody>
                  <a:tcPr marL="35658" marR="35658" marT="17829" marB="17829" anchor="ctr"/>
                </a:tc>
                <a:extLst>
                  <a:ext uri="{0D108BD9-81ED-4DB2-BD59-A6C34878D82A}">
                    <a16:rowId xmlns:a16="http://schemas.microsoft.com/office/drawing/2014/main" val="2944565086"/>
                  </a:ext>
                </a:extLst>
              </a:tr>
              <a:tr h="813859">
                <a:tc>
                  <a:txBody>
                    <a:bodyPr/>
                    <a:lstStyle/>
                    <a:p>
                      <a:r>
                        <a:rPr lang="en-US" sz="1000" b="1" dirty="0">
                          <a:solidFill>
                            <a:srgbClr val="080808"/>
                          </a:solidFill>
                        </a:rPr>
                        <a:t>Scrum</a:t>
                      </a:r>
                      <a:endParaRPr lang="en-US" sz="1000" dirty="0">
                        <a:solidFill>
                          <a:srgbClr val="080808"/>
                        </a:solidFill>
                      </a:endParaRPr>
                    </a:p>
                  </a:txBody>
                  <a:tcPr marL="35658" marR="35658" marT="17829" marB="17829" anchor="ctr"/>
                </a:tc>
                <a:tc>
                  <a:txBody>
                    <a:bodyPr/>
                    <a:lstStyle/>
                    <a:p>
                      <a:r>
                        <a:rPr lang="en-US" sz="1000" b="0" dirty="0">
                          <a:solidFill>
                            <a:srgbClr val="080808"/>
                          </a:solidFill>
                        </a:rPr>
                        <a:t>Time-boxed sprints, defined roles, structured ceremonies, focus on team delivery</a:t>
                      </a:r>
                    </a:p>
                  </a:txBody>
                  <a:tcPr marL="35658" marR="35658" marT="17829" marB="17829" anchor="ctr"/>
                </a:tc>
                <a:tc>
                  <a:txBody>
                    <a:bodyPr/>
                    <a:lstStyle/>
                    <a:p>
                      <a:r>
                        <a:rPr lang="en-US" sz="1000" b="0" dirty="0">
                          <a:solidFill>
                            <a:srgbClr val="080808"/>
                          </a:solidFill>
                        </a:rPr>
                        <a:t>Teams delivering new features with customer involvement</a:t>
                      </a:r>
                    </a:p>
                  </a:txBody>
                  <a:tcPr marL="35658" marR="35658" marT="17829" marB="17829" anchor="ctr"/>
                </a:tc>
                <a:tc>
                  <a:txBody>
                    <a:bodyPr/>
                    <a:lstStyle/>
                    <a:p>
                      <a:r>
                        <a:rPr lang="en-US" sz="1000" b="0">
                          <a:solidFill>
                            <a:srgbClr val="080808"/>
                          </a:solidFill>
                        </a:rPr>
                        <a:t>Requires role clarity and strong facilitation</a:t>
                      </a:r>
                    </a:p>
                  </a:txBody>
                  <a:tcPr marL="35658" marR="35658" marT="17829" marB="17829" anchor="ctr"/>
                </a:tc>
                <a:extLst>
                  <a:ext uri="{0D108BD9-81ED-4DB2-BD59-A6C34878D82A}">
                    <a16:rowId xmlns:a16="http://schemas.microsoft.com/office/drawing/2014/main" val="2141418165"/>
                  </a:ext>
                </a:extLst>
              </a:tr>
              <a:tr h="813859">
                <a:tc>
                  <a:txBody>
                    <a:bodyPr/>
                    <a:lstStyle/>
                    <a:p>
                      <a:r>
                        <a:rPr lang="en-US" sz="1000" b="1">
                          <a:solidFill>
                            <a:srgbClr val="080808"/>
                          </a:solidFill>
                        </a:rPr>
                        <a:t>Kanban</a:t>
                      </a:r>
                      <a:endParaRPr lang="en-US" sz="1000">
                        <a:solidFill>
                          <a:srgbClr val="080808"/>
                        </a:solidFill>
                      </a:endParaRPr>
                    </a:p>
                  </a:txBody>
                  <a:tcPr marL="35658" marR="35658" marT="17829" marB="17829" anchor="ctr"/>
                </a:tc>
                <a:tc>
                  <a:txBody>
                    <a:bodyPr/>
                    <a:lstStyle/>
                    <a:p>
                      <a:r>
                        <a:rPr lang="en-US" sz="1000" b="0">
                          <a:solidFill>
                            <a:srgbClr val="080808"/>
                          </a:solidFill>
                        </a:rPr>
                        <a:t>Visualize workflow, manage WIP, optimize flow, no mandatory roles or ceremonies</a:t>
                      </a:r>
                    </a:p>
                  </a:txBody>
                  <a:tcPr marL="35658" marR="35658" marT="17829" marB="17829" anchor="ctr"/>
                </a:tc>
                <a:tc>
                  <a:txBody>
                    <a:bodyPr/>
                    <a:lstStyle/>
                    <a:p>
                      <a:r>
                        <a:rPr lang="en-US" sz="1000" b="0">
                          <a:solidFill>
                            <a:srgbClr val="080808"/>
                          </a:solidFill>
                        </a:rPr>
                        <a:t>Maintenance/support teams or when priorities shift frequently</a:t>
                      </a:r>
                    </a:p>
                  </a:txBody>
                  <a:tcPr marL="35658" marR="35658" marT="17829" marB="17829" anchor="ctr"/>
                </a:tc>
                <a:tc>
                  <a:txBody>
                    <a:bodyPr/>
                    <a:lstStyle/>
                    <a:p>
                      <a:r>
                        <a:rPr lang="en-US" sz="1000" b="0">
                          <a:solidFill>
                            <a:srgbClr val="080808"/>
                          </a:solidFill>
                        </a:rPr>
                        <a:t>Less prescriptive, slower cultural shift</a:t>
                      </a:r>
                    </a:p>
                  </a:txBody>
                  <a:tcPr marL="35658" marR="35658" marT="17829" marB="17829" anchor="ctr"/>
                </a:tc>
                <a:extLst>
                  <a:ext uri="{0D108BD9-81ED-4DB2-BD59-A6C34878D82A}">
                    <a16:rowId xmlns:a16="http://schemas.microsoft.com/office/drawing/2014/main" val="2616643383"/>
                  </a:ext>
                </a:extLst>
              </a:tr>
              <a:tr h="813859">
                <a:tc>
                  <a:txBody>
                    <a:bodyPr/>
                    <a:lstStyle/>
                    <a:p>
                      <a:r>
                        <a:rPr lang="en-US" sz="1000" b="1">
                          <a:solidFill>
                            <a:srgbClr val="080808"/>
                          </a:solidFill>
                        </a:rPr>
                        <a:t>XP (Extreme Programming)</a:t>
                      </a:r>
                      <a:endParaRPr lang="en-US" sz="1000">
                        <a:solidFill>
                          <a:srgbClr val="080808"/>
                        </a:solidFill>
                      </a:endParaRPr>
                    </a:p>
                  </a:txBody>
                  <a:tcPr marL="35658" marR="35658" marT="17829" marB="17829" anchor="ctr"/>
                </a:tc>
                <a:tc>
                  <a:txBody>
                    <a:bodyPr/>
                    <a:lstStyle/>
                    <a:p>
                      <a:r>
                        <a:rPr lang="en-US" sz="1000" b="0">
                          <a:solidFill>
                            <a:srgbClr val="080808"/>
                          </a:solidFill>
                        </a:rPr>
                        <a:t>TDD, pair programming, continuous integration, frequent releases, simplicity</a:t>
                      </a:r>
                    </a:p>
                  </a:txBody>
                  <a:tcPr marL="35658" marR="35658" marT="17829" marB="17829" anchor="ctr"/>
                </a:tc>
                <a:tc>
                  <a:txBody>
                    <a:bodyPr/>
                    <a:lstStyle/>
                    <a:p>
                      <a:r>
                        <a:rPr lang="en-US" sz="1000" b="0">
                          <a:solidFill>
                            <a:srgbClr val="080808"/>
                          </a:solidFill>
                        </a:rPr>
                        <a:t>Technically demanding projects needing high code quality</a:t>
                      </a:r>
                    </a:p>
                  </a:txBody>
                  <a:tcPr marL="35658" marR="35658" marT="17829" marB="17829" anchor="ctr"/>
                </a:tc>
                <a:tc>
                  <a:txBody>
                    <a:bodyPr/>
                    <a:lstStyle/>
                    <a:p>
                      <a:r>
                        <a:rPr lang="en-US" sz="1000" b="0" dirty="0">
                          <a:solidFill>
                            <a:srgbClr val="080808"/>
                          </a:solidFill>
                        </a:rPr>
                        <a:t>Requires discipline and technical maturity</a:t>
                      </a:r>
                    </a:p>
                  </a:txBody>
                  <a:tcPr marL="35658" marR="35658" marT="17829" marB="17829" anchor="ctr"/>
                </a:tc>
                <a:extLst>
                  <a:ext uri="{0D108BD9-81ED-4DB2-BD59-A6C34878D82A}">
                    <a16:rowId xmlns:a16="http://schemas.microsoft.com/office/drawing/2014/main" val="286169008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6">
          <a:extLst>
            <a:ext uri="{FF2B5EF4-FFF2-40B4-BE49-F238E27FC236}">
              <a16:creationId xmlns:a16="http://schemas.microsoft.com/office/drawing/2014/main" id="{1AE26947-BA14-728B-E08A-FB69277AF684}"/>
            </a:ext>
          </a:extLst>
        </p:cNvPr>
        <p:cNvGrpSpPr/>
        <p:nvPr/>
      </p:nvGrpSpPr>
      <p:grpSpPr>
        <a:xfrm>
          <a:off x="0" y="0"/>
          <a:ext cx="0" cy="0"/>
          <a:chOff x="0" y="0"/>
          <a:chExt cx="0" cy="0"/>
        </a:xfrm>
      </p:grpSpPr>
      <p:sp>
        <p:nvSpPr>
          <p:cNvPr id="207" name="Google Shape;207;p40">
            <a:extLst>
              <a:ext uri="{FF2B5EF4-FFF2-40B4-BE49-F238E27FC236}">
                <a16:creationId xmlns:a16="http://schemas.microsoft.com/office/drawing/2014/main" id="{36EC7F58-7762-FC34-1CA9-F196489FB2BF}"/>
              </a:ext>
            </a:extLst>
          </p:cNvPr>
          <p:cNvSpPr txBox="1">
            <a:spLocks noGrp="1"/>
          </p:cNvSpPr>
          <p:nvPr>
            <p:ph type="body" idx="1"/>
          </p:nvPr>
        </p:nvSpPr>
        <p:spPr>
          <a:xfrm>
            <a:off x="457200" y="1371447"/>
            <a:ext cx="8229600" cy="424371"/>
          </a:xfrm>
          <a:prstGeom prst="rect">
            <a:avLst/>
          </a:prstGeom>
        </p:spPr>
        <p:txBody>
          <a:bodyPr spcFirstLastPara="1" wrap="square" lIns="34275" tIns="34275" rIns="34275" bIns="34275" anchor="t" anchorCtr="0">
            <a:noAutofit/>
          </a:bodyPr>
          <a:lstStyle/>
          <a:p>
            <a:pPr marL="457200" lvl="0" indent="-260350" algn="l" rtl="0">
              <a:spcBef>
                <a:spcPts val="0"/>
              </a:spcBef>
              <a:spcAft>
                <a:spcPts val="0"/>
              </a:spcAft>
              <a:buSzPts val="500"/>
              <a:buChar char="●"/>
            </a:pPr>
            <a:r>
              <a:rPr lang="en-US" b="1" dirty="0">
                <a:latin typeface="+mj-lt"/>
              </a:rPr>
              <a:t>Three Business Challenges at </a:t>
            </a:r>
            <a:r>
              <a:rPr lang="en-US" b="1" dirty="0" err="1">
                <a:latin typeface="+mj-lt"/>
              </a:rPr>
              <a:t>WorldVisitz</a:t>
            </a:r>
            <a:endParaRPr dirty="0">
              <a:latin typeface="+mj-lt"/>
            </a:endParaRPr>
          </a:p>
        </p:txBody>
      </p:sp>
      <p:sp>
        <p:nvSpPr>
          <p:cNvPr id="209" name="Google Shape;209;p40">
            <a:extLst>
              <a:ext uri="{FF2B5EF4-FFF2-40B4-BE49-F238E27FC236}">
                <a16:creationId xmlns:a16="http://schemas.microsoft.com/office/drawing/2014/main" id="{B91D835E-4D0A-5016-D50F-B9936EC89754}"/>
              </a:ext>
            </a:extLst>
          </p:cNvPr>
          <p:cNvSpPr txBox="1">
            <a:spLocks noGrp="1"/>
          </p:cNvSpPr>
          <p:nvPr>
            <p:ph type="title"/>
          </p:nvPr>
        </p:nvSpPr>
        <p:spPr>
          <a:xfrm>
            <a:off x="457200" y="304800"/>
            <a:ext cx="8229600" cy="5952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dirty="0"/>
              <a:t>Recommendations and justifications for WorldVisitz</a:t>
            </a:r>
            <a:endParaRPr dirty="0"/>
          </a:p>
        </p:txBody>
      </p:sp>
      <p:sp>
        <p:nvSpPr>
          <p:cNvPr id="2" name="Text Placeholder 1">
            <a:extLst>
              <a:ext uri="{FF2B5EF4-FFF2-40B4-BE49-F238E27FC236}">
                <a16:creationId xmlns:a16="http://schemas.microsoft.com/office/drawing/2014/main" id="{94461C1B-A5BC-C957-D9FF-266083EFD2F9}"/>
              </a:ext>
            </a:extLst>
          </p:cNvPr>
          <p:cNvSpPr>
            <a:spLocks noGrp="1" noChangeArrowheads="1"/>
          </p:cNvSpPr>
          <p:nvPr>
            <p:ph type="body" idx="3"/>
          </p:nvPr>
        </p:nvSpPr>
        <p:spPr bwMode="auto">
          <a:xfrm>
            <a:off x="168928" y="1794752"/>
            <a:ext cx="8837286"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28600" marR="0" lvl="0" algn="l" defTabSz="914400" rtl="0" eaLnBrk="0" fontAlgn="base" latinLnBrk="0" hangingPunct="0">
              <a:lnSpc>
                <a:spcPct val="100000"/>
              </a:lnSpc>
              <a:spcBef>
                <a:spcPct val="0"/>
              </a:spcBef>
              <a:spcAft>
                <a:spcPct val="0"/>
              </a:spcAft>
              <a:buClrTx/>
              <a:buSzTx/>
              <a:buAutoNum type="arabicPeriod"/>
              <a:tabLst/>
            </a:pPr>
            <a:r>
              <a:rPr kumimoji="0" lang="en-US" altLang="en-US" sz="1400" b="1" i="0" u="none" strike="noStrike" cap="none" normalizeH="0" baseline="0" dirty="0">
                <a:ln>
                  <a:noFill/>
                </a:ln>
                <a:solidFill>
                  <a:srgbClr val="080808"/>
                </a:solidFill>
                <a:effectLst/>
                <a:latin typeface="+mn-lt"/>
              </a:rPr>
              <a:t>Long Delivery Timeline (18+ months)</a:t>
            </a:r>
            <a:endParaRPr lang="en-US" altLang="en-US" sz="1400" dirty="0">
              <a:solidFill>
                <a:srgbClr val="080808"/>
              </a:solidFill>
              <a:latin typeface="+mn-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rgbClr val="080808"/>
                </a:solidFill>
                <a:effectLst/>
                <a:latin typeface="+mn-lt"/>
              </a:rPr>
              <a:t>         Impact:</a:t>
            </a:r>
            <a:r>
              <a:rPr kumimoji="0" lang="en-US" altLang="en-US" sz="1400" b="0" i="0" u="none" strike="noStrike" cap="none" normalizeH="0" baseline="0" dirty="0">
                <a:ln>
                  <a:noFill/>
                </a:ln>
                <a:solidFill>
                  <a:srgbClr val="080808"/>
                </a:solidFill>
                <a:effectLst/>
                <a:latin typeface="+mn-lt"/>
              </a:rPr>
              <a:t> Delays time-to-market, ROI, and user feedback</a:t>
            </a:r>
          </a:p>
          <a:p>
            <a:pPr marL="0" marR="0" lvl="0" indent="0" algn="l" defTabSz="914400" rtl="0" eaLnBrk="0" fontAlgn="base" latinLnBrk="0" hangingPunct="0">
              <a:lnSpc>
                <a:spcPct val="100000"/>
              </a:lnSpc>
              <a:spcBef>
                <a:spcPct val="0"/>
              </a:spcBef>
              <a:spcAft>
                <a:spcPct val="0"/>
              </a:spcAft>
              <a:buClrTx/>
              <a:buSzTx/>
              <a:tabLst/>
            </a:pPr>
            <a:r>
              <a:rPr lang="en-US" altLang="en-US" sz="1400" b="1" dirty="0">
                <a:solidFill>
                  <a:srgbClr val="080808"/>
                </a:solidFill>
                <a:latin typeface="+mn-lt"/>
              </a:rPr>
              <a:t>         </a:t>
            </a:r>
            <a:r>
              <a:rPr kumimoji="0" lang="en-US" altLang="en-US" sz="1400" b="1" i="0" u="none" strike="noStrike" cap="none" normalizeH="0" baseline="0" dirty="0">
                <a:ln>
                  <a:noFill/>
                </a:ln>
                <a:solidFill>
                  <a:srgbClr val="080808"/>
                </a:solidFill>
                <a:effectLst/>
                <a:latin typeface="+mn-lt"/>
              </a:rPr>
              <a:t>Solution:</a:t>
            </a:r>
            <a:r>
              <a:rPr kumimoji="0" lang="en-US" altLang="en-US" sz="1400" b="0" i="0" u="none" strike="noStrike" cap="none" normalizeH="0" baseline="0" dirty="0">
                <a:ln>
                  <a:noFill/>
                </a:ln>
                <a:solidFill>
                  <a:srgbClr val="080808"/>
                </a:solidFill>
                <a:effectLst/>
                <a:latin typeface="+mn-lt"/>
              </a:rPr>
              <a:t> Scrum enables iterative releases every 2–3 weeks. Early launch of critical features (e.g., flight booking) is possible.</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rgbClr val="080808"/>
                </a:solidFill>
                <a:effectLst/>
                <a:latin typeface="+mn-lt"/>
              </a:rPr>
              <a:t>2. Poor Knowledge Transfer &amp; Siloed Teams</a:t>
            </a:r>
            <a:endParaRPr kumimoji="0" lang="en-US" altLang="en-US" sz="1400" b="0" i="0" u="none" strike="noStrike" cap="none" normalizeH="0" baseline="0" dirty="0">
              <a:ln>
                <a:noFill/>
              </a:ln>
              <a:solidFill>
                <a:srgbClr val="080808"/>
              </a:solidFill>
              <a:effectLst/>
              <a:latin typeface="+mn-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rgbClr val="080808"/>
                </a:solidFill>
                <a:effectLst/>
                <a:latin typeface="+mn-lt"/>
              </a:rPr>
              <a:t>         Impact:</a:t>
            </a:r>
            <a:r>
              <a:rPr kumimoji="0" lang="en-US" altLang="en-US" sz="1400" b="0" i="0" u="none" strike="noStrike" cap="none" normalizeH="0" baseline="0" dirty="0">
                <a:ln>
                  <a:noFill/>
                </a:ln>
                <a:solidFill>
                  <a:srgbClr val="080808"/>
                </a:solidFill>
                <a:effectLst/>
                <a:latin typeface="+mn-lt"/>
              </a:rPr>
              <a:t> Offshore/onshore </a:t>
            </a:r>
            <a:r>
              <a:rPr kumimoji="0" lang="en-US" altLang="en-US" sz="1400" b="0" i="0" u="none" strike="noStrike" cap="none" normalizeH="0" baseline="0" dirty="0" err="1">
                <a:ln>
                  <a:noFill/>
                </a:ln>
                <a:solidFill>
                  <a:srgbClr val="080808"/>
                </a:solidFill>
                <a:effectLst/>
                <a:latin typeface="+mn-lt"/>
              </a:rPr>
              <a:t>devs</a:t>
            </a:r>
            <a:r>
              <a:rPr kumimoji="0" lang="en-US" altLang="en-US" sz="1400" b="0" i="0" u="none" strike="noStrike" cap="none" normalizeH="0" baseline="0" dirty="0">
                <a:ln>
                  <a:noFill/>
                </a:ln>
                <a:solidFill>
                  <a:srgbClr val="080808"/>
                </a:solidFill>
                <a:effectLst/>
                <a:latin typeface="+mn-lt"/>
              </a:rPr>
              <a:t> don’t share learnings; SME and BA interactions are isolated</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rgbClr val="080808"/>
                </a:solidFill>
                <a:effectLst/>
                <a:latin typeface="+mn-lt"/>
              </a:rPr>
              <a:t>         Solution:</a:t>
            </a:r>
            <a:r>
              <a:rPr kumimoji="0" lang="en-US" altLang="en-US" sz="1400" b="0" i="0" u="none" strike="noStrike" cap="none" normalizeH="0" baseline="0" dirty="0">
                <a:ln>
                  <a:noFill/>
                </a:ln>
                <a:solidFill>
                  <a:srgbClr val="080808"/>
                </a:solidFill>
                <a:effectLst/>
                <a:latin typeface="+mn-lt"/>
              </a:rPr>
              <a:t> Scrum encourages cross-functional collaboration through daily standups and sprint reviews; XP promotes pair programming and shared ownership.</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rgbClr val="080808"/>
                </a:solidFill>
                <a:effectLst/>
                <a:latin typeface="+mn-lt"/>
              </a:rPr>
              <a:t>3. Lack of Coding Standards and Late Testing</a:t>
            </a:r>
            <a:endParaRPr kumimoji="0" lang="en-US" altLang="en-US" sz="1400" b="0" i="0" u="none" strike="noStrike" cap="none" normalizeH="0" baseline="0" dirty="0">
              <a:ln>
                <a:noFill/>
              </a:ln>
              <a:solidFill>
                <a:srgbClr val="080808"/>
              </a:solidFill>
              <a:effectLst/>
              <a:latin typeface="+mn-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rgbClr val="080808"/>
                </a:solidFill>
                <a:effectLst/>
                <a:latin typeface="+mn-lt"/>
              </a:rPr>
              <a:t>         Impact:</a:t>
            </a:r>
            <a:r>
              <a:rPr kumimoji="0" lang="en-US" altLang="en-US" sz="1400" b="0" i="0" u="none" strike="noStrike" cap="none" normalizeH="0" baseline="0" dirty="0">
                <a:ln>
                  <a:noFill/>
                </a:ln>
                <a:solidFill>
                  <a:srgbClr val="080808"/>
                </a:solidFill>
                <a:effectLst/>
                <a:latin typeface="+mn-lt"/>
              </a:rPr>
              <a:t> Defects discovered late; inconsistent quality across modules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rgbClr val="080808"/>
                </a:solidFill>
                <a:effectLst/>
                <a:latin typeface="+mn-lt"/>
              </a:rPr>
              <a:t>         Solution:</a:t>
            </a:r>
            <a:r>
              <a:rPr kumimoji="0" lang="en-US" altLang="en-US" sz="1400" b="0" i="0" u="none" strike="noStrike" cap="none" normalizeH="0" baseline="0" dirty="0">
                <a:ln>
                  <a:noFill/>
                </a:ln>
                <a:solidFill>
                  <a:srgbClr val="080808"/>
                </a:solidFill>
                <a:effectLst/>
                <a:latin typeface="+mn-lt"/>
              </a:rPr>
              <a:t> XP enforces Test-Driven Development (TDD), continuous integration, and coding standards—ensuring high-quality, maintainable code.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80808"/>
              </a:solidFill>
              <a:effectLst/>
              <a:latin typeface="+mn-lt"/>
            </a:endParaRPr>
          </a:p>
        </p:txBody>
      </p:sp>
    </p:spTree>
    <p:extLst>
      <p:ext uri="{BB962C8B-B14F-4D97-AF65-F5344CB8AC3E}">
        <p14:creationId xmlns:p14="http://schemas.microsoft.com/office/powerpoint/2010/main" val="2275806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6">
          <a:extLst>
            <a:ext uri="{FF2B5EF4-FFF2-40B4-BE49-F238E27FC236}">
              <a16:creationId xmlns:a16="http://schemas.microsoft.com/office/drawing/2014/main" id="{FA83A0E2-3DEF-E820-8C16-A02CC40CB04F}"/>
            </a:ext>
          </a:extLst>
        </p:cNvPr>
        <p:cNvGrpSpPr/>
        <p:nvPr/>
      </p:nvGrpSpPr>
      <p:grpSpPr>
        <a:xfrm>
          <a:off x="0" y="0"/>
          <a:ext cx="0" cy="0"/>
          <a:chOff x="0" y="0"/>
          <a:chExt cx="0" cy="0"/>
        </a:xfrm>
      </p:grpSpPr>
      <p:sp>
        <p:nvSpPr>
          <p:cNvPr id="207" name="Google Shape;207;p40">
            <a:extLst>
              <a:ext uri="{FF2B5EF4-FFF2-40B4-BE49-F238E27FC236}">
                <a16:creationId xmlns:a16="http://schemas.microsoft.com/office/drawing/2014/main" id="{F594B857-BD3E-40BA-A4CD-8B7D6C135291}"/>
              </a:ext>
            </a:extLst>
          </p:cNvPr>
          <p:cNvSpPr txBox="1">
            <a:spLocks noGrp="1"/>
          </p:cNvSpPr>
          <p:nvPr>
            <p:ph type="body" idx="1"/>
          </p:nvPr>
        </p:nvSpPr>
        <p:spPr>
          <a:xfrm>
            <a:off x="457200" y="1371447"/>
            <a:ext cx="8229600" cy="361378"/>
          </a:xfrm>
          <a:prstGeom prst="rect">
            <a:avLst/>
          </a:prstGeom>
        </p:spPr>
        <p:txBody>
          <a:bodyPr spcFirstLastPara="1" wrap="square" lIns="34275" tIns="34275" rIns="34275" bIns="34275" anchor="t" anchorCtr="0">
            <a:noAutofit/>
          </a:bodyPr>
          <a:lstStyle/>
          <a:p>
            <a:pPr marL="457200" lvl="0" indent="-260350" algn="l" rtl="0">
              <a:spcBef>
                <a:spcPts val="0"/>
              </a:spcBef>
              <a:spcAft>
                <a:spcPts val="0"/>
              </a:spcAft>
              <a:buSzPts val="500"/>
              <a:buChar char="●"/>
            </a:pPr>
            <a:r>
              <a:rPr lang="en-US" dirty="0"/>
              <a:t>Recommended Framework for </a:t>
            </a:r>
            <a:r>
              <a:rPr lang="en-US" dirty="0" err="1"/>
              <a:t>WorldVisitz</a:t>
            </a:r>
            <a:r>
              <a:rPr lang="en-US" dirty="0"/>
              <a:t>: Scrum + XP Hybrid</a:t>
            </a:r>
            <a:endParaRPr dirty="0"/>
          </a:p>
        </p:txBody>
      </p:sp>
      <p:sp>
        <p:nvSpPr>
          <p:cNvPr id="209" name="Google Shape;209;p40">
            <a:extLst>
              <a:ext uri="{FF2B5EF4-FFF2-40B4-BE49-F238E27FC236}">
                <a16:creationId xmlns:a16="http://schemas.microsoft.com/office/drawing/2014/main" id="{F05431C9-CC06-79D1-9107-8313CF515B71}"/>
              </a:ext>
            </a:extLst>
          </p:cNvPr>
          <p:cNvSpPr txBox="1">
            <a:spLocks noGrp="1"/>
          </p:cNvSpPr>
          <p:nvPr>
            <p:ph type="title"/>
          </p:nvPr>
        </p:nvSpPr>
        <p:spPr>
          <a:xfrm>
            <a:off x="457200" y="304800"/>
            <a:ext cx="8229600" cy="5952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US" dirty="0"/>
              <a:t>Recommendations and justifications for </a:t>
            </a:r>
            <a:r>
              <a:rPr lang="en-US" dirty="0" err="1"/>
              <a:t>WorldVisitz</a:t>
            </a:r>
            <a:endParaRPr lang="en-US" dirty="0"/>
          </a:p>
        </p:txBody>
      </p:sp>
      <p:graphicFrame>
        <p:nvGraphicFramePr>
          <p:cNvPr id="2" name="Table 1">
            <a:extLst>
              <a:ext uri="{FF2B5EF4-FFF2-40B4-BE49-F238E27FC236}">
                <a16:creationId xmlns:a16="http://schemas.microsoft.com/office/drawing/2014/main" id="{39AA45E0-32EE-F140-AD30-9ACDE0A825B8}"/>
              </a:ext>
            </a:extLst>
          </p:cNvPr>
          <p:cNvGraphicFramePr>
            <a:graphicFrameLocks noGrp="1"/>
          </p:cNvGraphicFramePr>
          <p:nvPr>
            <p:extLst>
              <p:ext uri="{D42A27DB-BD31-4B8C-83A1-F6EECF244321}">
                <p14:modId xmlns:p14="http://schemas.microsoft.com/office/powerpoint/2010/main" val="4125618614"/>
              </p:ext>
            </p:extLst>
          </p:nvPr>
        </p:nvGraphicFramePr>
        <p:xfrm>
          <a:off x="789140" y="1828800"/>
          <a:ext cx="7465512" cy="2880986"/>
        </p:xfrm>
        <a:graphic>
          <a:graphicData uri="http://schemas.openxmlformats.org/drawingml/2006/table">
            <a:tbl>
              <a:tblPr firstRow="1" bandRow="1">
                <a:tableStyleId>{5C22544A-7EE6-4342-B048-85BDC9FD1C3A}</a:tableStyleId>
              </a:tblPr>
              <a:tblGrid>
                <a:gridCol w="3732756">
                  <a:extLst>
                    <a:ext uri="{9D8B030D-6E8A-4147-A177-3AD203B41FA5}">
                      <a16:colId xmlns:a16="http://schemas.microsoft.com/office/drawing/2014/main" val="2780262641"/>
                    </a:ext>
                  </a:extLst>
                </a:gridCol>
                <a:gridCol w="3732756">
                  <a:extLst>
                    <a:ext uri="{9D8B030D-6E8A-4147-A177-3AD203B41FA5}">
                      <a16:colId xmlns:a16="http://schemas.microsoft.com/office/drawing/2014/main" val="3802077623"/>
                    </a:ext>
                  </a:extLst>
                </a:gridCol>
              </a:tblGrid>
              <a:tr h="472292">
                <a:tc>
                  <a:txBody>
                    <a:bodyPr/>
                    <a:lstStyle/>
                    <a:p>
                      <a:r>
                        <a:rPr lang="en-US" sz="1000">
                          <a:solidFill>
                            <a:srgbClr val="080808"/>
                          </a:solidFill>
                        </a:rPr>
                        <a:t>Justification</a:t>
                      </a:r>
                    </a:p>
                  </a:txBody>
                  <a:tcPr marL="68393" marR="68393" marT="34196" marB="34196" anchor="ctr"/>
                </a:tc>
                <a:tc>
                  <a:txBody>
                    <a:bodyPr/>
                    <a:lstStyle/>
                    <a:p>
                      <a:r>
                        <a:rPr lang="en-US" sz="1000">
                          <a:solidFill>
                            <a:srgbClr val="080808"/>
                          </a:solidFill>
                        </a:rPr>
                        <a:t>How It Helps</a:t>
                      </a:r>
                    </a:p>
                  </a:txBody>
                  <a:tcPr marL="68393" marR="68393" marT="34196" marB="34196" anchor="ctr"/>
                </a:tc>
                <a:extLst>
                  <a:ext uri="{0D108BD9-81ED-4DB2-BD59-A6C34878D82A}">
                    <a16:rowId xmlns:a16="http://schemas.microsoft.com/office/drawing/2014/main" val="2522539696"/>
                  </a:ext>
                </a:extLst>
              </a:tr>
              <a:tr h="802898">
                <a:tc>
                  <a:txBody>
                    <a:bodyPr/>
                    <a:lstStyle/>
                    <a:p>
                      <a:r>
                        <a:rPr lang="en-US" sz="1000" b="0" dirty="0">
                          <a:solidFill>
                            <a:srgbClr val="080808"/>
                          </a:solidFill>
                        </a:rPr>
                        <a:t>Scrum provides structure and visibility</a:t>
                      </a:r>
                    </a:p>
                  </a:txBody>
                  <a:tcPr marL="68393" marR="68393" marT="34196" marB="34196" anchor="ctr"/>
                </a:tc>
                <a:tc>
                  <a:txBody>
                    <a:bodyPr/>
                    <a:lstStyle/>
                    <a:p>
                      <a:r>
                        <a:rPr lang="en-US" sz="1000" b="0">
                          <a:solidFill>
                            <a:srgbClr val="080808"/>
                          </a:solidFill>
                        </a:rPr>
                        <a:t>Enables iterative planning, stakeholder demos, and team alignment across geographies</a:t>
                      </a:r>
                    </a:p>
                  </a:txBody>
                  <a:tcPr marL="68393" marR="68393" marT="34196" marB="34196" anchor="ctr"/>
                </a:tc>
                <a:extLst>
                  <a:ext uri="{0D108BD9-81ED-4DB2-BD59-A6C34878D82A}">
                    <a16:rowId xmlns:a16="http://schemas.microsoft.com/office/drawing/2014/main" val="1517101834"/>
                  </a:ext>
                </a:extLst>
              </a:tr>
              <a:tr h="802898">
                <a:tc>
                  <a:txBody>
                    <a:bodyPr/>
                    <a:lstStyle/>
                    <a:p>
                      <a:r>
                        <a:rPr lang="en-US" sz="1000" b="0">
                          <a:solidFill>
                            <a:srgbClr val="080808"/>
                          </a:solidFill>
                        </a:rPr>
                        <a:t>XP ensures technical excellence</a:t>
                      </a:r>
                    </a:p>
                  </a:txBody>
                  <a:tcPr marL="68393" marR="68393" marT="34196" marB="34196" anchor="ctr"/>
                </a:tc>
                <a:tc>
                  <a:txBody>
                    <a:bodyPr/>
                    <a:lstStyle/>
                    <a:p>
                      <a:r>
                        <a:rPr lang="en-US" sz="1000" b="0">
                          <a:solidFill>
                            <a:srgbClr val="080808"/>
                          </a:solidFill>
                        </a:rPr>
                        <a:t>Addresses coding standards, testing early, and frequent releases</a:t>
                      </a:r>
                    </a:p>
                  </a:txBody>
                  <a:tcPr marL="68393" marR="68393" marT="34196" marB="34196" anchor="ctr"/>
                </a:tc>
                <a:extLst>
                  <a:ext uri="{0D108BD9-81ED-4DB2-BD59-A6C34878D82A}">
                    <a16:rowId xmlns:a16="http://schemas.microsoft.com/office/drawing/2014/main" val="676741329"/>
                  </a:ext>
                </a:extLst>
              </a:tr>
              <a:tr h="802898">
                <a:tc>
                  <a:txBody>
                    <a:bodyPr/>
                    <a:lstStyle/>
                    <a:p>
                      <a:r>
                        <a:rPr lang="en-US" sz="1000" b="0">
                          <a:solidFill>
                            <a:srgbClr val="080808"/>
                          </a:solidFill>
                        </a:rPr>
                        <a:t>Combination tackles both process and code quality issues</a:t>
                      </a:r>
                    </a:p>
                  </a:txBody>
                  <a:tcPr marL="68393" marR="68393" marT="34196" marB="34196" anchor="ctr"/>
                </a:tc>
                <a:tc>
                  <a:txBody>
                    <a:bodyPr/>
                    <a:lstStyle/>
                    <a:p>
                      <a:r>
                        <a:rPr lang="en-US" sz="1000" b="0" dirty="0">
                          <a:solidFill>
                            <a:srgbClr val="080808"/>
                          </a:solidFill>
                        </a:rPr>
                        <a:t>Drives product delivery speed and code sustainability</a:t>
                      </a:r>
                    </a:p>
                  </a:txBody>
                  <a:tcPr marL="68393" marR="68393" marT="34196" marB="34196" anchor="ctr"/>
                </a:tc>
                <a:extLst>
                  <a:ext uri="{0D108BD9-81ED-4DB2-BD59-A6C34878D82A}">
                    <a16:rowId xmlns:a16="http://schemas.microsoft.com/office/drawing/2014/main" val="4093949958"/>
                  </a:ext>
                </a:extLst>
              </a:tr>
            </a:tbl>
          </a:graphicData>
        </a:graphic>
      </p:graphicFrame>
    </p:spTree>
    <p:extLst>
      <p:ext uri="{BB962C8B-B14F-4D97-AF65-F5344CB8AC3E}">
        <p14:creationId xmlns:p14="http://schemas.microsoft.com/office/powerpoint/2010/main" val="1304644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32"/>
          <p:cNvSpPr txBox="1">
            <a:spLocks noGrp="1"/>
          </p:cNvSpPr>
          <p:nvPr>
            <p:ph type="title"/>
          </p:nvPr>
        </p:nvSpPr>
        <p:spPr>
          <a:xfrm>
            <a:off x="457200" y="1876350"/>
            <a:ext cx="8229600" cy="1390800"/>
          </a:xfrm>
          <a:prstGeom prst="rect">
            <a:avLst/>
          </a:prstGeom>
        </p:spPr>
        <p:txBody>
          <a:bodyPr spcFirstLastPara="1" wrap="square" lIns="34275" tIns="34275" rIns="34275" bIns="34275" anchor="b" anchorCtr="0">
            <a:noAutofit/>
          </a:bodyPr>
          <a:lstStyle/>
          <a:p>
            <a:pPr marL="0" lvl="0" indent="0" algn="l" rtl="0">
              <a:spcBef>
                <a:spcPts val="0"/>
              </a:spcBef>
              <a:spcAft>
                <a:spcPts val="0"/>
              </a:spcAft>
              <a:buNone/>
            </a:pPr>
            <a:r>
              <a:rPr lang="en" sz="4200" dirty="0"/>
              <a:t>Part 1: How WorldVisitz Can Benefit From Agile </a:t>
            </a:r>
            <a:endParaRPr sz="4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33"/>
          <p:cNvSpPr txBox="1">
            <a:spLocks noGrp="1"/>
          </p:cNvSpPr>
          <p:nvPr>
            <p:ph type="body" idx="1"/>
          </p:nvPr>
        </p:nvSpPr>
        <p:spPr>
          <a:xfrm>
            <a:off x="457200" y="914251"/>
            <a:ext cx="8229600" cy="620768"/>
          </a:xfrm>
          <a:prstGeom prst="rect">
            <a:avLst/>
          </a:prstGeom>
        </p:spPr>
        <p:txBody>
          <a:bodyPr spcFirstLastPara="1" wrap="square" lIns="34275" tIns="34275" rIns="34275" bIns="34275" anchor="t" anchorCtr="0">
            <a:normAutofit fontScale="92500" lnSpcReduction="10000"/>
          </a:bodyPr>
          <a:lstStyle/>
          <a:p>
            <a:pPr marL="228600" indent="0"/>
            <a:r>
              <a:rPr lang="en-US" sz="1400" dirty="0">
                <a:latin typeface="+mj-lt"/>
              </a:rPr>
              <a:t>Agile is a mindset and methodology focused on iterative development, customer collaboration, and responsiveness to change. It is the ability to create and respond to change. It is a way of dealing with, and ultimately succeeding in, an uncertain and turbulent environment. </a:t>
            </a:r>
          </a:p>
        </p:txBody>
      </p:sp>
      <p:sp>
        <p:nvSpPr>
          <p:cNvPr id="150" name="Google Shape;150;p33"/>
          <p:cNvSpPr txBox="1">
            <a:spLocks noGrp="1"/>
          </p:cNvSpPr>
          <p:nvPr>
            <p:ph type="title"/>
          </p:nvPr>
        </p:nvSpPr>
        <p:spPr>
          <a:xfrm>
            <a:off x="457200" y="304800"/>
            <a:ext cx="8229600" cy="5952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dirty="0"/>
              <a:t>What is Agile?</a:t>
            </a:r>
            <a:endParaRPr dirty="0"/>
          </a:p>
        </p:txBody>
      </p:sp>
      <p:sp>
        <p:nvSpPr>
          <p:cNvPr id="151" name="Google Shape;151;p33"/>
          <p:cNvSpPr txBox="1">
            <a:spLocks noGrp="1"/>
          </p:cNvSpPr>
          <p:nvPr>
            <p:ph type="body" idx="3"/>
          </p:nvPr>
        </p:nvSpPr>
        <p:spPr>
          <a:xfrm>
            <a:off x="252661" y="1494159"/>
            <a:ext cx="2201778" cy="268956"/>
          </a:xfrm>
          <a:prstGeom prst="rect">
            <a:avLst/>
          </a:prstGeom>
        </p:spPr>
        <p:txBody>
          <a:bodyPr spcFirstLastPara="1" wrap="square" lIns="34275" tIns="34275" rIns="34275" bIns="34275" anchor="ctr" anchorCtr="0">
            <a:noAutofit/>
          </a:bodyPr>
          <a:lstStyle/>
          <a:p>
            <a:pPr marL="0" lvl="0" indent="0" algn="l" rtl="0">
              <a:spcBef>
                <a:spcPts val="700"/>
              </a:spcBef>
              <a:spcAft>
                <a:spcPts val="0"/>
              </a:spcAft>
              <a:buNone/>
            </a:pPr>
            <a:r>
              <a:rPr lang="en-US" altLang="zh-CN" sz="1100" b="1" dirty="0">
                <a:solidFill>
                  <a:srgbClr val="080808"/>
                </a:solidFill>
                <a:latin typeface="+mn-lt"/>
                <a:ea typeface="Arial" panose="020B0604020202020204" pitchFamily="34" charset="0"/>
                <a:cs typeface="+mn-ea"/>
                <a:sym typeface="Arial" panose="020B0604020202020204" pitchFamily="34" charset="0"/>
              </a:rPr>
              <a:t>(a) Individuals and interactions</a:t>
            </a:r>
            <a:endParaRPr sz="1100" b="1" dirty="0">
              <a:solidFill>
                <a:srgbClr val="080808"/>
              </a:solidFill>
              <a:latin typeface="+mn-lt"/>
            </a:endParaRPr>
          </a:p>
        </p:txBody>
      </p:sp>
      <p:pic>
        <p:nvPicPr>
          <p:cNvPr id="3" name="Picture 2">
            <a:extLst>
              <a:ext uri="{FF2B5EF4-FFF2-40B4-BE49-F238E27FC236}">
                <a16:creationId xmlns:a16="http://schemas.microsoft.com/office/drawing/2014/main" id="{453E185A-703B-F632-187E-41FC58D8F6D6}"/>
              </a:ext>
            </a:extLst>
          </p:cNvPr>
          <p:cNvPicPr>
            <a:picLocks noChangeAspect="1"/>
          </p:cNvPicPr>
          <p:nvPr/>
        </p:nvPicPr>
        <p:blipFill>
          <a:blip r:embed="rId3"/>
          <a:stretch>
            <a:fillRect/>
          </a:stretch>
        </p:blipFill>
        <p:spPr>
          <a:xfrm>
            <a:off x="627526" y="1829263"/>
            <a:ext cx="1552249" cy="1097280"/>
          </a:xfrm>
          <a:prstGeom prst="rect">
            <a:avLst/>
          </a:prstGeom>
        </p:spPr>
      </p:pic>
      <p:sp>
        <p:nvSpPr>
          <p:cNvPr id="5" name="TextBox 4">
            <a:extLst>
              <a:ext uri="{FF2B5EF4-FFF2-40B4-BE49-F238E27FC236}">
                <a16:creationId xmlns:a16="http://schemas.microsoft.com/office/drawing/2014/main" id="{6DF02C94-7A62-AA28-BE86-D26DF14432F4}"/>
              </a:ext>
            </a:extLst>
          </p:cNvPr>
          <p:cNvSpPr txBox="1"/>
          <p:nvPr/>
        </p:nvSpPr>
        <p:spPr>
          <a:xfrm>
            <a:off x="1001219" y="2899510"/>
            <a:ext cx="1008433" cy="369332"/>
          </a:xfrm>
          <a:prstGeom prst="rect">
            <a:avLst/>
          </a:prstGeom>
          <a:noFill/>
        </p:spPr>
        <p:txBody>
          <a:bodyPr wrap="square">
            <a:spAutoFit/>
          </a:bodyPr>
          <a:lstStyle/>
          <a:p>
            <a:r>
              <a:rPr lang="en-US" altLang="zh-CN" sz="1800" b="1" dirty="0">
                <a:solidFill>
                  <a:srgbClr val="080808"/>
                </a:solidFill>
                <a:latin typeface="Arial" panose="020B0604020202020204" pitchFamily="34" charset="0"/>
                <a:ea typeface="Arial" panose="020B0604020202020204" pitchFamily="34" charset="0"/>
                <a:cs typeface="+mn-ea"/>
                <a:sym typeface="Arial" panose="020B0604020202020204" pitchFamily="34" charset="0"/>
              </a:rPr>
              <a:t>over</a:t>
            </a:r>
            <a:endParaRPr lang="en-US" sz="1800" b="1" dirty="0">
              <a:solidFill>
                <a:srgbClr val="080808"/>
              </a:solidFill>
            </a:endParaRPr>
          </a:p>
        </p:txBody>
      </p:sp>
      <p:sp>
        <p:nvSpPr>
          <p:cNvPr id="7" name="TextBox 6">
            <a:extLst>
              <a:ext uri="{FF2B5EF4-FFF2-40B4-BE49-F238E27FC236}">
                <a16:creationId xmlns:a16="http://schemas.microsoft.com/office/drawing/2014/main" id="{8896E3B1-65E5-CE7D-1389-01231B497068}"/>
              </a:ext>
            </a:extLst>
          </p:cNvPr>
          <p:cNvSpPr txBox="1"/>
          <p:nvPr/>
        </p:nvSpPr>
        <p:spPr>
          <a:xfrm>
            <a:off x="527897" y="4633333"/>
            <a:ext cx="2286000" cy="276999"/>
          </a:xfrm>
          <a:prstGeom prst="rect">
            <a:avLst/>
          </a:prstGeom>
          <a:noFill/>
        </p:spPr>
        <p:txBody>
          <a:bodyPr wrap="square">
            <a:spAutoFit/>
          </a:bodyPr>
          <a:lstStyle/>
          <a:p>
            <a:r>
              <a:rPr lang="en-US" altLang="zh-CN" sz="1200" b="1" dirty="0">
                <a:solidFill>
                  <a:srgbClr val="080808"/>
                </a:solidFill>
                <a:latin typeface="+mn-lt"/>
                <a:cs typeface="+mn-ea"/>
                <a:sym typeface="Arial" panose="020B0604020202020204" pitchFamily="34" charset="0"/>
              </a:rPr>
              <a:t>processes and tools</a:t>
            </a:r>
            <a:endParaRPr lang="en-US" sz="1200" b="1" dirty="0">
              <a:solidFill>
                <a:srgbClr val="080808"/>
              </a:solidFill>
              <a:latin typeface="+mn-lt"/>
              <a:cs typeface="+mn-ea"/>
              <a:sym typeface="Open Sans"/>
            </a:endParaRPr>
          </a:p>
        </p:txBody>
      </p:sp>
      <p:pic>
        <p:nvPicPr>
          <p:cNvPr id="9" name="Picture 8">
            <a:extLst>
              <a:ext uri="{FF2B5EF4-FFF2-40B4-BE49-F238E27FC236}">
                <a16:creationId xmlns:a16="http://schemas.microsoft.com/office/drawing/2014/main" id="{0878A0C0-E4D7-F42D-EA82-F4E75C54B9AC}"/>
              </a:ext>
            </a:extLst>
          </p:cNvPr>
          <p:cNvPicPr>
            <a:picLocks noChangeAspect="1"/>
          </p:cNvPicPr>
          <p:nvPr/>
        </p:nvPicPr>
        <p:blipFill>
          <a:blip r:embed="rId4"/>
          <a:stretch>
            <a:fillRect/>
          </a:stretch>
        </p:blipFill>
        <p:spPr>
          <a:xfrm>
            <a:off x="733888" y="3241882"/>
            <a:ext cx="1231251" cy="1097280"/>
          </a:xfrm>
          <a:prstGeom prst="rect">
            <a:avLst/>
          </a:prstGeom>
        </p:spPr>
      </p:pic>
      <p:sp>
        <p:nvSpPr>
          <p:cNvPr id="14" name="Google Shape;151;p33">
            <a:extLst>
              <a:ext uri="{FF2B5EF4-FFF2-40B4-BE49-F238E27FC236}">
                <a16:creationId xmlns:a16="http://schemas.microsoft.com/office/drawing/2014/main" id="{4A5646D3-2FFB-D0B8-7896-326CCDEB3997}"/>
              </a:ext>
            </a:extLst>
          </p:cNvPr>
          <p:cNvSpPr txBox="1">
            <a:spLocks/>
          </p:cNvSpPr>
          <p:nvPr/>
        </p:nvSpPr>
        <p:spPr>
          <a:xfrm>
            <a:off x="2454439" y="1494159"/>
            <a:ext cx="2201778" cy="268956"/>
          </a:xfrm>
          <a:prstGeom prst="rect">
            <a:avLst/>
          </a:prstGeom>
          <a:noFill/>
          <a:ln>
            <a:noFill/>
          </a:ln>
        </p:spPr>
        <p:txBody>
          <a:bodyPr spcFirstLastPara="1" wrap="square" lIns="34275" tIns="34275" rIns="34275" bIns="34275"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pPr marL="0" indent="0"/>
            <a:r>
              <a:rPr lang="en-US" altLang="zh-CN" sz="1100" b="1" dirty="0">
                <a:solidFill>
                  <a:srgbClr val="080808"/>
                </a:solidFill>
                <a:latin typeface="+mn-lt"/>
                <a:ea typeface="Arial" panose="020B0604020202020204" pitchFamily="34" charset="0"/>
                <a:cs typeface="+mn-ea"/>
                <a:sym typeface="Arial" panose="020B0604020202020204" pitchFamily="34" charset="0"/>
              </a:rPr>
              <a:t>(b) Responding to change </a:t>
            </a:r>
            <a:endParaRPr lang="en-US" sz="1100" b="1" dirty="0">
              <a:solidFill>
                <a:srgbClr val="080808"/>
              </a:solidFill>
              <a:latin typeface="+mn-lt"/>
            </a:endParaRPr>
          </a:p>
        </p:txBody>
      </p:sp>
      <p:sp>
        <p:nvSpPr>
          <p:cNvPr id="15" name="Google Shape;151;p33">
            <a:extLst>
              <a:ext uri="{FF2B5EF4-FFF2-40B4-BE49-F238E27FC236}">
                <a16:creationId xmlns:a16="http://schemas.microsoft.com/office/drawing/2014/main" id="{CA958B2D-D811-33C5-885A-F96FE28EDDF3}"/>
              </a:ext>
            </a:extLst>
          </p:cNvPr>
          <p:cNvSpPr txBox="1">
            <a:spLocks/>
          </p:cNvSpPr>
          <p:nvPr/>
        </p:nvSpPr>
        <p:spPr>
          <a:xfrm>
            <a:off x="4656217" y="1494159"/>
            <a:ext cx="2201778" cy="268956"/>
          </a:xfrm>
          <a:prstGeom prst="rect">
            <a:avLst/>
          </a:prstGeom>
          <a:noFill/>
          <a:ln>
            <a:noFill/>
          </a:ln>
        </p:spPr>
        <p:txBody>
          <a:bodyPr spcFirstLastPara="1" wrap="square" lIns="34275" tIns="34275" rIns="34275" bIns="34275"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pPr marL="0" indent="0"/>
            <a:r>
              <a:rPr lang="en-US" altLang="zh-CN" sz="1100" b="1" dirty="0">
                <a:solidFill>
                  <a:srgbClr val="080808"/>
                </a:solidFill>
                <a:latin typeface="+mn-lt"/>
                <a:ea typeface="Arial" panose="020B0604020202020204" pitchFamily="34" charset="0"/>
                <a:cs typeface="+mn-ea"/>
                <a:sym typeface="Arial" panose="020B0604020202020204" pitchFamily="34" charset="0"/>
              </a:rPr>
              <a:t>(c) Working software over</a:t>
            </a:r>
            <a:endParaRPr lang="en-US" sz="1100" b="1" dirty="0">
              <a:solidFill>
                <a:srgbClr val="080808"/>
              </a:solidFill>
              <a:latin typeface="+mn-lt"/>
            </a:endParaRPr>
          </a:p>
        </p:txBody>
      </p:sp>
      <p:sp>
        <p:nvSpPr>
          <p:cNvPr id="16" name="Google Shape;151;p33">
            <a:extLst>
              <a:ext uri="{FF2B5EF4-FFF2-40B4-BE49-F238E27FC236}">
                <a16:creationId xmlns:a16="http://schemas.microsoft.com/office/drawing/2014/main" id="{4FDFBFD7-D986-D93A-C1AB-8E2E1C0E1122}"/>
              </a:ext>
            </a:extLst>
          </p:cNvPr>
          <p:cNvSpPr txBox="1">
            <a:spLocks/>
          </p:cNvSpPr>
          <p:nvPr/>
        </p:nvSpPr>
        <p:spPr>
          <a:xfrm>
            <a:off x="6857995" y="1508409"/>
            <a:ext cx="2201778" cy="268956"/>
          </a:xfrm>
          <a:prstGeom prst="rect">
            <a:avLst/>
          </a:prstGeom>
          <a:noFill/>
          <a:ln>
            <a:noFill/>
          </a:ln>
        </p:spPr>
        <p:txBody>
          <a:bodyPr spcFirstLastPara="1" wrap="square" lIns="34275" tIns="34275" rIns="34275" bIns="34275"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pPr marL="0" indent="0"/>
            <a:r>
              <a:rPr lang="en-US" altLang="zh-CN" sz="1100" b="1" dirty="0">
                <a:solidFill>
                  <a:srgbClr val="080808"/>
                </a:solidFill>
                <a:latin typeface="+mn-lt"/>
                <a:ea typeface="Arial" panose="020B0604020202020204" pitchFamily="34" charset="0"/>
                <a:cs typeface="+mn-ea"/>
                <a:sym typeface="Arial" panose="020B0604020202020204" pitchFamily="34" charset="0"/>
              </a:rPr>
              <a:t>(d) Customer collaboration</a:t>
            </a:r>
            <a:endParaRPr lang="en-US" sz="1100" b="1" dirty="0">
              <a:solidFill>
                <a:srgbClr val="080808"/>
              </a:solidFill>
              <a:latin typeface="+mn-lt"/>
            </a:endParaRPr>
          </a:p>
        </p:txBody>
      </p:sp>
      <p:sp>
        <p:nvSpPr>
          <p:cNvPr id="17" name="TextBox 16">
            <a:extLst>
              <a:ext uri="{FF2B5EF4-FFF2-40B4-BE49-F238E27FC236}">
                <a16:creationId xmlns:a16="http://schemas.microsoft.com/office/drawing/2014/main" id="{34C4BD46-8AED-C522-E260-75DF6CC09F71}"/>
              </a:ext>
            </a:extLst>
          </p:cNvPr>
          <p:cNvSpPr txBox="1"/>
          <p:nvPr/>
        </p:nvSpPr>
        <p:spPr>
          <a:xfrm>
            <a:off x="3051111" y="2887478"/>
            <a:ext cx="1008433" cy="369332"/>
          </a:xfrm>
          <a:prstGeom prst="rect">
            <a:avLst/>
          </a:prstGeom>
          <a:noFill/>
        </p:spPr>
        <p:txBody>
          <a:bodyPr wrap="square">
            <a:spAutoFit/>
          </a:bodyPr>
          <a:lstStyle/>
          <a:p>
            <a:r>
              <a:rPr lang="en-US" altLang="zh-CN" sz="1800" b="1" dirty="0">
                <a:solidFill>
                  <a:srgbClr val="080808"/>
                </a:solidFill>
                <a:latin typeface="Arial" panose="020B0604020202020204" pitchFamily="34" charset="0"/>
                <a:ea typeface="Arial" panose="020B0604020202020204" pitchFamily="34" charset="0"/>
                <a:cs typeface="+mn-ea"/>
                <a:sym typeface="Arial" panose="020B0604020202020204" pitchFamily="34" charset="0"/>
              </a:rPr>
              <a:t>over</a:t>
            </a:r>
            <a:endParaRPr lang="en-US" sz="1800" b="1" dirty="0">
              <a:solidFill>
                <a:srgbClr val="080808"/>
              </a:solidFill>
            </a:endParaRPr>
          </a:p>
        </p:txBody>
      </p:sp>
      <p:sp>
        <p:nvSpPr>
          <p:cNvPr id="18" name="TextBox 17">
            <a:extLst>
              <a:ext uri="{FF2B5EF4-FFF2-40B4-BE49-F238E27FC236}">
                <a16:creationId xmlns:a16="http://schemas.microsoft.com/office/drawing/2014/main" id="{2DADEE6F-83D0-D684-8D28-34FB3904398A}"/>
              </a:ext>
            </a:extLst>
          </p:cNvPr>
          <p:cNvSpPr txBox="1"/>
          <p:nvPr/>
        </p:nvSpPr>
        <p:spPr>
          <a:xfrm>
            <a:off x="5265825" y="2885745"/>
            <a:ext cx="1008433" cy="369332"/>
          </a:xfrm>
          <a:prstGeom prst="rect">
            <a:avLst/>
          </a:prstGeom>
          <a:noFill/>
        </p:spPr>
        <p:txBody>
          <a:bodyPr wrap="square">
            <a:spAutoFit/>
          </a:bodyPr>
          <a:lstStyle/>
          <a:p>
            <a:r>
              <a:rPr lang="en-US" altLang="zh-CN" sz="1800" b="1" dirty="0">
                <a:solidFill>
                  <a:srgbClr val="080808"/>
                </a:solidFill>
                <a:latin typeface="Arial" panose="020B0604020202020204" pitchFamily="34" charset="0"/>
                <a:ea typeface="Arial" panose="020B0604020202020204" pitchFamily="34" charset="0"/>
                <a:cs typeface="+mn-ea"/>
                <a:sym typeface="Arial" panose="020B0604020202020204" pitchFamily="34" charset="0"/>
              </a:rPr>
              <a:t>over</a:t>
            </a:r>
            <a:endParaRPr lang="en-US" sz="1800" b="1" dirty="0">
              <a:solidFill>
                <a:srgbClr val="080808"/>
              </a:solidFill>
            </a:endParaRPr>
          </a:p>
        </p:txBody>
      </p:sp>
      <p:sp>
        <p:nvSpPr>
          <p:cNvPr id="19" name="TextBox 18">
            <a:extLst>
              <a:ext uri="{FF2B5EF4-FFF2-40B4-BE49-F238E27FC236}">
                <a16:creationId xmlns:a16="http://schemas.microsoft.com/office/drawing/2014/main" id="{2D0B67F5-336E-7A61-32AD-D884B4329E35}"/>
              </a:ext>
            </a:extLst>
          </p:cNvPr>
          <p:cNvSpPr txBox="1"/>
          <p:nvPr/>
        </p:nvSpPr>
        <p:spPr>
          <a:xfrm>
            <a:off x="7508041" y="2917374"/>
            <a:ext cx="1008433" cy="369332"/>
          </a:xfrm>
          <a:prstGeom prst="rect">
            <a:avLst/>
          </a:prstGeom>
          <a:noFill/>
        </p:spPr>
        <p:txBody>
          <a:bodyPr wrap="square">
            <a:spAutoFit/>
          </a:bodyPr>
          <a:lstStyle/>
          <a:p>
            <a:r>
              <a:rPr lang="en-US" altLang="zh-CN" sz="1800" b="1" dirty="0">
                <a:solidFill>
                  <a:srgbClr val="080808"/>
                </a:solidFill>
                <a:latin typeface="Arial" panose="020B0604020202020204" pitchFamily="34" charset="0"/>
                <a:ea typeface="Arial" panose="020B0604020202020204" pitchFamily="34" charset="0"/>
                <a:cs typeface="+mn-ea"/>
                <a:sym typeface="Arial" panose="020B0604020202020204" pitchFamily="34" charset="0"/>
              </a:rPr>
              <a:t>over</a:t>
            </a:r>
            <a:endParaRPr lang="en-US" sz="1800" b="1" dirty="0">
              <a:solidFill>
                <a:srgbClr val="080808"/>
              </a:solidFill>
            </a:endParaRPr>
          </a:p>
        </p:txBody>
      </p:sp>
      <p:sp>
        <p:nvSpPr>
          <p:cNvPr id="20" name="TextBox 19">
            <a:extLst>
              <a:ext uri="{FF2B5EF4-FFF2-40B4-BE49-F238E27FC236}">
                <a16:creationId xmlns:a16="http://schemas.microsoft.com/office/drawing/2014/main" id="{FED878E9-B196-B83C-7BA9-98D3043A800B}"/>
              </a:ext>
            </a:extLst>
          </p:cNvPr>
          <p:cNvSpPr txBox="1"/>
          <p:nvPr/>
        </p:nvSpPr>
        <p:spPr>
          <a:xfrm>
            <a:off x="2769434" y="4633332"/>
            <a:ext cx="1381701" cy="276999"/>
          </a:xfrm>
          <a:prstGeom prst="rect">
            <a:avLst/>
          </a:prstGeom>
          <a:noFill/>
        </p:spPr>
        <p:txBody>
          <a:bodyPr wrap="square">
            <a:spAutoFit/>
          </a:bodyPr>
          <a:lstStyle/>
          <a:p>
            <a:r>
              <a:rPr lang="en-US" altLang="zh-CN" sz="1200" b="1" dirty="0">
                <a:solidFill>
                  <a:srgbClr val="080808"/>
                </a:solidFill>
                <a:latin typeface="+mn-lt"/>
                <a:cs typeface="+mn-ea"/>
                <a:sym typeface="Arial" panose="020B0604020202020204" pitchFamily="34" charset="0"/>
              </a:rPr>
              <a:t>following a plan</a:t>
            </a:r>
            <a:endParaRPr lang="en-US" sz="1200" b="1" dirty="0">
              <a:solidFill>
                <a:srgbClr val="080808"/>
              </a:solidFill>
              <a:latin typeface="+mn-lt"/>
              <a:cs typeface="+mn-ea"/>
              <a:sym typeface="Open Sans"/>
            </a:endParaRPr>
          </a:p>
        </p:txBody>
      </p:sp>
      <p:sp>
        <p:nvSpPr>
          <p:cNvPr id="21" name="TextBox 20">
            <a:extLst>
              <a:ext uri="{FF2B5EF4-FFF2-40B4-BE49-F238E27FC236}">
                <a16:creationId xmlns:a16="http://schemas.microsoft.com/office/drawing/2014/main" id="{E2D5211D-52E0-42F6-87F2-549B6A3D0B26}"/>
              </a:ext>
            </a:extLst>
          </p:cNvPr>
          <p:cNvSpPr txBox="1"/>
          <p:nvPr/>
        </p:nvSpPr>
        <p:spPr>
          <a:xfrm>
            <a:off x="4430626" y="4633331"/>
            <a:ext cx="2690766" cy="276999"/>
          </a:xfrm>
          <a:prstGeom prst="rect">
            <a:avLst/>
          </a:prstGeom>
          <a:noFill/>
        </p:spPr>
        <p:txBody>
          <a:bodyPr wrap="square">
            <a:spAutoFit/>
          </a:bodyPr>
          <a:lstStyle/>
          <a:p>
            <a:r>
              <a:rPr lang="en-US" altLang="zh-CN" sz="1200" b="1" dirty="0">
                <a:solidFill>
                  <a:srgbClr val="080808"/>
                </a:solidFill>
                <a:latin typeface="+mn-lt"/>
                <a:cs typeface="+mn-ea"/>
                <a:sym typeface="Arial" panose="020B0604020202020204" pitchFamily="34" charset="0"/>
              </a:rPr>
              <a:t>comprehensive documentation</a:t>
            </a:r>
            <a:endParaRPr lang="en-US" sz="1200" b="1" dirty="0">
              <a:solidFill>
                <a:srgbClr val="080808"/>
              </a:solidFill>
              <a:latin typeface="+mn-lt"/>
              <a:cs typeface="+mn-ea"/>
              <a:sym typeface="Open Sans"/>
            </a:endParaRPr>
          </a:p>
        </p:txBody>
      </p:sp>
      <p:sp>
        <p:nvSpPr>
          <p:cNvPr id="22" name="TextBox 21">
            <a:extLst>
              <a:ext uri="{FF2B5EF4-FFF2-40B4-BE49-F238E27FC236}">
                <a16:creationId xmlns:a16="http://schemas.microsoft.com/office/drawing/2014/main" id="{F16D6377-83C1-25CA-52A7-A7066CA7F399}"/>
              </a:ext>
            </a:extLst>
          </p:cNvPr>
          <p:cNvSpPr txBox="1"/>
          <p:nvPr/>
        </p:nvSpPr>
        <p:spPr>
          <a:xfrm>
            <a:off x="7119898" y="4635064"/>
            <a:ext cx="2286000" cy="276999"/>
          </a:xfrm>
          <a:prstGeom prst="rect">
            <a:avLst/>
          </a:prstGeom>
          <a:noFill/>
        </p:spPr>
        <p:txBody>
          <a:bodyPr wrap="square">
            <a:spAutoFit/>
          </a:bodyPr>
          <a:lstStyle/>
          <a:p>
            <a:r>
              <a:rPr lang="en-US" altLang="zh-CN" sz="1200" b="1" dirty="0">
                <a:solidFill>
                  <a:srgbClr val="080808"/>
                </a:solidFill>
                <a:latin typeface="+mn-lt"/>
                <a:cs typeface="+mn-ea"/>
                <a:sym typeface="Arial" panose="020B0604020202020204" pitchFamily="34" charset="0"/>
              </a:rPr>
              <a:t>contract negotiation</a:t>
            </a:r>
            <a:endParaRPr lang="en-US" sz="1200" b="1" dirty="0">
              <a:solidFill>
                <a:srgbClr val="080808"/>
              </a:solidFill>
              <a:latin typeface="+mn-lt"/>
              <a:cs typeface="+mn-ea"/>
              <a:sym typeface="Open Sans"/>
            </a:endParaRPr>
          </a:p>
        </p:txBody>
      </p:sp>
      <p:pic>
        <p:nvPicPr>
          <p:cNvPr id="24" name="Picture 23">
            <a:extLst>
              <a:ext uri="{FF2B5EF4-FFF2-40B4-BE49-F238E27FC236}">
                <a16:creationId xmlns:a16="http://schemas.microsoft.com/office/drawing/2014/main" id="{088692A4-FBBA-8574-9B2B-1235063221F7}"/>
              </a:ext>
            </a:extLst>
          </p:cNvPr>
          <p:cNvPicPr>
            <a:picLocks noChangeAspect="1"/>
          </p:cNvPicPr>
          <p:nvPr/>
        </p:nvPicPr>
        <p:blipFill>
          <a:blip r:embed="rId5"/>
          <a:stretch>
            <a:fillRect/>
          </a:stretch>
        </p:blipFill>
        <p:spPr>
          <a:xfrm>
            <a:off x="2670411" y="1829263"/>
            <a:ext cx="1480724" cy="1097280"/>
          </a:xfrm>
          <a:prstGeom prst="rect">
            <a:avLst/>
          </a:prstGeom>
        </p:spPr>
      </p:pic>
      <p:pic>
        <p:nvPicPr>
          <p:cNvPr id="26" name="Picture 25">
            <a:extLst>
              <a:ext uri="{FF2B5EF4-FFF2-40B4-BE49-F238E27FC236}">
                <a16:creationId xmlns:a16="http://schemas.microsoft.com/office/drawing/2014/main" id="{353DA837-F071-6AF9-1714-1F332ACA6F6C}"/>
              </a:ext>
            </a:extLst>
          </p:cNvPr>
          <p:cNvPicPr>
            <a:picLocks noChangeAspect="1"/>
          </p:cNvPicPr>
          <p:nvPr/>
        </p:nvPicPr>
        <p:blipFill>
          <a:blip r:embed="rId6"/>
          <a:stretch>
            <a:fillRect/>
          </a:stretch>
        </p:blipFill>
        <p:spPr>
          <a:xfrm>
            <a:off x="2795147" y="3241881"/>
            <a:ext cx="1231251" cy="1097280"/>
          </a:xfrm>
          <a:prstGeom prst="rect">
            <a:avLst/>
          </a:prstGeom>
        </p:spPr>
      </p:pic>
      <p:pic>
        <p:nvPicPr>
          <p:cNvPr id="28" name="Picture 27">
            <a:extLst>
              <a:ext uri="{FF2B5EF4-FFF2-40B4-BE49-F238E27FC236}">
                <a16:creationId xmlns:a16="http://schemas.microsoft.com/office/drawing/2014/main" id="{5364793A-B69A-CC67-0576-741443885D2B}"/>
              </a:ext>
            </a:extLst>
          </p:cNvPr>
          <p:cNvPicPr>
            <a:picLocks noChangeAspect="1"/>
          </p:cNvPicPr>
          <p:nvPr/>
        </p:nvPicPr>
        <p:blipFill>
          <a:blip r:embed="rId7"/>
          <a:stretch>
            <a:fillRect/>
          </a:stretch>
        </p:blipFill>
        <p:spPr>
          <a:xfrm>
            <a:off x="6995758" y="1845901"/>
            <a:ext cx="1695108" cy="1097280"/>
          </a:xfrm>
          <a:prstGeom prst="rect">
            <a:avLst/>
          </a:prstGeom>
        </p:spPr>
      </p:pic>
      <p:pic>
        <p:nvPicPr>
          <p:cNvPr id="30" name="Picture 29">
            <a:extLst>
              <a:ext uri="{FF2B5EF4-FFF2-40B4-BE49-F238E27FC236}">
                <a16:creationId xmlns:a16="http://schemas.microsoft.com/office/drawing/2014/main" id="{9B3AC800-5B91-BDB1-E491-96B5DC40A3E2}"/>
              </a:ext>
            </a:extLst>
          </p:cNvPr>
          <p:cNvPicPr>
            <a:picLocks noChangeAspect="1"/>
          </p:cNvPicPr>
          <p:nvPr/>
        </p:nvPicPr>
        <p:blipFill>
          <a:blip r:embed="rId8"/>
          <a:stretch>
            <a:fillRect/>
          </a:stretch>
        </p:blipFill>
        <p:spPr>
          <a:xfrm>
            <a:off x="7119898" y="3260899"/>
            <a:ext cx="1531825" cy="1097280"/>
          </a:xfrm>
          <a:prstGeom prst="rect">
            <a:avLst/>
          </a:prstGeom>
        </p:spPr>
      </p:pic>
      <p:pic>
        <p:nvPicPr>
          <p:cNvPr id="32" name="Picture 31">
            <a:extLst>
              <a:ext uri="{FF2B5EF4-FFF2-40B4-BE49-F238E27FC236}">
                <a16:creationId xmlns:a16="http://schemas.microsoft.com/office/drawing/2014/main" id="{18E72B2F-ED55-1558-5628-8EBA6C396AFB}"/>
              </a:ext>
            </a:extLst>
          </p:cNvPr>
          <p:cNvPicPr>
            <a:picLocks noChangeAspect="1"/>
          </p:cNvPicPr>
          <p:nvPr/>
        </p:nvPicPr>
        <p:blipFill>
          <a:blip r:embed="rId9"/>
          <a:stretch>
            <a:fillRect/>
          </a:stretch>
        </p:blipFill>
        <p:spPr>
          <a:xfrm>
            <a:off x="4862344" y="1842229"/>
            <a:ext cx="1511348" cy="1097280"/>
          </a:xfrm>
          <a:prstGeom prst="rect">
            <a:avLst/>
          </a:prstGeom>
        </p:spPr>
      </p:pic>
      <p:pic>
        <p:nvPicPr>
          <p:cNvPr id="34" name="Picture 33">
            <a:extLst>
              <a:ext uri="{FF2B5EF4-FFF2-40B4-BE49-F238E27FC236}">
                <a16:creationId xmlns:a16="http://schemas.microsoft.com/office/drawing/2014/main" id="{DF22A7AD-1FA8-9513-1D70-569FA106B112}"/>
              </a:ext>
            </a:extLst>
          </p:cNvPr>
          <p:cNvPicPr>
            <a:picLocks noChangeAspect="1"/>
          </p:cNvPicPr>
          <p:nvPr/>
        </p:nvPicPr>
        <p:blipFill>
          <a:blip r:embed="rId10"/>
          <a:stretch>
            <a:fillRect/>
          </a:stretch>
        </p:blipFill>
        <p:spPr>
          <a:xfrm>
            <a:off x="4811893" y="3256810"/>
            <a:ext cx="1616604" cy="10972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4"/>
          <p:cNvSpPr txBox="1">
            <a:spLocks noGrp="1"/>
          </p:cNvSpPr>
          <p:nvPr>
            <p:ph type="body" idx="1"/>
          </p:nvPr>
        </p:nvSpPr>
        <p:spPr>
          <a:xfrm>
            <a:off x="457200" y="914250"/>
            <a:ext cx="8229600" cy="890487"/>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US" sz="1300" dirty="0">
                <a:latin typeface="+mj-lt"/>
              </a:rPr>
              <a:t>The Agile Manifesto is a document that identifies four key values and 12 principles that its authors believe software developers should use to guide their work. Formally called the Manifesto for Agile Software Development, it was produced by 17 developers during an outing on Feb. 11-13, 2001, at The Lodge at Snowbird ski resort in Utah.</a:t>
            </a:r>
            <a:endParaRPr sz="1300" dirty="0">
              <a:latin typeface="+mj-lt"/>
            </a:endParaRPr>
          </a:p>
        </p:txBody>
      </p:sp>
      <p:sp>
        <p:nvSpPr>
          <p:cNvPr id="159" name="Google Shape;159;p34"/>
          <p:cNvSpPr txBox="1">
            <a:spLocks noGrp="1"/>
          </p:cNvSpPr>
          <p:nvPr>
            <p:ph type="title"/>
          </p:nvPr>
        </p:nvSpPr>
        <p:spPr>
          <a:xfrm>
            <a:off x="457200" y="304800"/>
            <a:ext cx="8229600" cy="5952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dirty="0">
                <a:latin typeface="+mj-lt"/>
              </a:rPr>
              <a:t>What is Agile manifesto?</a:t>
            </a:r>
            <a:endParaRPr dirty="0">
              <a:latin typeface="+mj-lt"/>
            </a:endParaRPr>
          </a:p>
        </p:txBody>
      </p:sp>
      <p:sp>
        <p:nvSpPr>
          <p:cNvPr id="4" name="TextBox 3">
            <a:extLst>
              <a:ext uri="{FF2B5EF4-FFF2-40B4-BE49-F238E27FC236}">
                <a16:creationId xmlns:a16="http://schemas.microsoft.com/office/drawing/2014/main" id="{09EF357E-04DB-2EAA-10F8-96130E7CD666}"/>
              </a:ext>
            </a:extLst>
          </p:cNvPr>
          <p:cNvSpPr txBox="1"/>
          <p:nvPr/>
        </p:nvSpPr>
        <p:spPr>
          <a:xfrm>
            <a:off x="372978" y="1925419"/>
            <a:ext cx="4632159" cy="1892826"/>
          </a:xfrm>
          <a:prstGeom prst="rect">
            <a:avLst/>
          </a:prstGeom>
          <a:noFill/>
        </p:spPr>
        <p:txBody>
          <a:bodyPr wrap="square">
            <a:spAutoFit/>
          </a:bodyPr>
          <a:lstStyle/>
          <a:p>
            <a:r>
              <a:rPr lang="en-US" sz="1300" dirty="0">
                <a:solidFill>
                  <a:srgbClr val="02B3E4"/>
                </a:solidFill>
                <a:latin typeface="+mj-lt"/>
                <a:ea typeface="Open Sans"/>
                <a:cs typeface="Open Sans"/>
                <a:sym typeface="Open Sans"/>
              </a:rPr>
              <a:t>Agile </a:t>
            </a:r>
            <a:r>
              <a:rPr lang="en-US" sz="1300" b="1" dirty="0">
                <a:solidFill>
                  <a:srgbClr val="02B3E4"/>
                </a:solidFill>
                <a:latin typeface="+mj-lt"/>
                <a:ea typeface="Open Sans"/>
                <a:cs typeface="Open Sans"/>
                <a:sym typeface="Open Sans"/>
              </a:rPr>
              <a:t>project management </a:t>
            </a:r>
            <a:r>
              <a:rPr lang="en-US" sz="1300" dirty="0">
                <a:solidFill>
                  <a:srgbClr val="02B3E4"/>
                </a:solidFill>
                <a:latin typeface="+mj-lt"/>
                <a:ea typeface="Open Sans"/>
                <a:cs typeface="Open Sans"/>
                <a:sym typeface="Open Sans"/>
              </a:rPr>
              <a:t>brings together Agile teams of programmers, stakeholders and users to support Agile principles. Team members conduct face-to-face conversations, both in person and remotely, and they communicate regularly as part of the primary measure of progress. This approach supports the key aspect of the Agile process -- developing software in increments with user input along the way, as opposed to a final product with minimal user interaction.</a:t>
            </a:r>
          </a:p>
        </p:txBody>
      </p:sp>
      <p:pic>
        <p:nvPicPr>
          <p:cNvPr id="7" name="Picture 6">
            <a:extLst>
              <a:ext uri="{FF2B5EF4-FFF2-40B4-BE49-F238E27FC236}">
                <a16:creationId xmlns:a16="http://schemas.microsoft.com/office/drawing/2014/main" id="{DE4F8685-A94F-EC17-28BC-330C04F285D2}"/>
              </a:ext>
            </a:extLst>
          </p:cNvPr>
          <p:cNvPicPr>
            <a:picLocks noChangeAspect="1"/>
          </p:cNvPicPr>
          <p:nvPr/>
        </p:nvPicPr>
        <p:blipFill>
          <a:blip r:embed="rId3"/>
          <a:stretch>
            <a:fillRect/>
          </a:stretch>
        </p:blipFill>
        <p:spPr>
          <a:xfrm>
            <a:off x="4860759" y="1817131"/>
            <a:ext cx="3910264" cy="239391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DD5CDD99-5D01-B790-63E5-0AEE10875A36}"/>
            </a:ext>
          </a:extLst>
        </p:cNvPr>
        <p:cNvGrpSpPr/>
        <p:nvPr/>
      </p:nvGrpSpPr>
      <p:grpSpPr>
        <a:xfrm>
          <a:off x="0" y="0"/>
          <a:ext cx="0" cy="0"/>
          <a:chOff x="0" y="0"/>
          <a:chExt cx="0" cy="0"/>
        </a:xfrm>
      </p:grpSpPr>
      <p:sp>
        <p:nvSpPr>
          <p:cNvPr id="159" name="Google Shape;159;p34">
            <a:extLst>
              <a:ext uri="{FF2B5EF4-FFF2-40B4-BE49-F238E27FC236}">
                <a16:creationId xmlns:a16="http://schemas.microsoft.com/office/drawing/2014/main" id="{04D54593-AA4F-9D68-D1D8-2936AA0D215C}"/>
              </a:ext>
            </a:extLst>
          </p:cNvPr>
          <p:cNvSpPr txBox="1">
            <a:spLocks noGrp="1"/>
          </p:cNvSpPr>
          <p:nvPr>
            <p:ph type="title"/>
          </p:nvPr>
        </p:nvSpPr>
        <p:spPr>
          <a:xfrm>
            <a:off x="457200" y="304800"/>
            <a:ext cx="8229600" cy="5952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dirty="0">
                <a:latin typeface="+mj-lt"/>
              </a:rPr>
              <a:t>What is Agile manifesto?</a:t>
            </a:r>
            <a:endParaRPr dirty="0">
              <a:latin typeface="+mj-lt"/>
            </a:endParaRPr>
          </a:p>
        </p:txBody>
      </p:sp>
      <p:graphicFrame>
        <p:nvGraphicFramePr>
          <p:cNvPr id="5" name="Table 4">
            <a:extLst>
              <a:ext uri="{FF2B5EF4-FFF2-40B4-BE49-F238E27FC236}">
                <a16:creationId xmlns:a16="http://schemas.microsoft.com/office/drawing/2014/main" id="{68FF3862-B6C3-F2A0-2688-BD9B7D1C856F}"/>
              </a:ext>
            </a:extLst>
          </p:cNvPr>
          <p:cNvGraphicFramePr>
            <a:graphicFrameLocks noGrp="1"/>
          </p:cNvGraphicFramePr>
          <p:nvPr>
            <p:extLst>
              <p:ext uri="{D42A27DB-BD31-4B8C-83A1-F6EECF244321}">
                <p14:modId xmlns:p14="http://schemas.microsoft.com/office/powerpoint/2010/main" val="1259781956"/>
              </p:ext>
            </p:extLst>
          </p:nvPr>
        </p:nvGraphicFramePr>
        <p:xfrm>
          <a:off x="457200" y="1051813"/>
          <a:ext cx="8229600" cy="338328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221930">
                <a:tc>
                  <a:txBody>
                    <a:bodyPr/>
                    <a:lstStyle/>
                    <a:p>
                      <a:r>
                        <a:rPr lang="en-US" sz="1200" dirty="0">
                          <a:solidFill>
                            <a:srgbClr val="080808"/>
                          </a:solidFill>
                        </a:rPr>
                        <a:t>Principle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080808"/>
                          </a:solidFill>
                        </a:rPr>
                        <a:t>Description</a:t>
                      </a:r>
                    </a:p>
                  </a:txBody>
                  <a:tcPr/>
                </a:tc>
                <a:tc>
                  <a:txBody>
                    <a:bodyPr/>
                    <a:lstStyle/>
                    <a:p>
                      <a:r>
                        <a:rPr lang="en-US" sz="1200" dirty="0">
                          <a:solidFill>
                            <a:srgbClr val="080808"/>
                          </a:solidFill>
                        </a:rPr>
                        <a:t>Principle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080808"/>
                          </a:solidFill>
                        </a:rPr>
                        <a:t>Description</a:t>
                      </a:r>
                    </a:p>
                  </a:txBody>
                  <a:tcPr/>
                </a:tc>
                <a:extLst>
                  <a:ext uri="{0D108BD9-81ED-4DB2-BD59-A6C34878D82A}">
                    <a16:rowId xmlns:a16="http://schemas.microsoft.com/office/drawing/2014/main" val="10000"/>
                  </a:ext>
                </a:extLst>
              </a:tr>
              <a:tr h="31652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080808"/>
                          </a:solidFill>
                        </a:rPr>
                        <a:t>1. </a:t>
                      </a:r>
                      <a:r>
                        <a:rPr sz="1200" dirty="0">
                          <a:solidFill>
                            <a:srgbClr val="080808"/>
                          </a:solidFill>
                        </a:rPr>
                        <a:t>Customer Satisfaction</a:t>
                      </a:r>
                      <a:r>
                        <a:rPr lang="en-US" sz="1200" dirty="0">
                          <a:solidFill>
                            <a:srgbClr val="080808"/>
                          </a:solidFill>
                        </a:rPr>
                        <a:t> 🕒</a:t>
                      </a:r>
                    </a:p>
                  </a:txBody>
                  <a:tcPr/>
                </a:tc>
                <a:tc>
                  <a:txBody>
                    <a:bodyPr/>
                    <a:lstStyle/>
                    <a:p>
                      <a:r>
                        <a:rPr lang="en-US" sz="1200" dirty="0">
                          <a:solidFill>
                            <a:srgbClr val="080808"/>
                          </a:solidFill>
                        </a:rPr>
                        <a:t>Early and continuous delivery of valuable software</a:t>
                      </a:r>
                      <a:endParaRPr sz="1200" dirty="0">
                        <a:solidFill>
                          <a:srgbClr val="080808"/>
                        </a:solidFill>
                      </a:endParaRPr>
                    </a:p>
                  </a:txBody>
                  <a:tcPr/>
                </a:tc>
                <a:tc>
                  <a:txBody>
                    <a:bodyPr/>
                    <a:lstStyle/>
                    <a:p>
                      <a:r>
                        <a:rPr lang="en-US" sz="1200" dirty="0">
                          <a:solidFill>
                            <a:srgbClr val="080808"/>
                          </a:solidFill>
                        </a:rPr>
                        <a:t>7. </a:t>
                      </a:r>
                      <a:r>
                        <a:rPr sz="1200" dirty="0">
                          <a:solidFill>
                            <a:srgbClr val="080808"/>
                          </a:solidFill>
                        </a:rPr>
                        <a:t>Working Software</a:t>
                      </a:r>
                      <a:r>
                        <a:rPr lang="en-US" sz="1200" dirty="0">
                          <a:solidFill>
                            <a:srgbClr val="080808"/>
                          </a:solidFill>
                        </a:rPr>
                        <a:t> ✅</a:t>
                      </a:r>
                      <a:endParaRPr sz="1200" dirty="0">
                        <a:solidFill>
                          <a:srgbClr val="080808"/>
                        </a:solidFill>
                      </a:endParaRPr>
                    </a:p>
                  </a:txBody>
                  <a:tcPr/>
                </a:tc>
                <a:tc>
                  <a:txBody>
                    <a:bodyPr/>
                    <a:lstStyle/>
                    <a:p>
                      <a:r>
                        <a:rPr sz="1200">
                          <a:solidFill>
                            <a:srgbClr val="080808"/>
                          </a:solidFill>
                        </a:rPr>
                        <a:t>Primary measure of progress is working software</a:t>
                      </a:r>
                    </a:p>
                  </a:txBody>
                  <a:tcPr/>
                </a:tc>
                <a:extLst>
                  <a:ext uri="{0D108BD9-81ED-4DB2-BD59-A6C34878D82A}">
                    <a16:rowId xmlns:a16="http://schemas.microsoft.com/office/drawing/2014/main" val="10001"/>
                  </a:ext>
                </a:extLst>
              </a:tr>
              <a:tr h="31652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080808"/>
                          </a:solidFill>
                        </a:rPr>
                        <a:t>2. </a:t>
                      </a:r>
                      <a:r>
                        <a:rPr sz="1200" dirty="0">
                          <a:solidFill>
                            <a:srgbClr val="080808"/>
                          </a:solidFill>
                        </a:rPr>
                        <a:t>Embrace Change</a:t>
                      </a:r>
                      <a:r>
                        <a:rPr lang="en-US" sz="1200" dirty="0">
                          <a:solidFill>
                            <a:srgbClr val="080808"/>
                          </a:solidFill>
                        </a:rPr>
                        <a:t> 🔄</a:t>
                      </a:r>
                    </a:p>
                  </a:txBody>
                  <a:tcPr/>
                </a:tc>
                <a:tc>
                  <a:txBody>
                    <a:bodyPr/>
                    <a:lstStyle/>
                    <a:p>
                      <a:r>
                        <a:rPr sz="1200" dirty="0">
                          <a:solidFill>
                            <a:srgbClr val="080808"/>
                          </a:solidFill>
                        </a:rPr>
                        <a:t>Welcome changing requirements even late in development</a:t>
                      </a:r>
                    </a:p>
                  </a:txBody>
                  <a:tcPr/>
                </a:tc>
                <a:tc>
                  <a:txBody>
                    <a:bodyPr/>
                    <a:lstStyle/>
                    <a:p>
                      <a:r>
                        <a:rPr lang="en-US" sz="1200" dirty="0">
                          <a:solidFill>
                            <a:srgbClr val="080808"/>
                          </a:solidFill>
                        </a:rPr>
                        <a:t>8. </a:t>
                      </a:r>
                      <a:r>
                        <a:rPr sz="1200" dirty="0">
                          <a:solidFill>
                            <a:srgbClr val="080808"/>
                          </a:solidFill>
                        </a:rPr>
                        <a:t>Sustainable Pace</a:t>
                      </a:r>
                      <a:r>
                        <a:rPr lang="en-US" sz="1200" dirty="0">
                          <a:solidFill>
                            <a:srgbClr val="080808"/>
                          </a:solidFill>
                        </a:rPr>
                        <a:t> ⚖️</a:t>
                      </a:r>
                      <a:endParaRPr sz="1200" dirty="0">
                        <a:solidFill>
                          <a:srgbClr val="080808"/>
                        </a:solidFill>
                      </a:endParaRPr>
                    </a:p>
                  </a:txBody>
                  <a:tcPr/>
                </a:tc>
                <a:tc>
                  <a:txBody>
                    <a:bodyPr/>
                    <a:lstStyle/>
                    <a:p>
                      <a:r>
                        <a:rPr sz="1200">
                          <a:solidFill>
                            <a:srgbClr val="080808"/>
                          </a:solidFill>
                        </a:rPr>
                        <a:t>Agile promotes sustainable development pace</a:t>
                      </a:r>
                    </a:p>
                  </a:txBody>
                  <a:tcPr/>
                </a:tc>
                <a:extLst>
                  <a:ext uri="{0D108BD9-81ED-4DB2-BD59-A6C34878D82A}">
                    <a16:rowId xmlns:a16="http://schemas.microsoft.com/office/drawing/2014/main" val="10002"/>
                  </a:ext>
                </a:extLst>
              </a:tr>
              <a:tr h="316523">
                <a:tc>
                  <a:txBody>
                    <a:bodyPr/>
                    <a:lstStyle/>
                    <a:p>
                      <a:r>
                        <a:rPr lang="en-US" sz="1200" dirty="0">
                          <a:solidFill>
                            <a:srgbClr val="080808"/>
                          </a:solidFill>
                        </a:rPr>
                        <a:t>3. </a:t>
                      </a:r>
                      <a:r>
                        <a:rPr sz="1200" dirty="0">
                          <a:solidFill>
                            <a:srgbClr val="080808"/>
                          </a:solidFill>
                        </a:rPr>
                        <a:t>Frequent Delivery</a:t>
                      </a:r>
                      <a:r>
                        <a:rPr lang="en-US" sz="1200" dirty="0">
                          <a:solidFill>
                            <a:srgbClr val="080808"/>
                          </a:solidFill>
                        </a:rPr>
                        <a:t> 📦</a:t>
                      </a:r>
                      <a:endParaRPr sz="1200" dirty="0">
                        <a:solidFill>
                          <a:srgbClr val="080808"/>
                        </a:solidFill>
                      </a:endParaRPr>
                    </a:p>
                  </a:txBody>
                  <a:tcPr/>
                </a:tc>
                <a:tc>
                  <a:txBody>
                    <a:bodyPr/>
                    <a:lstStyle/>
                    <a:p>
                      <a:r>
                        <a:rPr sz="1200" dirty="0">
                          <a:solidFill>
                            <a:srgbClr val="080808"/>
                          </a:solidFill>
                        </a:rPr>
                        <a:t>Deliver working software frequently</a:t>
                      </a:r>
                    </a:p>
                  </a:txBody>
                  <a:tcPr/>
                </a:tc>
                <a:tc>
                  <a:txBody>
                    <a:bodyPr/>
                    <a:lstStyle/>
                    <a:p>
                      <a:r>
                        <a:rPr lang="en-US" sz="1200" dirty="0">
                          <a:solidFill>
                            <a:srgbClr val="080808"/>
                          </a:solidFill>
                        </a:rPr>
                        <a:t>9. </a:t>
                      </a:r>
                      <a:r>
                        <a:rPr sz="1200" dirty="0">
                          <a:solidFill>
                            <a:srgbClr val="080808"/>
                          </a:solidFill>
                        </a:rPr>
                        <a:t>Technical Excellence</a:t>
                      </a:r>
                      <a:r>
                        <a:rPr lang="en-US" sz="1200" dirty="0">
                          <a:solidFill>
                            <a:srgbClr val="080808"/>
                          </a:solidFill>
                        </a:rPr>
                        <a:t> 🧠</a:t>
                      </a:r>
                      <a:endParaRPr sz="1200" dirty="0">
                        <a:solidFill>
                          <a:srgbClr val="080808"/>
                        </a:solidFill>
                      </a:endParaRPr>
                    </a:p>
                  </a:txBody>
                  <a:tcPr/>
                </a:tc>
                <a:tc>
                  <a:txBody>
                    <a:bodyPr/>
                    <a:lstStyle/>
                    <a:p>
                      <a:r>
                        <a:rPr sz="1200">
                          <a:solidFill>
                            <a:srgbClr val="080808"/>
                          </a:solidFill>
                        </a:rPr>
                        <a:t>Enhance agility through good design</a:t>
                      </a:r>
                    </a:p>
                  </a:txBody>
                  <a:tcPr/>
                </a:tc>
                <a:extLst>
                  <a:ext uri="{0D108BD9-81ED-4DB2-BD59-A6C34878D82A}">
                    <a16:rowId xmlns:a16="http://schemas.microsoft.com/office/drawing/2014/main" val="10003"/>
                  </a:ext>
                </a:extLst>
              </a:tr>
              <a:tr h="31652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080808"/>
                          </a:solidFill>
                        </a:rPr>
                        <a:t>4. </a:t>
                      </a:r>
                      <a:r>
                        <a:rPr sz="1200" dirty="0">
                          <a:solidFill>
                            <a:srgbClr val="080808"/>
                          </a:solidFill>
                        </a:rPr>
                        <a:t>Collaboration</a:t>
                      </a:r>
                      <a:r>
                        <a:rPr lang="en-US" sz="1200" dirty="0">
                          <a:solidFill>
                            <a:srgbClr val="080808"/>
                          </a:solidFill>
                        </a:rPr>
                        <a:t> 👥</a:t>
                      </a:r>
                    </a:p>
                    <a:p>
                      <a:endParaRPr sz="1200" dirty="0">
                        <a:solidFill>
                          <a:srgbClr val="080808"/>
                        </a:solidFill>
                      </a:endParaRPr>
                    </a:p>
                  </a:txBody>
                  <a:tcPr/>
                </a:tc>
                <a:tc>
                  <a:txBody>
                    <a:bodyPr/>
                    <a:lstStyle/>
                    <a:p>
                      <a:r>
                        <a:rPr sz="1200" dirty="0">
                          <a:solidFill>
                            <a:srgbClr val="080808"/>
                          </a:solidFill>
                        </a:rPr>
                        <a:t>Business and developers work together daily</a:t>
                      </a:r>
                    </a:p>
                  </a:txBody>
                  <a:tcPr/>
                </a:tc>
                <a:tc>
                  <a:txBody>
                    <a:bodyPr/>
                    <a:lstStyle/>
                    <a:p>
                      <a:r>
                        <a:rPr lang="en-US" sz="1200" dirty="0">
                          <a:solidFill>
                            <a:srgbClr val="080808"/>
                          </a:solidFill>
                        </a:rPr>
                        <a:t>10. </a:t>
                      </a:r>
                      <a:r>
                        <a:rPr sz="1200" dirty="0">
                          <a:solidFill>
                            <a:srgbClr val="080808"/>
                          </a:solidFill>
                        </a:rPr>
                        <a:t>Simplicity</a:t>
                      </a:r>
                      <a:r>
                        <a:rPr lang="en-US" sz="1200" dirty="0">
                          <a:solidFill>
                            <a:srgbClr val="080808"/>
                          </a:solidFill>
                        </a:rPr>
                        <a:t> ✂️</a:t>
                      </a:r>
                      <a:endParaRPr sz="1200" dirty="0">
                        <a:solidFill>
                          <a:srgbClr val="080808"/>
                        </a:solidFill>
                      </a:endParaRPr>
                    </a:p>
                  </a:txBody>
                  <a:tcPr/>
                </a:tc>
                <a:tc>
                  <a:txBody>
                    <a:bodyPr/>
                    <a:lstStyle/>
                    <a:p>
                      <a:r>
                        <a:rPr sz="1200">
                          <a:solidFill>
                            <a:srgbClr val="080808"/>
                          </a:solidFill>
                        </a:rPr>
                        <a:t>Maximize work not done</a:t>
                      </a:r>
                    </a:p>
                  </a:txBody>
                  <a:tcPr/>
                </a:tc>
                <a:extLst>
                  <a:ext uri="{0D108BD9-81ED-4DB2-BD59-A6C34878D82A}">
                    <a16:rowId xmlns:a16="http://schemas.microsoft.com/office/drawing/2014/main" val="10004"/>
                  </a:ext>
                </a:extLst>
              </a:tr>
              <a:tr h="31652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080808"/>
                          </a:solidFill>
                        </a:rPr>
                        <a:t>5. </a:t>
                      </a:r>
                      <a:r>
                        <a:rPr sz="1200" dirty="0">
                          <a:solidFill>
                            <a:srgbClr val="080808"/>
                          </a:solidFill>
                        </a:rPr>
                        <a:t>Empowered Teams</a:t>
                      </a:r>
                      <a:r>
                        <a:rPr lang="en-US" sz="1200" dirty="0">
                          <a:solidFill>
                            <a:srgbClr val="080808"/>
                          </a:solidFill>
                        </a:rPr>
                        <a:t> 💪</a:t>
                      </a:r>
                    </a:p>
                    <a:p>
                      <a:endParaRPr sz="1200" dirty="0">
                        <a:solidFill>
                          <a:srgbClr val="080808"/>
                        </a:solidFill>
                      </a:endParaRPr>
                    </a:p>
                  </a:txBody>
                  <a:tcPr/>
                </a:tc>
                <a:tc>
                  <a:txBody>
                    <a:bodyPr/>
                    <a:lstStyle/>
                    <a:p>
                      <a:r>
                        <a:rPr sz="1200">
                          <a:solidFill>
                            <a:srgbClr val="080808"/>
                          </a:solidFill>
                        </a:rPr>
                        <a:t>Build around motivated individuals</a:t>
                      </a:r>
                    </a:p>
                  </a:txBody>
                  <a:tcPr/>
                </a:tc>
                <a:tc>
                  <a:txBody>
                    <a:bodyPr/>
                    <a:lstStyle/>
                    <a:p>
                      <a:r>
                        <a:rPr lang="en-US" sz="1200" dirty="0">
                          <a:solidFill>
                            <a:srgbClr val="080808"/>
                          </a:solidFill>
                        </a:rPr>
                        <a:t>11. </a:t>
                      </a:r>
                      <a:r>
                        <a:rPr sz="1200" dirty="0">
                          <a:solidFill>
                            <a:srgbClr val="080808"/>
                          </a:solidFill>
                        </a:rPr>
                        <a:t>Self-Organization</a:t>
                      </a:r>
                      <a:r>
                        <a:rPr lang="en-US" sz="1200" dirty="0">
                          <a:solidFill>
                            <a:srgbClr val="080808"/>
                          </a:solidFill>
                        </a:rPr>
                        <a:t> 🧩</a:t>
                      </a:r>
                      <a:endParaRPr sz="1200" dirty="0">
                        <a:solidFill>
                          <a:srgbClr val="080808"/>
                        </a:solidFill>
                      </a:endParaRPr>
                    </a:p>
                  </a:txBody>
                  <a:tcPr/>
                </a:tc>
                <a:tc>
                  <a:txBody>
                    <a:bodyPr/>
                    <a:lstStyle/>
                    <a:p>
                      <a:r>
                        <a:rPr sz="1200">
                          <a:solidFill>
                            <a:srgbClr val="080808"/>
                          </a:solidFill>
                        </a:rPr>
                        <a:t>Best designs emerge from self-organizing teams</a:t>
                      </a:r>
                    </a:p>
                  </a:txBody>
                  <a:tcPr/>
                </a:tc>
                <a:extLst>
                  <a:ext uri="{0D108BD9-81ED-4DB2-BD59-A6C34878D82A}">
                    <a16:rowId xmlns:a16="http://schemas.microsoft.com/office/drawing/2014/main" val="10005"/>
                  </a:ext>
                </a:extLst>
              </a:tr>
              <a:tr h="316523">
                <a:tc>
                  <a:txBody>
                    <a:bodyPr/>
                    <a:lstStyle/>
                    <a:p>
                      <a:r>
                        <a:rPr lang="en-US" sz="1200" dirty="0">
                          <a:solidFill>
                            <a:srgbClr val="080808"/>
                          </a:solidFill>
                        </a:rPr>
                        <a:t>6. </a:t>
                      </a:r>
                      <a:r>
                        <a:rPr sz="1200" dirty="0">
                          <a:solidFill>
                            <a:srgbClr val="080808"/>
                          </a:solidFill>
                        </a:rPr>
                        <a:t>Face-to-Face</a:t>
                      </a:r>
                      <a:r>
                        <a:rPr lang="en-US" sz="1200" dirty="0">
                          <a:solidFill>
                            <a:srgbClr val="080808"/>
                          </a:solidFill>
                        </a:rPr>
                        <a:t> 🗣</a:t>
                      </a:r>
                      <a:endParaRPr sz="1200" dirty="0">
                        <a:solidFill>
                          <a:srgbClr val="080808"/>
                        </a:solidFill>
                      </a:endParaRPr>
                    </a:p>
                  </a:txBody>
                  <a:tcPr/>
                </a:tc>
                <a:tc>
                  <a:txBody>
                    <a:bodyPr/>
                    <a:lstStyle/>
                    <a:p>
                      <a:r>
                        <a:rPr sz="1200" dirty="0">
                          <a:solidFill>
                            <a:srgbClr val="080808"/>
                          </a:solidFill>
                        </a:rPr>
                        <a:t>Best communication via face-to-face conversation</a:t>
                      </a:r>
                    </a:p>
                  </a:txBody>
                  <a:tcPr/>
                </a:tc>
                <a:tc>
                  <a:txBody>
                    <a:bodyPr/>
                    <a:lstStyle/>
                    <a:p>
                      <a:r>
                        <a:rPr lang="en-US" sz="1200" dirty="0">
                          <a:solidFill>
                            <a:srgbClr val="080808"/>
                          </a:solidFill>
                        </a:rPr>
                        <a:t>12. </a:t>
                      </a:r>
                      <a:r>
                        <a:rPr sz="1200" dirty="0">
                          <a:solidFill>
                            <a:srgbClr val="080808"/>
                          </a:solidFill>
                        </a:rPr>
                        <a:t>Reflection &amp; Adaptation</a:t>
                      </a:r>
                      <a:r>
                        <a:rPr lang="en-US" sz="1200" dirty="0">
                          <a:solidFill>
                            <a:srgbClr val="080808"/>
                          </a:solidFill>
                        </a:rPr>
                        <a:t> 🔁</a:t>
                      </a:r>
                      <a:endParaRPr sz="1200" dirty="0">
                        <a:solidFill>
                          <a:srgbClr val="080808"/>
                        </a:solidFill>
                      </a:endParaRPr>
                    </a:p>
                  </a:txBody>
                  <a:tcPr/>
                </a:tc>
                <a:tc>
                  <a:txBody>
                    <a:bodyPr/>
                    <a:lstStyle/>
                    <a:p>
                      <a:r>
                        <a:rPr sz="1200" dirty="0">
                          <a:solidFill>
                            <a:srgbClr val="080808"/>
                          </a:solidFill>
                        </a:rPr>
                        <a:t>Regularly reflect and adjust behavior</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1215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8" name="Google Shape;168;p35"/>
          <p:cNvSpPr txBox="1">
            <a:spLocks noGrp="1"/>
          </p:cNvSpPr>
          <p:nvPr>
            <p:ph type="title"/>
          </p:nvPr>
        </p:nvSpPr>
        <p:spPr>
          <a:xfrm>
            <a:off x="457200" y="304800"/>
            <a:ext cx="8229600" cy="5952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dirty="0"/>
              <a:t>Key differences between Agile and Waterfall</a:t>
            </a:r>
            <a:endParaRPr dirty="0"/>
          </a:p>
        </p:txBody>
      </p:sp>
      <p:graphicFrame>
        <p:nvGraphicFramePr>
          <p:cNvPr id="4" name="Table 3">
            <a:extLst>
              <a:ext uri="{FF2B5EF4-FFF2-40B4-BE49-F238E27FC236}">
                <a16:creationId xmlns:a16="http://schemas.microsoft.com/office/drawing/2014/main" id="{4B92D75C-9796-8F0C-7CED-372B37EC4C04}"/>
              </a:ext>
            </a:extLst>
          </p:cNvPr>
          <p:cNvGraphicFramePr>
            <a:graphicFrameLocks noGrp="1"/>
          </p:cNvGraphicFramePr>
          <p:nvPr>
            <p:extLst>
              <p:ext uri="{D42A27DB-BD31-4B8C-83A1-F6EECF244321}">
                <p14:modId xmlns:p14="http://schemas.microsoft.com/office/powerpoint/2010/main" val="3877423514"/>
              </p:ext>
            </p:extLst>
          </p:nvPr>
        </p:nvGraphicFramePr>
        <p:xfrm>
          <a:off x="274320" y="1371600"/>
          <a:ext cx="8229600" cy="3389296"/>
        </p:xfrm>
        <a:graphic>
          <a:graphicData uri="http://schemas.openxmlformats.org/drawingml/2006/table">
            <a:tbl>
              <a:tblPr firstRow="1" bandRow="1">
                <a:tableStyleId>{5C22544A-7EE6-4342-B048-85BDC9FD1C3A}</a:tableStyleId>
              </a:tblPr>
              <a:tblGrid>
                <a:gridCol w="1783080">
                  <a:extLst>
                    <a:ext uri="{9D8B030D-6E8A-4147-A177-3AD203B41FA5}">
                      <a16:colId xmlns:a16="http://schemas.microsoft.com/office/drawing/2014/main" val="20000"/>
                    </a:ext>
                  </a:extLst>
                </a:gridCol>
                <a:gridCol w="3080084">
                  <a:extLst>
                    <a:ext uri="{9D8B030D-6E8A-4147-A177-3AD203B41FA5}">
                      <a16:colId xmlns:a16="http://schemas.microsoft.com/office/drawing/2014/main" val="20001"/>
                    </a:ext>
                  </a:extLst>
                </a:gridCol>
                <a:gridCol w="3366436">
                  <a:extLst>
                    <a:ext uri="{9D8B030D-6E8A-4147-A177-3AD203B41FA5}">
                      <a16:colId xmlns:a16="http://schemas.microsoft.com/office/drawing/2014/main" val="20002"/>
                    </a:ext>
                  </a:extLst>
                </a:gridCol>
              </a:tblGrid>
              <a:tr h="270711">
                <a:tc>
                  <a:txBody>
                    <a:bodyPr/>
                    <a:lstStyle/>
                    <a:p>
                      <a:r>
                        <a:rPr sz="1200" dirty="0">
                          <a:solidFill>
                            <a:srgbClr val="080808"/>
                          </a:solidFill>
                        </a:rPr>
                        <a:t>Feature</a:t>
                      </a:r>
                    </a:p>
                  </a:txBody>
                  <a:tcPr/>
                </a:tc>
                <a:tc>
                  <a:txBody>
                    <a:bodyPr/>
                    <a:lstStyle/>
                    <a:p>
                      <a:r>
                        <a:rPr sz="1200">
                          <a:solidFill>
                            <a:srgbClr val="080808"/>
                          </a:solidFill>
                        </a:rPr>
                        <a:t>Agile</a:t>
                      </a:r>
                    </a:p>
                  </a:txBody>
                  <a:tcPr/>
                </a:tc>
                <a:tc>
                  <a:txBody>
                    <a:bodyPr/>
                    <a:lstStyle/>
                    <a:p>
                      <a:r>
                        <a:rPr sz="1200" dirty="0">
                          <a:solidFill>
                            <a:srgbClr val="080808"/>
                          </a:solidFill>
                        </a:rPr>
                        <a:t>Waterfall</a:t>
                      </a:r>
                    </a:p>
                  </a:txBody>
                  <a:tcPr/>
                </a:tc>
                <a:extLst>
                  <a:ext uri="{0D108BD9-81ED-4DB2-BD59-A6C34878D82A}">
                    <a16:rowId xmlns:a16="http://schemas.microsoft.com/office/drawing/2014/main" val="10000"/>
                  </a:ext>
                </a:extLst>
              </a:tr>
              <a:tr h="270711">
                <a:tc>
                  <a:txBody>
                    <a:bodyPr/>
                    <a:lstStyle/>
                    <a:p>
                      <a:r>
                        <a:rPr sz="1200">
                          <a:solidFill>
                            <a:srgbClr val="080808"/>
                          </a:solidFill>
                        </a:rPr>
                        <a:t>Development Style</a:t>
                      </a:r>
                    </a:p>
                  </a:txBody>
                  <a:tcPr/>
                </a:tc>
                <a:tc>
                  <a:txBody>
                    <a:bodyPr/>
                    <a:lstStyle/>
                    <a:p>
                      <a:r>
                        <a:rPr sz="1200">
                          <a:solidFill>
                            <a:srgbClr val="080808"/>
                          </a:solidFill>
                        </a:rPr>
                        <a:t>Iterative &amp; Incremental</a:t>
                      </a:r>
                    </a:p>
                  </a:txBody>
                  <a:tcPr/>
                </a:tc>
                <a:tc>
                  <a:txBody>
                    <a:bodyPr/>
                    <a:lstStyle/>
                    <a:p>
                      <a:r>
                        <a:rPr sz="1200">
                          <a:solidFill>
                            <a:srgbClr val="080808"/>
                          </a:solidFill>
                        </a:rPr>
                        <a:t>Linear &amp; Sequential</a:t>
                      </a:r>
                    </a:p>
                  </a:txBody>
                  <a:tcPr/>
                </a:tc>
                <a:extLst>
                  <a:ext uri="{0D108BD9-81ED-4DB2-BD59-A6C34878D82A}">
                    <a16:rowId xmlns:a16="http://schemas.microsoft.com/office/drawing/2014/main" val="10001"/>
                  </a:ext>
                </a:extLst>
              </a:tr>
              <a:tr h="460208">
                <a:tc>
                  <a:txBody>
                    <a:bodyPr/>
                    <a:lstStyle/>
                    <a:p>
                      <a:r>
                        <a:rPr sz="1200">
                          <a:solidFill>
                            <a:srgbClr val="080808"/>
                          </a:solidFill>
                        </a:rPr>
                        <a:t>Flexibility</a:t>
                      </a:r>
                    </a:p>
                  </a:txBody>
                  <a:tcPr/>
                </a:tc>
                <a:tc>
                  <a:txBody>
                    <a:bodyPr/>
                    <a:lstStyle/>
                    <a:p>
                      <a:r>
                        <a:rPr sz="1200">
                          <a:solidFill>
                            <a:srgbClr val="080808"/>
                          </a:solidFill>
                        </a:rPr>
                        <a:t>Highly adaptable to changes</a:t>
                      </a:r>
                    </a:p>
                  </a:txBody>
                  <a:tcPr/>
                </a:tc>
                <a:tc>
                  <a:txBody>
                    <a:bodyPr/>
                    <a:lstStyle/>
                    <a:p>
                      <a:r>
                        <a:rPr sz="1200">
                          <a:solidFill>
                            <a:srgbClr val="080808"/>
                          </a:solidFill>
                        </a:rPr>
                        <a:t>Rigid, changes are hard to implement</a:t>
                      </a:r>
                    </a:p>
                  </a:txBody>
                  <a:tcPr/>
                </a:tc>
                <a:extLst>
                  <a:ext uri="{0D108BD9-81ED-4DB2-BD59-A6C34878D82A}">
                    <a16:rowId xmlns:a16="http://schemas.microsoft.com/office/drawing/2014/main" val="10002"/>
                  </a:ext>
                </a:extLst>
              </a:tr>
              <a:tr h="460208">
                <a:tc>
                  <a:txBody>
                    <a:bodyPr/>
                    <a:lstStyle/>
                    <a:p>
                      <a:r>
                        <a:rPr sz="1200" dirty="0">
                          <a:solidFill>
                            <a:srgbClr val="080808"/>
                          </a:solidFill>
                        </a:rPr>
                        <a:t>Customer Involvement</a:t>
                      </a:r>
                    </a:p>
                  </a:txBody>
                  <a:tcPr/>
                </a:tc>
                <a:tc>
                  <a:txBody>
                    <a:bodyPr/>
                    <a:lstStyle/>
                    <a:p>
                      <a:r>
                        <a:rPr sz="1200">
                          <a:solidFill>
                            <a:srgbClr val="080808"/>
                          </a:solidFill>
                        </a:rPr>
                        <a:t>Continuous feedback and collaboration</a:t>
                      </a:r>
                    </a:p>
                  </a:txBody>
                  <a:tcPr/>
                </a:tc>
                <a:tc>
                  <a:txBody>
                    <a:bodyPr/>
                    <a:lstStyle/>
                    <a:p>
                      <a:r>
                        <a:rPr sz="1200">
                          <a:solidFill>
                            <a:srgbClr val="080808"/>
                          </a:solidFill>
                        </a:rPr>
                        <a:t>Only at start and end</a:t>
                      </a:r>
                    </a:p>
                  </a:txBody>
                  <a:tcPr/>
                </a:tc>
                <a:extLst>
                  <a:ext uri="{0D108BD9-81ED-4DB2-BD59-A6C34878D82A}">
                    <a16:rowId xmlns:a16="http://schemas.microsoft.com/office/drawing/2014/main" val="10003"/>
                  </a:ext>
                </a:extLst>
              </a:tr>
              <a:tr h="270711">
                <a:tc>
                  <a:txBody>
                    <a:bodyPr/>
                    <a:lstStyle/>
                    <a:p>
                      <a:r>
                        <a:rPr sz="1200">
                          <a:solidFill>
                            <a:srgbClr val="080808"/>
                          </a:solidFill>
                        </a:rPr>
                        <a:t>Delivery</a:t>
                      </a:r>
                    </a:p>
                  </a:txBody>
                  <a:tcPr/>
                </a:tc>
                <a:tc>
                  <a:txBody>
                    <a:bodyPr/>
                    <a:lstStyle/>
                    <a:p>
                      <a:r>
                        <a:rPr sz="1200">
                          <a:solidFill>
                            <a:srgbClr val="080808"/>
                          </a:solidFill>
                        </a:rPr>
                        <a:t>Early and continuous</a:t>
                      </a:r>
                    </a:p>
                  </a:txBody>
                  <a:tcPr/>
                </a:tc>
                <a:tc>
                  <a:txBody>
                    <a:bodyPr/>
                    <a:lstStyle/>
                    <a:p>
                      <a:r>
                        <a:rPr sz="1200">
                          <a:solidFill>
                            <a:srgbClr val="080808"/>
                          </a:solidFill>
                        </a:rPr>
                        <a:t>Final delivery only</a:t>
                      </a:r>
                    </a:p>
                  </a:txBody>
                  <a:tcPr/>
                </a:tc>
                <a:extLst>
                  <a:ext uri="{0D108BD9-81ED-4DB2-BD59-A6C34878D82A}">
                    <a16:rowId xmlns:a16="http://schemas.microsoft.com/office/drawing/2014/main" val="10004"/>
                  </a:ext>
                </a:extLst>
              </a:tr>
              <a:tr h="270711">
                <a:tc>
                  <a:txBody>
                    <a:bodyPr/>
                    <a:lstStyle/>
                    <a:p>
                      <a:r>
                        <a:rPr sz="1200">
                          <a:solidFill>
                            <a:srgbClr val="080808"/>
                          </a:solidFill>
                        </a:rPr>
                        <a:t>Planning</a:t>
                      </a:r>
                    </a:p>
                  </a:txBody>
                  <a:tcPr/>
                </a:tc>
                <a:tc>
                  <a:txBody>
                    <a:bodyPr/>
                    <a:lstStyle/>
                    <a:p>
                      <a:r>
                        <a:rPr sz="1200">
                          <a:solidFill>
                            <a:srgbClr val="080808"/>
                          </a:solidFill>
                        </a:rPr>
                        <a:t>Progressive during sprints</a:t>
                      </a:r>
                    </a:p>
                  </a:txBody>
                  <a:tcPr/>
                </a:tc>
                <a:tc>
                  <a:txBody>
                    <a:bodyPr/>
                    <a:lstStyle/>
                    <a:p>
                      <a:r>
                        <a:rPr sz="1200">
                          <a:solidFill>
                            <a:srgbClr val="080808"/>
                          </a:solidFill>
                        </a:rPr>
                        <a:t>Detailed upfront</a:t>
                      </a:r>
                    </a:p>
                  </a:txBody>
                  <a:tcPr/>
                </a:tc>
                <a:extLst>
                  <a:ext uri="{0D108BD9-81ED-4DB2-BD59-A6C34878D82A}">
                    <a16:rowId xmlns:a16="http://schemas.microsoft.com/office/drawing/2014/main" val="10005"/>
                  </a:ext>
                </a:extLst>
              </a:tr>
              <a:tr h="270711">
                <a:tc>
                  <a:txBody>
                    <a:bodyPr/>
                    <a:lstStyle/>
                    <a:p>
                      <a:r>
                        <a:rPr sz="1200">
                          <a:solidFill>
                            <a:srgbClr val="080808"/>
                          </a:solidFill>
                        </a:rPr>
                        <a:t>Testing</a:t>
                      </a:r>
                    </a:p>
                  </a:txBody>
                  <a:tcPr/>
                </a:tc>
                <a:tc>
                  <a:txBody>
                    <a:bodyPr/>
                    <a:lstStyle/>
                    <a:p>
                      <a:r>
                        <a:rPr sz="1200">
                          <a:solidFill>
                            <a:srgbClr val="080808"/>
                          </a:solidFill>
                        </a:rPr>
                        <a:t>Continuous, within sprints</a:t>
                      </a:r>
                    </a:p>
                  </a:txBody>
                  <a:tcPr/>
                </a:tc>
                <a:tc>
                  <a:txBody>
                    <a:bodyPr/>
                    <a:lstStyle/>
                    <a:p>
                      <a:r>
                        <a:rPr sz="1200">
                          <a:solidFill>
                            <a:srgbClr val="080808"/>
                          </a:solidFill>
                        </a:rPr>
                        <a:t>After development ends</a:t>
                      </a:r>
                    </a:p>
                  </a:txBody>
                  <a:tcPr/>
                </a:tc>
                <a:extLst>
                  <a:ext uri="{0D108BD9-81ED-4DB2-BD59-A6C34878D82A}">
                    <a16:rowId xmlns:a16="http://schemas.microsoft.com/office/drawing/2014/main" val="10006"/>
                  </a:ext>
                </a:extLst>
              </a:tr>
              <a:tr h="270711">
                <a:tc>
                  <a:txBody>
                    <a:bodyPr/>
                    <a:lstStyle/>
                    <a:p>
                      <a:r>
                        <a:rPr sz="1200">
                          <a:solidFill>
                            <a:srgbClr val="080808"/>
                          </a:solidFill>
                        </a:rPr>
                        <a:t>Documentation</a:t>
                      </a:r>
                    </a:p>
                  </a:txBody>
                  <a:tcPr/>
                </a:tc>
                <a:tc>
                  <a:txBody>
                    <a:bodyPr/>
                    <a:lstStyle/>
                    <a:p>
                      <a:r>
                        <a:rPr sz="1200">
                          <a:solidFill>
                            <a:srgbClr val="080808"/>
                          </a:solidFill>
                        </a:rPr>
                        <a:t>Lightweight</a:t>
                      </a:r>
                    </a:p>
                  </a:txBody>
                  <a:tcPr/>
                </a:tc>
                <a:tc>
                  <a:txBody>
                    <a:bodyPr/>
                    <a:lstStyle/>
                    <a:p>
                      <a:r>
                        <a:rPr sz="1200">
                          <a:solidFill>
                            <a:srgbClr val="080808"/>
                          </a:solidFill>
                        </a:rPr>
                        <a:t>Comprehensive</a:t>
                      </a:r>
                    </a:p>
                  </a:txBody>
                  <a:tcPr/>
                </a:tc>
                <a:extLst>
                  <a:ext uri="{0D108BD9-81ED-4DB2-BD59-A6C34878D82A}">
                    <a16:rowId xmlns:a16="http://schemas.microsoft.com/office/drawing/2014/main" val="10007"/>
                  </a:ext>
                </a:extLst>
              </a:tr>
              <a:tr h="270711">
                <a:tc>
                  <a:txBody>
                    <a:bodyPr/>
                    <a:lstStyle/>
                    <a:p>
                      <a:r>
                        <a:rPr sz="1200">
                          <a:solidFill>
                            <a:srgbClr val="080808"/>
                          </a:solidFill>
                        </a:rPr>
                        <a:t>Risk Mitigation</a:t>
                      </a:r>
                    </a:p>
                  </a:txBody>
                  <a:tcPr/>
                </a:tc>
                <a:tc>
                  <a:txBody>
                    <a:bodyPr/>
                    <a:lstStyle/>
                    <a:p>
                      <a:r>
                        <a:rPr sz="1200" dirty="0">
                          <a:solidFill>
                            <a:srgbClr val="080808"/>
                          </a:solidFill>
                        </a:rPr>
                        <a:t>Handled early with iterations</a:t>
                      </a:r>
                    </a:p>
                  </a:txBody>
                  <a:tcPr/>
                </a:tc>
                <a:tc>
                  <a:txBody>
                    <a:bodyPr/>
                    <a:lstStyle/>
                    <a:p>
                      <a:r>
                        <a:rPr sz="1200">
                          <a:solidFill>
                            <a:srgbClr val="080808"/>
                          </a:solidFill>
                        </a:rPr>
                        <a:t>Discovered late</a:t>
                      </a:r>
                    </a:p>
                  </a:txBody>
                  <a:tcPr/>
                </a:tc>
                <a:extLst>
                  <a:ext uri="{0D108BD9-81ED-4DB2-BD59-A6C34878D82A}">
                    <a16:rowId xmlns:a16="http://schemas.microsoft.com/office/drawing/2014/main" val="10008"/>
                  </a:ext>
                </a:extLst>
              </a:tr>
              <a:tr h="270711">
                <a:tc>
                  <a:txBody>
                    <a:bodyPr/>
                    <a:lstStyle/>
                    <a:p>
                      <a:r>
                        <a:rPr sz="1200">
                          <a:solidFill>
                            <a:srgbClr val="080808"/>
                          </a:solidFill>
                        </a:rPr>
                        <a:t>Success Metrics</a:t>
                      </a:r>
                    </a:p>
                  </a:txBody>
                  <a:tcPr/>
                </a:tc>
                <a:tc>
                  <a:txBody>
                    <a:bodyPr/>
                    <a:lstStyle/>
                    <a:p>
                      <a:r>
                        <a:rPr sz="1200">
                          <a:solidFill>
                            <a:srgbClr val="080808"/>
                          </a:solidFill>
                        </a:rPr>
                        <a:t>Working software &amp; satisfaction</a:t>
                      </a:r>
                    </a:p>
                  </a:txBody>
                  <a:tcPr/>
                </a:tc>
                <a:tc>
                  <a:txBody>
                    <a:bodyPr/>
                    <a:lstStyle/>
                    <a:p>
                      <a:r>
                        <a:rPr sz="1200">
                          <a:solidFill>
                            <a:srgbClr val="080808"/>
                          </a:solidFill>
                        </a:rPr>
                        <a:t>Scope &amp; deadline adherence</a:t>
                      </a:r>
                    </a:p>
                  </a:txBody>
                  <a:tcPr/>
                </a:tc>
                <a:extLst>
                  <a:ext uri="{0D108BD9-81ED-4DB2-BD59-A6C34878D82A}">
                    <a16:rowId xmlns:a16="http://schemas.microsoft.com/office/drawing/2014/main" val="10009"/>
                  </a:ext>
                </a:extLst>
              </a:tr>
              <a:tr h="270711">
                <a:tc>
                  <a:txBody>
                    <a:bodyPr/>
                    <a:lstStyle/>
                    <a:p>
                      <a:r>
                        <a:rPr sz="1200">
                          <a:solidFill>
                            <a:srgbClr val="080808"/>
                          </a:solidFill>
                        </a:rPr>
                        <a:t>Team Structure</a:t>
                      </a:r>
                    </a:p>
                  </a:txBody>
                  <a:tcPr/>
                </a:tc>
                <a:tc>
                  <a:txBody>
                    <a:bodyPr/>
                    <a:lstStyle/>
                    <a:p>
                      <a:r>
                        <a:rPr sz="1200">
                          <a:solidFill>
                            <a:srgbClr val="080808"/>
                          </a:solidFill>
                        </a:rPr>
                        <a:t>Cross-functional, self-organized</a:t>
                      </a:r>
                    </a:p>
                  </a:txBody>
                  <a:tcPr/>
                </a:tc>
                <a:tc>
                  <a:txBody>
                    <a:bodyPr/>
                    <a:lstStyle/>
                    <a:p>
                      <a:r>
                        <a:rPr sz="1200" dirty="0">
                          <a:solidFill>
                            <a:srgbClr val="080808"/>
                          </a:solidFill>
                        </a:rPr>
                        <a:t>Siloed &amp; hierarchical</a:t>
                      </a:r>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6"/>
          <p:cNvSpPr txBox="1">
            <a:spLocks noGrp="1"/>
          </p:cNvSpPr>
          <p:nvPr>
            <p:ph type="body" idx="1"/>
          </p:nvPr>
        </p:nvSpPr>
        <p:spPr>
          <a:xfrm>
            <a:off x="457200" y="1447651"/>
            <a:ext cx="8229600" cy="3096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dirty="0"/>
              <a:t>(i) why Agile is a more effective solution for WorldVisitz</a:t>
            </a:r>
            <a:endParaRPr dirty="0"/>
          </a:p>
        </p:txBody>
      </p:sp>
      <p:sp>
        <p:nvSpPr>
          <p:cNvPr id="177" name="Google Shape;177;p36"/>
          <p:cNvSpPr txBox="1">
            <a:spLocks noGrp="1"/>
          </p:cNvSpPr>
          <p:nvPr>
            <p:ph type="title"/>
          </p:nvPr>
        </p:nvSpPr>
        <p:spPr>
          <a:xfrm>
            <a:off x="457200" y="304800"/>
            <a:ext cx="8229600" cy="5952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dirty="0"/>
              <a:t>The benefits of Business Agility to WorldVisitz</a:t>
            </a:r>
            <a:endParaRPr dirty="0"/>
          </a:p>
        </p:txBody>
      </p:sp>
      <p:graphicFrame>
        <p:nvGraphicFramePr>
          <p:cNvPr id="2" name="Table 1">
            <a:extLst>
              <a:ext uri="{FF2B5EF4-FFF2-40B4-BE49-F238E27FC236}">
                <a16:creationId xmlns:a16="http://schemas.microsoft.com/office/drawing/2014/main" id="{DAFFFB16-5734-FC41-2CAE-D1A94CA1D874}"/>
              </a:ext>
            </a:extLst>
          </p:cNvPr>
          <p:cNvGraphicFramePr>
            <a:graphicFrameLocks noGrp="1"/>
          </p:cNvGraphicFramePr>
          <p:nvPr>
            <p:extLst>
              <p:ext uri="{D42A27DB-BD31-4B8C-83A1-F6EECF244321}">
                <p14:modId xmlns:p14="http://schemas.microsoft.com/office/powerpoint/2010/main" val="2109254586"/>
              </p:ext>
            </p:extLst>
          </p:nvPr>
        </p:nvGraphicFramePr>
        <p:xfrm>
          <a:off x="553452" y="1888958"/>
          <a:ext cx="8133348" cy="2949741"/>
        </p:xfrm>
        <a:graphic>
          <a:graphicData uri="http://schemas.openxmlformats.org/drawingml/2006/table">
            <a:tbl>
              <a:tblPr firstRow="1" bandRow="1">
                <a:tableStyleId>{5C22544A-7EE6-4342-B048-85BDC9FD1C3A}</a:tableStyleId>
              </a:tblPr>
              <a:tblGrid>
                <a:gridCol w="4066674">
                  <a:extLst>
                    <a:ext uri="{9D8B030D-6E8A-4147-A177-3AD203B41FA5}">
                      <a16:colId xmlns:a16="http://schemas.microsoft.com/office/drawing/2014/main" val="3686394873"/>
                    </a:ext>
                  </a:extLst>
                </a:gridCol>
                <a:gridCol w="4066674">
                  <a:extLst>
                    <a:ext uri="{9D8B030D-6E8A-4147-A177-3AD203B41FA5}">
                      <a16:colId xmlns:a16="http://schemas.microsoft.com/office/drawing/2014/main" val="3775957889"/>
                    </a:ext>
                  </a:extLst>
                </a:gridCol>
              </a:tblGrid>
              <a:tr h="199307">
                <a:tc>
                  <a:txBody>
                    <a:bodyPr/>
                    <a:lstStyle/>
                    <a:p>
                      <a:pPr marR="0" algn="l" rtl="0">
                        <a:lnSpc>
                          <a:spcPct val="100000"/>
                        </a:lnSpc>
                        <a:spcBef>
                          <a:spcPts val="0"/>
                        </a:spcBef>
                        <a:spcAft>
                          <a:spcPts val="0"/>
                        </a:spcAft>
                        <a:buClr>
                          <a:srgbClr val="000000"/>
                        </a:buClr>
                        <a:buFont typeface="Arial"/>
                      </a:pPr>
                      <a:r>
                        <a:rPr lang="en-US" sz="1100" b="1" u="none" strike="noStrike" cap="none" dirty="0">
                          <a:solidFill>
                            <a:srgbClr val="080808"/>
                          </a:solidFill>
                          <a:sym typeface="Arial"/>
                        </a:rPr>
                        <a:t>Reason</a:t>
                      </a:r>
                      <a:endParaRPr lang="en-US" sz="1100" b="1" i="0" u="none" strike="noStrike" cap="none" dirty="0">
                        <a:solidFill>
                          <a:srgbClr val="080808"/>
                        </a:solidFill>
                        <a:latin typeface="+mn-lt"/>
                        <a:ea typeface="+mn-ea"/>
                        <a:cs typeface="+mn-cs"/>
                        <a:sym typeface="Arial"/>
                      </a:endParaRPr>
                    </a:p>
                  </a:txBody>
                  <a:tcPr marL="28189" marR="28189" marT="14094" marB="14094" anchor="ctr"/>
                </a:tc>
                <a:tc>
                  <a:txBody>
                    <a:bodyPr/>
                    <a:lstStyle/>
                    <a:p>
                      <a:pPr marR="0" algn="l" rtl="0">
                        <a:lnSpc>
                          <a:spcPct val="100000"/>
                        </a:lnSpc>
                        <a:spcBef>
                          <a:spcPts val="0"/>
                        </a:spcBef>
                        <a:spcAft>
                          <a:spcPts val="0"/>
                        </a:spcAft>
                        <a:buClr>
                          <a:srgbClr val="000000"/>
                        </a:buClr>
                        <a:buFont typeface="Arial"/>
                      </a:pPr>
                      <a:r>
                        <a:rPr lang="en-US" sz="1100" b="1" u="none" strike="noStrike" cap="none">
                          <a:solidFill>
                            <a:srgbClr val="080808"/>
                          </a:solidFill>
                          <a:sym typeface="Arial"/>
                        </a:rPr>
                        <a:t>Details</a:t>
                      </a:r>
                      <a:endParaRPr lang="en-US" sz="1100" b="1" i="0" u="none" strike="noStrike" cap="none">
                        <a:solidFill>
                          <a:srgbClr val="080808"/>
                        </a:solidFill>
                        <a:latin typeface="+mn-lt"/>
                        <a:ea typeface="+mn-ea"/>
                        <a:cs typeface="+mn-cs"/>
                        <a:sym typeface="Arial"/>
                      </a:endParaRPr>
                    </a:p>
                  </a:txBody>
                  <a:tcPr marL="28189" marR="28189" marT="14094" marB="14094" anchor="ctr"/>
                </a:tc>
                <a:extLst>
                  <a:ext uri="{0D108BD9-81ED-4DB2-BD59-A6C34878D82A}">
                    <a16:rowId xmlns:a16="http://schemas.microsoft.com/office/drawing/2014/main" val="949220988"/>
                  </a:ext>
                </a:extLst>
              </a:tr>
              <a:tr h="757366">
                <a:tc>
                  <a:txBody>
                    <a:bodyPr/>
                    <a:lstStyle/>
                    <a:p>
                      <a:pPr marR="0" algn="l" rtl="0">
                        <a:lnSpc>
                          <a:spcPct val="100000"/>
                        </a:lnSpc>
                        <a:spcBef>
                          <a:spcPts val="0"/>
                        </a:spcBef>
                        <a:spcAft>
                          <a:spcPts val="0"/>
                        </a:spcAft>
                        <a:buClr>
                          <a:srgbClr val="000000"/>
                        </a:buClr>
                        <a:buFont typeface="Arial"/>
                      </a:pPr>
                      <a:r>
                        <a:rPr lang="en-US" sz="1100" b="0" u="none" strike="noStrike" cap="none" dirty="0">
                          <a:solidFill>
                            <a:srgbClr val="080808"/>
                          </a:solidFill>
                          <a:sym typeface="Arial"/>
                        </a:rPr>
                        <a:t>1. Delivers Business Value Sooner</a:t>
                      </a:r>
                      <a:endParaRPr lang="en-US" sz="1100" b="0" i="0" u="none" strike="noStrike" cap="none" dirty="0">
                        <a:solidFill>
                          <a:srgbClr val="080808"/>
                        </a:solidFill>
                        <a:latin typeface="+mn-lt"/>
                        <a:ea typeface="+mn-ea"/>
                        <a:cs typeface="+mn-cs"/>
                        <a:sym typeface="Arial"/>
                      </a:endParaRPr>
                    </a:p>
                  </a:txBody>
                  <a:tcPr marL="28189" marR="28189" marT="14094" marB="14094" anchor="ctr"/>
                </a:tc>
                <a:tc>
                  <a:txBody>
                    <a:bodyPr/>
                    <a:lstStyle/>
                    <a:p>
                      <a:pPr marR="0" algn="l" rtl="0">
                        <a:lnSpc>
                          <a:spcPct val="100000"/>
                        </a:lnSpc>
                        <a:spcBef>
                          <a:spcPts val="0"/>
                        </a:spcBef>
                        <a:spcAft>
                          <a:spcPts val="0"/>
                        </a:spcAft>
                        <a:buClr>
                          <a:srgbClr val="000000"/>
                        </a:buClr>
                        <a:buFont typeface="Arial"/>
                      </a:pPr>
                      <a:r>
                        <a:rPr lang="en-US" sz="1100" b="0" u="none" strike="noStrike" cap="none">
                          <a:solidFill>
                            <a:srgbClr val="080808"/>
                          </a:solidFill>
                          <a:sym typeface="Arial"/>
                        </a:rPr>
                        <a:t>Agile allows WorldVisitz to launch core features like flight booking and payment much earlier than Waterfall. This incremental delivery approach accelerates monetization and captures early market share.</a:t>
                      </a:r>
                      <a:endParaRPr lang="en-US" sz="1100" b="0" i="0" u="none" strike="noStrike" cap="none">
                        <a:solidFill>
                          <a:srgbClr val="080808"/>
                        </a:solidFill>
                        <a:latin typeface="+mn-lt"/>
                        <a:ea typeface="+mn-ea"/>
                        <a:cs typeface="+mn-cs"/>
                        <a:sym typeface="Arial"/>
                      </a:endParaRPr>
                    </a:p>
                  </a:txBody>
                  <a:tcPr marL="28189" marR="28189" marT="14094" marB="14094" anchor="ctr"/>
                </a:tc>
                <a:extLst>
                  <a:ext uri="{0D108BD9-81ED-4DB2-BD59-A6C34878D82A}">
                    <a16:rowId xmlns:a16="http://schemas.microsoft.com/office/drawing/2014/main" val="1256763229"/>
                  </a:ext>
                </a:extLst>
              </a:tr>
              <a:tr h="757366">
                <a:tc>
                  <a:txBody>
                    <a:bodyPr/>
                    <a:lstStyle/>
                    <a:p>
                      <a:pPr marR="0" algn="l" rtl="0">
                        <a:lnSpc>
                          <a:spcPct val="100000"/>
                        </a:lnSpc>
                        <a:spcBef>
                          <a:spcPts val="0"/>
                        </a:spcBef>
                        <a:spcAft>
                          <a:spcPts val="0"/>
                        </a:spcAft>
                        <a:buClr>
                          <a:srgbClr val="000000"/>
                        </a:buClr>
                        <a:buFont typeface="Arial"/>
                      </a:pPr>
                      <a:r>
                        <a:rPr lang="en-US" sz="1100" b="0" u="none" strike="noStrike" cap="none">
                          <a:solidFill>
                            <a:srgbClr val="080808"/>
                          </a:solidFill>
                          <a:sym typeface="Arial"/>
                        </a:rPr>
                        <a:t>2. Adapts to Change Quickly</a:t>
                      </a:r>
                      <a:endParaRPr lang="en-US" sz="1100" b="0" i="0" u="none" strike="noStrike" cap="none">
                        <a:solidFill>
                          <a:srgbClr val="080808"/>
                        </a:solidFill>
                        <a:latin typeface="+mn-lt"/>
                        <a:ea typeface="+mn-ea"/>
                        <a:cs typeface="+mn-cs"/>
                        <a:sym typeface="Arial"/>
                      </a:endParaRPr>
                    </a:p>
                  </a:txBody>
                  <a:tcPr marL="28189" marR="28189" marT="14094" marB="14094" anchor="ctr"/>
                </a:tc>
                <a:tc>
                  <a:txBody>
                    <a:bodyPr/>
                    <a:lstStyle/>
                    <a:p>
                      <a:pPr marR="0" algn="l" rtl="0">
                        <a:lnSpc>
                          <a:spcPct val="100000"/>
                        </a:lnSpc>
                        <a:spcBef>
                          <a:spcPts val="0"/>
                        </a:spcBef>
                        <a:spcAft>
                          <a:spcPts val="0"/>
                        </a:spcAft>
                        <a:buClr>
                          <a:srgbClr val="000000"/>
                        </a:buClr>
                        <a:buFont typeface="Arial"/>
                      </a:pPr>
                      <a:r>
                        <a:rPr lang="en-US" sz="1100" b="0" u="none" strike="noStrike" cap="none" dirty="0">
                          <a:solidFill>
                            <a:srgbClr val="080808"/>
                          </a:solidFill>
                          <a:sym typeface="Arial"/>
                        </a:rPr>
                        <a:t>In the dynamic travel industry, Agile enables continuous response to customer needs and competitive trends—critical for optimizing upselling strategies and integrations with partners (e.g., </a:t>
                      </a:r>
                      <a:r>
                        <a:rPr lang="en-US" sz="1100" b="0" u="none" strike="noStrike" cap="none" dirty="0" err="1">
                          <a:solidFill>
                            <a:srgbClr val="080808"/>
                          </a:solidFill>
                          <a:sym typeface="Arial"/>
                        </a:rPr>
                        <a:t>HotelzMotelz</a:t>
                      </a:r>
                      <a:r>
                        <a:rPr lang="en-US" sz="1100" b="0" u="none" strike="noStrike" cap="none" dirty="0">
                          <a:solidFill>
                            <a:srgbClr val="080808"/>
                          </a:solidFill>
                          <a:sym typeface="Arial"/>
                        </a:rPr>
                        <a:t>, </a:t>
                      </a:r>
                      <a:r>
                        <a:rPr lang="en-US" sz="1100" b="0" u="none" strike="noStrike" cap="none" dirty="0" err="1">
                          <a:solidFill>
                            <a:srgbClr val="080808"/>
                          </a:solidFill>
                          <a:sym typeface="Arial"/>
                        </a:rPr>
                        <a:t>AutoRentalz</a:t>
                      </a:r>
                      <a:r>
                        <a:rPr lang="en-US" sz="1100" b="0" u="none" strike="noStrike" cap="none" dirty="0">
                          <a:solidFill>
                            <a:srgbClr val="080808"/>
                          </a:solidFill>
                          <a:sym typeface="Arial"/>
                        </a:rPr>
                        <a:t>).</a:t>
                      </a:r>
                      <a:endParaRPr lang="en-US" sz="1100" b="0" i="0" u="none" strike="noStrike" cap="none" dirty="0">
                        <a:solidFill>
                          <a:srgbClr val="080808"/>
                        </a:solidFill>
                        <a:latin typeface="+mn-lt"/>
                        <a:ea typeface="+mn-ea"/>
                        <a:cs typeface="+mn-cs"/>
                        <a:sym typeface="Arial"/>
                      </a:endParaRPr>
                    </a:p>
                  </a:txBody>
                  <a:tcPr marL="28189" marR="28189" marT="14094" marB="14094" anchor="ctr"/>
                </a:tc>
                <a:extLst>
                  <a:ext uri="{0D108BD9-81ED-4DB2-BD59-A6C34878D82A}">
                    <a16:rowId xmlns:a16="http://schemas.microsoft.com/office/drawing/2014/main" val="563134413"/>
                  </a:ext>
                </a:extLst>
              </a:tr>
              <a:tr h="617851">
                <a:tc>
                  <a:txBody>
                    <a:bodyPr/>
                    <a:lstStyle/>
                    <a:p>
                      <a:pPr marR="0" algn="l" rtl="0">
                        <a:lnSpc>
                          <a:spcPct val="100000"/>
                        </a:lnSpc>
                        <a:spcBef>
                          <a:spcPts val="0"/>
                        </a:spcBef>
                        <a:spcAft>
                          <a:spcPts val="0"/>
                        </a:spcAft>
                        <a:buClr>
                          <a:srgbClr val="000000"/>
                        </a:buClr>
                        <a:buFont typeface="Arial"/>
                      </a:pPr>
                      <a:r>
                        <a:rPr lang="en-US" sz="1100" b="0" u="none" strike="noStrike" cap="none">
                          <a:solidFill>
                            <a:srgbClr val="080808"/>
                          </a:solidFill>
                          <a:sym typeface="Arial"/>
                        </a:rPr>
                        <a:t>3. Breaks Down Team Silos</a:t>
                      </a:r>
                      <a:endParaRPr lang="en-US" sz="1100" b="0" i="0" u="none" strike="noStrike" cap="none">
                        <a:solidFill>
                          <a:srgbClr val="080808"/>
                        </a:solidFill>
                        <a:latin typeface="+mn-lt"/>
                        <a:ea typeface="+mn-ea"/>
                        <a:cs typeface="+mn-cs"/>
                        <a:sym typeface="Arial"/>
                      </a:endParaRPr>
                    </a:p>
                  </a:txBody>
                  <a:tcPr marL="28189" marR="28189" marT="14094" marB="14094" anchor="ctr"/>
                </a:tc>
                <a:tc>
                  <a:txBody>
                    <a:bodyPr/>
                    <a:lstStyle/>
                    <a:p>
                      <a:pPr marR="0" algn="l" rtl="0">
                        <a:lnSpc>
                          <a:spcPct val="100000"/>
                        </a:lnSpc>
                        <a:spcBef>
                          <a:spcPts val="0"/>
                        </a:spcBef>
                        <a:spcAft>
                          <a:spcPts val="0"/>
                        </a:spcAft>
                        <a:buClr>
                          <a:srgbClr val="000000"/>
                        </a:buClr>
                        <a:buFont typeface="Arial"/>
                      </a:pPr>
                      <a:r>
                        <a:rPr lang="en-US" sz="1100" b="0" u="none" strike="noStrike" cap="none" dirty="0">
                          <a:solidFill>
                            <a:srgbClr val="080808"/>
                          </a:solidFill>
                          <a:sym typeface="Arial"/>
                        </a:rPr>
                        <a:t>Agile promotes cross-functional teams and daily collaboration—addressing the current disconnect between project management, offshore/onshore developers, QA, and SMEs.</a:t>
                      </a:r>
                      <a:endParaRPr lang="en-US" sz="1100" b="0" i="0" u="none" strike="noStrike" cap="none" dirty="0">
                        <a:solidFill>
                          <a:srgbClr val="080808"/>
                        </a:solidFill>
                        <a:latin typeface="+mn-lt"/>
                        <a:ea typeface="+mn-ea"/>
                        <a:cs typeface="+mn-cs"/>
                        <a:sym typeface="Arial"/>
                      </a:endParaRPr>
                    </a:p>
                  </a:txBody>
                  <a:tcPr marL="28189" marR="28189" marT="14094" marB="14094" anchor="ctr"/>
                </a:tc>
                <a:extLst>
                  <a:ext uri="{0D108BD9-81ED-4DB2-BD59-A6C34878D82A}">
                    <a16:rowId xmlns:a16="http://schemas.microsoft.com/office/drawing/2014/main" val="2761555865"/>
                  </a:ext>
                </a:extLst>
              </a:tr>
              <a:tr h="617851">
                <a:tc>
                  <a:txBody>
                    <a:bodyPr/>
                    <a:lstStyle/>
                    <a:p>
                      <a:pPr marR="0" algn="l" rtl="0">
                        <a:lnSpc>
                          <a:spcPct val="100000"/>
                        </a:lnSpc>
                        <a:spcBef>
                          <a:spcPts val="0"/>
                        </a:spcBef>
                        <a:spcAft>
                          <a:spcPts val="0"/>
                        </a:spcAft>
                        <a:buClr>
                          <a:srgbClr val="000000"/>
                        </a:buClr>
                        <a:buFont typeface="Arial"/>
                      </a:pPr>
                      <a:r>
                        <a:rPr lang="en-US" sz="1100" b="0" u="none" strike="noStrike" cap="none">
                          <a:solidFill>
                            <a:srgbClr val="080808"/>
                          </a:solidFill>
                          <a:sym typeface="Arial"/>
                        </a:rPr>
                        <a:t>4. Encourages Continuous Improvement</a:t>
                      </a:r>
                      <a:endParaRPr lang="en-US" sz="1100" b="0" i="0" u="none" strike="noStrike" cap="none">
                        <a:solidFill>
                          <a:srgbClr val="080808"/>
                        </a:solidFill>
                        <a:latin typeface="+mn-lt"/>
                        <a:ea typeface="+mn-ea"/>
                        <a:cs typeface="+mn-cs"/>
                        <a:sym typeface="Arial"/>
                      </a:endParaRPr>
                    </a:p>
                  </a:txBody>
                  <a:tcPr marL="28189" marR="28189" marT="14094" marB="14094" anchor="ctr"/>
                </a:tc>
                <a:tc>
                  <a:txBody>
                    <a:bodyPr/>
                    <a:lstStyle/>
                    <a:p>
                      <a:pPr marR="0" algn="l" rtl="0">
                        <a:lnSpc>
                          <a:spcPct val="100000"/>
                        </a:lnSpc>
                        <a:spcBef>
                          <a:spcPts val="0"/>
                        </a:spcBef>
                        <a:spcAft>
                          <a:spcPts val="0"/>
                        </a:spcAft>
                        <a:buClr>
                          <a:srgbClr val="000000"/>
                        </a:buClr>
                        <a:buFont typeface="Arial"/>
                      </a:pPr>
                      <a:r>
                        <a:rPr lang="en-US" sz="1100" b="0" u="none" strike="noStrike" cap="none" dirty="0">
                          <a:solidFill>
                            <a:srgbClr val="080808"/>
                          </a:solidFill>
                          <a:sym typeface="Arial"/>
                        </a:rPr>
                        <a:t>Through retrospectives and feedback loops, Agile helps resolve the issues of weak coding standards, poor knowledge sharing, and late-stage testing currently plaguing the team.</a:t>
                      </a:r>
                      <a:endParaRPr lang="en-US" sz="1100" b="0" i="0" u="none" strike="noStrike" cap="none" dirty="0">
                        <a:solidFill>
                          <a:srgbClr val="080808"/>
                        </a:solidFill>
                        <a:latin typeface="+mn-lt"/>
                        <a:ea typeface="+mn-ea"/>
                        <a:cs typeface="+mn-cs"/>
                        <a:sym typeface="Arial"/>
                      </a:endParaRPr>
                    </a:p>
                  </a:txBody>
                  <a:tcPr marL="28189" marR="28189" marT="14094" marB="14094" anchor="ctr"/>
                </a:tc>
                <a:extLst>
                  <a:ext uri="{0D108BD9-81ED-4DB2-BD59-A6C34878D82A}">
                    <a16:rowId xmlns:a16="http://schemas.microsoft.com/office/drawing/2014/main" val="3548165719"/>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7"/>
          <p:cNvSpPr txBox="1">
            <a:spLocks noGrp="1"/>
          </p:cNvSpPr>
          <p:nvPr>
            <p:ph type="body" idx="1"/>
          </p:nvPr>
        </p:nvSpPr>
        <p:spPr>
          <a:xfrm>
            <a:off x="457200" y="1447651"/>
            <a:ext cx="8229600" cy="3096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dirty="0"/>
              <a:t>(ii) incorporate at least two Agile principles</a:t>
            </a:r>
            <a:endParaRPr dirty="0"/>
          </a:p>
        </p:txBody>
      </p:sp>
      <p:sp>
        <p:nvSpPr>
          <p:cNvPr id="186" name="Google Shape;186;p37"/>
          <p:cNvSpPr txBox="1">
            <a:spLocks noGrp="1"/>
          </p:cNvSpPr>
          <p:nvPr>
            <p:ph type="title"/>
          </p:nvPr>
        </p:nvSpPr>
        <p:spPr>
          <a:xfrm>
            <a:off x="457200" y="304800"/>
            <a:ext cx="8229600" cy="5952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dirty="0"/>
              <a:t>The benefits of Business Agility to WorldVisitz</a:t>
            </a:r>
            <a:endParaRPr dirty="0"/>
          </a:p>
        </p:txBody>
      </p:sp>
      <p:sp>
        <p:nvSpPr>
          <p:cNvPr id="187" name="Google Shape;187;p37"/>
          <p:cNvSpPr txBox="1">
            <a:spLocks noGrp="1"/>
          </p:cNvSpPr>
          <p:nvPr>
            <p:ph type="body" idx="3"/>
          </p:nvPr>
        </p:nvSpPr>
        <p:spPr>
          <a:xfrm>
            <a:off x="457200" y="2083238"/>
            <a:ext cx="8229600" cy="2490300"/>
          </a:xfrm>
          <a:prstGeom prst="rect">
            <a:avLst/>
          </a:prstGeom>
        </p:spPr>
        <p:txBody>
          <a:bodyPr spcFirstLastPara="1" wrap="square" lIns="34275" tIns="34275" rIns="34275" bIns="34275" anchor="ctr" anchorCtr="0">
            <a:noAutofit/>
          </a:bodyPr>
          <a:lstStyle/>
          <a:p>
            <a:pPr marL="0" lvl="0" indent="0" algn="l" rtl="0">
              <a:spcBef>
                <a:spcPts val="700"/>
              </a:spcBef>
              <a:spcAft>
                <a:spcPts val="0"/>
              </a:spcAft>
              <a:buNone/>
            </a:pPr>
            <a:r>
              <a:rPr lang="en-US" sz="1600" b="1" dirty="0">
                <a:solidFill>
                  <a:srgbClr val="080808"/>
                </a:solidFill>
                <a:latin typeface="+mn-lt"/>
              </a:rPr>
              <a:t>Principle #1 </a:t>
            </a:r>
            <a:r>
              <a:rPr lang="en-US" sz="1600" dirty="0">
                <a:solidFill>
                  <a:srgbClr val="080808"/>
                </a:solidFill>
                <a:latin typeface="+mn-lt"/>
              </a:rPr>
              <a:t>– </a:t>
            </a:r>
            <a:r>
              <a:rPr lang="en-US" sz="1400" dirty="0">
                <a:solidFill>
                  <a:srgbClr val="080808"/>
                </a:solidFill>
                <a:latin typeface="+mn-lt"/>
              </a:rPr>
              <a:t>Early and Continuous </a:t>
            </a:r>
            <a:r>
              <a:rPr lang="en-US" sz="1400" dirty="0" err="1">
                <a:solidFill>
                  <a:srgbClr val="080808"/>
                </a:solidFill>
                <a:latin typeface="+mn-lt"/>
              </a:rPr>
              <a:t>Delivery“Our</a:t>
            </a:r>
            <a:r>
              <a:rPr lang="en-US" sz="1400" dirty="0">
                <a:solidFill>
                  <a:srgbClr val="080808"/>
                </a:solidFill>
                <a:latin typeface="+mn-lt"/>
              </a:rPr>
              <a:t> highest priority is to satisfy the customer through early and continuous delivery of valuable software.”</a:t>
            </a:r>
            <a:r>
              <a:rPr lang="en-US" sz="1400" dirty="0" err="1">
                <a:solidFill>
                  <a:srgbClr val="080808"/>
                </a:solidFill>
                <a:latin typeface="+mn-lt"/>
              </a:rPr>
              <a:t>WorldVisitz</a:t>
            </a:r>
            <a:r>
              <a:rPr lang="en-US" sz="1400" dirty="0">
                <a:solidFill>
                  <a:srgbClr val="080808"/>
                </a:solidFill>
                <a:latin typeface="+mn-lt"/>
              </a:rPr>
              <a:t> will see working versions of the product every 2–3 weeks, allowing faster go-to-market.</a:t>
            </a:r>
          </a:p>
          <a:p>
            <a:pPr marL="0" lvl="0" indent="0" algn="l" rtl="0">
              <a:spcBef>
                <a:spcPts val="700"/>
              </a:spcBef>
              <a:spcAft>
                <a:spcPts val="0"/>
              </a:spcAft>
              <a:buNone/>
            </a:pPr>
            <a:endParaRPr lang="en-US" sz="1600" dirty="0">
              <a:solidFill>
                <a:srgbClr val="080808"/>
              </a:solidFill>
              <a:latin typeface="+mn-lt"/>
            </a:endParaRPr>
          </a:p>
          <a:p>
            <a:pPr marL="0" lvl="0" indent="0" algn="l" rtl="0">
              <a:spcBef>
                <a:spcPts val="700"/>
              </a:spcBef>
              <a:spcAft>
                <a:spcPts val="0"/>
              </a:spcAft>
              <a:buNone/>
            </a:pPr>
            <a:r>
              <a:rPr lang="en-US" sz="1600" b="1" dirty="0">
                <a:solidFill>
                  <a:srgbClr val="080808"/>
                </a:solidFill>
                <a:latin typeface="+mn-lt"/>
              </a:rPr>
              <a:t>Principle #12</a:t>
            </a:r>
            <a:r>
              <a:rPr lang="en-US" sz="1600" dirty="0">
                <a:solidFill>
                  <a:srgbClr val="080808"/>
                </a:solidFill>
                <a:latin typeface="+mn-lt"/>
              </a:rPr>
              <a:t> – </a:t>
            </a:r>
            <a:r>
              <a:rPr lang="en-US" sz="1400" dirty="0">
                <a:solidFill>
                  <a:srgbClr val="080808"/>
                </a:solidFill>
                <a:latin typeface="+mn-lt"/>
              </a:rPr>
              <a:t>Reflect and Adjust </a:t>
            </a:r>
            <a:r>
              <a:rPr lang="en-US" sz="1400" dirty="0" err="1">
                <a:solidFill>
                  <a:srgbClr val="080808"/>
                </a:solidFill>
                <a:latin typeface="+mn-lt"/>
              </a:rPr>
              <a:t>Regularly“At</a:t>
            </a:r>
            <a:r>
              <a:rPr lang="en-US" sz="1400" dirty="0">
                <a:solidFill>
                  <a:srgbClr val="080808"/>
                </a:solidFill>
                <a:latin typeface="+mn-lt"/>
              </a:rPr>
              <a:t> regular intervals, the team reflects on how to become more effective, then tunes and adjusts its behavior </a:t>
            </a:r>
            <a:r>
              <a:rPr lang="en-US" sz="1400" dirty="0" err="1">
                <a:solidFill>
                  <a:srgbClr val="080808"/>
                </a:solidFill>
                <a:latin typeface="+mn-lt"/>
              </a:rPr>
              <a:t>accordingly.”This</a:t>
            </a:r>
            <a:r>
              <a:rPr lang="en-US" sz="1400" dirty="0">
                <a:solidFill>
                  <a:srgbClr val="080808"/>
                </a:solidFill>
                <a:latin typeface="+mn-lt"/>
              </a:rPr>
              <a:t> helps address gaps in team alignment, testing timing, and communication between distributed teams.</a:t>
            </a:r>
            <a:endParaRPr sz="1600" dirty="0">
              <a:solidFill>
                <a:srgbClr val="080808"/>
              </a:solidFill>
              <a:latin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8"/>
          <p:cNvSpPr txBox="1">
            <a:spLocks noGrp="1"/>
          </p:cNvSpPr>
          <p:nvPr>
            <p:ph type="body" idx="1"/>
          </p:nvPr>
        </p:nvSpPr>
        <p:spPr>
          <a:xfrm>
            <a:off x="372979" y="1419577"/>
            <a:ext cx="4114800" cy="1792854"/>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US" sz="1600" dirty="0">
                <a:latin typeface="+mn-lt"/>
              </a:rPr>
              <a:t>The </a:t>
            </a:r>
            <a:r>
              <a:rPr lang="en-US" sz="1600" b="1" dirty="0">
                <a:latin typeface="+mn-lt"/>
              </a:rPr>
              <a:t>Agile Umbrella</a:t>
            </a:r>
            <a:r>
              <a:rPr lang="en-US" sz="1600" dirty="0">
                <a:latin typeface="+mn-lt"/>
              </a:rPr>
              <a:t> refers to a collection of methodologies that align with Agile values and principles, offering different approaches to iterative and incremental software delivery.</a:t>
            </a:r>
            <a:br>
              <a:rPr lang="en-US" sz="1600" dirty="0">
                <a:latin typeface="+mn-lt"/>
              </a:rPr>
            </a:br>
            <a:r>
              <a:rPr lang="en-US" sz="1600" dirty="0">
                <a:latin typeface="+mn-lt"/>
              </a:rPr>
              <a:t>These include </a:t>
            </a:r>
            <a:r>
              <a:rPr lang="en-US" sz="1600" b="1" dirty="0">
                <a:latin typeface="+mn-lt"/>
              </a:rPr>
              <a:t>Scrum</a:t>
            </a:r>
            <a:r>
              <a:rPr lang="en-US" sz="1600" dirty="0">
                <a:latin typeface="+mn-lt"/>
              </a:rPr>
              <a:t>, </a:t>
            </a:r>
            <a:r>
              <a:rPr lang="en-US" sz="1600" b="1" dirty="0">
                <a:latin typeface="+mn-lt"/>
              </a:rPr>
              <a:t>Kanban</a:t>
            </a:r>
            <a:r>
              <a:rPr lang="en-US" sz="1600" dirty="0">
                <a:latin typeface="+mn-lt"/>
              </a:rPr>
              <a:t>, </a:t>
            </a:r>
            <a:r>
              <a:rPr lang="en-US" sz="1600" b="1" dirty="0">
                <a:latin typeface="+mn-lt"/>
              </a:rPr>
              <a:t>XP</a:t>
            </a:r>
            <a:r>
              <a:rPr lang="en-US" sz="1600" dirty="0">
                <a:latin typeface="+mn-lt"/>
              </a:rPr>
              <a:t>, and others—each adaptable based on the nature of work, team maturity, and project complexity.</a:t>
            </a:r>
            <a:endParaRPr sz="1600" dirty="0">
              <a:latin typeface="+mn-lt"/>
            </a:endParaRPr>
          </a:p>
        </p:txBody>
      </p:sp>
      <p:sp>
        <p:nvSpPr>
          <p:cNvPr id="195" name="Google Shape;195;p38"/>
          <p:cNvSpPr txBox="1">
            <a:spLocks noGrp="1"/>
          </p:cNvSpPr>
          <p:nvPr>
            <p:ph type="title"/>
          </p:nvPr>
        </p:nvSpPr>
        <p:spPr>
          <a:xfrm>
            <a:off x="457200" y="304800"/>
            <a:ext cx="8229600" cy="5952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dirty="0"/>
              <a:t>What is Agile Umbrella</a:t>
            </a:r>
            <a:endParaRPr dirty="0"/>
          </a:p>
        </p:txBody>
      </p:sp>
      <p:pic>
        <p:nvPicPr>
          <p:cNvPr id="3074" name="Picture 2" descr="Understanding Frameworks: Why They Matter for Success | Aleph Global Scrum  Team">
            <a:extLst>
              <a:ext uri="{FF2B5EF4-FFF2-40B4-BE49-F238E27FC236}">
                <a16:creationId xmlns:a16="http://schemas.microsoft.com/office/drawing/2014/main" id="{9B0A1E3B-C953-3E61-658B-0054D66CD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8884" y="900000"/>
            <a:ext cx="4114800" cy="32424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dacity Template 16x9">
  <a:themeElements>
    <a:clrScheme name="White">
      <a:dk1>
        <a:srgbClr val="2E3D49"/>
      </a:dk1>
      <a:lt1>
        <a:srgbClr val="7D97AD"/>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0f1e79fc-1f4d-4187-a67d-c1c5354c13f8}" enabled="1" method="Standard" siteId="{e1304ad9-93ba-4557-8b20-8c1c1143b399}" contentBits="2" removed="0"/>
</clbl:labelList>
</file>

<file path=docProps/app.xml><?xml version="1.0" encoding="utf-8"?>
<Properties xmlns="http://schemas.openxmlformats.org/officeDocument/2006/extended-properties" xmlns:vt="http://schemas.openxmlformats.org/officeDocument/2006/docPropsVTypes">
  <TotalTime>160</TotalTime>
  <Words>1355</Words>
  <Application>Microsoft Office PowerPoint</Application>
  <PresentationFormat>On-screen Show (16:9)</PresentationFormat>
  <Paragraphs>184</Paragraphs>
  <Slides>14</Slides>
  <Notes>14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14</vt:i4>
      </vt:variant>
    </vt:vector>
  </HeadingPairs>
  <TitlesOfParts>
    <vt:vector size="20" baseType="lpstr">
      <vt:lpstr>Calibri</vt:lpstr>
      <vt:lpstr>Cabin</vt:lpstr>
      <vt:lpstr>Open Sans</vt:lpstr>
      <vt:lpstr>Arial</vt:lpstr>
      <vt:lpstr>Simple Light</vt:lpstr>
      <vt:lpstr>Udacity Template 16x9</vt:lpstr>
      <vt:lpstr>WorldVisitz Mobile Application Agile Delivery Launch</vt:lpstr>
      <vt:lpstr>Part 1: How WorldVisitz Can Benefit From Agile </vt:lpstr>
      <vt:lpstr>What is Agile?</vt:lpstr>
      <vt:lpstr>What is Agile manifesto?</vt:lpstr>
      <vt:lpstr>What is Agile manifesto?</vt:lpstr>
      <vt:lpstr>Key differences between Agile and Waterfall</vt:lpstr>
      <vt:lpstr>The benefits of Business Agility to WorldVisitz</vt:lpstr>
      <vt:lpstr>The benefits of Business Agility to WorldVisitz</vt:lpstr>
      <vt:lpstr>What is Agile Umbrella</vt:lpstr>
      <vt:lpstr>What is Agile Umbrella</vt:lpstr>
      <vt:lpstr>Part 2: The Optimal Agile Framework for WorldVisitz</vt:lpstr>
      <vt:lpstr>Recommendations and justifications for WorldVisitz</vt:lpstr>
      <vt:lpstr>Recommendations and justifications for WorldVisitz</vt:lpstr>
      <vt:lpstr>Recommendations and justifications for WorldVisitz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Salma Attia | Ejada Systems</dc:creator>
  <cp:lastModifiedBy>Salma Attia | Ejada Systems</cp:lastModifiedBy>
  <cp:revision>20</cp:revision>
  <dcterms:modified xsi:type="dcterms:W3CDTF">2025-04-23T11:50:32Z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Simple Light:3\Udacity Template 16x9:3</vt:lpwstr>
  </property>
  <property fmtid="{D5CDD505-2E9C-101B-9397-08002B2CF9AE}" pid="3" name="ClassificationContentMarkingFooterText">
    <vt:lpwstr>Ejada Internal Use Only</vt:lpwstr>
  </property>
</Properties>
</file>