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4"/>
  </p:notesMasterIdLst>
  <p:sldIdLst>
    <p:sldId id="256" r:id="rId3"/>
    <p:sldId id="258" r:id="rId4"/>
    <p:sldId id="259" r:id="rId5"/>
    <p:sldId id="260" r:id="rId6"/>
    <p:sldId id="261" r:id="rId7"/>
    <p:sldId id="262" r:id="rId8"/>
    <p:sldId id="267"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e57a71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e57a717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1e57a717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1e57a717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c535a6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c535a6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1e57a717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1e57a717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Agile empowers the team—not just to deliver faster, but to </a:t>
            </a:r>
            <a:r>
              <a:rPr lang="en-US" b="1" dirty="0"/>
              <a:t>own their work</a:t>
            </a:r>
            <a:r>
              <a:rPr lang="en-US" dirty="0"/>
              <a:t>, </a:t>
            </a:r>
            <a:r>
              <a:rPr lang="en-US" b="1" dirty="0"/>
              <a:t>collaborate more deeply</a:t>
            </a:r>
            <a:r>
              <a:rPr lang="en-US" dirty="0"/>
              <a:t>, and </a:t>
            </a:r>
            <a:r>
              <a:rPr lang="en-US" b="1" dirty="0"/>
              <a:t>grow professionally</a:t>
            </a:r>
            <a:r>
              <a:rPr lang="en-US" dirty="0"/>
              <a:t>. In the </a:t>
            </a:r>
            <a:r>
              <a:rPr lang="en-US" dirty="0" err="1"/>
              <a:t>WorldVisitz</a:t>
            </a:r>
            <a:r>
              <a:rPr lang="en-US" dirty="0"/>
              <a:t> context, where developers are split across time zones, Agile will help </a:t>
            </a:r>
            <a:r>
              <a:rPr lang="en-US" b="1" dirty="0"/>
              <a:t>break down silos</a:t>
            </a:r>
            <a:r>
              <a:rPr lang="en-US" dirty="0"/>
              <a:t>, </a:t>
            </a:r>
            <a:r>
              <a:rPr lang="en-US" b="1" dirty="0"/>
              <a:t>build trust</a:t>
            </a:r>
            <a:r>
              <a:rPr lang="en-US" dirty="0"/>
              <a:t>, and foster a more </a:t>
            </a:r>
            <a:r>
              <a:rPr lang="en-US" b="1" dirty="0"/>
              <a:t>collaborative, efficient, and motivated team</a:t>
            </a:r>
            <a:r>
              <a:rPr lang="en-US" dirty="0"/>
              <a:t> environment.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1e57a71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1e57a7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1e57a717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1e57a717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recommendation is a Burndown or Velocity chart. This radiator gives a quantitative picture of how the team is progressing toward completing the sprint goal. It shows if we're on track, ahead, or behind. It also helps in forecasting and planning future sprints more realistically. For stakeholders, it's a powerful visual that communicates progress at a glance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51e57a717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1e57a717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Daily Scrum is a quick team sync held every morning. It’s not a status report—it's a coordination meeting. The goal is to surface blockers and align on progress. Time-boxed to 15 minutes to keep it focused and energizing.</a:t>
            </a:r>
          </a:p>
          <a:p>
            <a:pPr marL="0" lvl="0" indent="0" algn="l" rtl="0">
              <a:spcBef>
                <a:spcPts val="0"/>
              </a:spcBef>
              <a:spcAft>
                <a:spcPts val="0"/>
              </a:spcAft>
              <a:buNone/>
            </a:pPr>
            <a:r>
              <a:rPr lang="en-US" dirty="0"/>
              <a:t>Sprint Planning kicks off the sprint. The Product Owner presents the top-priority items from the backlog. The team then discusses what they can realistically commit to. We define a Sprint Goal to stay focused and aligned.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3948D79E-B4ED-E20F-9862-9E86EC0AEA3B}"/>
            </a:ext>
          </a:extLst>
        </p:cNvPr>
        <p:cNvGrpSpPr/>
        <p:nvPr/>
      </p:nvGrpSpPr>
      <p:grpSpPr>
        <a:xfrm>
          <a:off x="0" y="0"/>
          <a:ext cx="0" cy="0"/>
          <a:chOff x="0" y="0"/>
          <a:chExt cx="0" cy="0"/>
        </a:xfrm>
      </p:grpSpPr>
      <p:sp>
        <p:nvSpPr>
          <p:cNvPr id="168" name="Google Shape;168;g151e57a7178_0_29:notes">
            <a:extLst>
              <a:ext uri="{FF2B5EF4-FFF2-40B4-BE49-F238E27FC236}">
                <a16:creationId xmlns:a16="http://schemas.microsoft.com/office/drawing/2014/main" id="{701FD09B-9F09-57B5-7324-AD64A2FA5D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51e57a7178_0_29:notes">
            <a:extLst>
              <a:ext uri="{FF2B5EF4-FFF2-40B4-BE49-F238E27FC236}">
                <a16:creationId xmlns:a16="http://schemas.microsoft.com/office/drawing/2014/main" id="{0CE0F20C-2F74-05E1-BFDF-03427BCC8B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Sprint Review is a chance to showcase completed work to stakeholders. It’s collaborative—stakeholders give feedback, which may influence the next sprint. It keeps development transparent and customer-focused.</a:t>
            </a:r>
          </a:p>
          <a:p>
            <a:pPr marL="0" lvl="0" indent="0" algn="l" rtl="0">
              <a:spcBef>
                <a:spcPts val="0"/>
              </a:spcBef>
              <a:spcAft>
                <a:spcPts val="0"/>
              </a:spcAft>
              <a:buNone/>
            </a:pPr>
            <a:r>
              <a:rPr lang="en-US" dirty="0"/>
              <a:t>The Retrospective is our team’s safe space to reflect. We talk openly about what worked and what didn’t. The most important part is identifying </a:t>
            </a:r>
            <a:r>
              <a:rPr lang="en-US" b="1" dirty="0"/>
              <a:t>actionable improvements</a:t>
            </a:r>
            <a:r>
              <a:rPr lang="en-US" dirty="0"/>
              <a:t> for the next sprint. This is how we grow as a team.</a:t>
            </a:r>
          </a:p>
          <a:p>
            <a:pPr marL="0" lvl="0" indent="0" algn="l" rtl="0">
              <a:spcBef>
                <a:spcPts val="0"/>
              </a:spcBef>
              <a:spcAft>
                <a:spcPts val="0"/>
              </a:spcAft>
              <a:buNone/>
            </a:pPr>
            <a:r>
              <a:rPr lang="en-US" dirty="0"/>
              <a:t>These ceremonies create rhythm and predictability, helping Agile teams stay aligned and continuously improve. By sticking to this schedule and using each ceremony purposefully, we maintain transparency, adapt quickly, and deliver value consistently.</a:t>
            </a:r>
            <a:endParaRPr dirty="0"/>
          </a:p>
        </p:txBody>
      </p:sp>
    </p:spTree>
    <p:extLst>
      <p:ext uri="{BB962C8B-B14F-4D97-AF65-F5344CB8AC3E}">
        <p14:creationId xmlns:p14="http://schemas.microsoft.com/office/powerpoint/2010/main" val="331168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1e57a717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1e57a717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1e57a71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1e57a71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806ECE9D-5E73-C23F-F894-9F7C0572D259}"/>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276B410-58EC-E326-13EE-6040DDEB7E56}"/>
              </a:ext>
            </a:extLst>
          </p:cNvPr>
          <p:cNvSpPr txBox="1"/>
          <p:nvPr userDrawn="1">
            <p:extLst>
              <p:ext uri="{1162E1C5-73C7-4A58-AE30-91384D911F3F}">
                <p184:classification xmlns:p184="http://schemas.microsoft.com/office/powerpoint/2018/4/main" val="ftr"/>
              </p:ext>
            </p:extLst>
          </p:nvPr>
        </p:nvSpPr>
        <p:spPr>
          <a:xfrm>
            <a:off x="3971925" y="49276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Onboarding - Presentation for the Agile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Salma Attia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6" name="Google Shape;196;p39"/>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Appendix 1 - Skill Gaps</a:t>
            </a:r>
            <a:endParaRPr dirty="0"/>
          </a:p>
        </p:txBody>
      </p:sp>
      <p:graphicFrame>
        <p:nvGraphicFramePr>
          <p:cNvPr id="4" name="Table 3">
            <a:extLst>
              <a:ext uri="{FF2B5EF4-FFF2-40B4-BE49-F238E27FC236}">
                <a16:creationId xmlns:a16="http://schemas.microsoft.com/office/drawing/2014/main" id="{2812109F-5559-42E4-6FA2-AED9FDCC047F}"/>
              </a:ext>
            </a:extLst>
          </p:cNvPr>
          <p:cNvGraphicFramePr>
            <a:graphicFrameLocks noGrp="1"/>
          </p:cNvGraphicFramePr>
          <p:nvPr>
            <p:extLst>
              <p:ext uri="{D42A27DB-BD31-4B8C-83A1-F6EECF244321}">
                <p14:modId xmlns:p14="http://schemas.microsoft.com/office/powerpoint/2010/main" val="3285450919"/>
              </p:ext>
            </p:extLst>
          </p:nvPr>
        </p:nvGraphicFramePr>
        <p:xfrm>
          <a:off x="457200" y="1137508"/>
          <a:ext cx="8349915" cy="3795637"/>
        </p:xfrm>
        <a:graphic>
          <a:graphicData uri="http://schemas.openxmlformats.org/drawingml/2006/table">
            <a:tbl>
              <a:tblPr firstRow="1" bandRow="1">
                <a:tableStyleId>{5C22544A-7EE6-4342-B048-85BDC9FD1C3A}</a:tableStyleId>
              </a:tblPr>
              <a:tblGrid>
                <a:gridCol w="2783305">
                  <a:extLst>
                    <a:ext uri="{9D8B030D-6E8A-4147-A177-3AD203B41FA5}">
                      <a16:colId xmlns:a16="http://schemas.microsoft.com/office/drawing/2014/main" val="2736519564"/>
                    </a:ext>
                  </a:extLst>
                </a:gridCol>
                <a:gridCol w="2783305">
                  <a:extLst>
                    <a:ext uri="{9D8B030D-6E8A-4147-A177-3AD203B41FA5}">
                      <a16:colId xmlns:a16="http://schemas.microsoft.com/office/drawing/2014/main" val="3827279740"/>
                    </a:ext>
                  </a:extLst>
                </a:gridCol>
                <a:gridCol w="2783305">
                  <a:extLst>
                    <a:ext uri="{9D8B030D-6E8A-4147-A177-3AD203B41FA5}">
                      <a16:colId xmlns:a16="http://schemas.microsoft.com/office/drawing/2014/main" val="2568578896"/>
                    </a:ext>
                  </a:extLst>
                </a:gridCol>
              </a:tblGrid>
              <a:tr h="130988">
                <a:tc>
                  <a:txBody>
                    <a:bodyPr/>
                    <a:lstStyle/>
                    <a:p>
                      <a:r>
                        <a:rPr lang="en-US" sz="1000" b="1">
                          <a:solidFill>
                            <a:srgbClr val="000000"/>
                          </a:solidFill>
                        </a:rPr>
                        <a:t>Category</a:t>
                      </a:r>
                      <a:endParaRPr lang="en-US" sz="1000">
                        <a:solidFill>
                          <a:srgbClr val="000000"/>
                        </a:solidFill>
                      </a:endParaRPr>
                    </a:p>
                  </a:txBody>
                  <a:tcPr marL="16890" marR="16890" marT="8445" marB="8445" anchor="ctr"/>
                </a:tc>
                <a:tc>
                  <a:txBody>
                    <a:bodyPr/>
                    <a:lstStyle/>
                    <a:p>
                      <a:r>
                        <a:rPr lang="en-US" sz="1000" b="1">
                          <a:solidFill>
                            <a:srgbClr val="000000"/>
                          </a:solidFill>
                        </a:rPr>
                        <a:t>Issue</a:t>
                      </a:r>
                      <a:endParaRPr lang="en-US" sz="1000">
                        <a:solidFill>
                          <a:srgbClr val="000000"/>
                        </a:solidFill>
                      </a:endParaRPr>
                    </a:p>
                  </a:txBody>
                  <a:tcPr marL="16890" marR="16890" marT="8445" marB="8445" anchor="ctr"/>
                </a:tc>
                <a:tc>
                  <a:txBody>
                    <a:bodyPr/>
                    <a:lstStyle/>
                    <a:p>
                      <a:r>
                        <a:rPr lang="en-US" sz="1000" b="1">
                          <a:solidFill>
                            <a:srgbClr val="000000"/>
                          </a:solidFill>
                        </a:rPr>
                        <a:t>Details</a:t>
                      </a:r>
                      <a:endParaRPr lang="en-US" sz="1000">
                        <a:solidFill>
                          <a:srgbClr val="000000"/>
                        </a:solidFill>
                      </a:endParaRPr>
                    </a:p>
                  </a:txBody>
                  <a:tcPr marL="16890" marR="16890" marT="8445" marB="8445" anchor="ctr"/>
                </a:tc>
                <a:extLst>
                  <a:ext uri="{0D108BD9-81ED-4DB2-BD59-A6C34878D82A}">
                    <a16:rowId xmlns:a16="http://schemas.microsoft.com/office/drawing/2014/main" val="2274589866"/>
                  </a:ext>
                </a:extLst>
              </a:tr>
              <a:tr h="513598">
                <a:tc>
                  <a:txBody>
                    <a:bodyPr/>
                    <a:lstStyle/>
                    <a:p>
                      <a:r>
                        <a:rPr lang="en-US" sz="1000" b="1">
                          <a:solidFill>
                            <a:srgbClr val="000000"/>
                          </a:solidFill>
                        </a:rPr>
                        <a:t>Planning &amp; Control</a:t>
                      </a:r>
                      <a:endParaRPr lang="en-US" sz="1000">
                        <a:solidFill>
                          <a:srgbClr val="000000"/>
                        </a:solidFill>
                      </a:endParaRPr>
                    </a:p>
                  </a:txBody>
                  <a:tcPr marL="16890" marR="16890" marT="8445" marB="8445" anchor="ctr"/>
                </a:tc>
                <a:tc>
                  <a:txBody>
                    <a:bodyPr/>
                    <a:lstStyle/>
                    <a:p>
                      <a:r>
                        <a:rPr lang="en-US" sz="1000">
                          <a:solidFill>
                            <a:srgbClr val="000000"/>
                          </a:solidFill>
                        </a:rPr>
                        <a:t>Overly centralized planning</a:t>
                      </a:r>
                    </a:p>
                  </a:txBody>
                  <a:tcPr marL="16890" marR="16890" marT="8445" marB="8445" anchor="ctr"/>
                </a:tc>
                <a:tc>
                  <a:txBody>
                    <a:bodyPr/>
                    <a:lstStyle/>
                    <a:p>
                      <a:r>
                        <a:rPr lang="en-US" sz="1000">
                          <a:solidFill>
                            <a:srgbClr val="000000"/>
                          </a:solidFill>
                        </a:rPr>
                        <a:t>Jane (PM) plans the work herself and assigns tasks based on preference, undermining team ownership</a:t>
                      </a:r>
                    </a:p>
                  </a:txBody>
                  <a:tcPr marL="16890" marR="16890" marT="8445" marB="8445" anchor="ctr"/>
                </a:tc>
                <a:extLst>
                  <a:ext uri="{0D108BD9-81ED-4DB2-BD59-A6C34878D82A}">
                    <a16:rowId xmlns:a16="http://schemas.microsoft.com/office/drawing/2014/main" val="4139653322"/>
                  </a:ext>
                </a:extLst>
              </a:tr>
              <a:tr h="417945">
                <a:tc>
                  <a:txBody>
                    <a:bodyPr/>
                    <a:lstStyle/>
                    <a:p>
                      <a:r>
                        <a:rPr lang="en-US" sz="1000" b="1">
                          <a:solidFill>
                            <a:srgbClr val="000000"/>
                          </a:solidFill>
                        </a:rPr>
                        <a:t>Product Vision &amp; Alignment</a:t>
                      </a:r>
                      <a:endParaRPr lang="en-US" sz="1000">
                        <a:solidFill>
                          <a:srgbClr val="000000"/>
                        </a:solidFill>
                      </a:endParaRPr>
                    </a:p>
                  </a:txBody>
                  <a:tcPr marL="16890" marR="16890" marT="8445" marB="8445" anchor="ctr"/>
                </a:tc>
                <a:tc>
                  <a:txBody>
                    <a:bodyPr/>
                    <a:lstStyle/>
                    <a:p>
                      <a:r>
                        <a:rPr lang="en-US" sz="1000">
                          <a:solidFill>
                            <a:srgbClr val="000000"/>
                          </a:solidFill>
                        </a:rPr>
                        <a:t>Detached Product Owner</a:t>
                      </a:r>
                    </a:p>
                  </a:txBody>
                  <a:tcPr marL="16890" marR="16890" marT="8445" marB="8445" anchor="ctr"/>
                </a:tc>
                <a:tc>
                  <a:txBody>
                    <a:bodyPr/>
                    <a:lstStyle/>
                    <a:p>
                      <a:r>
                        <a:rPr lang="en-US" sz="1000">
                          <a:solidFill>
                            <a:srgbClr val="000000"/>
                          </a:solidFill>
                        </a:rPr>
                        <a:t>John conducts planning in isolation; doesn’t engage with the development team regularly</a:t>
                      </a:r>
                    </a:p>
                  </a:txBody>
                  <a:tcPr marL="16890" marR="16890" marT="8445" marB="8445" anchor="ctr"/>
                </a:tc>
                <a:extLst>
                  <a:ext uri="{0D108BD9-81ED-4DB2-BD59-A6C34878D82A}">
                    <a16:rowId xmlns:a16="http://schemas.microsoft.com/office/drawing/2014/main" val="4293810440"/>
                  </a:ext>
                </a:extLst>
              </a:tr>
              <a:tr h="417945">
                <a:tc>
                  <a:txBody>
                    <a:bodyPr/>
                    <a:lstStyle/>
                    <a:p>
                      <a:r>
                        <a:rPr lang="en-US" sz="1000" b="1">
                          <a:solidFill>
                            <a:srgbClr val="000000"/>
                          </a:solidFill>
                        </a:rPr>
                        <a:t>Team Structure</a:t>
                      </a:r>
                      <a:endParaRPr lang="en-US" sz="1000">
                        <a:solidFill>
                          <a:srgbClr val="000000"/>
                        </a:solidFill>
                      </a:endParaRPr>
                    </a:p>
                  </a:txBody>
                  <a:tcPr marL="16890" marR="16890" marT="8445" marB="8445" anchor="ctr"/>
                </a:tc>
                <a:tc>
                  <a:txBody>
                    <a:bodyPr/>
                    <a:lstStyle/>
                    <a:p>
                      <a:r>
                        <a:rPr lang="en-US" sz="1000">
                          <a:solidFill>
                            <a:srgbClr val="000000"/>
                          </a:solidFill>
                        </a:rPr>
                        <a:t>Siloed Development</a:t>
                      </a:r>
                    </a:p>
                  </a:txBody>
                  <a:tcPr marL="16890" marR="16890" marT="8445" marB="8445" anchor="ctr"/>
                </a:tc>
                <a:tc>
                  <a:txBody>
                    <a:bodyPr/>
                    <a:lstStyle/>
                    <a:p>
                      <a:r>
                        <a:rPr lang="en-US" sz="1000">
                          <a:solidFill>
                            <a:srgbClr val="000000"/>
                          </a:solidFill>
                        </a:rPr>
                        <a:t>Offshore contractors handle complex tasks; no collaboration or knowledge sharing with onshore devs</a:t>
                      </a:r>
                    </a:p>
                  </a:txBody>
                  <a:tcPr marL="16890" marR="16890" marT="8445" marB="8445" anchor="ctr"/>
                </a:tc>
                <a:extLst>
                  <a:ext uri="{0D108BD9-81ED-4DB2-BD59-A6C34878D82A}">
                    <a16:rowId xmlns:a16="http://schemas.microsoft.com/office/drawing/2014/main" val="598127472"/>
                  </a:ext>
                </a:extLst>
              </a:tr>
              <a:tr h="417945">
                <a:tc>
                  <a:txBody>
                    <a:bodyPr/>
                    <a:lstStyle/>
                    <a:p>
                      <a:r>
                        <a:rPr lang="en-US" sz="1000" b="1">
                          <a:solidFill>
                            <a:srgbClr val="000000"/>
                          </a:solidFill>
                        </a:rPr>
                        <a:t>Code Quality</a:t>
                      </a:r>
                      <a:endParaRPr lang="en-US" sz="1000">
                        <a:solidFill>
                          <a:srgbClr val="000000"/>
                        </a:solidFill>
                      </a:endParaRPr>
                    </a:p>
                  </a:txBody>
                  <a:tcPr marL="16890" marR="16890" marT="8445" marB="8445" anchor="ctr"/>
                </a:tc>
                <a:tc>
                  <a:txBody>
                    <a:bodyPr/>
                    <a:lstStyle/>
                    <a:p>
                      <a:r>
                        <a:rPr lang="en-US" sz="1000">
                          <a:solidFill>
                            <a:srgbClr val="000000"/>
                          </a:solidFill>
                        </a:rPr>
                        <a:t>No Coding Standards</a:t>
                      </a:r>
                    </a:p>
                  </a:txBody>
                  <a:tcPr marL="16890" marR="16890" marT="8445" marB="8445" anchor="ctr"/>
                </a:tc>
                <a:tc>
                  <a:txBody>
                    <a:bodyPr/>
                    <a:lstStyle/>
                    <a:p>
                      <a:r>
                        <a:rPr lang="en-US" sz="1000">
                          <a:solidFill>
                            <a:srgbClr val="000000"/>
                          </a:solidFill>
                        </a:rPr>
                        <a:t>Lack of consistency in style, architecture, or code quality assurance across teams</a:t>
                      </a:r>
                    </a:p>
                  </a:txBody>
                  <a:tcPr marL="16890" marR="16890" marT="8445" marB="8445" anchor="ctr"/>
                </a:tc>
                <a:extLst>
                  <a:ext uri="{0D108BD9-81ED-4DB2-BD59-A6C34878D82A}">
                    <a16:rowId xmlns:a16="http://schemas.microsoft.com/office/drawing/2014/main" val="995996022"/>
                  </a:ext>
                </a:extLst>
              </a:tr>
              <a:tr h="322293">
                <a:tc>
                  <a:txBody>
                    <a:bodyPr/>
                    <a:lstStyle/>
                    <a:p>
                      <a:r>
                        <a:rPr lang="en-US" sz="1000" b="1">
                          <a:solidFill>
                            <a:srgbClr val="000000"/>
                          </a:solidFill>
                        </a:rPr>
                        <a:t>Testing</a:t>
                      </a:r>
                      <a:endParaRPr lang="en-US" sz="1000">
                        <a:solidFill>
                          <a:srgbClr val="000000"/>
                        </a:solidFill>
                      </a:endParaRPr>
                    </a:p>
                  </a:txBody>
                  <a:tcPr marL="16890" marR="16890" marT="8445" marB="8445" anchor="ctr"/>
                </a:tc>
                <a:tc>
                  <a:txBody>
                    <a:bodyPr/>
                    <a:lstStyle/>
                    <a:p>
                      <a:r>
                        <a:rPr lang="en-US" sz="1000">
                          <a:solidFill>
                            <a:srgbClr val="000000"/>
                          </a:solidFill>
                        </a:rPr>
                        <a:t>Late-stage QA involvement</a:t>
                      </a:r>
                    </a:p>
                  </a:txBody>
                  <a:tcPr marL="16890" marR="16890" marT="8445" marB="8445" anchor="ctr"/>
                </a:tc>
                <a:tc>
                  <a:txBody>
                    <a:bodyPr/>
                    <a:lstStyle/>
                    <a:p>
                      <a:r>
                        <a:rPr lang="en-US" sz="1000">
                          <a:solidFill>
                            <a:srgbClr val="000000"/>
                          </a:solidFill>
                        </a:rPr>
                        <a:t>Kathy tests only after full development, leading to late defect discovery</a:t>
                      </a:r>
                    </a:p>
                  </a:txBody>
                  <a:tcPr marL="16890" marR="16890" marT="8445" marB="8445" anchor="ctr"/>
                </a:tc>
                <a:extLst>
                  <a:ext uri="{0D108BD9-81ED-4DB2-BD59-A6C34878D82A}">
                    <a16:rowId xmlns:a16="http://schemas.microsoft.com/office/drawing/2014/main" val="2466261779"/>
                  </a:ext>
                </a:extLst>
              </a:tr>
              <a:tr h="417945">
                <a:tc>
                  <a:txBody>
                    <a:bodyPr/>
                    <a:lstStyle/>
                    <a:p>
                      <a:r>
                        <a:rPr lang="en-US" sz="1000" b="1">
                          <a:solidFill>
                            <a:srgbClr val="000000"/>
                          </a:solidFill>
                        </a:rPr>
                        <a:t>Collaboration</a:t>
                      </a:r>
                      <a:endParaRPr lang="en-US" sz="1000">
                        <a:solidFill>
                          <a:srgbClr val="000000"/>
                        </a:solidFill>
                      </a:endParaRPr>
                    </a:p>
                  </a:txBody>
                  <a:tcPr marL="16890" marR="16890" marT="8445" marB="8445" anchor="ctr"/>
                </a:tc>
                <a:tc>
                  <a:txBody>
                    <a:bodyPr/>
                    <a:lstStyle/>
                    <a:p>
                      <a:r>
                        <a:rPr lang="en-US" sz="1000">
                          <a:solidFill>
                            <a:srgbClr val="000000"/>
                          </a:solidFill>
                        </a:rPr>
                        <a:t>Low trust and camaraderie</a:t>
                      </a:r>
                    </a:p>
                  </a:txBody>
                  <a:tcPr marL="16890" marR="16890" marT="8445" marB="8445" anchor="ctr"/>
                </a:tc>
                <a:tc>
                  <a:txBody>
                    <a:bodyPr/>
                    <a:lstStyle/>
                    <a:p>
                      <a:r>
                        <a:rPr lang="en-US" sz="1000">
                          <a:solidFill>
                            <a:srgbClr val="000000"/>
                          </a:solidFill>
                        </a:rPr>
                        <a:t>Onshore/offshore team split has created communication gaps and cultural misalignment</a:t>
                      </a:r>
                    </a:p>
                  </a:txBody>
                  <a:tcPr marL="16890" marR="16890" marT="8445" marB="8445" anchor="ctr"/>
                </a:tc>
                <a:extLst>
                  <a:ext uri="{0D108BD9-81ED-4DB2-BD59-A6C34878D82A}">
                    <a16:rowId xmlns:a16="http://schemas.microsoft.com/office/drawing/2014/main" val="4051914723"/>
                  </a:ext>
                </a:extLst>
              </a:tr>
              <a:tr h="417945">
                <a:tc>
                  <a:txBody>
                    <a:bodyPr/>
                    <a:lstStyle/>
                    <a:p>
                      <a:r>
                        <a:rPr lang="en-US" sz="1000" b="1">
                          <a:solidFill>
                            <a:srgbClr val="000000"/>
                          </a:solidFill>
                        </a:rPr>
                        <a:t>Knowledge Sharing</a:t>
                      </a:r>
                      <a:endParaRPr lang="en-US" sz="1000">
                        <a:solidFill>
                          <a:srgbClr val="000000"/>
                        </a:solidFill>
                      </a:endParaRPr>
                    </a:p>
                  </a:txBody>
                  <a:tcPr marL="16890" marR="16890" marT="8445" marB="8445" anchor="ctr"/>
                </a:tc>
                <a:tc>
                  <a:txBody>
                    <a:bodyPr/>
                    <a:lstStyle/>
                    <a:p>
                      <a:r>
                        <a:rPr lang="en-US" sz="1000">
                          <a:solidFill>
                            <a:srgbClr val="000000"/>
                          </a:solidFill>
                        </a:rPr>
                        <a:t>No onboarding or documentation processes</a:t>
                      </a:r>
                    </a:p>
                  </a:txBody>
                  <a:tcPr marL="16890" marR="16890" marT="8445" marB="8445" anchor="ctr"/>
                </a:tc>
                <a:tc>
                  <a:txBody>
                    <a:bodyPr/>
                    <a:lstStyle/>
                    <a:p>
                      <a:r>
                        <a:rPr lang="en-US" sz="1000">
                          <a:solidFill>
                            <a:srgbClr val="000000"/>
                          </a:solidFill>
                        </a:rPr>
                        <a:t>Onshore team lacks access to expert knowledge from offshore peers</a:t>
                      </a:r>
                    </a:p>
                  </a:txBody>
                  <a:tcPr marL="16890" marR="16890" marT="8445" marB="8445" anchor="ctr"/>
                </a:tc>
                <a:extLst>
                  <a:ext uri="{0D108BD9-81ED-4DB2-BD59-A6C34878D82A}">
                    <a16:rowId xmlns:a16="http://schemas.microsoft.com/office/drawing/2014/main" val="2664607682"/>
                  </a:ext>
                </a:extLst>
              </a:tr>
              <a:tr h="322293">
                <a:tc>
                  <a:txBody>
                    <a:bodyPr/>
                    <a:lstStyle/>
                    <a:p>
                      <a:r>
                        <a:rPr lang="en-US" sz="1000" b="1">
                          <a:solidFill>
                            <a:srgbClr val="000000"/>
                          </a:solidFill>
                        </a:rPr>
                        <a:t>Feedback Loop</a:t>
                      </a:r>
                      <a:endParaRPr lang="en-US" sz="1000">
                        <a:solidFill>
                          <a:srgbClr val="000000"/>
                        </a:solidFill>
                      </a:endParaRPr>
                    </a:p>
                  </a:txBody>
                  <a:tcPr marL="16890" marR="16890" marT="8445" marB="8445" anchor="ctr"/>
                </a:tc>
                <a:tc>
                  <a:txBody>
                    <a:bodyPr/>
                    <a:lstStyle/>
                    <a:p>
                      <a:r>
                        <a:rPr lang="en-US" sz="1000">
                          <a:solidFill>
                            <a:srgbClr val="000000"/>
                          </a:solidFill>
                        </a:rPr>
                        <a:t>Customer feedback arrives too late</a:t>
                      </a:r>
                    </a:p>
                  </a:txBody>
                  <a:tcPr marL="16890" marR="16890" marT="8445" marB="8445" anchor="ctr"/>
                </a:tc>
                <a:tc>
                  <a:txBody>
                    <a:bodyPr/>
                    <a:lstStyle/>
                    <a:p>
                      <a:r>
                        <a:rPr lang="en-US" sz="1000">
                          <a:solidFill>
                            <a:srgbClr val="000000"/>
                          </a:solidFill>
                        </a:rPr>
                        <a:t>UX adjustments are made post-launch instead of during development cycles</a:t>
                      </a:r>
                    </a:p>
                  </a:txBody>
                  <a:tcPr marL="16890" marR="16890" marT="8445" marB="8445" anchor="ctr"/>
                </a:tc>
                <a:extLst>
                  <a:ext uri="{0D108BD9-81ED-4DB2-BD59-A6C34878D82A}">
                    <a16:rowId xmlns:a16="http://schemas.microsoft.com/office/drawing/2014/main" val="1716775196"/>
                  </a:ext>
                </a:extLst>
              </a:tr>
              <a:tr h="322293">
                <a:tc>
                  <a:txBody>
                    <a:bodyPr/>
                    <a:lstStyle/>
                    <a:p>
                      <a:r>
                        <a:rPr lang="en-US" sz="1000" b="1">
                          <a:solidFill>
                            <a:srgbClr val="000000"/>
                          </a:solidFill>
                        </a:rPr>
                        <a:t>Ceremony Participation</a:t>
                      </a:r>
                      <a:endParaRPr lang="en-US" sz="1000">
                        <a:solidFill>
                          <a:srgbClr val="000000"/>
                        </a:solidFill>
                      </a:endParaRPr>
                    </a:p>
                  </a:txBody>
                  <a:tcPr marL="16890" marR="16890" marT="8445" marB="8445" anchor="ctr"/>
                </a:tc>
                <a:tc>
                  <a:txBody>
                    <a:bodyPr/>
                    <a:lstStyle/>
                    <a:p>
                      <a:r>
                        <a:rPr lang="en-US" sz="1000">
                          <a:solidFill>
                            <a:srgbClr val="000000"/>
                          </a:solidFill>
                        </a:rPr>
                        <a:t>Passive or top-down meetings</a:t>
                      </a:r>
                    </a:p>
                  </a:txBody>
                  <a:tcPr marL="16890" marR="16890" marT="8445" marB="8445" anchor="ctr"/>
                </a:tc>
                <a:tc>
                  <a:txBody>
                    <a:bodyPr/>
                    <a:lstStyle/>
                    <a:p>
                      <a:r>
                        <a:rPr lang="en-US" sz="1000" dirty="0">
                          <a:solidFill>
                            <a:srgbClr val="000000"/>
                          </a:solidFill>
                        </a:rPr>
                        <a:t>Ceremonies, if any, are run by the PM without real team input or reflection</a:t>
                      </a:r>
                    </a:p>
                  </a:txBody>
                  <a:tcPr marL="16890" marR="16890" marT="8445" marB="8445" anchor="ctr"/>
                </a:tc>
                <a:extLst>
                  <a:ext uri="{0D108BD9-81ED-4DB2-BD59-A6C34878D82A}">
                    <a16:rowId xmlns:a16="http://schemas.microsoft.com/office/drawing/2014/main" val="49561523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40"/>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Appendix 2 - Training &amp; Coaching Plan</a:t>
            </a:r>
            <a:endParaRPr dirty="0"/>
          </a:p>
        </p:txBody>
      </p:sp>
      <p:graphicFrame>
        <p:nvGraphicFramePr>
          <p:cNvPr id="2" name="Table 1">
            <a:extLst>
              <a:ext uri="{FF2B5EF4-FFF2-40B4-BE49-F238E27FC236}">
                <a16:creationId xmlns:a16="http://schemas.microsoft.com/office/drawing/2014/main" id="{DD45D17B-42AB-7672-215C-3443B783F0BC}"/>
              </a:ext>
            </a:extLst>
          </p:cNvPr>
          <p:cNvGraphicFramePr>
            <a:graphicFrameLocks noGrp="1"/>
          </p:cNvGraphicFramePr>
          <p:nvPr>
            <p:extLst>
              <p:ext uri="{D42A27DB-BD31-4B8C-83A1-F6EECF244321}">
                <p14:modId xmlns:p14="http://schemas.microsoft.com/office/powerpoint/2010/main" val="1057533363"/>
              </p:ext>
            </p:extLst>
          </p:nvPr>
        </p:nvGraphicFramePr>
        <p:xfrm>
          <a:off x="457199" y="1062040"/>
          <a:ext cx="8133348" cy="2729862"/>
        </p:xfrm>
        <a:graphic>
          <a:graphicData uri="http://schemas.openxmlformats.org/drawingml/2006/table">
            <a:tbl>
              <a:tblPr firstRow="1" bandRow="1">
                <a:tableStyleId>{5C22544A-7EE6-4342-B048-85BDC9FD1C3A}</a:tableStyleId>
              </a:tblPr>
              <a:tblGrid>
                <a:gridCol w="2033337">
                  <a:extLst>
                    <a:ext uri="{9D8B030D-6E8A-4147-A177-3AD203B41FA5}">
                      <a16:colId xmlns:a16="http://schemas.microsoft.com/office/drawing/2014/main" val="1735557878"/>
                    </a:ext>
                  </a:extLst>
                </a:gridCol>
                <a:gridCol w="2033337">
                  <a:extLst>
                    <a:ext uri="{9D8B030D-6E8A-4147-A177-3AD203B41FA5}">
                      <a16:colId xmlns:a16="http://schemas.microsoft.com/office/drawing/2014/main" val="1831134585"/>
                    </a:ext>
                  </a:extLst>
                </a:gridCol>
                <a:gridCol w="2033337">
                  <a:extLst>
                    <a:ext uri="{9D8B030D-6E8A-4147-A177-3AD203B41FA5}">
                      <a16:colId xmlns:a16="http://schemas.microsoft.com/office/drawing/2014/main" val="666683377"/>
                    </a:ext>
                  </a:extLst>
                </a:gridCol>
                <a:gridCol w="2033337">
                  <a:extLst>
                    <a:ext uri="{9D8B030D-6E8A-4147-A177-3AD203B41FA5}">
                      <a16:colId xmlns:a16="http://schemas.microsoft.com/office/drawing/2014/main" val="1115672228"/>
                    </a:ext>
                  </a:extLst>
                </a:gridCol>
              </a:tblGrid>
              <a:tr h="145432">
                <a:tc>
                  <a:txBody>
                    <a:bodyPr/>
                    <a:lstStyle/>
                    <a:p>
                      <a:r>
                        <a:rPr lang="en-US" sz="1000" b="1">
                          <a:solidFill>
                            <a:srgbClr val="000000"/>
                          </a:solidFill>
                        </a:rPr>
                        <a:t>Target Group</a:t>
                      </a:r>
                      <a:endParaRPr lang="en-US" sz="1000">
                        <a:solidFill>
                          <a:srgbClr val="000000"/>
                        </a:solidFill>
                      </a:endParaRPr>
                    </a:p>
                  </a:txBody>
                  <a:tcPr marL="19866" marR="19866" marT="9933" marB="9933" anchor="ctr"/>
                </a:tc>
                <a:tc>
                  <a:txBody>
                    <a:bodyPr/>
                    <a:lstStyle/>
                    <a:p>
                      <a:r>
                        <a:rPr lang="en-US" sz="1000" b="1">
                          <a:solidFill>
                            <a:srgbClr val="000000"/>
                          </a:solidFill>
                        </a:rPr>
                        <a:t>Focus Area</a:t>
                      </a:r>
                      <a:endParaRPr lang="en-US" sz="1000">
                        <a:solidFill>
                          <a:srgbClr val="000000"/>
                        </a:solidFill>
                      </a:endParaRPr>
                    </a:p>
                  </a:txBody>
                  <a:tcPr marL="19866" marR="19866" marT="9933" marB="9933" anchor="ctr"/>
                </a:tc>
                <a:tc>
                  <a:txBody>
                    <a:bodyPr/>
                    <a:lstStyle/>
                    <a:p>
                      <a:r>
                        <a:rPr lang="en-US" sz="1000" b="1">
                          <a:solidFill>
                            <a:srgbClr val="000000"/>
                          </a:solidFill>
                        </a:rPr>
                        <a:t>Training/Coaching Method</a:t>
                      </a:r>
                      <a:endParaRPr lang="en-US" sz="1000">
                        <a:solidFill>
                          <a:srgbClr val="000000"/>
                        </a:solidFill>
                      </a:endParaRPr>
                    </a:p>
                  </a:txBody>
                  <a:tcPr marL="19866" marR="19866" marT="9933" marB="9933" anchor="ctr"/>
                </a:tc>
                <a:tc>
                  <a:txBody>
                    <a:bodyPr/>
                    <a:lstStyle/>
                    <a:p>
                      <a:r>
                        <a:rPr lang="en-US" sz="1000" b="1">
                          <a:solidFill>
                            <a:srgbClr val="000000"/>
                          </a:solidFill>
                        </a:rPr>
                        <a:t>Goal</a:t>
                      </a:r>
                      <a:endParaRPr lang="en-US" sz="1000">
                        <a:solidFill>
                          <a:srgbClr val="000000"/>
                        </a:solidFill>
                      </a:endParaRPr>
                    </a:p>
                  </a:txBody>
                  <a:tcPr marL="19866" marR="19866" marT="9933" marB="9933" anchor="ctr"/>
                </a:tc>
                <a:extLst>
                  <a:ext uri="{0D108BD9-81ED-4DB2-BD59-A6C34878D82A}">
                    <a16:rowId xmlns:a16="http://schemas.microsoft.com/office/drawing/2014/main" val="3205292967"/>
                  </a:ext>
                </a:extLst>
              </a:tr>
              <a:tr h="344577">
                <a:tc>
                  <a:txBody>
                    <a:bodyPr/>
                    <a:lstStyle/>
                    <a:p>
                      <a:r>
                        <a:rPr lang="en-US" sz="1000" b="1">
                          <a:solidFill>
                            <a:srgbClr val="000000"/>
                          </a:solidFill>
                        </a:rPr>
                        <a:t>Jane Doe (Scrum Master)</a:t>
                      </a:r>
                      <a:endParaRPr lang="en-US" sz="1000">
                        <a:solidFill>
                          <a:srgbClr val="000000"/>
                        </a:solidFill>
                      </a:endParaRPr>
                    </a:p>
                  </a:txBody>
                  <a:tcPr marL="19866" marR="19866" marT="9933" marB="9933" anchor="ctr"/>
                </a:tc>
                <a:tc>
                  <a:txBody>
                    <a:bodyPr/>
                    <a:lstStyle/>
                    <a:p>
                      <a:r>
                        <a:rPr lang="en-US" sz="1000">
                          <a:solidFill>
                            <a:srgbClr val="000000"/>
                          </a:solidFill>
                        </a:rPr>
                        <a:t>Servant leadership, facilitation skills</a:t>
                      </a:r>
                    </a:p>
                  </a:txBody>
                  <a:tcPr marL="19866" marR="19866" marT="9933" marB="9933" anchor="ctr"/>
                </a:tc>
                <a:tc>
                  <a:txBody>
                    <a:bodyPr/>
                    <a:lstStyle/>
                    <a:p>
                      <a:r>
                        <a:rPr lang="en-US" sz="1000">
                          <a:solidFill>
                            <a:srgbClr val="000000"/>
                          </a:solidFill>
                        </a:rPr>
                        <a:t>1-on-1 Agile coaching sessions; Enroll in Certified Scrum Master (CSM) refresher</a:t>
                      </a:r>
                    </a:p>
                  </a:txBody>
                  <a:tcPr marL="19866" marR="19866" marT="9933" marB="9933" anchor="ctr"/>
                </a:tc>
                <a:tc>
                  <a:txBody>
                    <a:bodyPr/>
                    <a:lstStyle/>
                    <a:p>
                      <a:r>
                        <a:rPr lang="en-US" sz="1000">
                          <a:solidFill>
                            <a:srgbClr val="000000"/>
                          </a:solidFill>
                        </a:rPr>
                        <a:t>Shift from task assignment to facilitation; empower the team</a:t>
                      </a:r>
                    </a:p>
                  </a:txBody>
                  <a:tcPr marL="19866" marR="19866" marT="9933" marB="9933" anchor="ctr"/>
                </a:tc>
                <a:extLst>
                  <a:ext uri="{0D108BD9-81ED-4DB2-BD59-A6C34878D82A}">
                    <a16:rowId xmlns:a16="http://schemas.microsoft.com/office/drawing/2014/main" val="1262089431"/>
                  </a:ext>
                </a:extLst>
              </a:tr>
              <a:tr h="265200">
                <a:tc>
                  <a:txBody>
                    <a:bodyPr/>
                    <a:lstStyle/>
                    <a:p>
                      <a:r>
                        <a:rPr lang="en-US" sz="1000" b="1">
                          <a:solidFill>
                            <a:srgbClr val="000000"/>
                          </a:solidFill>
                        </a:rPr>
                        <a:t>John Smith (Product Owner)</a:t>
                      </a:r>
                      <a:endParaRPr lang="en-US" sz="1000">
                        <a:solidFill>
                          <a:srgbClr val="000000"/>
                        </a:solidFill>
                      </a:endParaRPr>
                    </a:p>
                  </a:txBody>
                  <a:tcPr marL="19866" marR="19866" marT="9933" marB="9933" anchor="ctr"/>
                </a:tc>
                <a:tc>
                  <a:txBody>
                    <a:bodyPr/>
                    <a:lstStyle/>
                    <a:p>
                      <a:r>
                        <a:rPr lang="en-US" sz="1000">
                          <a:solidFill>
                            <a:srgbClr val="000000"/>
                          </a:solidFill>
                        </a:rPr>
                        <a:t>Agile PO mindset, backlog collaboration</a:t>
                      </a:r>
                    </a:p>
                  </a:txBody>
                  <a:tcPr marL="19866" marR="19866" marT="9933" marB="9933" anchor="ctr"/>
                </a:tc>
                <a:tc>
                  <a:txBody>
                    <a:bodyPr/>
                    <a:lstStyle/>
                    <a:p>
                      <a:r>
                        <a:rPr lang="en-US" sz="1000">
                          <a:solidFill>
                            <a:srgbClr val="000000"/>
                          </a:solidFill>
                        </a:rPr>
                        <a:t>Product Owner Bootcamp; shadow daily standups for 2 weeks</a:t>
                      </a:r>
                    </a:p>
                  </a:txBody>
                  <a:tcPr marL="19866" marR="19866" marT="9933" marB="9933" anchor="ctr"/>
                </a:tc>
                <a:tc>
                  <a:txBody>
                    <a:bodyPr/>
                    <a:lstStyle/>
                    <a:p>
                      <a:r>
                        <a:rPr lang="en-US" sz="1000">
                          <a:solidFill>
                            <a:srgbClr val="000000"/>
                          </a:solidFill>
                        </a:rPr>
                        <a:t>Increase team engagement; collaborate actively on user stories</a:t>
                      </a:r>
                    </a:p>
                  </a:txBody>
                  <a:tcPr marL="19866" marR="19866" marT="9933" marB="9933" anchor="ctr"/>
                </a:tc>
                <a:extLst>
                  <a:ext uri="{0D108BD9-81ED-4DB2-BD59-A6C34878D82A}">
                    <a16:rowId xmlns:a16="http://schemas.microsoft.com/office/drawing/2014/main" val="3968618498"/>
                  </a:ext>
                </a:extLst>
              </a:tr>
              <a:tr h="344577">
                <a:tc>
                  <a:txBody>
                    <a:bodyPr/>
                    <a:lstStyle/>
                    <a:p>
                      <a:r>
                        <a:rPr lang="en-US" sz="1000" b="1">
                          <a:solidFill>
                            <a:srgbClr val="000000"/>
                          </a:solidFill>
                        </a:rPr>
                        <a:t>Offshore + Onshore Developers</a:t>
                      </a:r>
                      <a:endParaRPr lang="en-US" sz="1000">
                        <a:solidFill>
                          <a:srgbClr val="000000"/>
                        </a:solidFill>
                      </a:endParaRPr>
                    </a:p>
                  </a:txBody>
                  <a:tcPr marL="19866" marR="19866" marT="9933" marB="9933" anchor="ctr"/>
                </a:tc>
                <a:tc>
                  <a:txBody>
                    <a:bodyPr/>
                    <a:lstStyle/>
                    <a:p>
                      <a:r>
                        <a:rPr lang="en-US" sz="1000">
                          <a:solidFill>
                            <a:srgbClr val="000000"/>
                          </a:solidFill>
                        </a:rPr>
                        <a:t>XP practices (TDD, pair programming, clean code)</a:t>
                      </a:r>
                    </a:p>
                  </a:txBody>
                  <a:tcPr marL="19866" marR="19866" marT="9933" marB="9933" anchor="ctr"/>
                </a:tc>
                <a:tc>
                  <a:txBody>
                    <a:bodyPr/>
                    <a:lstStyle/>
                    <a:p>
                      <a:r>
                        <a:rPr lang="en-US" sz="1000" dirty="0">
                          <a:solidFill>
                            <a:srgbClr val="000000"/>
                          </a:solidFill>
                        </a:rPr>
                        <a:t>XP Technical Bootcamp; Pair rotation sessions every sprint</a:t>
                      </a:r>
                    </a:p>
                  </a:txBody>
                  <a:tcPr marL="19866" marR="19866" marT="9933" marB="9933" anchor="ctr"/>
                </a:tc>
                <a:tc>
                  <a:txBody>
                    <a:bodyPr/>
                    <a:lstStyle/>
                    <a:p>
                      <a:r>
                        <a:rPr lang="en-US" sz="1000">
                          <a:solidFill>
                            <a:srgbClr val="000000"/>
                          </a:solidFill>
                        </a:rPr>
                        <a:t>Unify coding standards; increase team cohesion and technical quality</a:t>
                      </a:r>
                    </a:p>
                  </a:txBody>
                  <a:tcPr marL="19866" marR="19866" marT="9933" marB="9933" anchor="ctr"/>
                </a:tc>
                <a:extLst>
                  <a:ext uri="{0D108BD9-81ED-4DB2-BD59-A6C34878D82A}">
                    <a16:rowId xmlns:a16="http://schemas.microsoft.com/office/drawing/2014/main" val="907965950"/>
                  </a:ext>
                </a:extLst>
              </a:tr>
              <a:tr h="265200">
                <a:tc>
                  <a:txBody>
                    <a:bodyPr/>
                    <a:lstStyle/>
                    <a:p>
                      <a:r>
                        <a:rPr lang="en-US" sz="1000" b="1">
                          <a:solidFill>
                            <a:srgbClr val="000000"/>
                          </a:solidFill>
                        </a:rPr>
                        <a:t>Kathy Qualls (Tester)</a:t>
                      </a:r>
                      <a:endParaRPr lang="en-US" sz="1000">
                        <a:solidFill>
                          <a:srgbClr val="000000"/>
                        </a:solidFill>
                      </a:endParaRPr>
                    </a:p>
                  </a:txBody>
                  <a:tcPr marL="19866" marR="19866" marT="9933" marB="9933" anchor="ctr"/>
                </a:tc>
                <a:tc>
                  <a:txBody>
                    <a:bodyPr/>
                    <a:lstStyle/>
                    <a:p>
                      <a:r>
                        <a:rPr lang="en-US" sz="1000">
                          <a:solidFill>
                            <a:srgbClr val="000000"/>
                          </a:solidFill>
                        </a:rPr>
                        <a:t>Shift-left testing, test automation intro</a:t>
                      </a:r>
                    </a:p>
                  </a:txBody>
                  <a:tcPr marL="19866" marR="19866" marT="9933" marB="9933" anchor="ctr"/>
                </a:tc>
                <a:tc>
                  <a:txBody>
                    <a:bodyPr/>
                    <a:lstStyle/>
                    <a:p>
                      <a:r>
                        <a:rPr lang="en-US" sz="1000">
                          <a:solidFill>
                            <a:srgbClr val="000000"/>
                          </a:solidFill>
                        </a:rPr>
                        <a:t>QA in Agile workshop; integrate into sprint planning</a:t>
                      </a:r>
                    </a:p>
                  </a:txBody>
                  <a:tcPr marL="19866" marR="19866" marT="9933" marB="9933" anchor="ctr"/>
                </a:tc>
                <a:tc>
                  <a:txBody>
                    <a:bodyPr/>
                    <a:lstStyle/>
                    <a:p>
                      <a:r>
                        <a:rPr lang="en-US" sz="1000">
                          <a:solidFill>
                            <a:srgbClr val="000000"/>
                          </a:solidFill>
                        </a:rPr>
                        <a:t>Bring QA earlier in lifecycle; improve speed and feedback loops</a:t>
                      </a:r>
                    </a:p>
                  </a:txBody>
                  <a:tcPr marL="19866" marR="19866" marT="9933" marB="9933" anchor="ctr"/>
                </a:tc>
                <a:extLst>
                  <a:ext uri="{0D108BD9-81ED-4DB2-BD59-A6C34878D82A}">
                    <a16:rowId xmlns:a16="http://schemas.microsoft.com/office/drawing/2014/main" val="3240104700"/>
                  </a:ext>
                </a:extLst>
              </a:tr>
              <a:tr h="344577">
                <a:tc>
                  <a:txBody>
                    <a:bodyPr/>
                    <a:lstStyle/>
                    <a:p>
                      <a:r>
                        <a:rPr lang="en-US" sz="1000" b="1">
                          <a:solidFill>
                            <a:srgbClr val="000000"/>
                          </a:solidFill>
                        </a:rPr>
                        <a:t>Entire Scrum Team</a:t>
                      </a:r>
                      <a:endParaRPr lang="en-US" sz="1000">
                        <a:solidFill>
                          <a:srgbClr val="000000"/>
                        </a:solidFill>
                      </a:endParaRPr>
                    </a:p>
                  </a:txBody>
                  <a:tcPr marL="19866" marR="19866" marT="9933" marB="9933" anchor="ctr"/>
                </a:tc>
                <a:tc>
                  <a:txBody>
                    <a:bodyPr/>
                    <a:lstStyle/>
                    <a:p>
                      <a:r>
                        <a:rPr lang="en-US" sz="1000">
                          <a:solidFill>
                            <a:srgbClr val="000000"/>
                          </a:solidFill>
                        </a:rPr>
                        <a:t>Agile mindset, Scrum ceremonies, retrospectives</a:t>
                      </a:r>
                    </a:p>
                  </a:txBody>
                  <a:tcPr marL="19866" marR="19866" marT="9933" marB="9933" anchor="ctr"/>
                </a:tc>
                <a:tc>
                  <a:txBody>
                    <a:bodyPr/>
                    <a:lstStyle/>
                    <a:p>
                      <a:r>
                        <a:rPr lang="en-US" sz="1000">
                          <a:solidFill>
                            <a:srgbClr val="000000"/>
                          </a:solidFill>
                        </a:rPr>
                        <a:t>Whole team coaching with Shu-Ha-Ri model applied gradually</a:t>
                      </a:r>
                    </a:p>
                  </a:txBody>
                  <a:tcPr marL="19866" marR="19866" marT="9933" marB="9933" anchor="ctr"/>
                </a:tc>
                <a:tc>
                  <a:txBody>
                    <a:bodyPr/>
                    <a:lstStyle/>
                    <a:p>
                      <a:r>
                        <a:rPr lang="en-US" sz="1000">
                          <a:solidFill>
                            <a:srgbClr val="000000"/>
                          </a:solidFill>
                        </a:rPr>
                        <a:t>Establish shared understanding of Agile roles and continuous improvement</a:t>
                      </a:r>
                    </a:p>
                  </a:txBody>
                  <a:tcPr marL="19866" marR="19866" marT="9933" marB="9933" anchor="ctr"/>
                </a:tc>
                <a:extLst>
                  <a:ext uri="{0D108BD9-81ED-4DB2-BD59-A6C34878D82A}">
                    <a16:rowId xmlns:a16="http://schemas.microsoft.com/office/drawing/2014/main" val="2849182058"/>
                  </a:ext>
                </a:extLst>
              </a:tr>
              <a:tr h="344577">
                <a:tc>
                  <a:txBody>
                    <a:bodyPr/>
                    <a:lstStyle/>
                    <a:p>
                      <a:r>
                        <a:rPr lang="en-US" sz="1000" b="1">
                          <a:solidFill>
                            <a:srgbClr val="000000"/>
                          </a:solidFill>
                        </a:rPr>
                        <a:t>Cross-Team (UX, BA, SME)</a:t>
                      </a:r>
                      <a:endParaRPr lang="en-US" sz="1000">
                        <a:solidFill>
                          <a:srgbClr val="000000"/>
                        </a:solidFill>
                      </a:endParaRPr>
                    </a:p>
                  </a:txBody>
                  <a:tcPr marL="19866" marR="19866" marT="9933" marB="9933" anchor="ctr"/>
                </a:tc>
                <a:tc>
                  <a:txBody>
                    <a:bodyPr/>
                    <a:lstStyle/>
                    <a:p>
                      <a:r>
                        <a:rPr lang="en-US" sz="1000">
                          <a:solidFill>
                            <a:srgbClr val="000000"/>
                          </a:solidFill>
                        </a:rPr>
                        <a:t>Collaboration and participation in Agile flow</a:t>
                      </a:r>
                    </a:p>
                  </a:txBody>
                  <a:tcPr marL="19866" marR="19866" marT="9933" marB="9933" anchor="ctr"/>
                </a:tc>
                <a:tc>
                  <a:txBody>
                    <a:bodyPr/>
                    <a:lstStyle/>
                    <a:p>
                      <a:r>
                        <a:rPr lang="en-US" sz="1000">
                          <a:solidFill>
                            <a:srgbClr val="000000"/>
                          </a:solidFill>
                        </a:rPr>
                        <a:t>Invite to Sprint Reviews &amp; Planning; backlog grooming with dev team</a:t>
                      </a:r>
                    </a:p>
                  </a:txBody>
                  <a:tcPr marL="19866" marR="19866" marT="9933" marB="9933" anchor="ctr"/>
                </a:tc>
                <a:tc>
                  <a:txBody>
                    <a:bodyPr/>
                    <a:lstStyle/>
                    <a:p>
                      <a:r>
                        <a:rPr lang="en-US" sz="1000" dirty="0">
                          <a:solidFill>
                            <a:srgbClr val="000000"/>
                          </a:solidFill>
                        </a:rPr>
                        <a:t>Break silos; integrate UX and BA into agile feedback loops</a:t>
                      </a:r>
                    </a:p>
                  </a:txBody>
                  <a:tcPr marL="19866" marR="19866" marT="9933" marB="9933" anchor="ctr"/>
                </a:tc>
                <a:extLst>
                  <a:ext uri="{0D108BD9-81ED-4DB2-BD59-A6C34878D82A}">
                    <a16:rowId xmlns:a16="http://schemas.microsoft.com/office/drawing/2014/main" val="1013874722"/>
                  </a:ext>
                </a:extLst>
              </a:tr>
            </a:tbl>
          </a:graphicData>
        </a:graphic>
      </p:graphicFrame>
      <p:sp>
        <p:nvSpPr>
          <p:cNvPr id="4" name="TextBox 3">
            <a:extLst>
              <a:ext uri="{FF2B5EF4-FFF2-40B4-BE49-F238E27FC236}">
                <a16:creationId xmlns:a16="http://schemas.microsoft.com/office/drawing/2014/main" id="{CCFFC406-D825-355D-863A-26A58EA5AD21}"/>
              </a:ext>
            </a:extLst>
          </p:cNvPr>
          <p:cNvSpPr txBox="1"/>
          <p:nvPr/>
        </p:nvSpPr>
        <p:spPr>
          <a:xfrm>
            <a:off x="457199" y="3953942"/>
            <a:ext cx="8133348" cy="830997"/>
          </a:xfrm>
          <a:prstGeom prst="rect">
            <a:avLst/>
          </a:prstGeom>
          <a:noFill/>
        </p:spPr>
        <p:txBody>
          <a:bodyPr wrap="square">
            <a:spAutoFit/>
          </a:bodyPr>
          <a:lstStyle/>
          <a:p>
            <a:pPr>
              <a:buNone/>
            </a:pPr>
            <a:r>
              <a:rPr lang="en-US" sz="1200" b="1" dirty="0"/>
              <a:t>Coaching Model: Shu-Ha-Ri</a:t>
            </a:r>
          </a:p>
          <a:p>
            <a:pPr>
              <a:buFont typeface="Arial" panose="020B0604020202020204" pitchFamily="34" charset="0"/>
              <a:buChar char="•"/>
            </a:pPr>
            <a:r>
              <a:rPr lang="en-US" sz="1200" b="1" dirty="0"/>
              <a:t>Shu (Follow)</a:t>
            </a:r>
            <a:r>
              <a:rPr lang="en-US" sz="1200" dirty="0"/>
              <a:t>: Teach foundational Agile roles and ceremonies</a:t>
            </a:r>
          </a:p>
          <a:p>
            <a:pPr>
              <a:buFont typeface="Arial" panose="020B0604020202020204" pitchFamily="34" charset="0"/>
              <a:buChar char="•"/>
            </a:pPr>
            <a:r>
              <a:rPr lang="en-US" sz="1200" b="1" dirty="0"/>
              <a:t>Ha (Adapt)</a:t>
            </a:r>
            <a:r>
              <a:rPr lang="en-US" sz="1200" dirty="0"/>
              <a:t>: Tailor XP practices, ceremonies to team culture and tools</a:t>
            </a:r>
          </a:p>
          <a:p>
            <a:pPr>
              <a:buFont typeface="Arial" panose="020B0604020202020204" pitchFamily="34" charset="0"/>
              <a:buChar char="•"/>
            </a:pPr>
            <a:r>
              <a:rPr lang="en-US" sz="1200" b="1" dirty="0"/>
              <a:t>Ri (Innovate)</a:t>
            </a:r>
            <a:r>
              <a:rPr lang="en-US" sz="1200" dirty="0"/>
              <a:t>: Empower team to evolve their own ways of 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Onboarding the Team</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0" name="Google Shape;150;p33"/>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a:t>Agile Benefits for the Team</a:t>
            </a:r>
            <a:endParaRPr/>
          </a:p>
        </p:txBody>
      </p:sp>
      <p:graphicFrame>
        <p:nvGraphicFramePr>
          <p:cNvPr id="2" name="Table 1">
            <a:extLst>
              <a:ext uri="{FF2B5EF4-FFF2-40B4-BE49-F238E27FC236}">
                <a16:creationId xmlns:a16="http://schemas.microsoft.com/office/drawing/2014/main" id="{867F41F6-6874-9CB9-1359-153C8D7C4F11}"/>
              </a:ext>
            </a:extLst>
          </p:cNvPr>
          <p:cNvGraphicFramePr>
            <a:graphicFrameLocks noGrp="1"/>
          </p:cNvGraphicFramePr>
          <p:nvPr>
            <p:extLst>
              <p:ext uri="{D42A27DB-BD31-4B8C-83A1-F6EECF244321}">
                <p14:modId xmlns:p14="http://schemas.microsoft.com/office/powerpoint/2010/main" val="226166258"/>
              </p:ext>
            </p:extLst>
          </p:nvPr>
        </p:nvGraphicFramePr>
        <p:xfrm>
          <a:off x="457199" y="1170030"/>
          <a:ext cx="8229600" cy="352228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886719187"/>
                    </a:ext>
                  </a:extLst>
                </a:gridCol>
                <a:gridCol w="4114800">
                  <a:extLst>
                    <a:ext uri="{9D8B030D-6E8A-4147-A177-3AD203B41FA5}">
                      <a16:colId xmlns:a16="http://schemas.microsoft.com/office/drawing/2014/main" val="3089889604"/>
                    </a:ext>
                  </a:extLst>
                </a:gridCol>
              </a:tblGrid>
              <a:tr h="272743">
                <a:tc>
                  <a:txBody>
                    <a:bodyPr/>
                    <a:lstStyle/>
                    <a:p>
                      <a:r>
                        <a:rPr lang="en-US" sz="1000" b="1">
                          <a:solidFill>
                            <a:srgbClr val="000000"/>
                          </a:solidFill>
                        </a:rPr>
                        <a:t>Benefit</a:t>
                      </a:r>
                      <a:endParaRPr lang="en-US" sz="1000">
                        <a:solidFill>
                          <a:srgbClr val="000000"/>
                        </a:solidFill>
                      </a:endParaRPr>
                    </a:p>
                  </a:txBody>
                  <a:tcPr marL="32341" marR="32341" marT="16170" marB="16170" anchor="ctr"/>
                </a:tc>
                <a:tc>
                  <a:txBody>
                    <a:bodyPr/>
                    <a:lstStyle/>
                    <a:p>
                      <a:r>
                        <a:rPr lang="en-US" sz="1000" b="1">
                          <a:solidFill>
                            <a:srgbClr val="000000"/>
                          </a:solidFill>
                        </a:rPr>
                        <a:t>What It Means for the Team</a:t>
                      </a:r>
                      <a:endParaRPr lang="en-US" sz="1000">
                        <a:solidFill>
                          <a:srgbClr val="000000"/>
                        </a:solidFill>
                      </a:endParaRPr>
                    </a:p>
                  </a:txBody>
                  <a:tcPr marL="32341" marR="32341" marT="16170" marB="16170" anchor="ctr"/>
                </a:tc>
                <a:extLst>
                  <a:ext uri="{0D108BD9-81ED-4DB2-BD59-A6C34878D82A}">
                    <a16:rowId xmlns:a16="http://schemas.microsoft.com/office/drawing/2014/main" val="26246630"/>
                  </a:ext>
                </a:extLst>
              </a:tr>
              <a:tr h="464220">
                <a:tc>
                  <a:txBody>
                    <a:bodyPr/>
                    <a:lstStyle/>
                    <a:p>
                      <a:r>
                        <a:rPr lang="en-US" sz="1000" b="1" dirty="0">
                          <a:solidFill>
                            <a:srgbClr val="000000"/>
                          </a:solidFill>
                        </a:rPr>
                        <a:t>Clear Priorities</a:t>
                      </a:r>
                      <a:endParaRPr lang="en-US" sz="1000" dirty="0">
                        <a:solidFill>
                          <a:srgbClr val="000000"/>
                        </a:solidFill>
                      </a:endParaRPr>
                    </a:p>
                  </a:txBody>
                  <a:tcPr marL="32341" marR="32341" marT="16170" marB="16170" anchor="ctr"/>
                </a:tc>
                <a:tc>
                  <a:txBody>
                    <a:bodyPr/>
                    <a:lstStyle/>
                    <a:p>
                      <a:r>
                        <a:rPr lang="en-US" sz="1000" b="0" dirty="0">
                          <a:solidFill>
                            <a:srgbClr val="000000"/>
                          </a:solidFill>
                        </a:rPr>
                        <a:t>Team always knows what’s most important, reducing confusion and context switching</a:t>
                      </a:r>
                    </a:p>
                  </a:txBody>
                  <a:tcPr marL="32341" marR="32341" marT="16170" marB="16170" anchor="ctr"/>
                </a:tc>
                <a:extLst>
                  <a:ext uri="{0D108BD9-81ED-4DB2-BD59-A6C34878D82A}">
                    <a16:rowId xmlns:a16="http://schemas.microsoft.com/office/drawing/2014/main" val="2958281796"/>
                  </a:ext>
                </a:extLst>
              </a:tr>
              <a:tr h="464220">
                <a:tc>
                  <a:txBody>
                    <a:bodyPr/>
                    <a:lstStyle/>
                    <a:p>
                      <a:r>
                        <a:rPr lang="en-US" sz="1000" b="1">
                          <a:solidFill>
                            <a:srgbClr val="000000"/>
                          </a:solidFill>
                        </a:rPr>
                        <a:t>Faster Feedback</a:t>
                      </a:r>
                      <a:endParaRPr lang="en-US" sz="1000">
                        <a:solidFill>
                          <a:srgbClr val="000000"/>
                        </a:solidFill>
                      </a:endParaRPr>
                    </a:p>
                  </a:txBody>
                  <a:tcPr marL="32341" marR="32341" marT="16170" marB="16170" anchor="ctr"/>
                </a:tc>
                <a:tc>
                  <a:txBody>
                    <a:bodyPr/>
                    <a:lstStyle/>
                    <a:p>
                      <a:r>
                        <a:rPr lang="en-US" sz="1000" b="0" dirty="0">
                          <a:solidFill>
                            <a:srgbClr val="000000"/>
                          </a:solidFill>
                        </a:rPr>
                        <a:t>Developers, testers, and designers get early and regular feedback from stakeholders</a:t>
                      </a:r>
                    </a:p>
                  </a:txBody>
                  <a:tcPr marL="32341" marR="32341" marT="16170" marB="16170" anchor="ctr"/>
                </a:tc>
                <a:extLst>
                  <a:ext uri="{0D108BD9-81ED-4DB2-BD59-A6C34878D82A}">
                    <a16:rowId xmlns:a16="http://schemas.microsoft.com/office/drawing/2014/main" val="399256602"/>
                  </a:ext>
                </a:extLst>
              </a:tr>
              <a:tr h="464220">
                <a:tc>
                  <a:txBody>
                    <a:bodyPr/>
                    <a:lstStyle/>
                    <a:p>
                      <a:r>
                        <a:rPr lang="en-US" sz="1000" b="1">
                          <a:solidFill>
                            <a:srgbClr val="000000"/>
                          </a:solidFill>
                        </a:rPr>
                        <a:t>Shared Ownership</a:t>
                      </a:r>
                      <a:endParaRPr lang="en-US" sz="1000">
                        <a:solidFill>
                          <a:srgbClr val="000000"/>
                        </a:solidFill>
                      </a:endParaRPr>
                    </a:p>
                  </a:txBody>
                  <a:tcPr marL="32341" marR="32341" marT="16170" marB="16170" anchor="ctr"/>
                </a:tc>
                <a:tc>
                  <a:txBody>
                    <a:bodyPr/>
                    <a:lstStyle/>
                    <a:p>
                      <a:r>
                        <a:rPr lang="en-US" sz="1000" b="0" dirty="0">
                          <a:solidFill>
                            <a:srgbClr val="000000"/>
                          </a:solidFill>
                        </a:rPr>
                        <a:t>Cross-functional teams share responsibility and decision-making, boosting morale</a:t>
                      </a:r>
                    </a:p>
                  </a:txBody>
                  <a:tcPr marL="32341" marR="32341" marT="16170" marB="16170" anchor="ctr"/>
                </a:tc>
                <a:extLst>
                  <a:ext uri="{0D108BD9-81ED-4DB2-BD59-A6C34878D82A}">
                    <a16:rowId xmlns:a16="http://schemas.microsoft.com/office/drawing/2014/main" val="385225493"/>
                  </a:ext>
                </a:extLst>
              </a:tr>
              <a:tr h="464220">
                <a:tc>
                  <a:txBody>
                    <a:bodyPr/>
                    <a:lstStyle/>
                    <a:p>
                      <a:r>
                        <a:rPr lang="en-US" sz="1000" b="1">
                          <a:solidFill>
                            <a:srgbClr val="000000"/>
                          </a:solidFill>
                        </a:rPr>
                        <a:t>Predictable Workload</a:t>
                      </a:r>
                      <a:endParaRPr lang="en-US" sz="1000">
                        <a:solidFill>
                          <a:srgbClr val="000000"/>
                        </a:solidFill>
                      </a:endParaRPr>
                    </a:p>
                  </a:txBody>
                  <a:tcPr marL="32341" marR="32341" marT="16170" marB="16170" anchor="ctr"/>
                </a:tc>
                <a:tc>
                  <a:txBody>
                    <a:bodyPr/>
                    <a:lstStyle/>
                    <a:p>
                      <a:r>
                        <a:rPr lang="en-US" sz="1000" b="0" dirty="0">
                          <a:solidFill>
                            <a:srgbClr val="000000"/>
                          </a:solidFill>
                        </a:rPr>
                        <a:t>Time-boxed sprints help prevent burnout and support sustainable pace</a:t>
                      </a:r>
                    </a:p>
                  </a:txBody>
                  <a:tcPr marL="32341" marR="32341" marT="16170" marB="16170" anchor="ctr"/>
                </a:tc>
                <a:extLst>
                  <a:ext uri="{0D108BD9-81ED-4DB2-BD59-A6C34878D82A}">
                    <a16:rowId xmlns:a16="http://schemas.microsoft.com/office/drawing/2014/main" val="842245896"/>
                  </a:ext>
                </a:extLst>
              </a:tr>
              <a:tr h="464220">
                <a:tc>
                  <a:txBody>
                    <a:bodyPr/>
                    <a:lstStyle/>
                    <a:p>
                      <a:r>
                        <a:rPr lang="en-US" sz="1000" b="1">
                          <a:solidFill>
                            <a:srgbClr val="000000"/>
                          </a:solidFill>
                        </a:rPr>
                        <a:t>Continuous Learning</a:t>
                      </a:r>
                      <a:endParaRPr lang="en-US" sz="1000">
                        <a:solidFill>
                          <a:srgbClr val="000000"/>
                        </a:solidFill>
                      </a:endParaRPr>
                    </a:p>
                  </a:txBody>
                  <a:tcPr marL="32341" marR="32341" marT="16170" marB="16170" anchor="ctr"/>
                </a:tc>
                <a:tc>
                  <a:txBody>
                    <a:bodyPr/>
                    <a:lstStyle/>
                    <a:p>
                      <a:r>
                        <a:rPr lang="en-US" sz="1000" b="0" dirty="0">
                          <a:solidFill>
                            <a:srgbClr val="000000"/>
                          </a:solidFill>
                        </a:rPr>
                        <a:t>Retrospectives, pair programming, and reviews enable skill growth and team maturity</a:t>
                      </a:r>
                    </a:p>
                  </a:txBody>
                  <a:tcPr marL="32341" marR="32341" marT="16170" marB="16170" anchor="ctr"/>
                </a:tc>
                <a:extLst>
                  <a:ext uri="{0D108BD9-81ED-4DB2-BD59-A6C34878D82A}">
                    <a16:rowId xmlns:a16="http://schemas.microsoft.com/office/drawing/2014/main" val="3532689782"/>
                  </a:ext>
                </a:extLst>
              </a:tr>
              <a:tr h="464220">
                <a:tc>
                  <a:txBody>
                    <a:bodyPr/>
                    <a:lstStyle/>
                    <a:p>
                      <a:r>
                        <a:rPr lang="en-US" sz="1000" b="1">
                          <a:solidFill>
                            <a:srgbClr val="000000"/>
                          </a:solidFill>
                        </a:rPr>
                        <a:t>Collaboration &amp; Transparency</a:t>
                      </a:r>
                      <a:endParaRPr lang="en-US" sz="1000">
                        <a:solidFill>
                          <a:srgbClr val="000000"/>
                        </a:solidFill>
                      </a:endParaRPr>
                    </a:p>
                  </a:txBody>
                  <a:tcPr marL="32341" marR="32341" marT="16170" marB="16170" anchor="ctr"/>
                </a:tc>
                <a:tc>
                  <a:txBody>
                    <a:bodyPr/>
                    <a:lstStyle/>
                    <a:p>
                      <a:r>
                        <a:rPr lang="en-US" sz="1000" b="0" dirty="0">
                          <a:solidFill>
                            <a:srgbClr val="000000"/>
                          </a:solidFill>
                        </a:rPr>
                        <a:t>Daily standups and backlog visibility ensure everyone is aligned</a:t>
                      </a:r>
                    </a:p>
                  </a:txBody>
                  <a:tcPr marL="32341" marR="32341" marT="16170" marB="16170" anchor="ctr"/>
                </a:tc>
                <a:extLst>
                  <a:ext uri="{0D108BD9-81ED-4DB2-BD59-A6C34878D82A}">
                    <a16:rowId xmlns:a16="http://schemas.microsoft.com/office/drawing/2014/main" val="1460143107"/>
                  </a:ext>
                </a:extLst>
              </a:tr>
              <a:tr h="464220">
                <a:tc>
                  <a:txBody>
                    <a:bodyPr/>
                    <a:lstStyle/>
                    <a:p>
                      <a:r>
                        <a:rPr lang="en-US" sz="1000" b="1">
                          <a:solidFill>
                            <a:srgbClr val="000000"/>
                          </a:solidFill>
                        </a:rPr>
                        <a:t>Recognition of Contributions</a:t>
                      </a:r>
                      <a:endParaRPr lang="en-US" sz="1000">
                        <a:solidFill>
                          <a:srgbClr val="000000"/>
                        </a:solidFill>
                      </a:endParaRPr>
                    </a:p>
                  </a:txBody>
                  <a:tcPr marL="32341" marR="32341" marT="16170" marB="16170" anchor="ctr"/>
                </a:tc>
                <a:tc>
                  <a:txBody>
                    <a:bodyPr/>
                    <a:lstStyle/>
                    <a:p>
                      <a:r>
                        <a:rPr lang="en-US" sz="1000" b="0" dirty="0">
                          <a:solidFill>
                            <a:srgbClr val="000000"/>
                          </a:solidFill>
                        </a:rPr>
                        <a:t>Regular demos let team members showcase their work and feel valued</a:t>
                      </a:r>
                    </a:p>
                  </a:txBody>
                  <a:tcPr marL="32341" marR="32341" marT="16170" marB="16170" anchor="ctr"/>
                </a:tc>
                <a:extLst>
                  <a:ext uri="{0D108BD9-81ED-4DB2-BD59-A6C34878D82A}">
                    <a16:rowId xmlns:a16="http://schemas.microsoft.com/office/drawing/2014/main" val="40713984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Agile Practice</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35"/>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Recommendations for Information Radiators</a:t>
            </a:r>
            <a:endParaRPr dirty="0"/>
          </a:p>
        </p:txBody>
      </p:sp>
      <p:graphicFrame>
        <p:nvGraphicFramePr>
          <p:cNvPr id="2" name="Table 1">
            <a:extLst>
              <a:ext uri="{FF2B5EF4-FFF2-40B4-BE49-F238E27FC236}">
                <a16:creationId xmlns:a16="http://schemas.microsoft.com/office/drawing/2014/main" id="{FE310919-09B9-6613-8E98-295BA5C31572}"/>
              </a:ext>
            </a:extLst>
          </p:cNvPr>
          <p:cNvGraphicFramePr>
            <a:graphicFrameLocks noGrp="1"/>
          </p:cNvGraphicFramePr>
          <p:nvPr>
            <p:extLst>
              <p:ext uri="{D42A27DB-BD31-4B8C-83A1-F6EECF244321}">
                <p14:modId xmlns:p14="http://schemas.microsoft.com/office/powerpoint/2010/main" val="1585381889"/>
              </p:ext>
            </p:extLst>
          </p:nvPr>
        </p:nvGraphicFramePr>
        <p:xfrm>
          <a:off x="457198" y="1419727"/>
          <a:ext cx="8229600" cy="144329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458287696"/>
                    </a:ext>
                  </a:extLst>
                </a:gridCol>
                <a:gridCol w="2743200">
                  <a:extLst>
                    <a:ext uri="{9D8B030D-6E8A-4147-A177-3AD203B41FA5}">
                      <a16:colId xmlns:a16="http://schemas.microsoft.com/office/drawing/2014/main" val="3915648827"/>
                    </a:ext>
                  </a:extLst>
                </a:gridCol>
                <a:gridCol w="2743200">
                  <a:extLst>
                    <a:ext uri="{9D8B030D-6E8A-4147-A177-3AD203B41FA5}">
                      <a16:colId xmlns:a16="http://schemas.microsoft.com/office/drawing/2014/main" val="3794552532"/>
                    </a:ext>
                  </a:extLst>
                </a:gridCol>
              </a:tblGrid>
              <a:tr h="217815">
                <a:tc>
                  <a:txBody>
                    <a:bodyPr/>
                    <a:lstStyle/>
                    <a:p>
                      <a:r>
                        <a:rPr lang="en-US" sz="1000" b="1" dirty="0">
                          <a:solidFill>
                            <a:srgbClr val="000000"/>
                          </a:solidFill>
                        </a:rPr>
                        <a:t>Radiator</a:t>
                      </a:r>
                      <a:endParaRPr lang="en-US" sz="1000" dirty="0">
                        <a:solidFill>
                          <a:srgbClr val="000000"/>
                        </a:solidFill>
                      </a:endParaRPr>
                    </a:p>
                  </a:txBody>
                  <a:tcPr marL="38990" marR="38990" marT="19495" marB="19495" anchor="ctr"/>
                </a:tc>
                <a:tc>
                  <a:txBody>
                    <a:bodyPr/>
                    <a:lstStyle/>
                    <a:p>
                      <a:r>
                        <a:rPr lang="en-US" sz="1000" b="1">
                          <a:solidFill>
                            <a:srgbClr val="000000"/>
                          </a:solidFill>
                        </a:rPr>
                        <a:t>Visual Example</a:t>
                      </a:r>
                      <a:endParaRPr lang="en-US" sz="1000">
                        <a:solidFill>
                          <a:srgbClr val="000000"/>
                        </a:solidFill>
                      </a:endParaRPr>
                    </a:p>
                  </a:txBody>
                  <a:tcPr marL="38990" marR="38990" marT="19495" marB="19495" anchor="ctr"/>
                </a:tc>
                <a:tc>
                  <a:txBody>
                    <a:bodyPr/>
                    <a:lstStyle/>
                    <a:p>
                      <a:r>
                        <a:rPr lang="en-US" sz="1000" b="1">
                          <a:solidFill>
                            <a:srgbClr val="000000"/>
                          </a:solidFill>
                        </a:rPr>
                        <a:t>Value Proposition (Why It’s Helpful)</a:t>
                      </a:r>
                      <a:endParaRPr lang="en-US" sz="1000">
                        <a:solidFill>
                          <a:srgbClr val="000000"/>
                        </a:solidFill>
                      </a:endParaRPr>
                    </a:p>
                  </a:txBody>
                  <a:tcPr marL="38990" marR="38990" marT="19495" marB="19495" anchor="ctr"/>
                </a:tc>
                <a:extLst>
                  <a:ext uri="{0D108BD9-81ED-4DB2-BD59-A6C34878D82A}">
                    <a16:rowId xmlns:a16="http://schemas.microsoft.com/office/drawing/2014/main" val="2069244020"/>
                  </a:ext>
                </a:extLst>
              </a:tr>
              <a:tr h="576892">
                <a:tc>
                  <a:txBody>
                    <a:bodyPr/>
                    <a:lstStyle/>
                    <a:p>
                      <a:r>
                        <a:rPr lang="en-US" sz="1000" b="1" dirty="0">
                          <a:solidFill>
                            <a:srgbClr val="000000"/>
                          </a:solidFill>
                        </a:rPr>
                        <a:t>1. Sprint Burndown Chart</a:t>
                      </a:r>
                      <a:endParaRPr lang="en-US" sz="1000" dirty="0">
                        <a:solidFill>
                          <a:srgbClr val="000000"/>
                        </a:solidFill>
                      </a:endParaRPr>
                    </a:p>
                  </a:txBody>
                  <a:tcPr marL="38990" marR="38990" marT="19495" marB="19495" anchor="ctr"/>
                </a:tc>
                <a:tc>
                  <a:txBody>
                    <a:bodyPr/>
                    <a:lstStyle/>
                    <a:p>
                      <a:r>
                        <a:rPr lang="en-US" sz="1000" b="0" dirty="0">
                          <a:solidFill>
                            <a:srgbClr val="000000"/>
                          </a:solidFill>
                        </a:rPr>
                        <a:t>Line graph showing work remaining over days in sprint</a:t>
                      </a:r>
                    </a:p>
                  </a:txBody>
                  <a:tcPr marL="38990" marR="38990" marT="19495" marB="19495" anchor="ctr"/>
                </a:tc>
                <a:tc>
                  <a:txBody>
                    <a:bodyPr/>
                    <a:lstStyle/>
                    <a:p>
                      <a:r>
                        <a:rPr lang="en-US" sz="1000" b="0">
                          <a:solidFill>
                            <a:srgbClr val="000000"/>
                          </a:solidFill>
                        </a:rPr>
                        <a:t>- Tracks progress against sprint goals </a:t>
                      </a:r>
                      <a:br>
                        <a:rPr lang="en-US" sz="1000" b="0">
                          <a:solidFill>
                            <a:srgbClr val="000000"/>
                          </a:solidFill>
                        </a:rPr>
                      </a:br>
                      <a:r>
                        <a:rPr lang="en-US" sz="1000" b="0">
                          <a:solidFill>
                            <a:srgbClr val="000000"/>
                          </a:solidFill>
                        </a:rPr>
                        <a:t>- Highlights risks early (e.g., scope creep, delays) </a:t>
                      </a:r>
                      <a:br>
                        <a:rPr lang="en-US" sz="1000" b="0">
                          <a:solidFill>
                            <a:srgbClr val="000000"/>
                          </a:solidFill>
                        </a:rPr>
                      </a:br>
                      <a:r>
                        <a:rPr lang="en-US" sz="1000" b="0">
                          <a:solidFill>
                            <a:srgbClr val="000000"/>
                          </a:solidFill>
                        </a:rPr>
                        <a:t>- Keeps team focused on completion</a:t>
                      </a:r>
                    </a:p>
                  </a:txBody>
                  <a:tcPr marL="38990" marR="38990" marT="19495" marB="19495" anchor="ctr"/>
                </a:tc>
                <a:extLst>
                  <a:ext uri="{0D108BD9-81ED-4DB2-BD59-A6C34878D82A}">
                    <a16:rowId xmlns:a16="http://schemas.microsoft.com/office/drawing/2014/main" val="729455920"/>
                  </a:ext>
                </a:extLst>
              </a:tr>
              <a:tr h="576892">
                <a:tc>
                  <a:txBody>
                    <a:bodyPr/>
                    <a:lstStyle/>
                    <a:p>
                      <a:r>
                        <a:rPr lang="en-US" sz="1000" b="1" dirty="0">
                          <a:solidFill>
                            <a:srgbClr val="000000"/>
                          </a:solidFill>
                        </a:rPr>
                        <a:t>2. Velocity Chart</a:t>
                      </a:r>
                      <a:endParaRPr lang="en-US" sz="1000" dirty="0">
                        <a:solidFill>
                          <a:srgbClr val="000000"/>
                        </a:solidFill>
                      </a:endParaRPr>
                    </a:p>
                  </a:txBody>
                  <a:tcPr marL="38990" marR="38990" marT="19495" marB="19495" anchor="ctr"/>
                </a:tc>
                <a:tc>
                  <a:txBody>
                    <a:bodyPr/>
                    <a:lstStyle/>
                    <a:p>
                      <a:r>
                        <a:rPr lang="en-US" sz="1000" b="0">
                          <a:solidFill>
                            <a:srgbClr val="000000"/>
                          </a:solidFill>
                        </a:rPr>
                        <a:t>Bar chart showing story points completed per sprint</a:t>
                      </a:r>
                    </a:p>
                  </a:txBody>
                  <a:tcPr marL="38990" marR="38990" marT="19495" marB="19495" anchor="ctr"/>
                </a:tc>
                <a:tc>
                  <a:txBody>
                    <a:bodyPr/>
                    <a:lstStyle/>
                    <a:p>
                      <a:r>
                        <a:rPr lang="en-US" sz="1000" b="0" dirty="0">
                          <a:solidFill>
                            <a:srgbClr val="000000"/>
                          </a:solidFill>
                        </a:rPr>
                        <a:t>- Measures team performance over time </a:t>
                      </a:r>
                      <a:br>
                        <a:rPr lang="en-US" sz="1000" b="0" dirty="0">
                          <a:solidFill>
                            <a:srgbClr val="000000"/>
                          </a:solidFill>
                        </a:rPr>
                      </a:br>
                      <a:r>
                        <a:rPr lang="en-US" sz="1000" b="0" dirty="0">
                          <a:solidFill>
                            <a:srgbClr val="000000"/>
                          </a:solidFill>
                        </a:rPr>
                        <a:t>- Helps forecast future sprint capacity </a:t>
                      </a:r>
                      <a:br>
                        <a:rPr lang="en-US" sz="1000" b="0" dirty="0">
                          <a:solidFill>
                            <a:srgbClr val="000000"/>
                          </a:solidFill>
                        </a:rPr>
                      </a:br>
                      <a:r>
                        <a:rPr lang="en-US" sz="1000" b="0" dirty="0">
                          <a:solidFill>
                            <a:srgbClr val="000000"/>
                          </a:solidFill>
                        </a:rPr>
                        <a:t>- Useful for sprint planning &amp; stakeholder trust</a:t>
                      </a:r>
                    </a:p>
                  </a:txBody>
                  <a:tcPr marL="38990" marR="38990" marT="19495" marB="19495" anchor="ctr"/>
                </a:tc>
                <a:extLst>
                  <a:ext uri="{0D108BD9-81ED-4DB2-BD59-A6C34878D82A}">
                    <a16:rowId xmlns:a16="http://schemas.microsoft.com/office/drawing/2014/main" val="578674547"/>
                  </a:ext>
                </a:extLst>
              </a:tr>
            </a:tbl>
          </a:graphicData>
        </a:graphic>
      </p:graphicFrame>
      <p:sp>
        <p:nvSpPr>
          <p:cNvPr id="3" name="Content Placeholder 2">
            <a:extLst>
              <a:ext uri="{FF2B5EF4-FFF2-40B4-BE49-F238E27FC236}">
                <a16:creationId xmlns:a16="http://schemas.microsoft.com/office/drawing/2014/main" id="{464488DA-7AAD-E7FE-F19C-420027ECEF2C}"/>
              </a:ext>
            </a:extLst>
          </p:cNvPr>
          <p:cNvSpPr>
            <a:spLocks noGrp="1"/>
          </p:cNvSpPr>
          <p:nvPr/>
        </p:nvSpPr>
        <p:spPr>
          <a:xfrm>
            <a:off x="803939" y="4648299"/>
            <a:ext cx="2877719" cy="296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2B3E6"/>
                </a:solidFill>
              </a:rPr>
              <a:t>Burndown Chart</a:t>
            </a:r>
          </a:p>
        </p:txBody>
      </p:sp>
      <p:sp>
        <p:nvSpPr>
          <p:cNvPr id="4" name="Content Placeholder 2">
            <a:extLst>
              <a:ext uri="{FF2B5EF4-FFF2-40B4-BE49-F238E27FC236}">
                <a16:creationId xmlns:a16="http://schemas.microsoft.com/office/drawing/2014/main" id="{053DCEF2-8AF7-EB63-5DF4-1E53B3B87D87}"/>
              </a:ext>
            </a:extLst>
          </p:cNvPr>
          <p:cNvSpPr>
            <a:spLocks noGrp="1"/>
          </p:cNvSpPr>
          <p:nvPr/>
        </p:nvSpPr>
        <p:spPr>
          <a:xfrm>
            <a:off x="4632255" y="4648299"/>
            <a:ext cx="3621405" cy="396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accent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02B3E6"/>
                </a:solidFill>
              </a:rPr>
              <a:t>Velocity Chart</a:t>
            </a:r>
          </a:p>
        </p:txBody>
      </p:sp>
      <p:pic>
        <p:nvPicPr>
          <p:cNvPr id="5" name="Picture 4">
            <a:extLst>
              <a:ext uri="{FF2B5EF4-FFF2-40B4-BE49-F238E27FC236}">
                <a16:creationId xmlns:a16="http://schemas.microsoft.com/office/drawing/2014/main" id="{BEF0CAAA-F632-D069-575D-3AEDCC702641}"/>
              </a:ext>
            </a:extLst>
          </p:cNvPr>
          <p:cNvPicPr>
            <a:picLocks noChangeAspect="1"/>
          </p:cNvPicPr>
          <p:nvPr/>
        </p:nvPicPr>
        <p:blipFill>
          <a:blip r:embed="rId3"/>
          <a:stretch>
            <a:fillRect/>
          </a:stretch>
        </p:blipFill>
        <p:spPr>
          <a:xfrm>
            <a:off x="1104733" y="2952114"/>
            <a:ext cx="2687003" cy="1696185"/>
          </a:xfrm>
          <a:prstGeom prst="rect">
            <a:avLst/>
          </a:prstGeom>
        </p:spPr>
      </p:pic>
      <p:pic>
        <p:nvPicPr>
          <p:cNvPr id="6" name="Picture 5">
            <a:extLst>
              <a:ext uri="{FF2B5EF4-FFF2-40B4-BE49-F238E27FC236}">
                <a16:creationId xmlns:a16="http://schemas.microsoft.com/office/drawing/2014/main" id="{B4305BD2-94EA-04B9-D510-D78DFBCE2BC3}"/>
              </a:ext>
            </a:extLst>
          </p:cNvPr>
          <p:cNvPicPr/>
          <p:nvPr/>
        </p:nvPicPr>
        <p:blipFill>
          <a:blip r:embed="rId4"/>
          <a:srcRect t="11014" b="6745"/>
          <a:stretch/>
        </p:blipFill>
        <p:spPr>
          <a:xfrm>
            <a:off x="5352264" y="2980315"/>
            <a:ext cx="2687003" cy="1567622"/>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3" name="Google Shape;173;p36"/>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Ceremony Schedule &amp; Each Agenda</a:t>
            </a:r>
            <a:endParaRPr dirty="0"/>
          </a:p>
        </p:txBody>
      </p:sp>
      <p:graphicFrame>
        <p:nvGraphicFramePr>
          <p:cNvPr id="3" name="Table 2">
            <a:extLst>
              <a:ext uri="{FF2B5EF4-FFF2-40B4-BE49-F238E27FC236}">
                <a16:creationId xmlns:a16="http://schemas.microsoft.com/office/drawing/2014/main" id="{CB0BD1B6-FA8F-1F5A-605F-71D844DEEBC6}"/>
              </a:ext>
            </a:extLst>
          </p:cNvPr>
          <p:cNvGraphicFramePr>
            <a:graphicFrameLocks noGrp="1"/>
          </p:cNvGraphicFramePr>
          <p:nvPr>
            <p:extLst>
              <p:ext uri="{D42A27DB-BD31-4B8C-83A1-F6EECF244321}">
                <p14:modId xmlns:p14="http://schemas.microsoft.com/office/powerpoint/2010/main" val="182274396"/>
              </p:ext>
            </p:extLst>
          </p:nvPr>
        </p:nvGraphicFramePr>
        <p:xfrm>
          <a:off x="274320" y="878311"/>
          <a:ext cx="8412480" cy="3609468"/>
        </p:xfrm>
        <a:graphic>
          <a:graphicData uri="http://schemas.openxmlformats.org/drawingml/2006/table">
            <a:tbl>
              <a:tblPr firstRow="1" bandRow="1">
                <a:tableStyleId>{5C22544A-7EE6-4342-B048-85BDC9FD1C3A}</a:tableStyleId>
              </a:tblPr>
              <a:tblGrid>
                <a:gridCol w="1682496">
                  <a:extLst>
                    <a:ext uri="{9D8B030D-6E8A-4147-A177-3AD203B41FA5}">
                      <a16:colId xmlns:a16="http://schemas.microsoft.com/office/drawing/2014/main" val="20000"/>
                    </a:ext>
                  </a:extLst>
                </a:gridCol>
                <a:gridCol w="1027016">
                  <a:extLst>
                    <a:ext uri="{9D8B030D-6E8A-4147-A177-3AD203B41FA5}">
                      <a16:colId xmlns:a16="http://schemas.microsoft.com/office/drawing/2014/main" val="20001"/>
                    </a:ext>
                  </a:extLst>
                </a:gridCol>
                <a:gridCol w="1239252">
                  <a:extLst>
                    <a:ext uri="{9D8B030D-6E8A-4147-A177-3AD203B41FA5}">
                      <a16:colId xmlns:a16="http://schemas.microsoft.com/office/drawing/2014/main" val="20002"/>
                    </a:ext>
                  </a:extLst>
                </a:gridCol>
                <a:gridCol w="1768642">
                  <a:extLst>
                    <a:ext uri="{9D8B030D-6E8A-4147-A177-3AD203B41FA5}">
                      <a16:colId xmlns:a16="http://schemas.microsoft.com/office/drawing/2014/main" val="20003"/>
                    </a:ext>
                  </a:extLst>
                </a:gridCol>
                <a:gridCol w="2695074">
                  <a:extLst>
                    <a:ext uri="{9D8B030D-6E8A-4147-A177-3AD203B41FA5}">
                      <a16:colId xmlns:a16="http://schemas.microsoft.com/office/drawing/2014/main" val="2950637200"/>
                    </a:ext>
                  </a:extLst>
                </a:gridCol>
              </a:tblGrid>
              <a:tr h="664319">
                <a:tc>
                  <a:txBody>
                    <a:bodyPr/>
                    <a:lstStyle/>
                    <a:p>
                      <a:r>
                        <a:rPr sz="900" dirty="0">
                          <a:solidFill>
                            <a:srgbClr val="000000"/>
                          </a:solidFill>
                        </a:rPr>
                        <a:t>Ceremony/Activity</a:t>
                      </a:r>
                    </a:p>
                  </a:txBody>
                  <a:tcPr/>
                </a:tc>
                <a:tc>
                  <a:txBody>
                    <a:bodyPr/>
                    <a:lstStyle/>
                    <a:p>
                      <a:r>
                        <a:rPr sz="900" dirty="0">
                          <a:solidFill>
                            <a:srgbClr val="000000"/>
                          </a:solidFill>
                        </a:rPr>
                        <a:t>Frequency</a:t>
                      </a:r>
                    </a:p>
                  </a:txBody>
                  <a:tcPr/>
                </a:tc>
                <a:tc>
                  <a:txBody>
                    <a:bodyPr/>
                    <a:lstStyle/>
                    <a:p>
                      <a:r>
                        <a:rPr sz="900">
                          <a:solidFill>
                            <a:srgbClr val="000000"/>
                          </a:solidFill>
                        </a:rPr>
                        <a:t>Duration</a:t>
                      </a:r>
                    </a:p>
                  </a:txBody>
                  <a:tcPr/>
                </a:tc>
                <a:tc>
                  <a:txBody>
                    <a:bodyPr/>
                    <a:lstStyle/>
                    <a:p>
                      <a:r>
                        <a:rPr sz="900" dirty="0">
                          <a:solidFill>
                            <a:srgbClr val="000000"/>
                          </a:solidFill>
                        </a:rPr>
                        <a:t>Purpose</a:t>
                      </a:r>
                    </a:p>
                  </a:txBody>
                  <a:tcPr/>
                </a:tc>
                <a:tc>
                  <a:txBody>
                    <a:bodyPr/>
                    <a:lstStyle/>
                    <a:p>
                      <a:r>
                        <a:rPr lang="en-US" sz="900" dirty="0">
                          <a:solidFill>
                            <a:srgbClr val="000000"/>
                          </a:solidFill>
                        </a:rPr>
                        <a:t>Agenda</a:t>
                      </a:r>
                      <a:endParaRPr sz="900" dirty="0">
                        <a:solidFill>
                          <a:srgbClr val="000000"/>
                        </a:solidFill>
                      </a:endParaRPr>
                    </a:p>
                  </a:txBody>
                  <a:tcPr/>
                </a:tc>
                <a:extLst>
                  <a:ext uri="{0D108BD9-81ED-4DB2-BD59-A6C34878D82A}">
                    <a16:rowId xmlns:a16="http://schemas.microsoft.com/office/drawing/2014/main" val="10000"/>
                  </a:ext>
                </a:extLst>
              </a:tr>
              <a:tr h="723370">
                <a:tc>
                  <a:txBody>
                    <a:bodyPr/>
                    <a:lstStyle/>
                    <a:p>
                      <a:r>
                        <a:rPr sz="900" b="1" dirty="0">
                          <a:solidFill>
                            <a:srgbClr val="000000"/>
                          </a:solidFill>
                        </a:rPr>
                        <a:t>Project Vision</a:t>
                      </a:r>
                    </a:p>
                  </a:txBody>
                  <a:tcPr/>
                </a:tc>
                <a:tc>
                  <a:txBody>
                    <a:bodyPr/>
                    <a:lstStyle/>
                    <a:p>
                      <a:r>
                        <a:rPr sz="900" dirty="0">
                          <a:solidFill>
                            <a:srgbClr val="000000"/>
                          </a:solidFill>
                        </a:rPr>
                        <a:t>Project Start</a:t>
                      </a:r>
                    </a:p>
                  </a:txBody>
                  <a:tcPr/>
                </a:tc>
                <a:tc>
                  <a:txBody>
                    <a:bodyPr/>
                    <a:lstStyle/>
                    <a:p>
                      <a:r>
                        <a:rPr sz="900">
                          <a:solidFill>
                            <a:srgbClr val="000000"/>
                          </a:solidFill>
                        </a:rPr>
                        <a:t>Varies (Workshop)</a:t>
                      </a:r>
                    </a:p>
                  </a:txBody>
                  <a:tcPr/>
                </a:tc>
                <a:tc>
                  <a:txBody>
                    <a:bodyPr/>
                    <a:lstStyle/>
                    <a:p>
                      <a:r>
                        <a:rPr sz="900">
                          <a:solidFill>
                            <a:srgbClr val="000000"/>
                          </a:solidFill>
                        </a:rPr>
                        <a:t>Establish product purpose, customer needs, and success metrics.</a:t>
                      </a:r>
                    </a:p>
                  </a:txBody>
                  <a:tcPr/>
                </a:tc>
                <a:tc>
                  <a:txBody>
                    <a:bodyPr/>
                    <a:lstStyle/>
                    <a:p>
                      <a:r>
                        <a:rPr lang="en-US" sz="900" dirty="0">
                          <a:solidFill>
                            <a:srgbClr val="000000"/>
                          </a:solidFill>
                        </a:rPr>
                        <a:t>Discuss the project goals</a:t>
                      </a:r>
                    </a:p>
                    <a:p>
                      <a:r>
                        <a:rPr lang="en-US" sz="900" dirty="0">
                          <a:solidFill>
                            <a:srgbClr val="000000"/>
                          </a:solidFill>
                        </a:rPr>
                        <a:t>identify sponsor </a:t>
                      </a:r>
                    </a:p>
                    <a:p>
                      <a:r>
                        <a:rPr lang="en-US" sz="900" dirty="0">
                          <a:solidFill>
                            <a:srgbClr val="000000"/>
                          </a:solidFill>
                        </a:rPr>
                        <a:t>outline project vision, success criteria, assumptions, constraints, and risks.</a:t>
                      </a:r>
                    </a:p>
                  </a:txBody>
                  <a:tcPr/>
                </a:tc>
                <a:extLst>
                  <a:ext uri="{0D108BD9-81ED-4DB2-BD59-A6C34878D82A}">
                    <a16:rowId xmlns:a16="http://schemas.microsoft.com/office/drawing/2014/main" val="10001"/>
                  </a:ext>
                </a:extLst>
              </a:tr>
              <a:tr h="1343401">
                <a:tc>
                  <a:txBody>
                    <a:bodyPr/>
                    <a:lstStyle/>
                    <a:p>
                      <a:r>
                        <a:rPr sz="900" b="1" dirty="0">
                          <a:solidFill>
                            <a:srgbClr val="000000"/>
                          </a:solidFill>
                        </a:rPr>
                        <a:t>Sprint Planning</a:t>
                      </a:r>
                    </a:p>
                  </a:txBody>
                  <a:tcPr/>
                </a:tc>
                <a:tc>
                  <a:txBody>
                    <a:bodyPr/>
                    <a:lstStyle/>
                    <a:p>
                      <a:r>
                        <a:rPr sz="900">
                          <a:solidFill>
                            <a:srgbClr val="000000"/>
                          </a:solidFill>
                        </a:rPr>
                        <a:t>Start of Sprint</a:t>
                      </a:r>
                    </a:p>
                  </a:txBody>
                  <a:tcPr/>
                </a:tc>
                <a:tc>
                  <a:txBody>
                    <a:bodyPr/>
                    <a:lstStyle/>
                    <a:p>
                      <a:r>
                        <a:rPr sz="900">
                          <a:solidFill>
                            <a:srgbClr val="000000"/>
                          </a:solidFill>
                        </a:rPr>
                        <a:t>2 hours</a:t>
                      </a:r>
                    </a:p>
                  </a:txBody>
                  <a:tcPr/>
                </a:tc>
                <a:tc>
                  <a:txBody>
                    <a:bodyPr/>
                    <a:lstStyle/>
                    <a:p>
                      <a:r>
                        <a:rPr sz="900" dirty="0">
                          <a:solidFill>
                            <a:srgbClr val="000000"/>
                          </a:solidFill>
                        </a:rPr>
                        <a:t>Define sprint goal, select backlog items, break into tasks.</a:t>
                      </a:r>
                    </a:p>
                  </a:txBody>
                  <a:tcPr/>
                </a:tc>
                <a:tc>
                  <a:txBody>
                    <a:bodyPr/>
                    <a:lstStyle/>
                    <a:p>
                      <a:pPr>
                        <a:buNone/>
                      </a:pPr>
                      <a:r>
                        <a:rPr lang="en-US" sz="900" dirty="0"/>
                        <a:t>Agile Team works with the PO and Scrum Master to address the following three questions:</a:t>
                      </a:r>
                    </a:p>
                    <a:p>
                      <a:pPr marL="228600" indent="-228600">
                        <a:buAutoNum type="arabicPeriod"/>
                      </a:pPr>
                      <a:r>
                        <a:rPr lang="en-US" sz="900" dirty="0"/>
                        <a:t>What are we committing to deliver in the upcoming Sprint?</a:t>
                      </a:r>
                    </a:p>
                    <a:p>
                      <a:pPr marL="228600" indent="-228600">
                        <a:buAutoNum type="arabicPeriod"/>
                      </a:pPr>
                      <a:r>
                        <a:rPr lang="en-US" sz="900" dirty="0"/>
                        <a:t>How will we complete the work required to achieve this commitment?</a:t>
                      </a:r>
                    </a:p>
                    <a:p>
                      <a:pPr marL="228600" indent="-228600">
                        <a:buAutoNum type="arabicPeriod"/>
                      </a:pPr>
                      <a:r>
                        <a:rPr lang="en-US" sz="900" dirty="0"/>
                        <a:t>What are the respective estimates for each user story and associated tasks?</a:t>
                      </a:r>
                    </a:p>
                  </a:txBody>
                  <a:tcPr/>
                </a:tc>
                <a:extLst>
                  <a:ext uri="{0D108BD9-81ED-4DB2-BD59-A6C34878D82A}">
                    <a16:rowId xmlns:a16="http://schemas.microsoft.com/office/drawing/2014/main" val="10003"/>
                  </a:ext>
                </a:extLst>
              </a:tr>
              <a:tr h="878378">
                <a:tc>
                  <a:txBody>
                    <a:bodyPr/>
                    <a:lstStyle/>
                    <a:p>
                      <a:r>
                        <a:rPr sz="900" b="1" dirty="0">
                          <a:solidFill>
                            <a:srgbClr val="000000"/>
                          </a:solidFill>
                        </a:rPr>
                        <a:t>Daily Scrum</a:t>
                      </a:r>
                    </a:p>
                  </a:txBody>
                  <a:tcPr/>
                </a:tc>
                <a:tc>
                  <a:txBody>
                    <a:bodyPr/>
                    <a:lstStyle/>
                    <a:p>
                      <a:r>
                        <a:rPr sz="900">
                          <a:solidFill>
                            <a:srgbClr val="000000"/>
                          </a:solidFill>
                        </a:rPr>
                        <a:t>Daily</a:t>
                      </a:r>
                    </a:p>
                  </a:txBody>
                  <a:tcPr/>
                </a:tc>
                <a:tc>
                  <a:txBody>
                    <a:bodyPr/>
                    <a:lstStyle/>
                    <a:p>
                      <a:r>
                        <a:rPr sz="900">
                          <a:solidFill>
                            <a:srgbClr val="000000"/>
                          </a:solidFill>
                        </a:rPr>
                        <a:t>15 minutes</a:t>
                      </a:r>
                    </a:p>
                  </a:txBody>
                  <a:tcPr/>
                </a:tc>
                <a:tc>
                  <a:txBody>
                    <a:bodyPr/>
                    <a:lstStyle/>
                    <a:p>
                      <a:r>
                        <a:rPr sz="900" dirty="0">
                          <a:solidFill>
                            <a:srgbClr val="000000"/>
                          </a:solidFill>
                        </a:rPr>
                        <a:t>Team sync on progress, blockers, and next steps.</a:t>
                      </a:r>
                    </a:p>
                  </a:txBody>
                  <a:tcPr/>
                </a:tc>
                <a:tc>
                  <a:txBody>
                    <a:bodyPr/>
                    <a:lstStyle/>
                    <a:p>
                      <a:pPr>
                        <a:buNone/>
                      </a:pPr>
                      <a:r>
                        <a:rPr lang="en-US" sz="900" dirty="0"/>
                        <a:t>Three questions are addressed by each Team member :</a:t>
                      </a:r>
                    </a:p>
                    <a:p>
                      <a:pPr marL="228600" indent="-228600">
                        <a:buAutoNum type="arabicPeriod"/>
                      </a:pPr>
                      <a:r>
                        <a:rPr lang="en-US" sz="900" dirty="0"/>
                        <a:t>What did I do since the last time we met?</a:t>
                      </a:r>
                    </a:p>
                    <a:p>
                      <a:pPr marL="228600" indent="-228600">
                        <a:buAutoNum type="arabicPeriod"/>
                      </a:pPr>
                      <a:r>
                        <a:rPr lang="en-US" sz="900" dirty="0"/>
                        <a:t>What do I plan to accomplish today?</a:t>
                      </a:r>
                    </a:p>
                    <a:p>
                      <a:pPr marL="228600" indent="-228600">
                        <a:buAutoNum type="arabicPeriod"/>
                      </a:pPr>
                      <a:r>
                        <a:rPr lang="en-US" sz="900" dirty="0"/>
                        <a:t>What impediments am I encountering?</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5DDA40EA-3945-D4C6-9E06-FF3C6412A2C6}"/>
            </a:ext>
          </a:extLst>
        </p:cNvPr>
        <p:cNvGrpSpPr/>
        <p:nvPr/>
      </p:nvGrpSpPr>
      <p:grpSpPr>
        <a:xfrm>
          <a:off x="0" y="0"/>
          <a:ext cx="0" cy="0"/>
          <a:chOff x="0" y="0"/>
          <a:chExt cx="0" cy="0"/>
        </a:xfrm>
      </p:grpSpPr>
      <p:sp>
        <p:nvSpPr>
          <p:cNvPr id="173" name="Google Shape;173;p36">
            <a:extLst>
              <a:ext uri="{FF2B5EF4-FFF2-40B4-BE49-F238E27FC236}">
                <a16:creationId xmlns:a16="http://schemas.microsoft.com/office/drawing/2014/main" id="{2670CF04-A582-3B8A-2D3B-F9B6D4ADC3AB}"/>
              </a:ext>
            </a:extLst>
          </p:cNvPr>
          <p:cNvSpPr txBox="1">
            <a:spLocks noGrp="1"/>
          </p:cNvSpPr>
          <p:nvPr>
            <p:ph type="title"/>
          </p:nvPr>
        </p:nvSpPr>
        <p:spPr>
          <a:xfrm>
            <a:off x="457200" y="304800"/>
            <a:ext cx="8229600"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Ceremony Schedule &amp; Each Agenda</a:t>
            </a:r>
            <a:endParaRPr dirty="0"/>
          </a:p>
        </p:txBody>
      </p:sp>
      <p:graphicFrame>
        <p:nvGraphicFramePr>
          <p:cNvPr id="3" name="Table 2">
            <a:extLst>
              <a:ext uri="{FF2B5EF4-FFF2-40B4-BE49-F238E27FC236}">
                <a16:creationId xmlns:a16="http://schemas.microsoft.com/office/drawing/2014/main" id="{5F6101D4-1AD4-C69C-849D-D40DDD50CA3F}"/>
              </a:ext>
            </a:extLst>
          </p:cNvPr>
          <p:cNvGraphicFramePr>
            <a:graphicFrameLocks noGrp="1"/>
          </p:cNvGraphicFramePr>
          <p:nvPr>
            <p:extLst>
              <p:ext uri="{D42A27DB-BD31-4B8C-83A1-F6EECF244321}">
                <p14:modId xmlns:p14="http://schemas.microsoft.com/office/powerpoint/2010/main" val="3376963630"/>
              </p:ext>
            </p:extLst>
          </p:nvPr>
        </p:nvGraphicFramePr>
        <p:xfrm>
          <a:off x="274320" y="878310"/>
          <a:ext cx="8412480" cy="3693689"/>
        </p:xfrm>
        <a:graphic>
          <a:graphicData uri="http://schemas.openxmlformats.org/drawingml/2006/table">
            <a:tbl>
              <a:tblPr firstRow="1" bandRow="1">
                <a:tableStyleId>{5C22544A-7EE6-4342-B048-85BDC9FD1C3A}</a:tableStyleId>
              </a:tblPr>
              <a:tblGrid>
                <a:gridCol w="1682496">
                  <a:extLst>
                    <a:ext uri="{9D8B030D-6E8A-4147-A177-3AD203B41FA5}">
                      <a16:colId xmlns:a16="http://schemas.microsoft.com/office/drawing/2014/main" val="20000"/>
                    </a:ext>
                  </a:extLst>
                </a:gridCol>
                <a:gridCol w="954826">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48326">
                  <a:extLst>
                    <a:ext uri="{9D8B030D-6E8A-4147-A177-3AD203B41FA5}">
                      <a16:colId xmlns:a16="http://schemas.microsoft.com/office/drawing/2014/main" val="20003"/>
                    </a:ext>
                  </a:extLst>
                </a:gridCol>
                <a:gridCol w="3212432">
                  <a:extLst>
                    <a:ext uri="{9D8B030D-6E8A-4147-A177-3AD203B41FA5}">
                      <a16:colId xmlns:a16="http://schemas.microsoft.com/office/drawing/2014/main" val="2950637200"/>
                    </a:ext>
                  </a:extLst>
                </a:gridCol>
              </a:tblGrid>
              <a:tr h="691126">
                <a:tc>
                  <a:txBody>
                    <a:bodyPr/>
                    <a:lstStyle/>
                    <a:p>
                      <a:r>
                        <a:rPr sz="900">
                          <a:solidFill>
                            <a:srgbClr val="000000"/>
                          </a:solidFill>
                        </a:rPr>
                        <a:t>Ceremony/Activity</a:t>
                      </a:r>
                    </a:p>
                  </a:txBody>
                  <a:tcPr/>
                </a:tc>
                <a:tc>
                  <a:txBody>
                    <a:bodyPr/>
                    <a:lstStyle/>
                    <a:p>
                      <a:r>
                        <a:rPr sz="900" dirty="0">
                          <a:solidFill>
                            <a:srgbClr val="000000"/>
                          </a:solidFill>
                        </a:rPr>
                        <a:t>Frequency</a:t>
                      </a:r>
                    </a:p>
                  </a:txBody>
                  <a:tcPr/>
                </a:tc>
                <a:tc>
                  <a:txBody>
                    <a:bodyPr/>
                    <a:lstStyle/>
                    <a:p>
                      <a:r>
                        <a:rPr sz="900">
                          <a:solidFill>
                            <a:srgbClr val="000000"/>
                          </a:solidFill>
                        </a:rPr>
                        <a:t>Duration</a:t>
                      </a:r>
                    </a:p>
                  </a:txBody>
                  <a:tcPr/>
                </a:tc>
                <a:tc>
                  <a:txBody>
                    <a:bodyPr/>
                    <a:lstStyle/>
                    <a:p>
                      <a:r>
                        <a:rPr sz="900" dirty="0">
                          <a:solidFill>
                            <a:srgbClr val="000000"/>
                          </a:solidFill>
                        </a:rPr>
                        <a:t>Purpose</a:t>
                      </a:r>
                    </a:p>
                  </a:txBody>
                  <a:tcPr/>
                </a:tc>
                <a:tc>
                  <a:txBody>
                    <a:bodyPr/>
                    <a:lstStyle/>
                    <a:p>
                      <a:r>
                        <a:rPr lang="en-US" sz="900" dirty="0">
                          <a:solidFill>
                            <a:srgbClr val="000000"/>
                          </a:solidFill>
                        </a:rPr>
                        <a:t>Agenda</a:t>
                      </a:r>
                      <a:endParaRPr sz="900" dirty="0">
                        <a:solidFill>
                          <a:srgbClr val="000000"/>
                        </a:solidFill>
                      </a:endParaRPr>
                    </a:p>
                  </a:txBody>
                  <a:tcPr/>
                </a:tc>
                <a:extLst>
                  <a:ext uri="{0D108BD9-81ED-4DB2-BD59-A6C34878D82A}">
                    <a16:rowId xmlns:a16="http://schemas.microsoft.com/office/drawing/2014/main" val="10000"/>
                  </a:ext>
                </a:extLst>
              </a:tr>
              <a:tr h="1397611">
                <a:tc>
                  <a:txBody>
                    <a:bodyPr/>
                    <a:lstStyle/>
                    <a:p>
                      <a:r>
                        <a:rPr sz="900" b="1" dirty="0">
                          <a:solidFill>
                            <a:srgbClr val="000000"/>
                          </a:solidFill>
                        </a:rPr>
                        <a:t>Sprint Review</a:t>
                      </a:r>
                    </a:p>
                  </a:txBody>
                  <a:tcPr/>
                </a:tc>
                <a:tc>
                  <a:txBody>
                    <a:bodyPr/>
                    <a:lstStyle/>
                    <a:p>
                      <a:r>
                        <a:rPr sz="900" dirty="0">
                          <a:solidFill>
                            <a:srgbClr val="000000"/>
                          </a:solidFill>
                        </a:rPr>
                        <a:t>End of Sprint</a:t>
                      </a:r>
                    </a:p>
                  </a:txBody>
                  <a:tcPr/>
                </a:tc>
                <a:tc>
                  <a:txBody>
                    <a:bodyPr/>
                    <a:lstStyle/>
                    <a:p>
                      <a:r>
                        <a:rPr sz="900">
                          <a:solidFill>
                            <a:srgbClr val="000000"/>
                          </a:solidFill>
                        </a:rPr>
                        <a:t>1 hour</a:t>
                      </a:r>
                    </a:p>
                  </a:txBody>
                  <a:tcPr/>
                </a:tc>
                <a:tc>
                  <a:txBody>
                    <a:bodyPr/>
                    <a:lstStyle/>
                    <a:p>
                      <a:r>
                        <a:rPr sz="900">
                          <a:solidFill>
                            <a:srgbClr val="000000"/>
                          </a:solidFill>
                        </a:rPr>
                        <a:t>Demo completed work, collect feedback, adjust backlog.</a:t>
                      </a:r>
                    </a:p>
                  </a:txBody>
                  <a:tcPr/>
                </a:tc>
                <a:tc>
                  <a:txBody>
                    <a:bodyPr/>
                    <a:lstStyle/>
                    <a:p>
                      <a:pPr marL="228600" indent="-228600" algn="l">
                        <a:buSzTx/>
                        <a:buAutoNum type="arabicPeriod"/>
                      </a:pPr>
                      <a:r>
                        <a:rPr lang="en-US" sz="900" dirty="0">
                          <a:solidFill>
                            <a:schemeClr val="tx1"/>
                          </a:solidFill>
                        </a:rPr>
                        <a:t>The Team demonstrates the Sprint’s incremental work to the PO and other business representatives.</a:t>
                      </a:r>
                    </a:p>
                    <a:p>
                      <a:pPr marL="228600" indent="-228600" algn="l">
                        <a:buSzTx/>
                        <a:buAutoNum type="arabicPeriod"/>
                      </a:pPr>
                      <a:r>
                        <a:rPr lang="en-US" sz="900" dirty="0">
                          <a:solidFill>
                            <a:schemeClr val="tx1"/>
                          </a:solidFill>
                        </a:rPr>
                        <a:t>Then Team and PO transparently discuss accomplishments, as well as opportunities for improvement.</a:t>
                      </a:r>
                    </a:p>
                    <a:p>
                      <a:pPr marL="228600" indent="-228600" algn="l">
                        <a:buSzTx/>
                        <a:buAutoNum type="arabicPeriod"/>
                      </a:pPr>
                      <a:r>
                        <a:rPr lang="en-US" sz="900" dirty="0">
                          <a:solidFill>
                            <a:schemeClr val="tx1"/>
                          </a:solidFill>
                        </a:rPr>
                        <a:t>After that PO determines if the Sprint deliverable are acceptable based on the Acceptance Criteria and Definition of Done.</a:t>
                      </a:r>
                    </a:p>
                  </a:txBody>
                  <a:tcPr/>
                </a:tc>
                <a:extLst>
                  <a:ext uri="{0D108BD9-81ED-4DB2-BD59-A6C34878D82A}">
                    <a16:rowId xmlns:a16="http://schemas.microsoft.com/office/drawing/2014/main" val="10005"/>
                  </a:ext>
                </a:extLst>
              </a:tr>
              <a:tr h="913822">
                <a:tc>
                  <a:txBody>
                    <a:bodyPr/>
                    <a:lstStyle/>
                    <a:p>
                      <a:r>
                        <a:rPr sz="900" b="1" dirty="0">
                          <a:solidFill>
                            <a:srgbClr val="000000"/>
                          </a:solidFill>
                        </a:rPr>
                        <a:t>Sprint Retrospective</a:t>
                      </a:r>
                    </a:p>
                  </a:txBody>
                  <a:tcPr/>
                </a:tc>
                <a:tc>
                  <a:txBody>
                    <a:bodyPr/>
                    <a:lstStyle/>
                    <a:p>
                      <a:r>
                        <a:rPr sz="900">
                          <a:solidFill>
                            <a:srgbClr val="000000"/>
                          </a:solidFill>
                        </a:rPr>
                        <a:t>End of Sprint</a:t>
                      </a:r>
                    </a:p>
                  </a:txBody>
                  <a:tcPr/>
                </a:tc>
                <a:tc>
                  <a:txBody>
                    <a:bodyPr/>
                    <a:lstStyle/>
                    <a:p>
                      <a:r>
                        <a:rPr sz="900">
                          <a:solidFill>
                            <a:srgbClr val="000000"/>
                          </a:solidFill>
                        </a:rPr>
                        <a:t>1 hour</a:t>
                      </a:r>
                    </a:p>
                  </a:txBody>
                  <a:tcPr/>
                </a:tc>
                <a:tc>
                  <a:txBody>
                    <a:bodyPr/>
                    <a:lstStyle/>
                    <a:p>
                      <a:r>
                        <a:rPr sz="900" dirty="0">
                          <a:solidFill>
                            <a:srgbClr val="000000"/>
                          </a:solidFill>
                        </a:rPr>
                        <a:t>Reflect on process, identify improvements, and build team cohesion.</a:t>
                      </a:r>
                    </a:p>
                  </a:txBody>
                  <a:tcPr/>
                </a:tc>
                <a:tc>
                  <a:txBody>
                    <a:bodyPr/>
                    <a:lstStyle/>
                    <a:p>
                      <a:pPr algn="l">
                        <a:buSzTx/>
                        <a:buNone/>
                      </a:pPr>
                      <a:r>
                        <a:rPr lang="en-US" sz="900" b="0" dirty="0">
                          <a:solidFill>
                            <a:schemeClr val="tx1"/>
                          </a:solidFill>
                        </a:rPr>
                        <a:t>The Team also discusses what went well, as well as what to continue to doing that is working very well for the Agile Team in terms of delivering value.</a:t>
                      </a:r>
                    </a:p>
                    <a:p>
                      <a:pPr marL="228600" indent="-228600" algn="l">
                        <a:buSzTx/>
                        <a:buAutoNum type="arabicPeriod"/>
                      </a:pPr>
                      <a:r>
                        <a:rPr lang="en-US" sz="900" dirty="0">
                          <a:solidFill>
                            <a:schemeClr val="tx1"/>
                          </a:solidFill>
                          <a:sym typeface="+mn-ea"/>
                        </a:rPr>
                        <a:t>Create a plan for improvement </a:t>
                      </a:r>
                      <a:endParaRPr lang="en-US" sz="900" dirty="0">
                        <a:solidFill>
                          <a:schemeClr val="tx1"/>
                        </a:solidFill>
                      </a:endParaRPr>
                    </a:p>
                    <a:p>
                      <a:pPr marL="228600" indent="-228600" algn="l">
                        <a:buSzTx/>
                        <a:buAutoNum type="arabicPeriod"/>
                      </a:pPr>
                      <a:r>
                        <a:rPr lang="en-US" sz="900" dirty="0">
                          <a:solidFill>
                            <a:schemeClr val="tx1"/>
                          </a:solidFill>
                          <a:sym typeface="+mn-ea"/>
                        </a:rPr>
                        <a:t>Discuss what went well and what to continue doing</a:t>
                      </a:r>
                      <a:endParaRPr lang="en-US" sz="900" dirty="0">
                        <a:solidFill>
                          <a:schemeClr val="tx1"/>
                        </a:solidFill>
                      </a:endParaRPr>
                    </a:p>
                  </a:txBody>
                  <a:tcPr/>
                </a:tc>
                <a:extLst>
                  <a:ext uri="{0D108BD9-81ED-4DB2-BD59-A6C34878D82A}">
                    <a16:rowId xmlns:a16="http://schemas.microsoft.com/office/drawing/2014/main" val="10006"/>
                  </a:ext>
                </a:extLst>
              </a:tr>
              <a:tr h="691130">
                <a:tc>
                  <a:txBody>
                    <a:bodyPr/>
                    <a:lstStyle/>
                    <a:p>
                      <a:r>
                        <a:rPr sz="900" b="1" dirty="0">
                          <a:solidFill>
                            <a:srgbClr val="000000"/>
                          </a:solidFill>
                        </a:rPr>
                        <a:t>Release Planning</a:t>
                      </a:r>
                    </a:p>
                  </a:txBody>
                  <a:tcPr/>
                </a:tc>
                <a:tc>
                  <a:txBody>
                    <a:bodyPr/>
                    <a:lstStyle/>
                    <a:p>
                      <a:r>
                        <a:rPr sz="900">
                          <a:solidFill>
                            <a:srgbClr val="000000"/>
                          </a:solidFill>
                        </a:rPr>
                        <a:t>Sprint 0 &amp; Quarterly</a:t>
                      </a:r>
                    </a:p>
                  </a:txBody>
                  <a:tcPr/>
                </a:tc>
                <a:tc>
                  <a:txBody>
                    <a:bodyPr/>
                    <a:lstStyle/>
                    <a:p>
                      <a:r>
                        <a:rPr sz="900">
                          <a:solidFill>
                            <a:srgbClr val="000000"/>
                          </a:solidFill>
                        </a:rPr>
                        <a:t>1–2 hours</a:t>
                      </a:r>
                    </a:p>
                  </a:txBody>
                  <a:tcPr/>
                </a:tc>
                <a:tc>
                  <a:txBody>
                    <a:bodyPr/>
                    <a:lstStyle/>
                    <a:p>
                      <a:r>
                        <a:rPr sz="900" dirty="0">
                          <a:solidFill>
                            <a:srgbClr val="000000"/>
                          </a:solidFill>
                        </a:rPr>
                        <a:t>Define major features, timeline, and dependencies across multiple sprints.</a:t>
                      </a:r>
                    </a:p>
                  </a:txBody>
                  <a:tcPr/>
                </a:tc>
                <a:tc>
                  <a:txBody>
                    <a:bodyPr/>
                    <a:lstStyle/>
                    <a:p>
                      <a:pPr marL="228600" indent="-228600" algn="l">
                        <a:buSzTx/>
                        <a:buAutoNum type="arabicPeriod"/>
                      </a:pPr>
                      <a:r>
                        <a:rPr lang="en-US" sz="900" dirty="0">
                          <a:solidFill>
                            <a:schemeClr val="tx1"/>
                          </a:solidFill>
                        </a:rPr>
                        <a:t>Discuss critical dates and milestones.</a:t>
                      </a:r>
                    </a:p>
                    <a:p>
                      <a:pPr marL="228600" indent="-228600" algn="l">
                        <a:buSzTx/>
                        <a:buAutoNum type="arabicPeriod"/>
                      </a:pPr>
                      <a:r>
                        <a:rPr lang="en-US" sz="900" dirty="0">
                          <a:solidFill>
                            <a:schemeClr val="tx1"/>
                          </a:solidFill>
                        </a:rPr>
                        <a:t>Coordinate with dependent departments and systems</a:t>
                      </a:r>
                    </a:p>
                    <a:p>
                      <a:pPr marL="228600" indent="-228600" algn="l">
                        <a:buSzTx/>
                        <a:buAutoNum type="arabicPeriod"/>
                      </a:pPr>
                      <a:r>
                        <a:rPr lang="en-US" sz="900" dirty="0">
                          <a:solidFill>
                            <a:schemeClr val="tx1"/>
                          </a:solidFill>
                        </a:rPr>
                        <a:t>Balance business value vs quality.</a:t>
                      </a:r>
                    </a:p>
                  </a:txBody>
                  <a:tcPr/>
                </a:tc>
                <a:extLst>
                  <a:ext uri="{0D108BD9-81ED-4DB2-BD59-A6C34878D82A}">
                    <a16:rowId xmlns:a16="http://schemas.microsoft.com/office/drawing/2014/main" val="2014759623"/>
                  </a:ext>
                </a:extLst>
              </a:tr>
            </a:tbl>
          </a:graphicData>
        </a:graphic>
      </p:graphicFrame>
    </p:spTree>
    <p:extLst>
      <p:ext uri="{BB962C8B-B14F-4D97-AF65-F5344CB8AC3E}">
        <p14:creationId xmlns:p14="http://schemas.microsoft.com/office/powerpoint/2010/main" val="140600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457200" y="1295400"/>
            <a:ext cx="8229600" cy="1390800"/>
          </a:xfrm>
          <a:prstGeom prst="rect">
            <a:avLst/>
          </a:prstGeom>
        </p:spPr>
        <p:txBody>
          <a:bodyPr spcFirstLastPara="1" wrap="square" lIns="34275" tIns="34275" rIns="34275" bIns="34275" anchor="b" anchorCtr="0">
            <a:noAutofit/>
          </a:bodyPr>
          <a:lstStyle/>
          <a:p>
            <a:pPr marL="0" lvl="0" indent="0" algn="l" rtl="0">
              <a:spcBef>
                <a:spcPts val="0"/>
              </a:spcBef>
              <a:spcAft>
                <a:spcPts val="0"/>
              </a:spcAft>
              <a:buNone/>
            </a:pPr>
            <a:r>
              <a:rPr lang="en" sz="4200"/>
              <a:t>High Performing Agile Teams</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7" name="Google Shape;187;p38"/>
          <p:cNvSpPr txBox="1">
            <a:spLocks noGrp="1"/>
          </p:cNvSpPr>
          <p:nvPr>
            <p:ph type="title"/>
          </p:nvPr>
        </p:nvSpPr>
        <p:spPr>
          <a:xfrm>
            <a:off x="372979" y="144040"/>
            <a:ext cx="8482263" cy="5952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dirty="0"/>
              <a:t>Team Composition and Role Assignments</a:t>
            </a:r>
            <a:endParaRPr dirty="0"/>
          </a:p>
        </p:txBody>
      </p:sp>
      <p:graphicFrame>
        <p:nvGraphicFramePr>
          <p:cNvPr id="4" name="Table 3">
            <a:extLst>
              <a:ext uri="{FF2B5EF4-FFF2-40B4-BE49-F238E27FC236}">
                <a16:creationId xmlns:a16="http://schemas.microsoft.com/office/drawing/2014/main" id="{8B656F55-0876-9F9C-EB49-CECB53847FC5}"/>
              </a:ext>
            </a:extLst>
          </p:cNvPr>
          <p:cNvGraphicFramePr>
            <a:graphicFrameLocks noGrp="1"/>
          </p:cNvGraphicFramePr>
          <p:nvPr>
            <p:extLst>
              <p:ext uri="{D42A27DB-BD31-4B8C-83A1-F6EECF244321}">
                <p14:modId xmlns:p14="http://schemas.microsoft.com/office/powerpoint/2010/main" val="1672144876"/>
              </p:ext>
            </p:extLst>
          </p:nvPr>
        </p:nvGraphicFramePr>
        <p:xfrm>
          <a:off x="415089" y="1311442"/>
          <a:ext cx="8398041" cy="3567702"/>
        </p:xfrm>
        <a:graphic>
          <a:graphicData uri="http://schemas.openxmlformats.org/drawingml/2006/table">
            <a:tbl>
              <a:tblPr firstRow="1" bandRow="1">
                <a:tableStyleId>{5C22544A-7EE6-4342-B048-85BDC9FD1C3A}</a:tableStyleId>
              </a:tblPr>
              <a:tblGrid>
                <a:gridCol w="2799347">
                  <a:extLst>
                    <a:ext uri="{9D8B030D-6E8A-4147-A177-3AD203B41FA5}">
                      <a16:colId xmlns:a16="http://schemas.microsoft.com/office/drawing/2014/main" val="1992945126"/>
                    </a:ext>
                  </a:extLst>
                </a:gridCol>
                <a:gridCol w="2799347">
                  <a:extLst>
                    <a:ext uri="{9D8B030D-6E8A-4147-A177-3AD203B41FA5}">
                      <a16:colId xmlns:a16="http://schemas.microsoft.com/office/drawing/2014/main" val="2465753574"/>
                    </a:ext>
                  </a:extLst>
                </a:gridCol>
                <a:gridCol w="2799347">
                  <a:extLst>
                    <a:ext uri="{9D8B030D-6E8A-4147-A177-3AD203B41FA5}">
                      <a16:colId xmlns:a16="http://schemas.microsoft.com/office/drawing/2014/main" val="710627815"/>
                    </a:ext>
                  </a:extLst>
                </a:gridCol>
              </a:tblGrid>
              <a:tr h="182435">
                <a:tc>
                  <a:txBody>
                    <a:bodyPr/>
                    <a:lstStyle/>
                    <a:p>
                      <a:r>
                        <a:rPr lang="en-US" sz="1050" b="1">
                          <a:solidFill>
                            <a:srgbClr val="000000"/>
                          </a:solidFill>
                        </a:rPr>
                        <a:t>Role</a:t>
                      </a:r>
                      <a:endParaRPr lang="en-US" sz="1050">
                        <a:solidFill>
                          <a:srgbClr val="000000"/>
                        </a:solidFill>
                      </a:endParaRPr>
                    </a:p>
                  </a:txBody>
                  <a:tcPr marL="17098" marR="17098" marT="8549" marB="8549" anchor="ctr"/>
                </a:tc>
                <a:tc>
                  <a:txBody>
                    <a:bodyPr/>
                    <a:lstStyle/>
                    <a:p>
                      <a:r>
                        <a:rPr lang="en-US" sz="1050" b="1">
                          <a:solidFill>
                            <a:srgbClr val="000000"/>
                          </a:solidFill>
                        </a:rPr>
                        <a:t>Name</a:t>
                      </a:r>
                      <a:endParaRPr lang="en-US" sz="1050">
                        <a:solidFill>
                          <a:srgbClr val="000000"/>
                        </a:solidFill>
                      </a:endParaRPr>
                    </a:p>
                  </a:txBody>
                  <a:tcPr marL="17098" marR="17098" marT="8549" marB="8549" anchor="ctr"/>
                </a:tc>
                <a:tc>
                  <a:txBody>
                    <a:bodyPr/>
                    <a:lstStyle/>
                    <a:p>
                      <a:r>
                        <a:rPr lang="en-US" sz="1050" b="1">
                          <a:solidFill>
                            <a:srgbClr val="000000"/>
                          </a:solidFill>
                        </a:rPr>
                        <a:t>Responsibility</a:t>
                      </a:r>
                      <a:endParaRPr lang="en-US" sz="1050">
                        <a:solidFill>
                          <a:srgbClr val="000000"/>
                        </a:solidFill>
                      </a:endParaRPr>
                    </a:p>
                  </a:txBody>
                  <a:tcPr marL="17098" marR="17098" marT="8549" marB="8549" anchor="ctr"/>
                </a:tc>
                <a:extLst>
                  <a:ext uri="{0D108BD9-81ED-4DB2-BD59-A6C34878D82A}">
                    <a16:rowId xmlns:a16="http://schemas.microsoft.com/office/drawing/2014/main" val="3336348186"/>
                  </a:ext>
                </a:extLst>
              </a:tr>
              <a:tr h="368208">
                <a:tc>
                  <a:txBody>
                    <a:bodyPr/>
                    <a:lstStyle/>
                    <a:p>
                      <a:r>
                        <a:rPr lang="en-US" sz="1050" b="1">
                          <a:solidFill>
                            <a:srgbClr val="000000"/>
                          </a:solidFill>
                        </a:rPr>
                        <a:t>Product Owner</a:t>
                      </a:r>
                      <a:endParaRPr lang="en-US" sz="1050">
                        <a:solidFill>
                          <a:srgbClr val="000000"/>
                        </a:solidFill>
                      </a:endParaRPr>
                    </a:p>
                  </a:txBody>
                  <a:tcPr marL="17098" marR="17098" marT="8549" marB="8549" anchor="ctr"/>
                </a:tc>
                <a:tc>
                  <a:txBody>
                    <a:bodyPr/>
                    <a:lstStyle/>
                    <a:p>
                      <a:r>
                        <a:rPr lang="en-US" sz="1050" dirty="0">
                          <a:solidFill>
                            <a:srgbClr val="000000"/>
                          </a:solidFill>
                        </a:rPr>
                        <a:t>John Smith</a:t>
                      </a:r>
                    </a:p>
                  </a:txBody>
                  <a:tcPr marL="17098" marR="17098" marT="8549" marB="8549" anchor="ctr"/>
                </a:tc>
                <a:tc>
                  <a:txBody>
                    <a:bodyPr/>
                    <a:lstStyle/>
                    <a:p>
                      <a:r>
                        <a:rPr lang="en-US" sz="1050">
                          <a:solidFill>
                            <a:srgbClr val="000000"/>
                          </a:solidFill>
                        </a:rPr>
                        <a:t>Owns the product backlog, defines priorities, gathers feedback from stakeholders and users</a:t>
                      </a:r>
                    </a:p>
                  </a:txBody>
                  <a:tcPr marL="17098" marR="17098" marT="8549" marB="8549" anchor="ctr"/>
                </a:tc>
                <a:extLst>
                  <a:ext uri="{0D108BD9-81ED-4DB2-BD59-A6C34878D82A}">
                    <a16:rowId xmlns:a16="http://schemas.microsoft.com/office/drawing/2014/main" val="3278255978"/>
                  </a:ext>
                </a:extLst>
              </a:tr>
              <a:tr h="510499">
                <a:tc>
                  <a:txBody>
                    <a:bodyPr/>
                    <a:lstStyle/>
                    <a:p>
                      <a:r>
                        <a:rPr lang="en-US" sz="1050" b="1">
                          <a:solidFill>
                            <a:srgbClr val="000000"/>
                          </a:solidFill>
                        </a:rPr>
                        <a:t>Scrum Master</a:t>
                      </a:r>
                      <a:endParaRPr lang="en-US" sz="1050">
                        <a:solidFill>
                          <a:srgbClr val="000000"/>
                        </a:solidFill>
                      </a:endParaRPr>
                    </a:p>
                  </a:txBody>
                  <a:tcPr marL="17098" marR="17098" marT="8549" marB="8549" anchor="ctr"/>
                </a:tc>
                <a:tc>
                  <a:txBody>
                    <a:bodyPr/>
                    <a:lstStyle/>
                    <a:p>
                      <a:r>
                        <a:rPr lang="en-US" sz="1050" dirty="0">
                          <a:solidFill>
                            <a:srgbClr val="000000"/>
                          </a:solidFill>
                        </a:rPr>
                        <a:t>Jane Doe</a:t>
                      </a:r>
                    </a:p>
                  </a:txBody>
                  <a:tcPr marL="17098" marR="17098" marT="8549" marB="8549" anchor="ctr"/>
                </a:tc>
                <a:tc>
                  <a:txBody>
                    <a:bodyPr/>
                    <a:lstStyle/>
                    <a:p>
                      <a:r>
                        <a:rPr lang="en-US" sz="1050">
                          <a:solidFill>
                            <a:srgbClr val="000000"/>
                          </a:solidFill>
                        </a:rPr>
                        <a:t>Facilitates Scrum ceremonies, removes impediments, promotes Agile values and team collaboration</a:t>
                      </a:r>
                    </a:p>
                  </a:txBody>
                  <a:tcPr marL="17098" marR="17098" marT="8549" marB="8549" anchor="ctr"/>
                </a:tc>
                <a:extLst>
                  <a:ext uri="{0D108BD9-81ED-4DB2-BD59-A6C34878D82A}">
                    <a16:rowId xmlns:a16="http://schemas.microsoft.com/office/drawing/2014/main" val="3020122405"/>
                  </a:ext>
                </a:extLst>
              </a:tr>
              <a:tr h="536570">
                <a:tc>
                  <a:txBody>
                    <a:bodyPr/>
                    <a:lstStyle/>
                    <a:p>
                      <a:r>
                        <a:rPr lang="en-US" sz="1050" b="1">
                          <a:solidFill>
                            <a:srgbClr val="000000"/>
                          </a:solidFill>
                        </a:rPr>
                        <a:t>Scrum Team</a:t>
                      </a:r>
                      <a:endParaRPr lang="en-US" sz="1050">
                        <a:solidFill>
                          <a:srgbClr val="000000"/>
                        </a:solidFill>
                      </a:endParaRPr>
                    </a:p>
                  </a:txBody>
                  <a:tcPr marL="17098" marR="17098" marT="8549" marB="8549" anchor="ctr"/>
                </a:tc>
                <a:tc>
                  <a:txBody>
                    <a:bodyPr/>
                    <a:lstStyle/>
                    <a:p>
                      <a:r>
                        <a:rPr lang="en-US" sz="1050" dirty="0">
                          <a:solidFill>
                            <a:srgbClr val="000000"/>
                          </a:solidFill>
                        </a:rPr>
                        <a:t>Jim Brady, Nathan Connor, Venkat Ragu, Ali Khan</a:t>
                      </a:r>
                    </a:p>
                  </a:txBody>
                  <a:tcPr marL="17098" marR="17098" marT="8549" marB="8549" anchor="ctr"/>
                </a:tc>
                <a:tc>
                  <a:txBody>
                    <a:bodyPr/>
                    <a:lstStyle/>
                    <a:p>
                      <a:r>
                        <a:rPr lang="en-US" sz="1050">
                          <a:solidFill>
                            <a:srgbClr val="000000"/>
                          </a:solidFill>
                        </a:rPr>
                        <a:t>Builds the product increment collaboratively, follows coding standards and practices (XP), participates in sprint planning and reviews</a:t>
                      </a:r>
                    </a:p>
                  </a:txBody>
                  <a:tcPr marL="17098" marR="17098" marT="8549" marB="8549" anchor="ctr"/>
                </a:tc>
                <a:extLst>
                  <a:ext uri="{0D108BD9-81ED-4DB2-BD59-A6C34878D82A}">
                    <a16:rowId xmlns:a16="http://schemas.microsoft.com/office/drawing/2014/main" val="2614616579"/>
                  </a:ext>
                </a:extLst>
              </a:tr>
              <a:tr h="368208">
                <a:tc>
                  <a:txBody>
                    <a:bodyPr/>
                    <a:lstStyle/>
                    <a:p>
                      <a:r>
                        <a:rPr lang="en-US" sz="1050" b="1">
                          <a:solidFill>
                            <a:srgbClr val="000000"/>
                          </a:solidFill>
                        </a:rPr>
                        <a:t>Tester</a:t>
                      </a:r>
                      <a:endParaRPr lang="en-US" sz="1050">
                        <a:solidFill>
                          <a:srgbClr val="000000"/>
                        </a:solidFill>
                      </a:endParaRPr>
                    </a:p>
                  </a:txBody>
                  <a:tcPr marL="17098" marR="17098" marT="8549" marB="8549" anchor="ctr"/>
                </a:tc>
                <a:tc>
                  <a:txBody>
                    <a:bodyPr/>
                    <a:lstStyle/>
                    <a:p>
                      <a:r>
                        <a:rPr lang="en-US" sz="1050">
                          <a:solidFill>
                            <a:srgbClr val="000000"/>
                          </a:solidFill>
                        </a:rPr>
                        <a:t>Kathy Qualls</a:t>
                      </a:r>
                    </a:p>
                  </a:txBody>
                  <a:tcPr marL="17098" marR="17098" marT="8549" marB="8549" anchor="ctr"/>
                </a:tc>
                <a:tc>
                  <a:txBody>
                    <a:bodyPr/>
                    <a:lstStyle/>
                    <a:p>
                      <a:r>
                        <a:rPr lang="en-US" sz="1050">
                          <a:solidFill>
                            <a:srgbClr val="000000"/>
                          </a:solidFill>
                        </a:rPr>
                        <a:t>Conducts continuous and early testing, integrates shift-left practices, ensures quality</a:t>
                      </a:r>
                    </a:p>
                  </a:txBody>
                  <a:tcPr marL="17098" marR="17098" marT="8549" marB="8549" anchor="ctr"/>
                </a:tc>
                <a:extLst>
                  <a:ext uri="{0D108BD9-81ED-4DB2-BD59-A6C34878D82A}">
                    <a16:rowId xmlns:a16="http://schemas.microsoft.com/office/drawing/2014/main" val="1275887984"/>
                  </a:ext>
                </a:extLst>
              </a:tr>
              <a:tr h="368208">
                <a:tc>
                  <a:txBody>
                    <a:bodyPr/>
                    <a:lstStyle/>
                    <a:p>
                      <a:r>
                        <a:rPr lang="en-US" sz="1050" b="1">
                          <a:solidFill>
                            <a:srgbClr val="000000"/>
                          </a:solidFill>
                        </a:rPr>
                        <a:t>Business Analyst</a:t>
                      </a:r>
                      <a:endParaRPr lang="en-US" sz="1050">
                        <a:solidFill>
                          <a:srgbClr val="000000"/>
                        </a:solidFill>
                      </a:endParaRPr>
                    </a:p>
                  </a:txBody>
                  <a:tcPr marL="17098" marR="17098" marT="8549" marB="8549" anchor="ctr"/>
                </a:tc>
                <a:tc>
                  <a:txBody>
                    <a:bodyPr/>
                    <a:lstStyle/>
                    <a:p>
                      <a:r>
                        <a:rPr lang="en-US" sz="1050">
                          <a:solidFill>
                            <a:srgbClr val="000000"/>
                          </a:solidFill>
                        </a:rPr>
                        <a:t>Jerry Holden</a:t>
                      </a:r>
                    </a:p>
                  </a:txBody>
                  <a:tcPr marL="17098" marR="17098" marT="8549" marB="8549" anchor="ctr"/>
                </a:tc>
                <a:tc>
                  <a:txBody>
                    <a:bodyPr/>
                    <a:lstStyle/>
                    <a:p>
                      <a:r>
                        <a:rPr lang="en-US" sz="1050">
                          <a:solidFill>
                            <a:srgbClr val="000000"/>
                          </a:solidFill>
                        </a:rPr>
                        <a:t>Supports backlog refinement, translates business requirements into user stories</a:t>
                      </a:r>
                    </a:p>
                  </a:txBody>
                  <a:tcPr marL="17098" marR="17098" marT="8549" marB="8549" anchor="ctr"/>
                </a:tc>
                <a:extLst>
                  <a:ext uri="{0D108BD9-81ED-4DB2-BD59-A6C34878D82A}">
                    <a16:rowId xmlns:a16="http://schemas.microsoft.com/office/drawing/2014/main" val="2432191569"/>
                  </a:ext>
                </a:extLst>
              </a:tr>
              <a:tr h="368208">
                <a:tc>
                  <a:txBody>
                    <a:bodyPr/>
                    <a:lstStyle/>
                    <a:p>
                      <a:r>
                        <a:rPr lang="en-US" sz="1050" b="1">
                          <a:solidFill>
                            <a:srgbClr val="000000"/>
                          </a:solidFill>
                        </a:rPr>
                        <a:t>UX Designer</a:t>
                      </a:r>
                      <a:endParaRPr lang="en-US" sz="1050">
                        <a:solidFill>
                          <a:srgbClr val="000000"/>
                        </a:solidFill>
                      </a:endParaRPr>
                    </a:p>
                  </a:txBody>
                  <a:tcPr marL="17098" marR="17098" marT="8549" marB="8549" anchor="ctr"/>
                </a:tc>
                <a:tc>
                  <a:txBody>
                    <a:bodyPr/>
                    <a:lstStyle/>
                    <a:p>
                      <a:r>
                        <a:rPr lang="en-US" sz="1050">
                          <a:solidFill>
                            <a:srgbClr val="000000"/>
                          </a:solidFill>
                        </a:rPr>
                        <a:t>James Cowx</a:t>
                      </a:r>
                    </a:p>
                  </a:txBody>
                  <a:tcPr marL="17098" marR="17098" marT="8549" marB="8549" anchor="ctr"/>
                </a:tc>
                <a:tc>
                  <a:txBody>
                    <a:bodyPr/>
                    <a:lstStyle/>
                    <a:p>
                      <a:r>
                        <a:rPr lang="en-US" sz="1050">
                          <a:solidFill>
                            <a:srgbClr val="000000"/>
                          </a:solidFill>
                        </a:rPr>
                        <a:t>Collaborates early in design cycles, gathers user feedback, supports iterative UI/UX updates</a:t>
                      </a:r>
                    </a:p>
                  </a:txBody>
                  <a:tcPr marL="17098" marR="17098" marT="8549" marB="8549" anchor="ctr"/>
                </a:tc>
                <a:extLst>
                  <a:ext uri="{0D108BD9-81ED-4DB2-BD59-A6C34878D82A}">
                    <a16:rowId xmlns:a16="http://schemas.microsoft.com/office/drawing/2014/main" val="4115879805"/>
                  </a:ext>
                </a:extLst>
              </a:tr>
              <a:tr h="368208">
                <a:tc>
                  <a:txBody>
                    <a:bodyPr/>
                    <a:lstStyle/>
                    <a:p>
                      <a:r>
                        <a:rPr lang="en-US" sz="1050" b="1">
                          <a:solidFill>
                            <a:srgbClr val="000000"/>
                          </a:solidFill>
                        </a:rPr>
                        <a:t>Subject Matter Expert</a:t>
                      </a:r>
                      <a:endParaRPr lang="en-US" sz="1050">
                        <a:solidFill>
                          <a:srgbClr val="000000"/>
                        </a:solidFill>
                      </a:endParaRPr>
                    </a:p>
                  </a:txBody>
                  <a:tcPr marL="17098" marR="17098" marT="8549" marB="8549" anchor="ctr"/>
                </a:tc>
                <a:tc>
                  <a:txBody>
                    <a:bodyPr/>
                    <a:lstStyle/>
                    <a:p>
                      <a:r>
                        <a:rPr lang="en-US" sz="1050">
                          <a:solidFill>
                            <a:srgbClr val="000000"/>
                          </a:solidFill>
                        </a:rPr>
                        <a:t>Holly Vogt</a:t>
                      </a:r>
                    </a:p>
                  </a:txBody>
                  <a:tcPr marL="17098" marR="17098" marT="8549" marB="8549" anchor="ctr"/>
                </a:tc>
                <a:tc>
                  <a:txBody>
                    <a:bodyPr/>
                    <a:lstStyle/>
                    <a:p>
                      <a:r>
                        <a:rPr lang="en-US" sz="1050">
                          <a:solidFill>
                            <a:srgbClr val="000000"/>
                          </a:solidFill>
                        </a:rPr>
                        <a:t>Provides domain expertise, participates in sprint reviews and refinement sessions</a:t>
                      </a:r>
                    </a:p>
                  </a:txBody>
                  <a:tcPr marL="17098" marR="17098" marT="8549" marB="8549" anchor="ctr"/>
                </a:tc>
                <a:extLst>
                  <a:ext uri="{0D108BD9-81ED-4DB2-BD59-A6C34878D82A}">
                    <a16:rowId xmlns:a16="http://schemas.microsoft.com/office/drawing/2014/main" val="51361706"/>
                  </a:ext>
                </a:extLst>
              </a:tr>
              <a:tr h="368208">
                <a:tc>
                  <a:txBody>
                    <a:bodyPr/>
                    <a:lstStyle/>
                    <a:p>
                      <a:r>
                        <a:rPr lang="en-US" sz="1050" b="1" dirty="0">
                          <a:solidFill>
                            <a:srgbClr val="000000"/>
                          </a:solidFill>
                        </a:rPr>
                        <a:t>Stakeholders</a:t>
                      </a:r>
                      <a:endParaRPr lang="en-US" sz="1050" dirty="0">
                        <a:solidFill>
                          <a:srgbClr val="000000"/>
                        </a:solidFill>
                      </a:endParaRPr>
                    </a:p>
                  </a:txBody>
                  <a:tcPr marL="17098" marR="17098" marT="8549" marB="8549" anchor="ctr"/>
                </a:tc>
                <a:tc>
                  <a:txBody>
                    <a:bodyPr/>
                    <a:lstStyle/>
                    <a:p>
                      <a:r>
                        <a:rPr lang="en-US" sz="1050">
                          <a:solidFill>
                            <a:srgbClr val="000000"/>
                          </a:solidFill>
                        </a:rPr>
                        <a:t>Executives, Travel Partners (e.g., HotelzMotelz, AutoRentalz)</a:t>
                      </a:r>
                    </a:p>
                  </a:txBody>
                  <a:tcPr marL="17098" marR="17098" marT="8549" marB="8549" anchor="ctr"/>
                </a:tc>
                <a:tc>
                  <a:txBody>
                    <a:bodyPr/>
                    <a:lstStyle/>
                    <a:p>
                      <a:r>
                        <a:rPr lang="en-US" sz="1050" dirty="0">
                          <a:solidFill>
                            <a:srgbClr val="000000"/>
                          </a:solidFill>
                        </a:rPr>
                        <a:t>Provide feedback on increment, validate roadmap alignment and ROI expectations</a:t>
                      </a:r>
                    </a:p>
                  </a:txBody>
                  <a:tcPr marL="17098" marR="17098" marT="8549" marB="8549" anchor="ctr"/>
                </a:tc>
                <a:extLst>
                  <a:ext uri="{0D108BD9-81ED-4DB2-BD59-A6C34878D82A}">
                    <a16:rowId xmlns:a16="http://schemas.microsoft.com/office/drawing/2014/main" val="245274122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f1e79fc-1f4d-4187-a67d-c1c5354c13f8}" enabled="1" method="Standard" siteId="{e1304ad9-93ba-4557-8b20-8c1c1143b399}" contentBits="2" removed="0"/>
</clbl:labelList>
</file>

<file path=docProps/app.xml><?xml version="1.0" encoding="utf-8"?>
<Properties xmlns="http://schemas.openxmlformats.org/officeDocument/2006/extended-properties" xmlns:vt="http://schemas.openxmlformats.org/officeDocument/2006/docPropsVTypes">
  <TotalTime>137</TotalTime>
  <Words>1508</Words>
  <Application>Microsoft Office PowerPoint</Application>
  <PresentationFormat>On-screen Show (16:9)</PresentationFormat>
  <Paragraphs>192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Cabin</vt:lpstr>
      <vt:lpstr>Calibri</vt:lpstr>
      <vt:lpstr>Open Sans</vt:lpstr>
      <vt:lpstr>Simple Light</vt:lpstr>
      <vt:lpstr>Udacity Template 16x9</vt:lpstr>
      <vt:lpstr>WorldVisitz Mobile Application Agile Delivery Launch</vt:lpstr>
      <vt:lpstr>Onboarding the Team</vt:lpstr>
      <vt:lpstr>Agile Benefits for the Team</vt:lpstr>
      <vt:lpstr>Agile Practice</vt:lpstr>
      <vt:lpstr>Recommendations for Information Radiators</vt:lpstr>
      <vt:lpstr>Ceremony Schedule &amp; Each Agenda</vt:lpstr>
      <vt:lpstr>Ceremony Schedule &amp; Each Agenda</vt:lpstr>
      <vt:lpstr>High Performing Agile Teams</vt:lpstr>
      <vt:lpstr>Team Composition and Role Assignments</vt:lpstr>
      <vt:lpstr>Appendix 1 - Skill Gaps</vt:lpstr>
      <vt:lpstr>Appendix 2 - Training &amp; Coaching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Salma Attia | Ejada Systems</cp:lastModifiedBy>
  <cp:revision>13</cp:revision>
  <dcterms:modified xsi:type="dcterms:W3CDTF">2025-04-23T14:19:23Z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Simple Light:3\Udacity Template 16x9:3</vt:lpwstr>
  </property>
  <property fmtid="{D5CDD505-2E9C-101B-9397-08002B2CF9AE}" pid="3" name="ClassificationContentMarkingFooterText">
    <vt:lpwstr>Ejada Internal Use Only</vt:lpwstr>
  </property>
</Properties>
</file>