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5" r:id="rId1"/>
    <p:sldMasterId id="2147483676" r:id="rId2"/>
  </p:sldMasterIdLst>
  <p:notesMasterIdLst>
    <p:notesMasterId r:id="rId14"/>
  </p:notesMasterIdLst>
  <p:sldIdLst>
    <p:sldId id="256" r:id="rId3"/>
    <p:sldId id="258" r:id="rId4"/>
    <p:sldId id="259" r:id="rId5"/>
    <p:sldId id="260" r:id="rId6"/>
    <p:sldId id="261" r:id="rId7"/>
    <p:sldId id="262" r:id="rId8"/>
    <p:sldId id="267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032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57515110cb_1_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57515110cb_1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51e57a7178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51e57a7178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51e57a7178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51e57a7178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63c535a6a2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63c535a6a2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151e57a7178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151e57a7178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Agile empowers the team—not just to deliver faster, but to </a:t>
            </a:r>
            <a:r>
              <a:rPr lang="en-US" b="1" dirty="0"/>
              <a:t>own their work</a:t>
            </a:r>
            <a:r>
              <a:rPr lang="en-US" dirty="0"/>
              <a:t>, </a:t>
            </a:r>
            <a:r>
              <a:rPr lang="en-US" b="1" dirty="0"/>
              <a:t>collaborate more deeply</a:t>
            </a:r>
            <a:r>
              <a:rPr lang="en-US" dirty="0"/>
              <a:t>, and </a:t>
            </a:r>
            <a:r>
              <a:rPr lang="en-US" b="1" dirty="0"/>
              <a:t>grow professionally</a:t>
            </a:r>
            <a:r>
              <a:rPr lang="en-US" dirty="0"/>
              <a:t>. In the </a:t>
            </a:r>
            <a:r>
              <a:rPr lang="en-US" dirty="0" err="1"/>
              <a:t>WorldVisitz</a:t>
            </a:r>
            <a:r>
              <a:rPr lang="en-US" dirty="0"/>
              <a:t> context, where developers are split across time zones, Agile will help </a:t>
            </a:r>
            <a:r>
              <a:rPr lang="en-US" b="1" dirty="0"/>
              <a:t>break down silos</a:t>
            </a:r>
            <a:r>
              <a:rPr lang="en-US" dirty="0"/>
              <a:t>, </a:t>
            </a:r>
            <a:r>
              <a:rPr lang="en-US" b="1" dirty="0"/>
              <a:t>build trust</a:t>
            </a:r>
            <a:r>
              <a:rPr lang="en-US" dirty="0"/>
              <a:t>, and foster a more </a:t>
            </a:r>
            <a:r>
              <a:rPr lang="en-US" b="1" dirty="0"/>
              <a:t>collaborative, efficient, and motivated team</a:t>
            </a:r>
            <a:r>
              <a:rPr lang="en-US" dirty="0"/>
              <a:t> environment.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51e57a717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51e57a717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51e57a7178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51e57a7178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1e57a717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1e57a7178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>
          <a:extLst>
            <a:ext uri="{FF2B5EF4-FFF2-40B4-BE49-F238E27FC236}">
              <a16:creationId xmlns:a16="http://schemas.microsoft.com/office/drawing/2014/main" id="{3948D79E-B4ED-E20F-9862-9E86EC0AE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51e57a7178_0_29:notes">
            <a:extLst>
              <a:ext uri="{FF2B5EF4-FFF2-40B4-BE49-F238E27FC236}">
                <a16:creationId xmlns:a16="http://schemas.microsoft.com/office/drawing/2014/main" id="{701FD09B-9F09-57B5-7324-AD64A2FA5D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51e57a7178_0_29:notes">
            <a:extLst>
              <a:ext uri="{FF2B5EF4-FFF2-40B4-BE49-F238E27FC236}">
                <a16:creationId xmlns:a16="http://schemas.microsoft.com/office/drawing/2014/main" id="{0CE0F20C-2F74-05E1-BFDF-03427BCC8B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16849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1e57a7178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51e57a7178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51e57a7178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51e57a7178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" type="tx">
  <p:cSld name="TITLE_AND_BOD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rgbClr val="FFFFFF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  <p:sp>
        <p:nvSpPr>
          <p:cNvPr id="67" name="Google Shape;67;p16"/>
          <p:cNvSpPr txBox="1">
            <a:spLocks noGrp="1"/>
          </p:cNvSpPr>
          <p:nvPr>
            <p:ph type="body" idx="3"/>
          </p:nvPr>
        </p:nvSpPr>
        <p:spPr>
          <a:xfrm>
            <a:off x="457200" y="1715877"/>
            <a:ext cx="8229600" cy="28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">
  <p:cSld name="Segue with Sub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with Subtitle Light">
  <p:cSld name="Segue with Subtitle Light">
    <p:bg>
      <p:bgPr>
        <a:solidFill>
          <a:srgbClr val="02B3E4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>
            <a:off x="457200" y="2633663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SzPts val="500"/>
              <a:buFont typeface="Open Sans"/>
              <a:buNone/>
              <a:defRPr sz="24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gue Light">
  <p:cSld name="Segue Light">
    <p:bg>
      <p:bgPr>
        <a:solidFill>
          <a:srgbClr val="02B3E4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9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78" name="Google Shape;78;p1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bg>
      <p:bgPr>
        <a:solidFill>
          <a:srgbClr val="FFFFFF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0"/>
          <p:cNvSpPr txBox="1">
            <a:spLocks noGrp="1"/>
          </p:cNvSpPr>
          <p:nvPr>
            <p:ph type="title"/>
          </p:nvPr>
        </p:nvSpPr>
        <p:spPr>
          <a:xfrm>
            <a:off x="457200" y="667978"/>
            <a:ext cx="8229600" cy="266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152400" marR="0" lvl="0" indent="-152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1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1" name="Google Shape;81;p20"/>
          <p:cNvSpPr txBox="1">
            <a:spLocks noGrp="1"/>
          </p:cNvSpPr>
          <p:nvPr>
            <p:ph type="body" idx="1"/>
          </p:nvPr>
        </p:nvSpPr>
        <p:spPr>
          <a:xfrm>
            <a:off x="609600" y="3419475"/>
            <a:ext cx="80772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5416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 Content">
  <p:cSld name="Title with Content">
    <p:bg>
      <p:bgPr>
        <a:solidFill>
          <a:srgbClr val="FFFFF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body" idx="1"/>
          </p:nvPr>
        </p:nvSpPr>
        <p:spPr>
          <a:xfrm>
            <a:off x="457200" y="914251"/>
            <a:ext cx="8229600" cy="3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B3E4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02B3E4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body" idx="2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SzPts val="500"/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6" name="Google Shape;86;p2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3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body" idx="3"/>
          </p:nvPr>
        </p:nvSpPr>
        <p:spPr>
          <a:xfrm>
            <a:off x="457200" y="1714500"/>
            <a:ext cx="82296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400"/>
              <a:buFont typeface="Cabin"/>
              <a:buChar char="•"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11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300"/>
              <a:buFont typeface="Open Sans"/>
              <a:buChar char="–"/>
              <a:defRPr sz="16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1100"/>
              <a:buFont typeface="Open Sans"/>
              <a:buChar char="–"/>
              <a:defRPr sz="14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8" name="Google Shape;88;p21"/>
          <p:cNvSpPr txBox="1">
            <a:spLocks noGrp="1"/>
          </p:cNvSpPr>
          <p:nvPr>
            <p:ph type="sldNum" idx="12"/>
          </p:nvPr>
        </p:nvSpPr>
        <p:spPr>
          <a:xfrm>
            <a:off x="8635403" y="4914900"/>
            <a:ext cx="1029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  <a:defRPr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rgbClr val="929292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">
  <p:cSld name="Image">
    <p:bg>
      <p:bgPr>
        <a:solidFill>
          <a:srgbClr val="2D3D4A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5334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7112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8890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10668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mo">
  <p:cSld name="Dem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2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4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2D3D4A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2D3D4A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Dark">
  <p:cSld name="Logo A Dark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05" name="Google Shape;105;p25"/>
          <p:cNvSpPr/>
          <p:nvPr/>
        </p:nvSpPr>
        <p:spPr>
          <a:xfrm>
            <a:off x="3796401" y="3514398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06" name="Google Shape;106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A Light">
  <p:cSld name="Logo A Light">
    <p:bg>
      <p:bgPr>
        <a:solidFill>
          <a:srgbClr val="02B3E4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0" name="Google Shape;110;p26"/>
          <p:cNvSpPr/>
          <p:nvPr/>
        </p:nvSpPr>
        <p:spPr>
          <a:xfrm>
            <a:off x="3796401" y="3514725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1" name="Google Shape;11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485828" y="1370725"/>
            <a:ext cx="2172300" cy="1941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6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Dark">
  <p:cSld name="Logo B Dar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7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15" name="Google Shape;115;p27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16" name="Google Shape;11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679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27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ogo B Light">
  <p:cSld name="Logo B Light">
    <p:bg>
      <p:bgPr>
        <a:solidFill>
          <a:srgbClr val="02B3E4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8"/>
          <p:cNvSpPr/>
          <p:nvPr/>
        </p:nvSpPr>
        <p:spPr>
          <a:xfrm>
            <a:off x="489756" y="4800600"/>
            <a:ext cx="81645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© 2016 Udacity. All rights reserved.</a:t>
            </a:r>
            <a:endParaRPr sz="500"/>
          </a:p>
        </p:txBody>
      </p:sp>
      <p:sp>
        <p:nvSpPr>
          <p:cNvPr id="120" name="Google Shape;120;p28"/>
          <p:cNvSpPr/>
          <p:nvPr/>
        </p:nvSpPr>
        <p:spPr>
          <a:xfrm>
            <a:off x="3796401" y="3048793"/>
            <a:ext cx="1551300" cy="3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AFBFC"/>
              </a:buClr>
              <a:buFont typeface="Open Sans"/>
              <a:buNone/>
            </a:pPr>
            <a:r>
              <a:rPr lang="en" sz="1800" b="0" i="0" u="none" strike="noStrike" cap="none">
                <a:solidFill>
                  <a:srgbClr val="FAFBFC"/>
                </a:solidFill>
                <a:latin typeface="Open Sans"/>
                <a:ea typeface="Open Sans"/>
                <a:cs typeface="Open Sans"/>
                <a:sym typeface="Open Sans"/>
              </a:rPr>
              <a:t>Be in Demand</a:t>
            </a:r>
            <a:endParaRPr sz="500"/>
          </a:p>
        </p:txBody>
      </p:sp>
      <p:pic>
        <p:nvPicPr>
          <p:cNvPr id="121" name="Google Shape;121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0313" y="2221260"/>
            <a:ext cx="4143300" cy="72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8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bg>
      <p:bgPr>
        <a:solidFill>
          <a:srgbClr val="FFFFFF"/>
        </a:solidFill>
        <a:effectLst/>
      </p:bgPr>
    </p:bg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9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ECE9D-5E73-C23F-F894-9F7C0572D25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971925" y="4927600"/>
            <a:ext cx="12287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FF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Ejada Internal Use Only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E3D49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14363" y="2662238"/>
            <a:ext cx="79152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5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6B410-58EC-E326-13EE-6040DDEB7E56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971925" y="4927600"/>
            <a:ext cx="122872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FF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Ejada Internal Use Only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0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 sz="4200"/>
              <a:t>WorldVisitz Mobile Application Agile Delivery Launch</a:t>
            </a:r>
            <a:endParaRPr sz="4200"/>
          </a:p>
        </p:txBody>
      </p:sp>
      <p:sp>
        <p:nvSpPr>
          <p:cNvPr id="130" name="Google Shape;130;p30"/>
          <p:cNvSpPr txBox="1">
            <a:spLocks noGrp="1"/>
          </p:cNvSpPr>
          <p:nvPr>
            <p:ph type="body" idx="1"/>
          </p:nvPr>
        </p:nvSpPr>
        <p:spPr>
          <a:xfrm>
            <a:off x="457200" y="2195525"/>
            <a:ext cx="59007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dirty="0"/>
              <a:t>Agile Onboarding - Presentation for the Agile Team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r>
              <a:rPr lang="en" b="1" dirty="0"/>
              <a:t>Presented by: Salma Attia</a:t>
            </a:r>
            <a:endParaRPr b="1" dirty="0"/>
          </a:p>
          <a:p>
            <a:pPr marL="0" marR="0" lvl="0" indent="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Font typeface="Open Sans"/>
              <a:buNone/>
            </a:pPr>
            <a:endParaRPr sz="500" dirty="0"/>
          </a:p>
        </p:txBody>
      </p:sp>
      <p:sp>
        <p:nvSpPr>
          <p:cNvPr id="131" name="Google Shape;131;p30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2019 Udacity.  All rights reserved.</a:t>
            </a:r>
            <a:endParaRPr sz="500"/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9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 1 - Skill Gaps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812109F-5559-42E4-6FA2-AED9FDCC04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450919"/>
              </p:ext>
            </p:extLst>
          </p:nvPr>
        </p:nvGraphicFramePr>
        <p:xfrm>
          <a:off x="457200" y="1137508"/>
          <a:ext cx="8349915" cy="3795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3305">
                  <a:extLst>
                    <a:ext uri="{9D8B030D-6E8A-4147-A177-3AD203B41FA5}">
                      <a16:colId xmlns:a16="http://schemas.microsoft.com/office/drawing/2014/main" val="2736519564"/>
                    </a:ext>
                  </a:extLst>
                </a:gridCol>
                <a:gridCol w="2783305">
                  <a:extLst>
                    <a:ext uri="{9D8B030D-6E8A-4147-A177-3AD203B41FA5}">
                      <a16:colId xmlns:a16="http://schemas.microsoft.com/office/drawing/2014/main" val="3827279740"/>
                    </a:ext>
                  </a:extLst>
                </a:gridCol>
                <a:gridCol w="2783305">
                  <a:extLst>
                    <a:ext uri="{9D8B030D-6E8A-4147-A177-3AD203B41FA5}">
                      <a16:colId xmlns:a16="http://schemas.microsoft.com/office/drawing/2014/main" val="2568578896"/>
                    </a:ext>
                  </a:extLst>
                </a:gridCol>
              </a:tblGrid>
              <a:tr h="130988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Category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Issue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Details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6890" marR="16890" marT="8445" marB="8445" anchor="ctr"/>
                </a:tc>
                <a:extLst>
                  <a:ext uri="{0D108BD9-81ED-4DB2-BD59-A6C34878D82A}">
                    <a16:rowId xmlns:a16="http://schemas.microsoft.com/office/drawing/2014/main" val="2274589866"/>
                  </a:ext>
                </a:extLst>
              </a:tr>
              <a:tr h="513598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Planning &amp; Control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Overly centralized planning</a:t>
                      </a: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Jane (PM) plans the work herself and assigns tasks based on preference, undermining team ownership</a:t>
                      </a:r>
                    </a:p>
                  </a:txBody>
                  <a:tcPr marL="16890" marR="16890" marT="8445" marB="8445" anchor="ctr"/>
                </a:tc>
                <a:extLst>
                  <a:ext uri="{0D108BD9-81ED-4DB2-BD59-A6C34878D82A}">
                    <a16:rowId xmlns:a16="http://schemas.microsoft.com/office/drawing/2014/main" val="4139653322"/>
                  </a:ext>
                </a:extLst>
              </a:tr>
              <a:tr h="417945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Product Vision &amp; Alignment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Detached Product Owner</a:t>
                      </a: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John conducts planning in isolation; doesn’t engage with the development team regularly</a:t>
                      </a:r>
                    </a:p>
                  </a:txBody>
                  <a:tcPr marL="16890" marR="16890" marT="8445" marB="8445" anchor="ctr"/>
                </a:tc>
                <a:extLst>
                  <a:ext uri="{0D108BD9-81ED-4DB2-BD59-A6C34878D82A}">
                    <a16:rowId xmlns:a16="http://schemas.microsoft.com/office/drawing/2014/main" val="4293810440"/>
                  </a:ext>
                </a:extLst>
              </a:tr>
              <a:tr h="417945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Team Structure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Siloed Development</a:t>
                      </a: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Offshore contractors handle complex tasks; no collaboration or knowledge sharing with onshore devs</a:t>
                      </a:r>
                    </a:p>
                  </a:txBody>
                  <a:tcPr marL="16890" marR="16890" marT="8445" marB="8445" anchor="ctr"/>
                </a:tc>
                <a:extLst>
                  <a:ext uri="{0D108BD9-81ED-4DB2-BD59-A6C34878D82A}">
                    <a16:rowId xmlns:a16="http://schemas.microsoft.com/office/drawing/2014/main" val="598127472"/>
                  </a:ext>
                </a:extLst>
              </a:tr>
              <a:tr h="417945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Code Quality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No Coding Standards</a:t>
                      </a: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Lack of consistency in style, architecture, or code quality assurance across teams</a:t>
                      </a:r>
                    </a:p>
                  </a:txBody>
                  <a:tcPr marL="16890" marR="16890" marT="8445" marB="8445" anchor="ctr"/>
                </a:tc>
                <a:extLst>
                  <a:ext uri="{0D108BD9-81ED-4DB2-BD59-A6C34878D82A}">
                    <a16:rowId xmlns:a16="http://schemas.microsoft.com/office/drawing/2014/main" val="995996022"/>
                  </a:ext>
                </a:extLst>
              </a:tr>
              <a:tr h="322293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Testing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Late-stage QA involvement</a:t>
                      </a: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Kathy tests only after full development, leading to late defect discovery</a:t>
                      </a:r>
                    </a:p>
                  </a:txBody>
                  <a:tcPr marL="16890" marR="16890" marT="8445" marB="8445" anchor="ctr"/>
                </a:tc>
                <a:extLst>
                  <a:ext uri="{0D108BD9-81ED-4DB2-BD59-A6C34878D82A}">
                    <a16:rowId xmlns:a16="http://schemas.microsoft.com/office/drawing/2014/main" val="2466261779"/>
                  </a:ext>
                </a:extLst>
              </a:tr>
              <a:tr h="417945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Collaboration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Low trust and camaraderie</a:t>
                      </a: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Onshore/offshore team split has created communication gaps and cultural misalignment</a:t>
                      </a:r>
                    </a:p>
                  </a:txBody>
                  <a:tcPr marL="16890" marR="16890" marT="8445" marB="8445" anchor="ctr"/>
                </a:tc>
                <a:extLst>
                  <a:ext uri="{0D108BD9-81ED-4DB2-BD59-A6C34878D82A}">
                    <a16:rowId xmlns:a16="http://schemas.microsoft.com/office/drawing/2014/main" val="4051914723"/>
                  </a:ext>
                </a:extLst>
              </a:tr>
              <a:tr h="417945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Knowledge Sharing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No onboarding or documentation processes</a:t>
                      </a: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Onshore team lacks access to expert knowledge from offshore peers</a:t>
                      </a:r>
                    </a:p>
                  </a:txBody>
                  <a:tcPr marL="16890" marR="16890" marT="8445" marB="8445" anchor="ctr"/>
                </a:tc>
                <a:extLst>
                  <a:ext uri="{0D108BD9-81ED-4DB2-BD59-A6C34878D82A}">
                    <a16:rowId xmlns:a16="http://schemas.microsoft.com/office/drawing/2014/main" val="2664607682"/>
                  </a:ext>
                </a:extLst>
              </a:tr>
              <a:tr h="322293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Feedback Loop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Customer feedback arrives too late</a:t>
                      </a: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UX adjustments are made post-launch instead of during development cycles</a:t>
                      </a:r>
                    </a:p>
                  </a:txBody>
                  <a:tcPr marL="16890" marR="16890" marT="8445" marB="8445" anchor="ctr"/>
                </a:tc>
                <a:extLst>
                  <a:ext uri="{0D108BD9-81ED-4DB2-BD59-A6C34878D82A}">
                    <a16:rowId xmlns:a16="http://schemas.microsoft.com/office/drawing/2014/main" val="1716775196"/>
                  </a:ext>
                </a:extLst>
              </a:tr>
              <a:tr h="322293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Ceremony Participation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Passive or top-down meetings</a:t>
                      </a:r>
                    </a:p>
                  </a:txBody>
                  <a:tcPr marL="16890" marR="16890" marT="8445" marB="8445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Ceremonies, if any, are run by the PM without real team input or reflection</a:t>
                      </a:r>
                    </a:p>
                  </a:txBody>
                  <a:tcPr marL="16890" marR="16890" marT="8445" marB="8445" anchor="ctr"/>
                </a:tc>
                <a:extLst>
                  <a:ext uri="{0D108BD9-81ED-4DB2-BD59-A6C34878D82A}">
                    <a16:rowId xmlns:a16="http://schemas.microsoft.com/office/drawing/2014/main" val="49561523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Appendix 2 - Training &amp; Coaching Plan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45D17B-42AB-7672-215C-3443B783F0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533363"/>
              </p:ext>
            </p:extLst>
          </p:nvPr>
        </p:nvGraphicFramePr>
        <p:xfrm>
          <a:off x="457199" y="1062040"/>
          <a:ext cx="8133348" cy="27298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337">
                  <a:extLst>
                    <a:ext uri="{9D8B030D-6E8A-4147-A177-3AD203B41FA5}">
                      <a16:colId xmlns:a16="http://schemas.microsoft.com/office/drawing/2014/main" val="1735557878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1831134585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666683377"/>
                    </a:ext>
                  </a:extLst>
                </a:gridCol>
                <a:gridCol w="2033337">
                  <a:extLst>
                    <a:ext uri="{9D8B030D-6E8A-4147-A177-3AD203B41FA5}">
                      <a16:colId xmlns:a16="http://schemas.microsoft.com/office/drawing/2014/main" val="1115672228"/>
                    </a:ext>
                  </a:extLst>
                </a:gridCol>
              </a:tblGrid>
              <a:tr h="145432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Target Group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Focus Area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Training/Coaching Method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Goal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9866" marR="19866" marT="9933" marB="9933" anchor="ctr"/>
                </a:tc>
                <a:extLst>
                  <a:ext uri="{0D108BD9-81ED-4DB2-BD59-A6C34878D82A}">
                    <a16:rowId xmlns:a16="http://schemas.microsoft.com/office/drawing/2014/main" val="3205292967"/>
                  </a:ext>
                </a:extLst>
              </a:tr>
              <a:tr h="344577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Jane Doe (Scrum Master)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Servant leadership, facilitation skills</a:t>
                      </a: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1-on-1 Agile coaching sessions; Enroll in Certified Scrum Master (CSM) refresher</a:t>
                      </a: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Shift from task assignment to facilitation; empower the team</a:t>
                      </a:r>
                    </a:p>
                  </a:txBody>
                  <a:tcPr marL="19866" marR="19866" marT="9933" marB="9933" anchor="ctr"/>
                </a:tc>
                <a:extLst>
                  <a:ext uri="{0D108BD9-81ED-4DB2-BD59-A6C34878D82A}">
                    <a16:rowId xmlns:a16="http://schemas.microsoft.com/office/drawing/2014/main" val="1262089431"/>
                  </a:ext>
                </a:extLst>
              </a:tr>
              <a:tr h="26520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John Smith (Product Owner)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Agile PO mindset, backlog collaboration</a:t>
                      </a: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Product Owner Bootcamp; shadow daily standups for 2 weeks</a:t>
                      </a: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Increase team engagement; collaborate actively on user stories</a:t>
                      </a:r>
                    </a:p>
                  </a:txBody>
                  <a:tcPr marL="19866" marR="19866" marT="9933" marB="9933" anchor="ctr"/>
                </a:tc>
                <a:extLst>
                  <a:ext uri="{0D108BD9-81ED-4DB2-BD59-A6C34878D82A}">
                    <a16:rowId xmlns:a16="http://schemas.microsoft.com/office/drawing/2014/main" val="3968618498"/>
                  </a:ext>
                </a:extLst>
              </a:tr>
              <a:tr h="344577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Offshore + Onshore Developers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XP practices (TDD, pair programming, clean code)</a:t>
                      </a: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XP Technical Bootcamp; Pair rotation sessions every sprint</a:t>
                      </a: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Unify coding standards; increase team cohesion and technical quality</a:t>
                      </a:r>
                    </a:p>
                  </a:txBody>
                  <a:tcPr marL="19866" marR="19866" marT="9933" marB="9933" anchor="ctr"/>
                </a:tc>
                <a:extLst>
                  <a:ext uri="{0D108BD9-81ED-4DB2-BD59-A6C34878D82A}">
                    <a16:rowId xmlns:a16="http://schemas.microsoft.com/office/drawing/2014/main" val="907965950"/>
                  </a:ext>
                </a:extLst>
              </a:tr>
              <a:tr h="26520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Kathy Qualls (Tester)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Shift-left testing, test automation intro</a:t>
                      </a: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QA in Agile workshop; integrate into sprint planning</a:t>
                      </a: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Bring QA earlier in lifecycle; improve speed and feedback loops</a:t>
                      </a:r>
                    </a:p>
                  </a:txBody>
                  <a:tcPr marL="19866" marR="19866" marT="9933" marB="9933" anchor="ctr"/>
                </a:tc>
                <a:extLst>
                  <a:ext uri="{0D108BD9-81ED-4DB2-BD59-A6C34878D82A}">
                    <a16:rowId xmlns:a16="http://schemas.microsoft.com/office/drawing/2014/main" val="3240104700"/>
                  </a:ext>
                </a:extLst>
              </a:tr>
              <a:tr h="344577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Entire Scrum Team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Agile mindset, Scrum ceremonies, retrospectives</a:t>
                      </a: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Whole team coaching with Shu-Ha-Ri model applied gradually</a:t>
                      </a: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Establish shared understanding of Agile roles and continuous improvement</a:t>
                      </a:r>
                    </a:p>
                  </a:txBody>
                  <a:tcPr marL="19866" marR="19866" marT="9933" marB="9933" anchor="ctr"/>
                </a:tc>
                <a:extLst>
                  <a:ext uri="{0D108BD9-81ED-4DB2-BD59-A6C34878D82A}">
                    <a16:rowId xmlns:a16="http://schemas.microsoft.com/office/drawing/2014/main" val="2849182058"/>
                  </a:ext>
                </a:extLst>
              </a:tr>
              <a:tr h="344577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Cross-Team (UX, BA, SME)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Collaboration and participation in Agile flow</a:t>
                      </a: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rgbClr val="000000"/>
                          </a:solidFill>
                        </a:rPr>
                        <a:t>Invite to Sprint Reviews &amp; Planning; backlog grooming with dev team</a:t>
                      </a:r>
                    </a:p>
                  </a:txBody>
                  <a:tcPr marL="19866" marR="19866" marT="9933" marB="9933" anchor="ctr"/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rgbClr val="000000"/>
                          </a:solidFill>
                        </a:rPr>
                        <a:t>Break silos; integrate UX and BA into agile feedback loops</a:t>
                      </a:r>
                    </a:p>
                  </a:txBody>
                  <a:tcPr marL="19866" marR="19866" marT="9933" marB="9933" anchor="ctr"/>
                </a:tc>
                <a:extLst>
                  <a:ext uri="{0D108BD9-81ED-4DB2-BD59-A6C34878D82A}">
                    <a16:rowId xmlns:a16="http://schemas.microsoft.com/office/drawing/2014/main" val="10138747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CFFC406-D825-355D-863A-26A58EA5AD21}"/>
              </a:ext>
            </a:extLst>
          </p:cNvPr>
          <p:cNvSpPr txBox="1"/>
          <p:nvPr/>
        </p:nvSpPr>
        <p:spPr>
          <a:xfrm>
            <a:off x="457199" y="3953942"/>
            <a:ext cx="81333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Coaching Model: Shu-Ha-Ri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Shu (Follow)</a:t>
            </a:r>
            <a:r>
              <a:rPr lang="en-US" sz="1200" dirty="0"/>
              <a:t>: Teach foundational Agile roles and ceremonies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Ha (Adapt)</a:t>
            </a:r>
            <a:r>
              <a:rPr lang="en-US" sz="1200" dirty="0"/>
              <a:t>: Tailor XP practices, ceremonies to team culture and tools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Ri (Innovate)</a:t>
            </a:r>
            <a:r>
              <a:rPr lang="en-US" sz="1200" dirty="0"/>
              <a:t>: Empower team to evolve their own ways of working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2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Onboarding the Team</a:t>
            </a:r>
            <a:endParaRPr sz="4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3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Benefits for the Team</a:t>
            </a:r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67F41F6-6874-9CB9-1359-153C8D7C4F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66258"/>
              </p:ext>
            </p:extLst>
          </p:nvPr>
        </p:nvGraphicFramePr>
        <p:xfrm>
          <a:off x="457199" y="1170030"/>
          <a:ext cx="8229600" cy="35222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886719187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3089889604"/>
                    </a:ext>
                  </a:extLst>
                </a:gridCol>
              </a:tblGrid>
              <a:tr h="272743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Benefit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2341" marR="32341" marT="16170" marB="16170"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What It Means for the Team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2341" marR="32341" marT="16170" marB="16170" anchor="ctr"/>
                </a:tc>
                <a:extLst>
                  <a:ext uri="{0D108BD9-81ED-4DB2-BD59-A6C34878D82A}">
                    <a16:rowId xmlns:a16="http://schemas.microsoft.com/office/drawing/2014/main" val="26246630"/>
                  </a:ext>
                </a:extLst>
              </a:tr>
              <a:tr h="464220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Clear Priorities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32341" marR="32341" marT="16170" marB="1617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Team always knows what’s most important, reducing confusion and context switching</a:t>
                      </a:r>
                    </a:p>
                  </a:txBody>
                  <a:tcPr marL="32341" marR="32341" marT="16170" marB="16170" anchor="ctr"/>
                </a:tc>
                <a:extLst>
                  <a:ext uri="{0D108BD9-81ED-4DB2-BD59-A6C34878D82A}">
                    <a16:rowId xmlns:a16="http://schemas.microsoft.com/office/drawing/2014/main" val="2958281796"/>
                  </a:ext>
                </a:extLst>
              </a:tr>
              <a:tr h="46422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Faster Feedback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2341" marR="32341" marT="16170" marB="1617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Developers, testers, and designers get early and regular feedback from stakeholders</a:t>
                      </a:r>
                    </a:p>
                  </a:txBody>
                  <a:tcPr marL="32341" marR="32341" marT="16170" marB="16170" anchor="ctr"/>
                </a:tc>
                <a:extLst>
                  <a:ext uri="{0D108BD9-81ED-4DB2-BD59-A6C34878D82A}">
                    <a16:rowId xmlns:a16="http://schemas.microsoft.com/office/drawing/2014/main" val="399256602"/>
                  </a:ext>
                </a:extLst>
              </a:tr>
              <a:tr h="46422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Shared Ownership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2341" marR="32341" marT="16170" marB="1617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Cross-functional teams share responsibility and decision-making, boosting morale</a:t>
                      </a:r>
                    </a:p>
                  </a:txBody>
                  <a:tcPr marL="32341" marR="32341" marT="16170" marB="16170" anchor="ctr"/>
                </a:tc>
                <a:extLst>
                  <a:ext uri="{0D108BD9-81ED-4DB2-BD59-A6C34878D82A}">
                    <a16:rowId xmlns:a16="http://schemas.microsoft.com/office/drawing/2014/main" val="385225493"/>
                  </a:ext>
                </a:extLst>
              </a:tr>
              <a:tr h="46422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Predictable Workload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2341" marR="32341" marT="16170" marB="1617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Time-boxed sprints help prevent burnout and support sustainable pace</a:t>
                      </a:r>
                    </a:p>
                  </a:txBody>
                  <a:tcPr marL="32341" marR="32341" marT="16170" marB="16170" anchor="ctr"/>
                </a:tc>
                <a:extLst>
                  <a:ext uri="{0D108BD9-81ED-4DB2-BD59-A6C34878D82A}">
                    <a16:rowId xmlns:a16="http://schemas.microsoft.com/office/drawing/2014/main" val="842245896"/>
                  </a:ext>
                </a:extLst>
              </a:tr>
              <a:tr h="46422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Continuous Learning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2341" marR="32341" marT="16170" marB="1617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Retrospectives, pair programming, and reviews enable skill growth and team maturity</a:t>
                      </a:r>
                    </a:p>
                  </a:txBody>
                  <a:tcPr marL="32341" marR="32341" marT="16170" marB="16170" anchor="ctr"/>
                </a:tc>
                <a:extLst>
                  <a:ext uri="{0D108BD9-81ED-4DB2-BD59-A6C34878D82A}">
                    <a16:rowId xmlns:a16="http://schemas.microsoft.com/office/drawing/2014/main" val="3532689782"/>
                  </a:ext>
                </a:extLst>
              </a:tr>
              <a:tr h="46422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Collaboration &amp; Transparency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2341" marR="32341" marT="16170" marB="1617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Daily standups and backlog visibility ensure everyone is aligned</a:t>
                      </a:r>
                    </a:p>
                  </a:txBody>
                  <a:tcPr marL="32341" marR="32341" marT="16170" marB="16170" anchor="ctr"/>
                </a:tc>
                <a:extLst>
                  <a:ext uri="{0D108BD9-81ED-4DB2-BD59-A6C34878D82A}">
                    <a16:rowId xmlns:a16="http://schemas.microsoft.com/office/drawing/2014/main" val="1460143107"/>
                  </a:ext>
                </a:extLst>
              </a:tr>
              <a:tr h="464220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Recognition of Contributions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2341" marR="32341" marT="16170" marB="16170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Regular demos let team members showcase their work and feel valued</a:t>
                      </a:r>
                    </a:p>
                  </a:txBody>
                  <a:tcPr marL="32341" marR="32341" marT="16170" marB="16170" anchor="ctr"/>
                </a:tc>
                <a:extLst>
                  <a:ext uri="{0D108BD9-81ED-4DB2-BD59-A6C34878D82A}">
                    <a16:rowId xmlns:a16="http://schemas.microsoft.com/office/drawing/2014/main" val="407139842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4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Agile Practice</a:t>
            </a:r>
            <a:endParaRPr sz="4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5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Recommendations for Information Radiators</a:t>
            </a:r>
            <a:endParaRPr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E310919-09B9-6613-8E98-295BA5C315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310778"/>
              </p:ext>
            </p:extLst>
          </p:nvPr>
        </p:nvGraphicFramePr>
        <p:xfrm>
          <a:off x="457198" y="1419727"/>
          <a:ext cx="8229600" cy="1443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1458287696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915648827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3794552532"/>
                    </a:ext>
                  </a:extLst>
                </a:gridCol>
              </a:tblGrid>
              <a:tr h="217815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Radiator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38990" marR="38990" marT="19495" marB="19495"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Visual Example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8990" marR="38990" marT="19495" marB="19495" anchor="ctr"/>
                </a:tc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Value Proposition (Why It’s Helpful)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8990" marR="38990" marT="19495" marB="19495" anchor="ctr"/>
                </a:tc>
                <a:extLst>
                  <a:ext uri="{0D108BD9-81ED-4DB2-BD59-A6C34878D82A}">
                    <a16:rowId xmlns:a16="http://schemas.microsoft.com/office/drawing/2014/main" val="2069244020"/>
                  </a:ext>
                </a:extLst>
              </a:tr>
              <a:tr h="576892">
                <a:tc>
                  <a:txBody>
                    <a:bodyPr/>
                    <a:lstStyle/>
                    <a:p>
                      <a:r>
                        <a:rPr lang="en-US" sz="1000" b="1">
                          <a:solidFill>
                            <a:srgbClr val="000000"/>
                          </a:solidFill>
                        </a:rPr>
                        <a:t>1. Sprint Burndown Chart</a:t>
                      </a:r>
                      <a:endParaRPr lang="en-US" sz="1000">
                        <a:solidFill>
                          <a:srgbClr val="000000"/>
                        </a:solidFill>
                      </a:endParaRPr>
                    </a:p>
                  </a:txBody>
                  <a:tcPr marL="38990" marR="38990" marT="19495" marB="19495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Line graph showing work remaining over days in sprint</a:t>
                      </a:r>
                    </a:p>
                  </a:txBody>
                  <a:tcPr marL="38990" marR="38990" marT="19495" marB="19495" anchor="ctr"/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solidFill>
                            <a:srgbClr val="000000"/>
                          </a:solidFill>
                        </a:rPr>
                        <a:t>- Tracks progress against sprint goals </a:t>
                      </a:r>
                      <a:br>
                        <a:rPr lang="en-US" sz="1000" b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000" b="0">
                          <a:solidFill>
                            <a:srgbClr val="000000"/>
                          </a:solidFill>
                        </a:rPr>
                        <a:t>- Highlights risks early (e.g., scope creep, delays) </a:t>
                      </a:r>
                      <a:br>
                        <a:rPr lang="en-US" sz="1000" b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000" b="0">
                          <a:solidFill>
                            <a:srgbClr val="000000"/>
                          </a:solidFill>
                        </a:rPr>
                        <a:t>- Keeps team focused on completion</a:t>
                      </a:r>
                    </a:p>
                  </a:txBody>
                  <a:tcPr marL="38990" marR="38990" marT="19495" marB="19495" anchor="ctr"/>
                </a:tc>
                <a:extLst>
                  <a:ext uri="{0D108BD9-81ED-4DB2-BD59-A6C34878D82A}">
                    <a16:rowId xmlns:a16="http://schemas.microsoft.com/office/drawing/2014/main" val="729455920"/>
                  </a:ext>
                </a:extLst>
              </a:tr>
              <a:tr h="576892">
                <a:tc>
                  <a:txBody>
                    <a:bodyPr/>
                    <a:lstStyle/>
                    <a:p>
                      <a:r>
                        <a:rPr lang="en-US" sz="1000" b="1" dirty="0">
                          <a:solidFill>
                            <a:srgbClr val="000000"/>
                          </a:solidFill>
                        </a:rPr>
                        <a:t>2. Velocity Chart</a:t>
                      </a:r>
                      <a:endParaRPr lang="en-US" sz="1000" dirty="0">
                        <a:solidFill>
                          <a:srgbClr val="000000"/>
                        </a:solidFill>
                      </a:endParaRPr>
                    </a:p>
                  </a:txBody>
                  <a:tcPr marL="38990" marR="38990" marT="19495" marB="19495" anchor="ctr"/>
                </a:tc>
                <a:tc>
                  <a:txBody>
                    <a:bodyPr/>
                    <a:lstStyle/>
                    <a:p>
                      <a:r>
                        <a:rPr lang="en-US" sz="1000" b="0">
                          <a:solidFill>
                            <a:srgbClr val="000000"/>
                          </a:solidFill>
                        </a:rPr>
                        <a:t>Bar chart showing story points completed per sprint</a:t>
                      </a:r>
                    </a:p>
                  </a:txBody>
                  <a:tcPr marL="38990" marR="38990" marT="19495" marB="19495" anchor="ctr"/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- Measures team performance over time </a:t>
                      </a:r>
                      <a:br>
                        <a:rPr lang="en-US" sz="1000" b="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- Helps forecast future sprint capacity </a:t>
                      </a:r>
                      <a:br>
                        <a:rPr lang="en-US" sz="1000" b="0" dirty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000" b="0" dirty="0">
                          <a:solidFill>
                            <a:srgbClr val="000000"/>
                          </a:solidFill>
                        </a:rPr>
                        <a:t>- Useful for sprint planning &amp; stakeholder trust</a:t>
                      </a:r>
                    </a:p>
                  </a:txBody>
                  <a:tcPr marL="38990" marR="38990" marT="19495" marB="19495" anchor="ctr"/>
                </a:tc>
                <a:extLst>
                  <a:ext uri="{0D108BD9-81ED-4DB2-BD59-A6C34878D82A}">
                    <a16:rowId xmlns:a16="http://schemas.microsoft.com/office/drawing/2014/main" val="578674547"/>
                  </a:ext>
                </a:extLst>
              </a:tr>
            </a:tbl>
          </a:graphicData>
        </a:graphic>
      </p:graphicFrame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488DA-7AAD-E7FE-F19C-420027ECEF2C}"/>
              </a:ext>
            </a:extLst>
          </p:cNvPr>
          <p:cNvSpPr>
            <a:spLocks noGrp="1"/>
          </p:cNvSpPr>
          <p:nvPr/>
        </p:nvSpPr>
        <p:spPr>
          <a:xfrm>
            <a:off x="803939" y="4648299"/>
            <a:ext cx="2877719" cy="29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02B3E6"/>
                </a:solidFill>
              </a:rPr>
              <a:t>Burndown Chart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3DCEF2-8AF7-EB63-5DF4-1E53B3B87D87}"/>
              </a:ext>
            </a:extLst>
          </p:cNvPr>
          <p:cNvSpPr>
            <a:spLocks noGrp="1"/>
          </p:cNvSpPr>
          <p:nvPr/>
        </p:nvSpPr>
        <p:spPr>
          <a:xfrm>
            <a:off x="4632255" y="4648299"/>
            <a:ext cx="3621405" cy="39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accent1"/>
                </a:solidFill>
                <a:latin typeface="Arial" panose="020B0604020202020204" pitchFamily="34" charset="0"/>
                <a:ea typeface="Arial" panose="020B0604020202020204" pitchFamily="34" charset="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>
                <a:solidFill>
                  <a:srgbClr val="02B3E6"/>
                </a:solidFill>
              </a:rPr>
              <a:t>Velocity Chart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F0CAAA-F632-D069-575D-3AEDCC702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733" y="2952114"/>
            <a:ext cx="2687003" cy="16961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4305BD2-94EA-04B9-D510-D78DFBCE2BC3}"/>
              </a:ext>
            </a:extLst>
          </p:cNvPr>
          <p:cNvPicPr/>
          <p:nvPr/>
        </p:nvPicPr>
        <p:blipFill>
          <a:blip r:embed="rId4"/>
          <a:srcRect t="11014" b="6745"/>
          <a:stretch/>
        </p:blipFill>
        <p:spPr>
          <a:xfrm>
            <a:off x="5352264" y="2980315"/>
            <a:ext cx="2687003" cy="156762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Ceremony Schedule &amp; Each Agenda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0BD1B6-FA8F-1F5A-605F-71D844DEEB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274396"/>
              </p:ext>
            </p:extLst>
          </p:nvPr>
        </p:nvGraphicFramePr>
        <p:xfrm>
          <a:off x="274320" y="878311"/>
          <a:ext cx="8412480" cy="3609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7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2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686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5074">
                  <a:extLst>
                    <a:ext uri="{9D8B030D-6E8A-4147-A177-3AD203B41FA5}">
                      <a16:colId xmlns:a16="http://schemas.microsoft.com/office/drawing/2014/main" val="2950637200"/>
                    </a:ext>
                  </a:extLst>
                </a:gridCol>
              </a:tblGrid>
              <a:tr h="664319">
                <a:tc>
                  <a:txBody>
                    <a:bodyPr/>
                    <a:lstStyle/>
                    <a:p>
                      <a:r>
                        <a:rPr sz="900" dirty="0">
                          <a:solidFill>
                            <a:srgbClr val="000000"/>
                          </a:solidFill>
                        </a:rPr>
                        <a:t>Ceremony/Activity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>
                          <a:solidFill>
                            <a:srgbClr val="000000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>
                          <a:solidFill>
                            <a:srgbClr val="000000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Agenda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370">
                <a:tc>
                  <a:txBody>
                    <a:bodyPr/>
                    <a:lstStyle/>
                    <a:p>
                      <a:r>
                        <a:rPr sz="900" b="1" dirty="0">
                          <a:solidFill>
                            <a:srgbClr val="000000"/>
                          </a:solidFill>
                        </a:rPr>
                        <a:t>Project 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>
                          <a:solidFill>
                            <a:srgbClr val="000000"/>
                          </a:solidFill>
                        </a:rPr>
                        <a:t>Project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Varies (Workshop)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Establish product purpose, customer needs, and success metrics.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Discuss the project goals</a:t>
                      </a:r>
                    </a:p>
                    <a:p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identify sponsor </a:t>
                      </a:r>
                    </a:p>
                    <a:p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outline project vision, success criteria, assumptions, constraints, and risks.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3401">
                <a:tc>
                  <a:txBody>
                    <a:bodyPr/>
                    <a:lstStyle/>
                    <a:p>
                      <a:r>
                        <a:rPr sz="900" b="1" dirty="0">
                          <a:solidFill>
                            <a:srgbClr val="000000"/>
                          </a:solidFill>
                        </a:rPr>
                        <a:t>Sprint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Start of 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>
                          <a:solidFill>
                            <a:srgbClr val="000000"/>
                          </a:solidFill>
                        </a:rPr>
                        <a:t>Define sprint goal, select backlog items, break into tasks.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dirty="0"/>
                        <a:t>Agile Team works with the PO and Scrum Master to address the following three questions: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dirty="0"/>
                        <a:t>What are we committing to deliver in the upcoming Sprint?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dirty="0"/>
                        <a:t>How will we complete the work required to achieve this commitment?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dirty="0"/>
                        <a:t>What are the respective estimates for each user story and associated tasks?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78378">
                <a:tc>
                  <a:txBody>
                    <a:bodyPr/>
                    <a:lstStyle/>
                    <a:p>
                      <a:r>
                        <a:rPr sz="900" b="1" dirty="0">
                          <a:solidFill>
                            <a:srgbClr val="000000"/>
                          </a:solidFill>
                        </a:rPr>
                        <a:t>Daily Scrum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Daily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15 minutes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>
                          <a:solidFill>
                            <a:srgbClr val="000000"/>
                          </a:solidFill>
                        </a:rPr>
                        <a:t>Team sync on progress, blockers, and next steps.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900" dirty="0"/>
                        <a:t>Three questions are addressed by each Team member :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dirty="0"/>
                        <a:t>What did I do since the last time we met?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dirty="0"/>
                        <a:t>What do I plan to accomplish today?</a:t>
                      </a:r>
                    </a:p>
                    <a:p>
                      <a:pPr marL="228600" indent="-228600">
                        <a:buAutoNum type="arabicPeriod"/>
                      </a:pPr>
                      <a:r>
                        <a:rPr lang="en-US" sz="900" dirty="0"/>
                        <a:t>What impediments am I encountering?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>
          <a:extLst>
            <a:ext uri="{FF2B5EF4-FFF2-40B4-BE49-F238E27FC236}">
              <a16:creationId xmlns:a16="http://schemas.microsoft.com/office/drawing/2014/main" id="{5DDA40EA-3945-D4C6-9E06-FF3C6412A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>
            <a:extLst>
              <a:ext uri="{FF2B5EF4-FFF2-40B4-BE49-F238E27FC236}">
                <a16:creationId xmlns:a16="http://schemas.microsoft.com/office/drawing/2014/main" id="{2670CF04-A582-3B8A-2D3B-F9B6D4ADC3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Ceremony Schedule &amp; Each Agenda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6101D4-1AD4-C69C-849D-D40DDD50C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6963630"/>
              </p:ext>
            </p:extLst>
          </p:nvPr>
        </p:nvGraphicFramePr>
        <p:xfrm>
          <a:off x="274320" y="878310"/>
          <a:ext cx="8412480" cy="3693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8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83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12432">
                  <a:extLst>
                    <a:ext uri="{9D8B030D-6E8A-4147-A177-3AD203B41FA5}">
                      <a16:colId xmlns:a16="http://schemas.microsoft.com/office/drawing/2014/main" val="2950637200"/>
                    </a:ext>
                  </a:extLst>
                </a:gridCol>
              </a:tblGrid>
              <a:tr h="691126"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Ceremony/Activity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>
                          <a:solidFill>
                            <a:srgbClr val="000000"/>
                          </a:solidFill>
                        </a:rPr>
                        <a:t>Frequency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Duration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>
                          <a:solidFill>
                            <a:srgbClr val="000000"/>
                          </a:solidFill>
                        </a:rP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900" dirty="0">
                          <a:solidFill>
                            <a:srgbClr val="000000"/>
                          </a:solidFill>
                        </a:rPr>
                        <a:t>Agenda</a:t>
                      </a:r>
                      <a:endParaRPr sz="900" dirty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611">
                <a:tc>
                  <a:txBody>
                    <a:bodyPr/>
                    <a:lstStyle/>
                    <a:p>
                      <a:r>
                        <a:rPr sz="900" b="1" dirty="0">
                          <a:solidFill>
                            <a:srgbClr val="000000"/>
                          </a:solidFill>
                        </a:rPr>
                        <a:t>Sprint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>
                          <a:solidFill>
                            <a:srgbClr val="000000"/>
                          </a:solidFill>
                        </a:rPr>
                        <a:t>End of 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Demo completed work, collect feedback, adjust backlog.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SzTx/>
                        <a:buAutoNum type="arabicPeriod"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The Team demonstrates the Sprint’s incremental work to the PO and other business representatives.</a:t>
                      </a:r>
                    </a:p>
                    <a:p>
                      <a:pPr marL="228600" indent="-228600" algn="l">
                        <a:buSzTx/>
                        <a:buAutoNum type="arabicPeriod"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Then Team and PO transparently discuss accomplishments, as well as opportunities for improvement.</a:t>
                      </a:r>
                    </a:p>
                    <a:p>
                      <a:pPr marL="228600" indent="-228600" algn="l">
                        <a:buSzTx/>
                        <a:buAutoNum type="arabicPeriod"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After that PO determines if the Sprint deliverable are acceptable based on the Acceptance Criteria and Definition of Done.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3822">
                <a:tc>
                  <a:txBody>
                    <a:bodyPr/>
                    <a:lstStyle/>
                    <a:p>
                      <a:r>
                        <a:rPr sz="900" b="1" dirty="0">
                          <a:solidFill>
                            <a:srgbClr val="000000"/>
                          </a:solidFill>
                        </a:rPr>
                        <a:t>Sprint Retrospective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End of Sprint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1 hour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>
                          <a:solidFill>
                            <a:srgbClr val="000000"/>
                          </a:solidFill>
                        </a:rPr>
                        <a:t>Reflect on process, identify improvements, and build team cohesion.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buSzTx/>
                        <a:buNone/>
                      </a:pPr>
                      <a:r>
                        <a:rPr lang="en-US" sz="900" b="0" dirty="0">
                          <a:solidFill>
                            <a:schemeClr val="tx1"/>
                          </a:solidFill>
                        </a:rPr>
                        <a:t>The Team also discusses what went well, as well as what to continue to doing that is working very well for the Agile Team in terms of delivering value.</a:t>
                      </a:r>
                    </a:p>
                    <a:p>
                      <a:pPr marL="228600" indent="-228600" algn="l">
                        <a:buSzTx/>
                        <a:buAutoNum type="arabicPeriod"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sym typeface="+mn-ea"/>
                        </a:rPr>
                        <a:t>Create a plan for improvement 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  <a:p>
                      <a:pPr marL="228600" indent="-228600" algn="l">
                        <a:buSzTx/>
                        <a:buAutoNum type="arabicPeriod"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  <a:sym typeface="+mn-ea"/>
                        </a:rPr>
                        <a:t>Discuss what went well and what to continue doing</a:t>
                      </a:r>
                      <a:endParaRPr 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91130">
                <a:tc>
                  <a:txBody>
                    <a:bodyPr/>
                    <a:lstStyle/>
                    <a:p>
                      <a:r>
                        <a:rPr sz="900" b="1" dirty="0">
                          <a:solidFill>
                            <a:srgbClr val="000000"/>
                          </a:solidFill>
                        </a:rPr>
                        <a:t>Release Planning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Sprint 0 &amp; Quarterly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>
                          <a:solidFill>
                            <a:srgbClr val="000000"/>
                          </a:solidFill>
                        </a:rPr>
                        <a:t>1–2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900" dirty="0">
                          <a:solidFill>
                            <a:srgbClr val="000000"/>
                          </a:solidFill>
                        </a:rPr>
                        <a:t>Define major features, timeline, and dependencies across multiple sprints.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 indent="-228600" algn="l">
                        <a:buSzTx/>
                        <a:buAutoNum type="arabicPeriod"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Discuss critical dates and milestones.</a:t>
                      </a:r>
                    </a:p>
                    <a:p>
                      <a:pPr marL="228600" indent="-228600" algn="l">
                        <a:buSzTx/>
                        <a:buAutoNum type="arabicPeriod"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Coordinate with dependent departments and systems</a:t>
                      </a:r>
                    </a:p>
                    <a:p>
                      <a:pPr marL="228600" indent="-228600" algn="l">
                        <a:buSzTx/>
                        <a:buAutoNum type="arabicPeriod"/>
                      </a:pPr>
                      <a:r>
                        <a:rPr lang="en-US" sz="900" dirty="0">
                          <a:solidFill>
                            <a:schemeClr val="tx1"/>
                          </a:solidFill>
                        </a:rPr>
                        <a:t>Balance business value vs quality.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4759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6007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8229600" cy="13908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200"/>
              <a:t>High Performing Agile Teams</a:t>
            </a:r>
            <a:endParaRPr sz="4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8"/>
          <p:cNvSpPr txBox="1">
            <a:spLocks noGrp="1"/>
          </p:cNvSpPr>
          <p:nvPr>
            <p:ph type="title"/>
          </p:nvPr>
        </p:nvSpPr>
        <p:spPr>
          <a:xfrm>
            <a:off x="372979" y="144040"/>
            <a:ext cx="8482263" cy="595200"/>
          </a:xfrm>
          <a:prstGeom prst="rect">
            <a:avLst/>
          </a:prstGeom>
        </p:spPr>
        <p:txBody>
          <a:bodyPr spcFirstLastPara="1" wrap="square" lIns="34275" tIns="34275" rIns="342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Composition and Role Assignments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B656F55-0876-9F9C-EB49-CECB53847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2144876"/>
              </p:ext>
            </p:extLst>
          </p:nvPr>
        </p:nvGraphicFramePr>
        <p:xfrm>
          <a:off x="415089" y="1311442"/>
          <a:ext cx="8398041" cy="35677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99347">
                  <a:extLst>
                    <a:ext uri="{9D8B030D-6E8A-4147-A177-3AD203B41FA5}">
                      <a16:colId xmlns:a16="http://schemas.microsoft.com/office/drawing/2014/main" val="1992945126"/>
                    </a:ext>
                  </a:extLst>
                </a:gridCol>
                <a:gridCol w="2799347">
                  <a:extLst>
                    <a:ext uri="{9D8B030D-6E8A-4147-A177-3AD203B41FA5}">
                      <a16:colId xmlns:a16="http://schemas.microsoft.com/office/drawing/2014/main" val="2465753574"/>
                    </a:ext>
                  </a:extLst>
                </a:gridCol>
                <a:gridCol w="2799347">
                  <a:extLst>
                    <a:ext uri="{9D8B030D-6E8A-4147-A177-3AD203B41FA5}">
                      <a16:colId xmlns:a16="http://schemas.microsoft.com/office/drawing/2014/main" val="710627815"/>
                    </a:ext>
                  </a:extLst>
                </a:gridCol>
              </a:tblGrid>
              <a:tr h="182435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</a:rPr>
                        <a:t>Role</a:t>
                      </a:r>
                      <a:endParaRPr lang="en-US" sz="1050">
                        <a:solidFill>
                          <a:srgbClr val="000000"/>
                        </a:solidFill>
                      </a:endParaRP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</a:rPr>
                        <a:t>Name</a:t>
                      </a:r>
                      <a:endParaRPr lang="en-US" sz="1050">
                        <a:solidFill>
                          <a:srgbClr val="000000"/>
                        </a:solidFill>
                      </a:endParaRP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</a:rPr>
                        <a:t>Responsibility</a:t>
                      </a:r>
                      <a:endParaRPr lang="en-US" sz="1050">
                        <a:solidFill>
                          <a:srgbClr val="000000"/>
                        </a:solidFill>
                      </a:endParaRPr>
                    </a:p>
                  </a:txBody>
                  <a:tcPr marL="17098" marR="17098" marT="8549" marB="8549" anchor="ctr"/>
                </a:tc>
                <a:extLst>
                  <a:ext uri="{0D108BD9-81ED-4DB2-BD59-A6C34878D82A}">
                    <a16:rowId xmlns:a16="http://schemas.microsoft.com/office/drawing/2014/main" val="3336348186"/>
                  </a:ext>
                </a:extLst>
              </a:tr>
              <a:tr h="368208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</a:rPr>
                        <a:t>Product Owner</a:t>
                      </a:r>
                      <a:endParaRPr lang="en-US" sz="1050">
                        <a:solidFill>
                          <a:srgbClr val="000000"/>
                        </a:solidFill>
                      </a:endParaRP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</a:rPr>
                        <a:t>John Smith</a:t>
                      </a: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</a:rPr>
                        <a:t>Owns the product backlog, defines priorities, gathers feedback from stakeholders and users</a:t>
                      </a:r>
                    </a:p>
                  </a:txBody>
                  <a:tcPr marL="17098" marR="17098" marT="8549" marB="8549" anchor="ctr"/>
                </a:tc>
                <a:extLst>
                  <a:ext uri="{0D108BD9-81ED-4DB2-BD59-A6C34878D82A}">
                    <a16:rowId xmlns:a16="http://schemas.microsoft.com/office/drawing/2014/main" val="3278255978"/>
                  </a:ext>
                </a:extLst>
              </a:tr>
              <a:tr h="510499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</a:rPr>
                        <a:t>Scrum Master</a:t>
                      </a:r>
                      <a:endParaRPr lang="en-US" sz="1050">
                        <a:solidFill>
                          <a:srgbClr val="000000"/>
                        </a:solidFill>
                      </a:endParaRP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</a:rPr>
                        <a:t>Jane Doe</a:t>
                      </a: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</a:rPr>
                        <a:t>Facilitates Scrum ceremonies, removes impediments, promotes Agile values and team collaboration</a:t>
                      </a:r>
                    </a:p>
                  </a:txBody>
                  <a:tcPr marL="17098" marR="17098" marT="8549" marB="8549" anchor="ctr"/>
                </a:tc>
                <a:extLst>
                  <a:ext uri="{0D108BD9-81ED-4DB2-BD59-A6C34878D82A}">
                    <a16:rowId xmlns:a16="http://schemas.microsoft.com/office/drawing/2014/main" val="3020122405"/>
                  </a:ext>
                </a:extLst>
              </a:tr>
              <a:tr h="536570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</a:rPr>
                        <a:t>Scrum Team</a:t>
                      </a:r>
                      <a:endParaRPr lang="en-US" sz="1050">
                        <a:solidFill>
                          <a:srgbClr val="000000"/>
                        </a:solidFill>
                      </a:endParaRP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</a:rPr>
                        <a:t>Jim Brady, Nathan Connor, Venkat Ragu, Ali Khan</a:t>
                      </a: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</a:rPr>
                        <a:t>Builds the product increment collaboratively, follows coding standards and practices (XP), participates in sprint planning and reviews</a:t>
                      </a:r>
                    </a:p>
                  </a:txBody>
                  <a:tcPr marL="17098" marR="17098" marT="8549" marB="8549" anchor="ctr"/>
                </a:tc>
                <a:extLst>
                  <a:ext uri="{0D108BD9-81ED-4DB2-BD59-A6C34878D82A}">
                    <a16:rowId xmlns:a16="http://schemas.microsoft.com/office/drawing/2014/main" val="2614616579"/>
                  </a:ext>
                </a:extLst>
              </a:tr>
              <a:tr h="368208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</a:rPr>
                        <a:t>Tester</a:t>
                      </a:r>
                      <a:endParaRPr lang="en-US" sz="1050">
                        <a:solidFill>
                          <a:srgbClr val="000000"/>
                        </a:solidFill>
                      </a:endParaRP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</a:rPr>
                        <a:t>Kathy Qualls</a:t>
                      </a: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</a:rPr>
                        <a:t>Conducts continuous and early testing, integrates shift-left practices, ensures quality</a:t>
                      </a:r>
                    </a:p>
                  </a:txBody>
                  <a:tcPr marL="17098" marR="17098" marT="8549" marB="8549" anchor="ctr"/>
                </a:tc>
                <a:extLst>
                  <a:ext uri="{0D108BD9-81ED-4DB2-BD59-A6C34878D82A}">
                    <a16:rowId xmlns:a16="http://schemas.microsoft.com/office/drawing/2014/main" val="1275887984"/>
                  </a:ext>
                </a:extLst>
              </a:tr>
              <a:tr h="368208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</a:rPr>
                        <a:t>Business Analyst</a:t>
                      </a:r>
                      <a:endParaRPr lang="en-US" sz="1050">
                        <a:solidFill>
                          <a:srgbClr val="000000"/>
                        </a:solidFill>
                      </a:endParaRP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</a:rPr>
                        <a:t>Jerry Holden</a:t>
                      </a: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</a:rPr>
                        <a:t>Supports backlog refinement, translates business requirements into user stories</a:t>
                      </a:r>
                    </a:p>
                  </a:txBody>
                  <a:tcPr marL="17098" marR="17098" marT="8549" marB="8549" anchor="ctr"/>
                </a:tc>
                <a:extLst>
                  <a:ext uri="{0D108BD9-81ED-4DB2-BD59-A6C34878D82A}">
                    <a16:rowId xmlns:a16="http://schemas.microsoft.com/office/drawing/2014/main" val="2432191569"/>
                  </a:ext>
                </a:extLst>
              </a:tr>
              <a:tr h="368208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</a:rPr>
                        <a:t>UX Designer</a:t>
                      </a:r>
                      <a:endParaRPr lang="en-US" sz="1050">
                        <a:solidFill>
                          <a:srgbClr val="000000"/>
                        </a:solidFill>
                      </a:endParaRP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</a:rPr>
                        <a:t>James Cowx</a:t>
                      </a: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</a:rPr>
                        <a:t>Collaborates early in design cycles, gathers user feedback, supports iterative UI/UX updates</a:t>
                      </a:r>
                    </a:p>
                  </a:txBody>
                  <a:tcPr marL="17098" marR="17098" marT="8549" marB="8549" anchor="ctr"/>
                </a:tc>
                <a:extLst>
                  <a:ext uri="{0D108BD9-81ED-4DB2-BD59-A6C34878D82A}">
                    <a16:rowId xmlns:a16="http://schemas.microsoft.com/office/drawing/2014/main" val="4115879805"/>
                  </a:ext>
                </a:extLst>
              </a:tr>
              <a:tr h="368208">
                <a:tc>
                  <a:txBody>
                    <a:bodyPr/>
                    <a:lstStyle/>
                    <a:p>
                      <a:r>
                        <a:rPr lang="en-US" sz="1050" b="1">
                          <a:solidFill>
                            <a:srgbClr val="000000"/>
                          </a:solidFill>
                        </a:rPr>
                        <a:t>Subject Matter Expert</a:t>
                      </a:r>
                      <a:endParaRPr lang="en-US" sz="1050">
                        <a:solidFill>
                          <a:srgbClr val="000000"/>
                        </a:solidFill>
                      </a:endParaRP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</a:rPr>
                        <a:t>Holly Vogt</a:t>
                      </a: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</a:rPr>
                        <a:t>Provides domain expertise, participates in sprint reviews and refinement sessions</a:t>
                      </a:r>
                    </a:p>
                  </a:txBody>
                  <a:tcPr marL="17098" marR="17098" marT="8549" marB="8549" anchor="ctr"/>
                </a:tc>
                <a:extLst>
                  <a:ext uri="{0D108BD9-81ED-4DB2-BD59-A6C34878D82A}">
                    <a16:rowId xmlns:a16="http://schemas.microsoft.com/office/drawing/2014/main" val="51361706"/>
                  </a:ext>
                </a:extLst>
              </a:tr>
              <a:tr h="368208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rgbClr val="000000"/>
                          </a:solidFill>
                        </a:rPr>
                        <a:t>Stakeholders</a:t>
                      </a:r>
                      <a:endParaRPr lang="en-US" sz="1050" dirty="0">
                        <a:solidFill>
                          <a:srgbClr val="000000"/>
                        </a:solidFill>
                      </a:endParaRP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>
                          <a:solidFill>
                            <a:srgbClr val="000000"/>
                          </a:solidFill>
                        </a:rPr>
                        <a:t>Executives, Travel Partners (e.g., HotelzMotelz, AutoRentalz)</a:t>
                      </a:r>
                    </a:p>
                  </a:txBody>
                  <a:tcPr marL="17098" marR="17098" marT="8549" marB="8549" anchor="ctr"/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rgbClr val="000000"/>
                          </a:solidFill>
                        </a:rPr>
                        <a:t>Provide feedback on increment, validate roadmap alignment and ROI expectations</a:t>
                      </a:r>
                    </a:p>
                  </a:txBody>
                  <a:tcPr marL="17098" marR="17098" marT="8549" marB="8549" anchor="ctr"/>
                </a:tc>
                <a:extLst>
                  <a:ext uri="{0D108BD9-81ED-4DB2-BD59-A6C34878D82A}">
                    <a16:rowId xmlns:a16="http://schemas.microsoft.com/office/drawing/2014/main" val="245274122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Udacity Template 16x9">
  <a:themeElements>
    <a:clrScheme name="White">
      <a:dk1>
        <a:srgbClr val="2E3D49"/>
      </a:dk1>
      <a:lt1>
        <a:srgbClr val="7D97AD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0f1e79fc-1f4d-4187-a67d-c1c5354c13f8}" enabled="1" method="Standard" siteId="{e1304ad9-93ba-4557-8b20-8c1c1143b399}" contentBits="2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1244</Words>
  <Application>Microsoft Office PowerPoint</Application>
  <PresentationFormat>On-screen Show (16:9)</PresentationFormat>
  <Paragraphs>186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Calibri</vt:lpstr>
      <vt:lpstr>Open Sans</vt:lpstr>
      <vt:lpstr>Cabin</vt:lpstr>
      <vt:lpstr>Arial</vt:lpstr>
      <vt:lpstr>Simple Light</vt:lpstr>
      <vt:lpstr>Udacity Template 16x9</vt:lpstr>
      <vt:lpstr>WorldVisitz Mobile Application Agile Delivery Launch</vt:lpstr>
      <vt:lpstr>Onboarding the Team</vt:lpstr>
      <vt:lpstr>Agile Benefits for the Team</vt:lpstr>
      <vt:lpstr>Agile Practice</vt:lpstr>
      <vt:lpstr>Recommendations for Information Radiators</vt:lpstr>
      <vt:lpstr>Ceremony Schedule &amp; Each Agenda</vt:lpstr>
      <vt:lpstr>Ceremony Schedule &amp; Each Agenda</vt:lpstr>
      <vt:lpstr>High Performing Agile Teams</vt:lpstr>
      <vt:lpstr>Team Composition and Role Assignments</vt:lpstr>
      <vt:lpstr>Appendix 1 - Skill Gaps</vt:lpstr>
      <vt:lpstr>Appendix 2 - Training &amp; Coaching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Salma Attia | Ejada Systems</cp:lastModifiedBy>
  <cp:revision>11</cp:revision>
  <dcterms:modified xsi:type="dcterms:W3CDTF">2025-04-23T14:11:04Z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Simple Light:3\Udacity Template 16x9:3</vt:lpwstr>
  </property>
  <property fmtid="{D5CDD505-2E9C-101B-9397-08002B2CF9AE}" pid="3" name="ClassificationContentMarkingFooterText">
    <vt:lpwstr>Ejada Internal Use Only</vt:lpwstr>
  </property>
</Properties>
</file>