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 id="277" r:id="rId24"/>
  </p:sldIdLst>
  <p:sldSz cx="32918400" cy="21945600"/>
  <p:notesSz cx="7315200" cy="9601200"/>
  <p:embeddedFontLst>
    <p:embeddedFont>
      <p:font typeface="Lato" panose="020F0502020204030203" pitchFamily="34"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9AA0A6"/>
          </p15:clr>
        </p15:guide>
        <p15:guide id="2" pos="1036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 d="100"/>
          <a:sy n="19" d="100"/>
        </p:scale>
        <p:origin x="1368" y="72"/>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774afb8278_0_33: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774afb8278_0_3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75edb9be6_1_0: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75edb9be6_1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77b3e80534_0_774: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77b3e80534_0_77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77b3e80534_0_784: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77b3e80534_0_78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7788f86856_3_11: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7788f86856_3_11: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775edb9be6_1_6: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775edb9be6_1_6: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77b3e80534_0_789: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77b3e80534_0_78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7788f86856_3_19: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7788f86856_3_1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788f86856_3_30: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788f86856_3_3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7788f86856_3_34: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7788f86856_3_3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7788f86856_3_38: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7788f86856_3_38: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757508193_0_49: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757508193_0_4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77b3e80534_0_13: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7b3e80534_0_13: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81F82261-87E1-EA08-4A8D-133DC7A0C179}"/>
            </a:ext>
          </a:extLst>
        </p:cNvPr>
        <p:cNvGrpSpPr/>
        <p:nvPr/>
      </p:nvGrpSpPr>
      <p:grpSpPr>
        <a:xfrm>
          <a:off x="0" y="0"/>
          <a:ext cx="0" cy="0"/>
          <a:chOff x="0" y="0"/>
          <a:chExt cx="0" cy="0"/>
        </a:xfrm>
      </p:grpSpPr>
      <p:sp>
        <p:nvSpPr>
          <p:cNvPr id="226" name="Google Shape;226;g77b3e80534_0_13:notes">
            <a:extLst>
              <a:ext uri="{FF2B5EF4-FFF2-40B4-BE49-F238E27FC236}">
                <a16:creationId xmlns:a16="http://schemas.microsoft.com/office/drawing/2014/main" id="{67438CC7-74A9-33D6-EFD0-99A755F41E0F}"/>
              </a:ext>
            </a:extLst>
          </p:cNvPr>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77b3e80534_0_13:notes">
            <a:extLst>
              <a:ext uri="{FF2B5EF4-FFF2-40B4-BE49-F238E27FC236}">
                <a16:creationId xmlns:a16="http://schemas.microsoft.com/office/drawing/2014/main" id="{643B1B0D-2CDB-C308-82EC-C132B0A3C4F0}"/>
              </a:ext>
            </a:extLst>
          </p:cNvPr>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377748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7d28d6d41_2_0: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7d28d6d41_2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788f86856_2_0: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788f86856_2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7757508193_0_14: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7757508193_0_14: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7757508193_0_27: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7757508193_0_2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788f86856_3_0: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788f86856_3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775edb9be6_1_12: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775edb9be6_1_1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2f5422df2_0_29: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2f5422df2_0_2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7b3e80534_0_769: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7b3e80534_0_769: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7788f86856_3_7:notes"/>
          <p:cNvSpPr>
            <a:spLocks noGrp="1" noRot="1" noChangeAspect="1"/>
          </p:cNvSpPr>
          <p:nvPr>
            <p:ph type="sldImg" idx="2"/>
          </p:nvPr>
        </p:nvSpPr>
        <p:spPr>
          <a:xfrm>
            <a:off x="957263" y="720725"/>
            <a:ext cx="5400675"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7788f86856_3_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32918400" cy="20814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2989594" y="5082604"/>
            <a:ext cx="2684790" cy="195524"/>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2626020" y="5642453"/>
            <a:ext cx="27677100" cy="7102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16100"/>
              <a:buNone/>
              <a:defRPr sz="16100">
                <a:solidFill>
                  <a:schemeClr val="dk2"/>
                </a:solidFill>
              </a:defRPr>
            </a:lvl1pPr>
            <a:lvl2pPr lvl="1">
              <a:spcBef>
                <a:spcPts val="0"/>
              </a:spcBef>
              <a:spcAft>
                <a:spcPts val="0"/>
              </a:spcAft>
              <a:buClr>
                <a:schemeClr val="dk2"/>
              </a:buClr>
              <a:buSzPts val="16100"/>
              <a:buNone/>
              <a:defRPr sz="16100">
                <a:solidFill>
                  <a:schemeClr val="dk2"/>
                </a:solidFill>
              </a:defRPr>
            </a:lvl2pPr>
            <a:lvl3pPr lvl="2">
              <a:spcBef>
                <a:spcPts val="0"/>
              </a:spcBef>
              <a:spcAft>
                <a:spcPts val="0"/>
              </a:spcAft>
              <a:buClr>
                <a:schemeClr val="dk2"/>
              </a:buClr>
              <a:buSzPts val="16100"/>
              <a:buNone/>
              <a:defRPr sz="16100">
                <a:solidFill>
                  <a:schemeClr val="dk2"/>
                </a:solidFill>
              </a:defRPr>
            </a:lvl3pPr>
            <a:lvl4pPr lvl="3">
              <a:spcBef>
                <a:spcPts val="0"/>
              </a:spcBef>
              <a:spcAft>
                <a:spcPts val="0"/>
              </a:spcAft>
              <a:buClr>
                <a:schemeClr val="dk2"/>
              </a:buClr>
              <a:buSzPts val="16100"/>
              <a:buNone/>
              <a:defRPr sz="16100">
                <a:solidFill>
                  <a:schemeClr val="dk2"/>
                </a:solidFill>
              </a:defRPr>
            </a:lvl4pPr>
            <a:lvl5pPr lvl="4">
              <a:spcBef>
                <a:spcPts val="0"/>
              </a:spcBef>
              <a:spcAft>
                <a:spcPts val="0"/>
              </a:spcAft>
              <a:buClr>
                <a:schemeClr val="dk2"/>
              </a:buClr>
              <a:buSzPts val="16100"/>
              <a:buNone/>
              <a:defRPr sz="16100">
                <a:solidFill>
                  <a:schemeClr val="dk2"/>
                </a:solidFill>
              </a:defRPr>
            </a:lvl5pPr>
            <a:lvl6pPr lvl="5">
              <a:spcBef>
                <a:spcPts val="0"/>
              </a:spcBef>
              <a:spcAft>
                <a:spcPts val="0"/>
              </a:spcAft>
              <a:buClr>
                <a:schemeClr val="dk2"/>
              </a:buClr>
              <a:buSzPts val="16100"/>
              <a:buNone/>
              <a:defRPr sz="16100">
                <a:solidFill>
                  <a:schemeClr val="dk2"/>
                </a:solidFill>
              </a:defRPr>
            </a:lvl6pPr>
            <a:lvl7pPr lvl="6">
              <a:spcBef>
                <a:spcPts val="0"/>
              </a:spcBef>
              <a:spcAft>
                <a:spcPts val="0"/>
              </a:spcAft>
              <a:buClr>
                <a:schemeClr val="dk2"/>
              </a:buClr>
              <a:buSzPts val="16100"/>
              <a:buNone/>
              <a:defRPr sz="16100">
                <a:solidFill>
                  <a:schemeClr val="dk2"/>
                </a:solidFill>
              </a:defRPr>
            </a:lvl7pPr>
            <a:lvl8pPr lvl="7">
              <a:spcBef>
                <a:spcPts val="0"/>
              </a:spcBef>
              <a:spcAft>
                <a:spcPts val="0"/>
              </a:spcAft>
              <a:buClr>
                <a:schemeClr val="dk2"/>
              </a:buClr>
              <a:buSzPts val="16100"/>
              <a:buNone/>
              <a:defRPr sz="16100">
                <a:solidFill>
                  <a:schemeClr val="dk2"/>
                </a:solidFill>
              </a:defRPr>
            </a:lvl8pPr>
            <a:lvl9pPr lvl="8">
              <a:spcBef>
                <a:spcPts val="0"/>
              </a:spcBef>
              <a:spcAft>
                <a:spcPts val="0"/>
              </a:spcAft>
              <a:buClr>
                <a:schemeClr val="dk2"/>
              </a:buClr>
              <a:buSzPts val="16100"/>
              <a:buNone/>
              <a:defRPr sz="16100">
                <a:solidFill>
                  <a:schemeClr val="dk2"/>
                </a:solidFill>
              </a:defRPr>
            </a:lvl9pPr>
          </a:lstStyle>
          <a:p>
            <a:endParaRPr/>
          </a:p>
        </p:txBody>
      </p:sp>
      <p:sp>
        <p:nvSpPr>
          <p:cNvPr id="15" name="Google Shape;15;p2"/>
          <p:cNvSpPr txBox="1">
            <a:spLocks noGrp="1"/>
          </p:cNvSpPr>
          <p:nvPr>
            <p:ph type="subTitle" idx="1"/>
          </p:nvPr>
        </p:nvSpPr>
        <p:spPr>
          <a:xfrm>
            <a:off x="2626659" y="13537707"/>
            <a:ext cx="27677100" cy="23091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a:endParaRPr/>
          </a:p>
        </p:txBody>
      </p:sp>
      <p:sp>
        <p:nvSpPr>
          <p:cNvPr id="16" name="Google Shape;16;p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2989594" y="17788202"/>
            <a:ext cx="2684790" cy="195524"/>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2626020" y="3131520"/>
            <a:ext cx="27678300" cy="5310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30600"/>
              <a:buNone/>
              <a:defRPr sz="30600">
                <a:solidFill>
                  <a:schemeClr val="lt1"/>
                </a:solidFill>
              </a:defRPr>
            </a:lvl1pPr>
            <a:lvl2pPr lvl="1">
              <a:spcBef>
                <a:spcPts val="0"/>
              </a:spcBef>
              <a:spcAft>
                <a:spcPts val="0"/>
              </a:spcAft>
              <a:buClr>
                <a:schemeClr val="lt1"/>
              </a:buClr>
              <a:buSzPts val="30600"/>
              <a:buNone/>
              <a:defRPr sz="30600">
                <a:solidFill>
                  <a:schemeClr val="lt1"/>
                </a:solidFill>
              </a:defRPr>
            </a:lvl2pPr>
            <a:lvl3pPr lvl="2">
              <a:spcBef>
                <a:spcPts val="0"/>
              </a:spcBef>
              <a:spcAft>
                <a:spcPts val="0"/>
              </a:spcAft>
              <a:buClr>
                <a:schemeClr val="lt1"/>
              </a:buClr>
              <a:buSzPts val="30600"/>
              <a:buNone/>
              <a:defRPr sz="30600">
                <a:solidFill>
                  <a:schemeClr val="lt1"/>
                </a:solidFill>
              </a:defRPr>
            </a:lvl3pPr>
            <a:lvl4pPr lvl="3">
              <a:spcBef>
                <a:spcPts val="0"/>
              </a:spcBef>
              <a:spcAft>
                <a:spcPts val="0"/>
              </a:spcAft>
              <a:buClr>
                <a:schemeClr val="lt1"/>
              </a:buClr>
              <a:buSzPts val="30600"/>
              <a:buNone/>
              <a:defRPr sz="30600">
                <a:solidFill>
                  <a:schemeClr val="lt1"/>
                </a:solidFill>
              </a:defRPr>
            </a:lvl4pPr>
            <a:lvl5pPr lvl="4">
              <a:spcBef>
                <a:spcPts val="0"/>
              </a:spcBef>
              <a:spcAft>
                <a:spcPts val="0"/>
              </a:spcAft>
              <a:buClr>
                <a:schemeClr val="lt1"/>
              </a:buClr>
              <a:buSzPts val="30600"/>
              <a:buNone/>
              <a:defRPr sz="30600">
                <a:solidFill>
                  <a:schemeClr val="lt1"/>
                </a:solidFill>
              </a:defRPr>
            </a:lvl5pPr>
            <a:lvl6pPr lvl="5">
              <a:spcBef>
                <a:spcPts val="0"/>
              </a:spcBef>
              <a:spcAft>
                <a:spcPts val="0"/>
              </a:spcAft>
              <a:buClr>
                <a:schemeClr val="lt1"/>
              </a:buClr>
              <a:buSzPts val="30600"/>
              <a:buNone/>
              <a:defRPr sz="30600">
                <a:solidFill>
                  <a:schemeClr val="lt1"/>
                </a:solidFill>
              </a:defRPr>
            </a:lvl6pPr>
            <a:lvl7pPr lvl="6">
              <a:spcBef>
                <a:spcPts val="0"/>
              </a:spcBef>
              <a:spcAft>
                <a:spcPts val="0"/>
              </a:spcAft>
              <a:buClr>
                <a:schemeClr val="lt1"/>
              </a:buClr>
              <a:buSzPts val="30600"/>
              <a:buNone/>
              <a:defRPr sz="30600">
                <a:solidFill>
                  <a:schemeClr val="lt1"/>
                </a:solidFill>
              </a:defRPr>
            </a:lvl7pPr>
            <a:lvl8pPr lvl="7">
              <a:spcBef>
                <a:spcPts val="0"/>
              </a:spcBef>
              <a:spcAft>
                <a:spcPts val="0"/>
              </a:spcAft>
              <a:buClr>
                <a:schemeClr val="lt1"/>
              </a:buClr>
              <a:buSzPts val="30600"/>
              <a:buNone/>
              <a:defRPr sz="30600">
                <a:solidFill>
                  <a:schemeClr val="lt1"/>
                </a:solidFill>
              </a:defRPr>
            </a:lvl8pPr>
            <a:lvl9pPr lvl="8">
              <a:spcBef>
                <a:spcPts val="0"/>
              </a:spcBef>
              <a:spcAft>
                <a:spcPts val="0"/>
              </a:spcAft>
              <a:buClr>
                <a:schemeClr val="lt1"/>
              </a:buClr>
              <a:buSzPts val="30600"/>
              <a:buNone/>
              <a:defRPr sz="30600">
                <a:solidFill>
                  <a:schemeClr val="lt1"/>
                </a:solidFill>
              </a:defRPr>
            </a:lvl9pPr>
          </a:lstStyle>
          <a:p>
            <a:r>
              <a:t>xx%</a:t>
            </a:r>
          </a:p>
        </p:txBody>
      </p:sp>
      <p:sp>
        <p:nvSpPr>
          <p:cNvPr id="78" name="Google Shape;78;p11"/>
          <p:cNvSpPr txBox="1">
            <a:spLocks noGrp="1"/>
          </p:cNvSpPr>
          <p:nvPr>
            <p:ph type="body" idx="1"/>
          </p:nvPr>
        </p:nvSpPr>
        <p:spPr>
          <a:xfrm>
            <a:off x="2626020" y="9697655"/>
            <a:ext cx="27678300" cy="67431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Clr>
                <a:schemeClr val="lt1"/>
              </a:buClr>
              <a:buSzPts val="5000"/>
              <a:buChar char="●"/>
              <a:defRPr>
                <a:solidFill>
                  <a:schemeClr val="lt1"/>
                </a:solidFill>
              </a:defRPr>
            </a:lvl1pPr>
            <a:lvl2pPr marL="914400" lvl="1" indent="-495300">
              <a:spcBef>
                <a:spcPts val="6100"/>
              </a:spcBef>
              <a:spcAft>
                <a:spcPts val="0"/>
              </a:spcAft>
              <a:buClr>
                <a:schemeClr val="lt1"/>
              </a:buClr>
              <a:buSzPts val="4200"/>
              <a:buChar char="○"/>
              <a:defRPr>
                <a:solidFill>
                  <a:schemeClr val="lt1"/>
                </a:solidFill>
              </a:defRPr>
            </a:lvl2pPr>
            <a:lvl3pPr marL="1371600" lvl="2" indent="-495300">
              <a:spcBef>
                <a:spcPts val="6100"/>
              </a:spcBef>
              <a:spcAft>
                <a:spcPts val="0"/>
              </a:spcAft>
              <a:buClr>
                <a:schemeClr val="lt1"/>
              </a:buClr>
              <a:buSzPts val="4200"/>
              <a:buChar char="■"/>
              <a:defRPr>
                <a:solidFill>
                  <a:schemeClr val="lt1"/>
                </a:solidFill>
              </a:defRPr>
            </a:lvl3pPr>
            <a:lvl4pPr marL="1828800" lvl="3" indent="-495300">
              <a:spcBef>
                <a:spcPts val="6100"/>
              </a:spcBef>
              <a:spcAft>
                <a:spcPts val="0"/>
              </a:spcAft>
              <a:buClr>
                <a:schemeClr val="lt1"/>
              </a:buClr>
              <a:buSzPts val="4200"/>
              <a:buChar char="●"/>
              <a:defRPr>
                <a:solidFill>
                  <a:schemeClr val="lt1"/>
                </a:solidFill>
              </a:defRPr>
            </a:lvl4pPr>
            <a:lvl5pPr marL="2286000" lvl="4" indent="-495300">
              <a:spcBef>
                <a:spcPts val="6100"/>
              </a:spcBef>
              <a:spcAft>
                <a:spcPts val="0"/>
              </a:spcAft>
              <a:buClr>
                <a:schemeClr val="lt1"/>
              </a:buClr>
              <a:buSzPts val="4200"/>
              <a:buChar char="○"/>
              <a:defRPr>
                <a:solidFill>
                  <a:schemeClr val="lt1"/>
                </a:solidFill>
              </a:defRPr>
            </a:lvl5pPr>
            <a:lvl6pPr marL="2743200" lvl="5" indent="-495300">
              <a:spcBef>
                <a:spcPts val="6100"/>
              </a:spcBef>
              <a:spcAft>
                <a:spcPts val="0"/>
              </a:spcAft>
              <a:buClr>
                <a:schemeClr val="lt1"/>
              </a:buClr>
              <a:buSzPts val="4200"/>
              <a:buChar char="■"/>
              <a:defRPr>
                <a:solidFill>
                  <a:schemeClr val="lt1"/>
                </a:solidFill>
              </a:defRPr>
            </a:lvl6pPr>
            <a:lvl7pPr marL="3200400" lvl="6" indent="-495300">
              <a:spcBef>
                <a:spcPts val="6100"/>
              </a:spcBef>
              <a:spcAft>
                <a:spcPts val="0"/>
              </a:spcAft>
              <a:buClr>
                <a:schemeClr val="lt1"/>
              </a:buClr>
              <a:buSzPts val="4200"/>
              <a:buChar char="●"/>
              <a:defRPr>
                <a:solidFill>
                  <a:schemeClr val="lt1"/>
                </a:solidFill>
              </a:defRPr>
            </a:lvl7pPr>
            <a:lvl8pPr marL="3657600" lvl="7" indent="-495300">
              <a:spcBef>
                <a:spcPts val="6100"/>
              </a:spcBef>
              <a:spcAft>
                <a:spcPts val="0"/>
              </a:spcAft>
              <a:buClr>
                <a:schemeClr val="lt1"/>
              </a:buClr>
              <a:buSzPts val="4200"/>
              <a:buChar char="○"/>
              <a:defRPr>
                <a:solidFill>
                  <a:schemeClr val="lt1"/>
                </a:solidFill>
              </a:defRPr>
            </a:lvl8pPr>
            <a:lvl9pPr marL="4114800" lvl="8" indent="-495300">
              <a:spcBef>
                <a:spcPts val="6100"/>
              </a:spcBef>
              <a:spcAft>
                <a:spcPts val="6100"/>
              </a:spcAft>
              <a:buClr>
                <a:schemeClr val="lt1"/>
              </a:buClr>
              <a:buSzPts val="4200"/>
              <a:buChar char="■"/>
              <a:defRPr>
                <a:solidFill>
                  <a:schemeClr val="lt1"/>
                </a:solidFill>
              </a:defRPr>
            </a:lvl9pPr>
          </a:lstStyle>
          <a:p>
            <a:endParaRPr/>
          </a:p>
        </p:txBody>
      </p:sp>
      <p:sp>
        <p:nvSpPr>
          <p:cNvPr id="79" name="Google Shape;79;p11"/>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2989594" y="5082604"/>
            <a:ext cx="2684790" cy="195524"/>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2626020" y="5642453"/>
            <a:ext cx="27678300" cy="6479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a:endParaRPr/>
          </a:p>
        </p:txBody>
      </p:sp>
      <p:sp>
        <p:nvSpPr>
          <p:cNvPr id="22" name="Google Shape;22;p3"/>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2989594" y="5082604"/>
            <a:ext cx="2684790" cy="195524"/>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29" name="Google Shape;29;p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0" name="Google Shape;30;p4"/>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2989594" y="5082604"/>
            <a:ext cx="2684790" cy="195524"/>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37" name="Google Shape;37;p5"/>
          <p:cNvSpPr txBox="1">
            <a:spLocks noGrp="1"/>
          </p:cNvSpPr>
          <p:nvPr>
            <p:ph type="body" idx="1"/>
          </p:nvPr>
        </p:nvSpPr>
        <p:spPr>
          <a:xfrm>
            <a:off x="2625571"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8" name="Google Shape;38;p5"/>
          <p:cNvSpPr txBox="1">
            <a:spLocks noGrp="1"/>
          </p:cNvSpPr>
          <p:nvPr>
            <p:ph type="body" idx="2"/>
          </p:nvPr>
        </p:nvSpPr>
        <p:spPr>
          <a:xfrm>
            <a:off x="16716973" y="8869867"/>
            <a:ext cx="13587600" cy="96474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39" name="Google Shape;39;p5"/>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989594" y="5082604"/>
            <a:ext cx="2684790" cy="195524"/>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46" name="Google Shape;46;p6"/>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32918400" cy="20814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2989594" y="5082604"/>
            <a:ext cx="2684790" cy="195524"/>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2628000" y="5626240"/>
            <a:ext cx="11883300" cy="58944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53" name="Google Shape;53;p7"/>
          <p:cNvSpPr txBox="1">
            <a:spLocks noGrp="1"/>
          </p:cNvSpPr>
          <p:nvPr>
            <p:ph type="body" idx="1"/>
          </p:nvPr>
        </p:nvSpPr>
        <p:spPr>
          <a:xfrm>
            <a:off x="2596410" y="11868693"/>
            <a:ext cx="11883300" cy="68160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54" name="Google Shape;54;p7"/>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2989594" y="17788202"/>
            <a:ext cx="2684790" cy="195524"/>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2626020" y="3687680"/>
            <a:ext cx="25276200" cy="12735900"/>
          </a:xfrm>
          <a:prstGeom prst="rect">
            <a:avLst/>
          </a:prstGeom>
        </p:spPr>
        <p:txBody>
          <a:bodyPr spcFirstLastPara="1" wrap="square" lIns="349450" tIns="349450" rIns="349450" bIns="349450" anchor="ctr" anchorCtr="0">
            <a:noAutofit/>
          </a:bodyPr>
          <a:lstStyle>
            <a:lvl1pPr lvl="0">
              <a:spcBef>
                <a:spcPts val="0"/>
              </a:spcBef>
              <a:spcAft>
                <a:spcPts val="0"/>
              </a:spcAft>
              <a:buClr>
                <a:schemeClr val="lt1"/>
              </a:buClr>
              <a:buSzPts val="13800"/>
              <a:buNone/>
              <a:defRPr sz="13800">
                <a:solidFill>
                  <a:schemeClr val="lt1"/>
                </a:solidFill>
              </a:defRPr>
            </a:lvl1pPr>
            <a:lvl2pPr lvl="1">
              <a:spcBef>
                <a:spcPts val="0"/>
              </a:spcBef>
              <a:spcAft>
                <a:spcPts val="0"/>
              </a:spcAft>
              <a:buClr>
                <a:schemeClr val="lt1"/>
              </a:buClr>
              <a:buSzPts val="13800"/>
              <a:buNone/>
              <a:defRPr sz="13800">
                <a:solidFill>
                  <a:schemeClr val="lt1"/>
                </a:solidFill>
              </a:defRPr>
            </a:lvl2pPr>
            <a:lvl3pPr lvl="2">
              <a:spcBef>
                <a:spcPts val="0"/>
              </a:spcBef>
              <a:spcAft>
                <a:spcPts val="0"/>
              </a:spcAft>
              <a:buClr>
                <a:schemeClr val="lt1"/>
              </a:buClr>
              <a:buSzPts val="13800"/>
              <a:buNone/>
              <a:defRPr sz="13800">
                <a:solidFill>
                  <a:schemeClr val="lt1"/>
                </a:solidFill>
              </a:defRPr>
            </a:lvl3pPr>
            <a:lvl4pPr lvl="3">
              <a:spcBef>
                <a:spcPts val="0"/>
              </a:spcBef>
              <a:spcAft>
                <a:spcPts val="0"/>
              </a:spcAft>
              <a:buClr>
                <a:schemeClr val="lt1"/>
              </a:buClr>
              <a:buSzPts val="13800"/>
              <a:buNone/>
              <a:defRPr sz="13800">
                <a:solidFill>
                  <a:schemeClr val="lt1"/>
                </a:solidFill>
              </a:defRPr>
            </a:lvl4pPr>
            <a:lvl5pPr lvl="4">
              <a:spcBef>
                <a:spcPts val="0"/>
              </a:spcBef>
              <a:spcAft>
                <a:spcPts val="0"/>
              </a:spcAft>
              <a:buClr>
                <a:schemeClr val="lt1"/>
              </a:buClr>
              <a:buSzPts val="13800"/>
              <a:buNone/>
              <a:defRPr sz="13800">
                <a:solidFill>
                  <a:schemeClr val="lt1"/>
                </a:solidFill>
              </a:defRPr>
            </a:lvl5pPr>
            <a:lvl6pPr lvl="5">
              <a:spcBef>
                <a:spcPts val="0"/>
              </a:spcBef>
              <a:spcAft>
                <a:spcPts val="0"/>
              </a:spcAft>
              <a:buClr>
                <a:schemeClr val="lt1"/>
              </a:buClr>
              <a:buSzPts val="13800"/>
              <a:buNone/>
              <a:defRPr sz="13800">
                <a:solidFill>
                  <a:schemeClr val="lt1"/>
                </a:solidFill>
              </a:defRPr>
            </a:lvl6pPr>
            <a:lvl7pPr lvl="6">
              <a:spcBef>
                <a:spcPts val="0"/>
              </a:spcBef>
              <a:spcAft>
                <a:spcPts val="0"/>
              </a:spcAft>
              <a:buClr>
                <a:schemeClr val="lt1"/>
              </a:buClr>
              <a:buSzPts val="13800"/>
              <a:buNone/>
              <a:defRPr sz="13800">
                <a:solidFill>
                  <a:schemeClr val="lt1"/>
                </a:solidFill>
              </a:defRPr>
            </a:lvl7pPr>
            <a:lvl8pPr lvl="7">
              <a:spcBef>
                <a:spcPts val="0"/>
              </a:spcBef>
              <a:spcAft>
                <a:spcPts val="0"/>
              </a:spcAft>
              <a:buClr>
                <a:schemeClr val="lt1"/>
              </a:buClr>
              <a:buSzPts val="13800"/>
              <a:buNone/>
              <a:defRPr sz="13800">
                <a:solidFill>
                  <a:schemeClr val="lt1"/>
                </a:solidFill>
              </a:defRPr>
            </a:lvl8pPr>
            <a:lvl9pPr lvl="8">
              <a:spcBef>
                <a:spcPts val="0"/>
              </a:spcBef>
              <a:spcAft>
                <a:spcPts val="0"/>
              </a:spcAft>
              <a:buClr>
                <a:schemeClr val="lt1"/>
              </a:buClr>
              <a:buSzPts val="13800"/>
              <a:buNone/>
              <a:defRPr sz="13800">
                <a:solidFill>
                  <a:schemeClr val="lt1"/>
                </a:solidFill>
              </a:defRPr>
            </a:lvl9pPr>
          </a:lstStyle>
          <a:p>
            <a:endParaRPr/>
          </a:p>
        </p:txBody>
      </p:sp>
      <p:sp>
        <p:nvSpPr>
          <p:cNvPr id="60" name="Google Shape;60;p8"/>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16459200" cy="21945600"/>
          </a:xfrm>
          <a:prstGeom prst="rect">
            <a:avLst/>
          </a:prstGeom>
          <a:solidFill>
            <a:schemeClr val="lt2"/>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989594" y="5082604"/>
            <a:ext cx="2684790" cy="195524"/>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349450" tIns="349450" rIns="349450" bIns="349450"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2628000" y="5626240"/>
            <a:ext cx="11883300" cy="7198800"/>
          </a:xfrm>
          <a:prstGeom prst="rect">
            <a:avLst/>
          </a:prstGeom>
        </p:spPr>
        <p:txBody>
          <a:bodyPr spcFirstLastPara="1" wrap="square" lIns="349450" tIns="349450" rIns="349450" bIns="349450" anchor="t" anchorCtr="0">
            <a:noAutofit/>
          </a:bodyPr>
          <a:lstStyle>
            <a:lvl1pPr lvl="0">
              <a:spcBef>
                <a:spcPts val="0"/>
              </a:spcBef>
              <a:spcAft>
                <a:spcPts val="0"/>
              </a:spcAft>
              <a:buClr>
                <a:schemeClr val="dk2"/>
              </a:buClr>
              <a:buSzPts val="9900"/>
              <a:buNone/>
              <a:defRPr sz="9900">
                <a:solidFill>
                  <a:schemeClr val="dk2"/>
                </a:solidFill>
              </a:defRPr>
            </a:lvl1pPr>
            <a:lvl2pPr lvl="1">
              <a:spcBef>
                <a:spcPts val="0"/>
              </a:spcBef>
              <a:spcAft>
                <a:spcPts val="0"/>
              </a:spcAft>
              <a:buClr>
                <a:schemeClr val="dk2"/>
              </a:buClr>
              <a:buSzPts val="9900"/>
              <a:buNone/>
              <a:defRPr sz="9900">
                <a:solidFill>
                  <a:schemeClr val="dk2"/>
                </a:solidFill>
              </a:defRPr>
            </a:lvl2pPr>
            <a:lvl3pPr lvl="2">
              <a:spcBef>
                <a:spcPts val="0"/>
              </a:spcBef>
              <a:spcAft>
                <a:spcPts val="0"/>
              </a:spcAft>
              <a:buClr>
                <a:schemeClr val="dk2"/>
              </a:buClr>
              <a:buSzPts val="9900"/>
              <a:buNone/>
              <a:defRPr sz="9900">
                <a:solidFill>
                  <a:schemeClr val="dk2"/>
                </a:solidFill>
              </a:defRPr>
            </a:lvl3pPr>
            <a:lvl4pPr lvl="3">
              <a:spcBef>
                <a:spcPts val="0"/>
              </a:spcBef>
              <a:spcAft>
                <a:spcPts val="0"/>
              </a:spcAft>
              <a:buClr>
                <a:schemeClr val="dk2"/>
              </a:buClr>
              <a:buSzPts val="9900"/>
              <a:buNone/>
              <a:defRPr sz="9900">
                <a:solidFill>
                  <a:schemeClr val="dk2"/>
                </a:solidFill>
              </a:defRPr>
            </a:lvl4pPr>
            <a:lvl5pPr lvl="4">
              <a:spcBef>
                <a:spcPts val="0"/>
              </a:spcBef>
              <a:spcAft>
                <a:spcPts val="0"/>
              </a:spcAft>
              <a:buClr>
                <a:schemeClr val="dk2"/>
              </a:buClr>
              <a:buSzPts val="9900"/>
              <a:buNone/>
              <a:defRPr sz="9900">
                <a:solidFill>
                  <a:schemeClr val="dk2"/>
                </a:solidFill>
              </a:defRPr>
            </a:lvl5pPr>
            <a:lvl6pPr lvl="5">
              <a:spcBef>
                <a:spcPts val="0"/>
              </a:spcBef>
              <a:spcAft>
                <a:spcPts val="0"/>
              </a:spcAft>
              <a:buClr>
                <a:schemeClr val="dk2"/>
              </a:buClr>
              <a:buSzPts val="9900"/>
              <a:buNone/>
              <a:defRPr sz="9900">
                <a:solidFill>
                  <a:schemeClr val="dk2"/>
                </a:solidFill>
              </a:defRPr>
            </a:lvl6pPr>
            <a:lvl7pPr lvl="6">
              <a:spcBef>
                <a:spcPts val="0"/>
              </a:spcBef>
              <a:spcAft>
                <a:spcPts val="0"/>
              </a:spcAft>
              <a:buClr>
                <a:schemeClr val="dk2"/>
              </a:buClr>
              <a:buSzPts val="9900"/>
              <a:buNone/>
              <a:defRPr sz="9900">
                <a:solidFill>
                  <a:schemeClr val="dk2"/>
                </a:solidFill>
              </a:defRPr>
            </a:lvl7pPr>
            <a:lvl8pPr lvl="7">
              <a:spcBef>
                <a:spcPts val="0"/>
              </a:spcBef>
              <a:spcAft>
                <a:spcPts val="0"/>
              </a:spcAft>
              <a:buClr>
                <a:schemeClr val="dk2"/>
              </a:buClr>
              <a:buSzPts val="9900"/>
              <a:buNone/>
              <a:defRPr sz="9900">
                <a:solidFill>
                  <a:schemeClr val="dk2"/>
                </a:solidFill>
              </a:defRPr>
            </a:lvl8pPr>
            <a:lvl9pPr lvl="8">
              <a:spcBef>
                <a:spcPts val="0"/>
              </a:spcBef>
              <a:spcAft>
                <a:spcPts val="0"/>
              </a:spcAft>
              <a:buClr>
                <a:schemeClr val="dk2"/>
              </a:buClr>
              <a:buSzPts val="9900"/>
              <a:buNone/>
              <a:defRPr sz="9900">
                <a:solidFill>
                  <a:schemeClr val="dk2"/>
                </a:solidFill>
              </a:defRPr>
            </a:lvl9pPr>
          </a:lstStyle>
          <a:p>
            <a:endParaRPr/>
          </a:p>
        </p:txBody>
      </p:sp>
      <p:sp>
        <p:nvSpPr>
          <p:cNvPr id="67" name="Google Shape;67;p9"/>
          <p:cNvSpPr txBox="1">
            <a:spLocks noGrp="1"/>
          </p:cNvSpPr>
          <p:nvPr>
            <p:ph type="subTitle" idx="1"/>
          </p:nvPr>
        </p:nvSpPr>
        <p:spPr>
          <a:xfrm>
            <a:off x="2609820" y="13489173"/>
            <a:ext cx="11883300" cy="3238500"/>
          </a:xfrm>
          <a:prstGeom prst="rect">
            <a:avLst/>
          </a:prstGeom>
        </p:spPr>
        <p:txBody>
          <a:bodyPr spcFirstLastPara="1" wrap="square" lIns="349450" tIns="349450" rIns="349450" bIns="349450" anchor="t" anchorCtr="0">
            <a:noAutofit/>
          </a:bodyPr>
          <a:lstStyle>
            <a:lvl1pPr lvl="0">
              <a:lnSpc>
                <a:spcPct val="100000"/>
              </a:lnSpc>
              <a:spcBef>
                <a:spcPts val="0"/>
              </a:spcBef>
              <a:spcAft>
                <a:spcPts val="0"/>
              </a:spcAft>
              <a:buSzPts val="6100"/>
              <a:buNone/>
              <a:defRPr sz="6100"/>
            </a:lvl1pPr>
            <a:lvl2pPr lvl="1">
              <a:lnSpc>
                <a:spcPct val="100000"/>
              </a:lnSpc>
              <a:spcBef>
                <a:spcPts val="0"/>
              </a:spcBef>
              <a:spcAft>
                <a:spcPts val="0"/>
              </a:spcAft>
              <a:buSzPts val="6100"/>
              <a:buNone/>
              <a:defRPr sz="6100"/>
            </a:lvl2pPr>
            <a:lvl3pPr lvl="2">
              <a:lnSpc>
                <a:spcPct val="100000"/>
              </a:lnSpc>
              <a:spcBef>
                <a:spcPts val="0"/>
              </a:spcBef>
              <a:spcAft>
                <a:spcPts val="0"/>
              </a:spcAft>
              <a:buSzPts val="6100"/>
              <a:buNone/>
              <a:defRPr sz="6100"/>
            </a:lvl3pPr>
            <a:lvl4pPr lvl="3">
              <a:lnSpc>
                <a:spcPct val="100000"/>
              </a:lnSpc>
              <a:spcBef>
                <a:spcPts val="0"/>
              </a:spcBef>
              <a:spcAft>
                <a:spcPts val="0"/>
              </a:spcAft>
              <a:buSzPts val="6100"/>
              <a:buNone/>
              <a:defRPr sz="6100"/>
            </a:lvl4pPr>
            <a:lvl5pPr lvl="4">
              <a:lnSpc>
                <a:spcPct val="100000"/>
              </a:lnSpc>
              <a:spcBef>
                <a:spcPts val="0"/>
              </a:spcBef>
              <a:spcAft>
                <a:spcPts val="0"/>
              </a:spcAft>
              <a:buSzPts val="6100"/>
              <a:buNone/>
              <a:defRPr sz="6100"/>
            </a:lvl5pPr>
            <a:lvl6pPr lvl="5">
              <a:lnSpc>
                <a:spcPct val="100000"/>
              </a:lnSpc>
              <a:spcBef>
                <a:spcPts val="0"/>
              </a:spcBef>
              <a:spcAft>
                <a:spcPts val="0"/>
              </a:spcAft>
              <a:buSzPts val="6100"/>
              <a:buNone/>
              <a:defRPr sz="6100"/>
            </a:lvl6pPr>
            <a:lvl7pPr lvl="6">
              <a:lnSpc>
                <a:spcPct val="100000"/>
              </a:lnSpc>
              <a:spcBef>
                <a:spcPts val="0"/>
              </a:spcBef>
              <a:spcAft>
                <a:spcPts val="0"/>
              </a:spcAft>
              <a:buSzPts val="6100"/>
              <a:buNone/>
              <a:defRPr sz="6100"/>
            </a:lvl7pPr>
            <a:lvl8pPr lvl="7">
              <a:lnSpc>
                <a:spcPct val="100000"/>
              </a:lnSpc>
              <a:spcBef>
                <a:spcPts val="0"/>
              </a:spcBef>
              <a:spcAft>
                <a:spcPts val="0"/>
              </a:spcAft>
              <a:buSzPts val="6100"/>
              <a:buNone/>
              <a:defRPr sz="6100"/>
            </a:lvl8pPr>
            <a:lvl9pPr lvl="8">
              <a:lnSpc>
                <a:spcPct val="100000"/>
              </a:lnSpc>
              <a:spcBef>
                <a:spcPts val="0"/>
              </a:spcBef>
              <a:spcAft>
                <a:spcPts val="0"/>
              </a:spcAft>
              <a:buSzPts val="6100"/>
              <a:buNone/>
              <a:defRPr sz="6100"/>
            </a:lvl9pPr>
          </a:lstStyle>
          <a:p>
            <a:endParaRPr/>
          </a:p>
        </p:txBody>
      </p:sp>
      <p:sp>
        <p:nvSpPr>
          <p:cNvPr id="68" name="Google Shape;68;p9"/>
          <p:cNvSpPr txBox="1">
            <a:spLocks noGrp="1"/>
          </p:cNvSpPr>
          <p:nvPr>
            <p:ph type="body" idx="2"/>
          </p:nvPr>
        </p:nvSpPr>
        <p:spPr>
          <a:xfrm>
            <a:off x="18627210" y="5771200"/>
            <a:ext cx="12147900" cy="12908700"/>
          </a:xfrm>
          <a:prstGeom prst="rect">
            <a:avLst/>
          </a:prstGeom>
        </p:spPr>
        <p:txBody>
          <a:bodyPr spcFirstLastPara="1" wrap="square" lIns="349450" tIns="349450" rIns="349450" bIns="349450" anchor="t" anchorCtr="0">
            <a:noAutofit/>
          </a:bodyPr>
          <a:lstStyle>
            <a:lvl1pPr marL="457200" lvl="0" indent="-546100">
              <a:spcBef>
                <a:spcPts val="0"/>
              </a:spcBef>
              <a:spcAft>
                <a:spcPts val="0"/>
              </a:spcAft>
              <a:buSzPts val="5000"/>
              <a:buChar char="●"/>
              <a:defRPr/>
            </a:lvl1pPr>
            <a:lvl2pPr marL="914400" lvl="1" indent="-495300">
              <a:spcBef>
                <a:spcPts val="6100"/>
              </a:spcBef>
              <a:spcAft>
                <a:spcPts val="0"/>
              </a:spcAft>
              <a:buSzPts val="4200"/>
              <a:buChar char="○"/>
              <a:defRPr/>
            </a:lvl2pPr>
            <a:lvl3pPr marL="1371600" lvl="2" indent="-495300">
              <a:spcBef>
                <a:spcPts val="6100"/>
              </a:spcBef>
              <a:spcAft>
                <a:spcPts val="0"/>
              </a:spcAft>
              <a:buSzPts val="4200"/>
              <a:buChar char="■"/>
              <a:defRPr/>
            </a:lvl3pPr>
            <a:lvl4pPr marL="1828800" lvl="3" indent="-495300">
              <a:spcBef>
                <a:spcPts val="6100"/>
              </a:spcBef>
              <a:spcAft>
                <a:spcPts val="0"/>
              </a:spcAft>
              <a:buSzPts val="4200"/>
              <a:buChar char="●"/>
              <a:defRPr/>
            </a:lvl4pPr>
            <a:lvl5pPr marL="2286000" lvl="4" indent="-495300">
              <a:spcBef>
                <a:spcPts val="6100"/>
              </a:spcBef>
              <a:spcAft>
                <a:spcPts val="0"/>
              </a:spcAft>
              <a:buSzPts val="4200"/>
              <a:buChar char="○"/>
              <a:defRPr/>
            </a:lvl5pPr>
            <a:lvl6pPr marL="2743200" lvl="5" indent="-495300">
              <a:spcBef>
                <a:spcPts val="6100"/>
              </a:spcBef>
              <a:spcAft>
                <a:spcPts val="0"/>
              </a:spcAft>
              <a:buSzPts val="4200"/>
              <a:buChar char="■"/>
              <a:defRPr/>
            </a:lvl6pPr>
            <a:lvl7pPr marL="3200400" lvl="6" indent="-495300">
              <a:spcBef>
                <a:spcPts val="6100"/>
              </a:spcBef>
              <a:spcAft>
                <a:spcPts val="0"/>
              </a:spcAft>
              <a:buSzPts val="4200"/>
              <a:buChar char="●"/>
              <a:defRPr/>
            </a:lvl7pPr>
            <a:lvl8pPr marL="3657600" lvl="7" indent="-495300">
              <a:spcBef>
                <a:spcPts val="6100"/>
              </a:spcBef>
              <a:spcAft>
                <a:spcPts val="0"/>
              </a:spcAft>
              <a:buSzPts val="4200"/>
              <a:buChar char="○"/>
              <a:defRPr/>
            </a:lvl8pPr>
            <a:lvl9pPr marL="4114800" lvl="8" indent="-495300">
              <a:spcBef>
                <a:spcPts val="6100"/>
              </a:spcBef>
              <a:spcAft>
                <a:spcPts val="6100"/>
              </a:spcAft>
              <a:buSzPts val="4200"/>
              <a:buChar char="■"/>
              <a:defRPr/>
            </a:lvl9pPr>
          </a:lstStyle>
          <a:p>
            <a:endParaRPr/>
          </a:p>
        </p:txBody>
      </p:sp>
      <p:sp>
        <p:nvSpPr>
          <p:cNvPr id="69" name="Google Shape;69;p9"/>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2609820" y="18656218"/>
            <a:ext cx="27710700" cy="1964700"/>
          </a:xfrm>
          <a:prstGeom prst="rect">
            <a:avLst/>
          </a:prstGeom>
        </p:spPr>
        <p:txBody>
          <a:bodyPr spcFirstLastPara="1" wrap="square" lIns="349450" tIns="349450" rIns="349450" bIns="349450" anchor="ctr" anchorCtr="0">
            <a:noAutofit/>
          </a:bodyPr>
          <a:lstStyle>
            <a:lvl1pPr marL="457200" lvl="0" indent="-228600">
              <a:lnSpc>
                <a:spcPct val="100000"/>
              </a:lnSpc>
              <a:spcBef>
                <a:spcPts val="0"/>
              </a:spcBef>
              <a:spcAft>
                <a:spcPts val="0"/>
              </a:spcAft>
              <a:buSzPts val="5000"/>
              <a:buNone/>
              <a:defRPr/>
            </a:lvl1pPr>
          </a:lstStyle>
          <a:p>
            <a:endParaRPr/>
          </a:p>
        </p:txBody>
      </p:sp>
      <p:sp>
        <p:nvSpPr>
          <p:cNvPr id="72" name="Google Shape;72;p10"/>
          <p:cNvSpPr txBox="1">
            <a:spLocks noGrp="1"/>
          </p:cNvSpPr>
          <p:nvPr>
            <p:ph type="sldNum" idx="12"/>
          </p:nvPr>
        </p:nvSpPr>
        <p:spPr>
          <a:xfrm>
            <a:off x="30730688" y="20266030"/>
            <a:ext cx="1975200" cy="16794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2120" y="1898773"/>
            <a:ext cx="30674100" cy="2443500"/>
          </a:xfrm>
          <a:prstGeom prst="rect">
            <a:avLst/>
          </a:prstGeom>
          <a:noFill/>
          <a:ln>
            <a:noFill/>
          </a:ln>
        </p:spPr>
        <p:txBody>
          <a:bodyPr spcFirstLastPara="1" wrap="square" lIns="349450" tIns="349450" rIns="349450" bIns="349450" anchor="t" anchorCtr="0">
            <a:noAutofit/>
          </a:bodyPr>
          <a:lstStyle>
            <a:lvl1pPr lvl="0">
              <a:spcBef>
                <a:spcPts val="0"/>
              </a:spcBef>
              <a:spcAft>
                <a:spcPts val="0"/>
              </a:spcAft>
              <a:buSzPts val="10700"/>
              <a:buFont typeface="Raleway"/>
              <a:buNone/>
              <a:defRPr sz="10700" b="1">
                <a:latin typeface="Raleway"/>
                <a:ea typeface="Raleway"/>
                <a:cs typeface="Raleway"/>
                <a:sym typeface="Raleway"/>
              </a:defRPr>
            </a:lvl1pPr>
            <a:lvl2pPr lvl="1">
              <a:spcBef>
                <a:spcPts val="0"/>
              </a:spcBef>
              <a:spcAft>
                <a:spcPts val="0"/>
              </a:spcAft>
              <a:buSzPts val="10700"/>
              <a:buFont typeface="Raleway"/>
              <a:buNone/>
              <a:defRPr sz="10700" b="1">
                <a:latin typeface="Raleway"/>
                <a:ea typeface="Raleway"/>
                <a:cs typeface="Raleway"/>
                <a:sym typeface="Raleway"/>
              </a:defRPr>
            </a:lvl2pPr>
            <a:lvl3pPr lvl="2">
              <a:spcBef>
                <a:spcPts val="0"/>
              </a:spcBef>
              <a:spcAft>
                <a:spcPts val="0"/>
              </a:spcAft>
              <a:buSzPts val="10700"/>
              <a:buFont typeface="Raleway"/>
              <a:buNone/>
              <a:defRPr sz="10700" b="1">
                <a:latin typeface="Raleway"/>
                <a:ea typeface="Raleway"/>
                <a:cs typeface="Raleway"/>
                <a:sym typeface="Raleway"/>
              </a:defRPr>
            </a:lvl3pPr>
            <a:lvl4pPr lvl="3">
              <a:spcBef>
                <a:spcPts val="0"/>
              </a:spcBef>
              <a:spcAft>
                <a:spcPts val="0"/>
              </a:spcAft>
              <a:buSzPts val="10700"/>
              <a:buFont typeface="Raleway"/>
              <a:buNone/>
              <a:defRPr sz="10700" b="1">
                <a:latin typeface="Raleway"/>
                <a:ea typeface="Raleway"/>
                <a:cs typeface="Raleway"/>
                <a:sym typeface="Raleway"/>
              </a:defRPr>
            </a:lvl4pPr>
            <a:lvl5pPr lvl="4">
              <a:spcBef>
                <a:spcPts val="0"/>
              </a:spcBef>
              <a:spcAft>
                <a:spcPts val="0"/>
              </a:spcAft>
              <a:buSzPts val="10700"/>
              <a:buFont typeface="Raleway"/>
              <a:buNone/>
              <a:defRPr sz="10700" b="1">
                <a:latin typeface="Raleway"/>
                <a:ea typeface="Raleway"/>
                <a:cs typeface="Raleway"/>
                <a:sym typeface="Raleway"/>
              </a:defRPr>
            </a:lvl5pPr>
            <a:lvl6pPr lvl="5">
              <a:spcBef>
                <a:spcPts val="0"/>
              </a:spcBef>
              <a:spcAft>
                <a:spcPts val="0"/>
              </a:spcAft>
              <a:buSzPts val="10700"/>
              <a:buFont typeface="Raleway"/>
              <a:buNone/>
              <a:defRPr sz="10700" b="1">
                <a:latin typeface="Raleway"/>
                <a:ea typeface="Raleway"/>
                <a:cs typeface="Raleway"/>
                <a:sym typeface="Raleway"/>
              </a:defRPr>
            </a:lvl6pPr>
            <a:lvl7pPr lvl="6">
              <a:spcBef>
                <a:spcPts val="0"/>
              </a:spcBef>
              <a:spcAft>
                <a:spcPts val="0"/>
              </a:spcAft>
              <a:buSzPts val="10700"/>
              <a:buFont typeface="Raleway"/>
              <a:buNone/>
              <a:defRPr sz="10700" b="1">
                <a:latin typeface="Raleway"/>
                <a:ea typeface="Raleway"/>
                <a:cs typeface="Raleway"/>
                <a:sym typeface="Raleway"/>
              </a:defRPr>
            </a:lvl7pPr>
            <a:lvl8pPr lvl="7">
              <a:spcBef>
                <a:spcPts val="0"/>
              </a:spcBef>
              <a:spcAft>
                <a:spcPts val="0"/>
              </a:spcAft>
              <a:buSzPts val="10700"/>
              <a:buFont typeface="Raleway"/>
              <a:buNone/>
              <a:defRPr sz="10700" b="1">
                <a:latin typeface="Raleway"/>
                <a:ea typeface="Raleway"/>
                <a:cs typeface="Raleway"/>
                <a:sym typeface="Raleway"/>
              </a:defRPr>
            </a:lvl8pPr>
            <a:lvl9pPr lvl="8">
              <a:spcBef>
                <a:spcPts val="0"/>
              </a:spcBef>
              <a:spcAft>
                <a:spcPts val="0"/>
              </a:spcAft>
              <a:buSzPts val="10700"/>
              <a:buFont typeface="Raleway"/>
              <a:buNone/>
              <a:defRPr sz="107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1122120" y="4917227"/>
            <a:ext cx="30674100" cy="14576700"/>
          </a:xfrm>
          <a:prstGeom prst="rect">
            <a:avLst/>
          </a:prstGeom>
          <a:noFill/>
          <a:ln>
            <a:noFill/>
          </a:ln>
        </p:spPr>
        <p:txBody>
          <a:bodyPr spcFirstLastPara="1" wrap="square" lIns="349450" tIns="349450" rIns="349450" bIns="349450" anchor="t" anchorCtr="0">
            <a:noAutofit/>
          </a:bodyPr>
          <a:lstStyle>
            <a:lvl1pPr marL="457200" lvl="0" indent="-546100">
              <a:lnSpc>
                <a:spcPct val="115000"/>
              </a:lnSpc>
              <a:spcBef>
                <a:spcPts val="0"/>
              </a:spcBef>
              <a:spcAft>
                <a:spcPts val="0"/>
              </a:spcAft>
              <a:buClr>
                <a:schemeClr val="accent1"/>
              </a:buClr>
              <a:buSzPts val="5000"/>
              <a:buFont typeface="Lato"/>
              <a:buChar char="●"/>
              <a:defRPr sz="5000">
                <a:solidFill>
                  <a:schemeClr val="accent1"/>
                </a:solidFill>
                <a:latin typeface="Lato"/>
                <a:ea typeface="Lato"/>
                <a:cs typeface="Lato"/>
                <a:sym typeface="Lato"/>
              </a:defRPr>
            </a:lvl1pPr>
            <a:lvl2pPr marL="914400" lvl="1"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2pPr>
            <a:lvl3pPr marL="1371600" lvl="2"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3pPr>
            <a:lvl4pPr marL="1828800" lvl="3"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4pPr>
            <a:lvl5pPr marL="2286000" lvl="4"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5pPr>
            <a:lvl6pPr marL="2743200" lvl="5"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6pPr>
            <a:lvl7pPr marL="3200400" lvl="6"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7pPr>
            <a:lvl8pPr marL="3657600" lvl="7" indent="-495300">
              <a:lnSpc>
                <a:spcPct val="115000"/>
              </a:lnSpc>
              <a:spcBef>
                <a:spcPts val="6100"/>
              </a:spcBef>
              <a:spcAft>
                <a:spcPts val="0"/>
              </a:spcAft>
              <a:buClr>
                <a:schemeClr val="accent1"/>
              </a:buClr>
              <a:buSzPts val="4200"/>
              <a:buFont typeface="Lato"/>
              <a:buChar char="○"/>
              <a:defRPr sz="4200">
                <a:solidFill>
                  <a:schemeClr val="accent1"/>
                </a:solidFill>
                <a:latin typeface="Lato"/>
                <a:ea typeface="Lato"/>
                <a:cs typeface="Lato"/>
                <a:sym typeface="Lato"/>
              </a:defRPr>
            </a:lvl8pPr>
            <a:lvl9pPr marL="4114800" lvl="8" indent="-495300">
              <a:lnSpc>
                <a:spcPct val="115000"/>
              </a:lnSpc>
              <a:spcBef>
                <a:spcPts val="6100"/>
              </a:spcBef>
              <a:spcAft>
                <a:spcPts val="6100"/>
              </a:spcAft>
              <a:buClr>
                <a:schemeClr val="accent1"/>
              </a:buClr>
              <a:buSzPts val="4200"/>
              <a:buFont typeface="Lato"/>
              <a:buChar char="■"/>
              <a:defRPr sz="42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30730688" y="20266030"/>
            <a:ext cx="1975200" cy="16794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accent1"/>
                </a:solidFill>
                <a:latin typeface="Lato"/>
                <a:ea typeface="Lato"/>
                <a:cs typeface="Lato"/>
                <a:sym typeface="Lato"/>
              </a:defRPr>
            </a:lvl1pPr>
            <a:lvl2pPr lvl="1" algn="r">
              <a:buNone/>
              <a:defRPr sz="3800">
                <a:solidFill>
                  <a:schemeClr val="accent1"/>
                </a:solidFill>
                <a:latin typeface="Lato"/>
                <a:ea typeface="Lato"/>
                <a:cs typeface="Lato"/>
                <a:sym typeface="Lato"/>
              </a:defRPr>
            </a:lvl2pPr>
            <a:lvl3pPr lvl="2" algn="r">
              <a:buNone/>
              <a:defRPr sz="3800">
                <a:solidFill>
                  <a:schemeClr val="accent1"/>
                </a:solidFill>
                <a:latin typeface="Lato"/>
                <a:ea typeface="Lato"/>
                <a:cs typeface="Lato"/>
                <a:sym typeface="Lato"/>
              </a:defRPr>
            </a:lvl3pPr>
            <a:lvl4pPr lvl="3" algn="r">
              <a:buNone/>
              <a:defRPr sz="3800">
                <a:solidFill>
                  <a:schemeClr val="accent1"/>
                </a:solidFill>
                <a:latin typeface="Lato"/>
                <a:ea typeface="Lato"/>
                <a:cs typeface="Lato"/>
                <a:sym typeface="Lato"/>
              </a:defRPr>
            </a:lvl4pPr>
            <a:lvl5pPr lvl="4" algn="r">
              <a:buNone/>
              <a:defRPr sz="3800">
                <a:solidFill>
                  <a:schemeClr val="accent1"/>
                </a:solidFill>
                <a:latin typeface="Lato"/>
                <a:ea typeface="Lato"/>
                <a:cs typeface="Lato"/>
                <a:sym typeface="Lato"/>
              </a:defRPr>
            </a:lvl5pPr>
            <a:lvl6pPr lvl="5" algn="r">
              <a:buNone/>
              <a:defRPr sz="3800">
                <a:solidFill>
                  <a:schemeClr val="accent1"/>
                </a:solidFill>
                <a:latin typeface="Lato"/>
                <a:ea typeface="Lato"/>
                <a:cs typeface="Lato"/>
                <a:sym typeface="Lato"/>
              </a:defRPr>
            </a:lvl6pPr>
            <a:lvl7pPr lvl="6" algn="r">
              <a:buNone/>
              <a:defRPr sz="3800">
                <a:solidFill>
                  <a:schemeClr val="accent1"/>
                </a:solidFill>
                <a:latin typeface="Lato"/>
                <a:ea typeface="Lato"/>
                <a:cs typeface="Lato"/>
                <a:sym typeface="Lato"/>
              </a:defRPr>
            </a:lvl7pPr>
            <a:lvl8pPr lvl="7" algn="r">
              <a:buNone/>
              <a:defRPr sz="3800">
                <a:solidFill>
                  <a:schemeClr val="accent1"/>
                </a:solidFill>
                <a:latin typeface="Lato"/>
                <a:ea typeface="Lato"/>
                <a:cs typeface="Lato"/>
                <a:sym typeface="Lato"/>
              </a:defRPr>
            </a:lvl8pPr>
            <a:lvl9pPr lvl="8" algn="r">
              <a:buNone/>
              <a:defRPr sz="38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3" name="TextBox 2">
            <a:extLst>
              <a:ext uri="{FF2B5EF4-FFF2-40B4-BE49-F238E27FC236}">
                <a16:creationId xmlns:a16="http://schemas.microsoft.com/office/drawing/2014/main" id="{F4DA4324-1F26-D6A2-0797-D3EE2D7F0E9E}"/>
              </a:ext>
            </a:extLst>
          </p:cNvPr>
          <p:cNvSpPr txBox="1"/>
          <p:nvPr userDrawn="1">
            <p:extLst>
              <p:ext uri="{1162E1C5-73C7-4A58-AE30-91384D911F3F}">
                <p184:classification xmlns:p184="http://schemas.microsoft.com/office/powerpoint/2018/4/main" val="ftr"/>
              </p:ext>
            </p:extLst>
          </p:nvPr>
        </p:nvSpPr>
        <p:spPr>
          <a:xfrm>
            <a:off x="15859125" y="21729700"/>
            <a:ext cx="1228725" cy="152400"/>
          </a:xfrm>
          <a:prstGeom prst="rect">
            <a:avLst/>
          </a:prstGeom>
        </p:spPr>
        <p:txBody>
          <a:bodyPr horzOverflow="overflow" lIns="0" tIns="0" rIns="0" bIns="0">
            <a:spAutoFit/>
          </a:bodyPr>
          <a:lstStyle/>
          <a:p>
            <a:pPr algn="l"/>
            <a:r>
              <a:rPr lang="en-US" sz="10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Ejada Internal Use Only</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4636800" y="6593850"/>
            <a:ext cx="23644800" cy="87579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subTitle" idx="4294967295"/>
          </p:nvPr>
        </p:nvSpPr>
        <p:spPr>
          <a:xfrm>
            <a:off x="1122000" y="1734125"/>
            <a:ext cx="16015200" cy="17870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4800" b="1" dirty="0">
                <a:latin typeface="Open Sans"/>
                <a:ea typeface="Open Sans"/>
                <a:cs typeface="Open Sans"/>
                <a:sym typeface="Open Sans"/>
              </a:rPr>
              <a:t>What would the BURN DOWN chart look like for Sprints 1-5?</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UP charts look like for Sprints 1-5?</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dirty="0">
                <a:latin typeface="Open Sans"/>
                <a:ea typeface="Open Sans"/>
                <a:cs typeface="Open Sans"/>
                <a:sym typeface="Open Sans"/>
              </a:rPr>
              <a:t>[Place your chart to the left]</a:t>
            </a:r>
            <a:endParaRPr sz="4800" b="1"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Risks did you identify in Sprint 5 and how do they affect the project? (Note: These would be your narrative findings)</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dirty="0">
                <a:latin typeface="Open Sans"/>
                <a:ea typeface="Open Sans"/>
                <a:cs typeface="Open Sans"/>
                <a:sym typeface="Open Sans"/>
              </a:rPr>
              <a:t>[Your Answer]</a:t>
            </a:r>
            <a:endParaRPr sz="4800"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b="1" dirty="0">
                <a:latin typeface="Open Sans"/>
                <a:ea typeface="Open Sans"/>
                <a:cs typeface="Open Sans"/>
                <a:sym typeface="Open Sans"/>
              </a:rPr>
              <a:t>How confident are you in delivering all of the user stories by the end of Sprint 6? Justify your answer. </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4800" dirty="0">
                <a:latin typeface="Open Sans"/>
                <a:ea typeface="Open Sans"/>
                <a:cs typeface="Open Sans"/>
                <a:sym typeface="Open Sans"/>
              </a:rPr>
              <a:t>[Your Answer]</a:t>
            </a:r>
            <a:endParaRPr sz="4800" dirty="0">
              <a:latin typeface="Open Sans"/>
              <a:ea typeface="Open Sans"/>
              <a:cs typeface="Open Sans"/>
              <a:sym typeface="Open Sans"/>
            </a:endParaRPr>
          </a:p>
        </p:txBody>
      </p:sp>
      <p:sp>
        <p:nvSpPr>
          <p:cNvPr id="149" name="Google Shape;149;p22"/>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5 Questions</a:t>
            </a:r>
            <a:endParaRPr/>
          </a:p>
        </p:txBody>
      </p:sp>
      <p:pic>
        <p:nvPicPr>
          <p:cNvPr id="7" name="Picture 6">
            <a:extLst>
              <a:ext uri="{FF2B5EF4-FFF2-40B4-BE49-F238E27FC236}">
                <a16:creationId xmlns:a16="http://schemas.microsoft.com/office/drawing/2014/main" id="{509331B7-CF1A-A6D3-33BC-9C8AD732AE1D}"/>
              </a:ext>
            </a:extLst>
          </p:cNvPr>
          <p:cNvPicPr>
            <a:picLocks noChangeAspect="1"/>
          </p:cNvPicPr>
          <p:nvPr/>
        </p:nvPicPr>
        <p:blipFill>
          <a:blip r:embed="rId3"/>
          <a:stretch>
            <a:fillRect/>
          </a:stretch>
        </p:blipFill>
        <p:spPr>
          <a:xfrm>
            <a:off x="17137201" y="11480918"/>
            <a:ext cx="15459300" cy="8123607"/>
          </a:xfrm>
          <a:prstGeom prst="rect">
            <a:avLst/>
          </a:prstGeom>
        </p:spPr>
      </p:pic>
      <p:pic>
        <p:nvPicPr>
          <p:cNvPr id="9" name="Picture 8">
            <a:extLst>
              <a:ext uri="{FF2B5EF4-FFF2-40B4-BE49-F238E27FC236}">
                <a16:creationId xmlns:a16="http://schemas.microsoft.com/office/drawing/2014/main" id="{DA6EC02E-7663-2525-0F18-3C8EB85AD403}"/>
              </a:ext>
            </a:extLst>
          </p:cNvPr>
          <p:cNvPicPr>
            <a:picLocks noChangeAspect="1"/>
          </p:cNvPicPr>
          <p:nvPr/>
        </p:nvPicPr>
        <p:blipFill>
          <a:blip r:embed="rId4"/>
          <a:stretch>
            <a:fillRect/>
          </a:stretch>
        </p:blipFill>
        <p:spPr>
          <a:xfrm>
            <a:off x="16459199" y="2152196"/>
            <a:ext cx="15969481" cy="81236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US" sz="9600" dirty="0" err="1"/>
              <a:t>CodeStorm</a:t>
            </a:r>
            <a:endParaRPr sz="9600" dirty="0"/>
          </a:p>
        </p:txBody>
      </p:sp>
      <p:sp>
        <p:nvSpPr>
          <p:cNvPr id="155" name="Google Shape;155;p23"/>
          <p:cNvSpPr txBox="1">
            <a:spLocks noGrp="1"/>
          </p:cNvSpPr>
          <p:nvPr>
            <p:ph type="ctrTitle" idx="4294967295"/>
          </p:nvPr>
        </p:nvSpPr>
        <p:spPr>
          <a:xfrm>
            <a:off x="5837050"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5 Name</a:t>
            </a:r>
            <a:endParaRPr sz="9000" u="sng" dirty="0"/>
          </a:p>
          <a:p>
            <a:pPr marL="0" lvl="0" indent="0" algn="l" rtl="0">
              <a:spcBef>
                <a:spcPts val="0"/>
              </a:spcBef>
              <a:spcAft>
                <a:spcPts val="0"/>
              </a:spcAft>
              <a:buNone/>
            </a:pPr>
            <a:r>
              <a:rPr lang="en" sz="9000" u="sng" dirty="0"/>
              <a:t>“</a:t>
            </a:r>
            <a:r>
              <a:rPr lang="en-US" sz="9000" u="sng" dirty="0"/>
              <a:t>Optimization</a:t>
            </a:r>
            <a:r>
              <a:rPr lang="en" sz="9000" u="sng" dirty="0"/>
              <a:t>“</a:t>
            </a:r>
            <a:endParaRPr sz="9000" u="sng" dirty="0"/>
          </a:p>
        </p:txBody>
      </p:sp>
      <p:sp>
        <p:nvSpPr>
          <p:cNvPr id="156" name="Google Shape;156;p23"/>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t>User Stories in Sprint 5</a:t>
            </a:r>
            <a:endParaRPr sz="9000" u="sng" dirty="0"/>
          </a:p>
          <a:p>
            <a:pPr marL="0" lvl="0" indent="0" algn="l" rtl="0">
              <a:spcBef>
                <a:spcPts val="0"/>
              </a:spcBef>
              <a:spcAft>
                <a:spcPts val="0"/>
              </a:spcAft>
              <a:buClr>
                <a:schemeClr val="dk1"/>
              </a:buClr>
              <a:buSzPts val="1100"/>
              <a:buFont typeface="Arial"/>
              <a:buNone/>
            </a:pPr>
            <a:r>
              <a:rPr lang="en-US" sz="4500" dirty="0"/>
              <a:t>1.Story # 18 with 13 points</a:t>
            </a:r>
            <a:br>
              <a:rPr lang="en-US" sz="4500" dirty="0"/>
            </a:br>
            <a:r>
              <a:rPr lang="en-US" sz="4500" dirty="0"/>
              <a:t>2. Story # 22 with 5 points</a:t>
            </a:r>
            <a:br>
              <a:rPr lang="en-US" sz="4500" dirty="0"/>
            </a:br>
            <a:r>
              <a:rPr lang="en-US" sz="4500" dirty="0"/>
              <a:t>3. Story # 14 with 5 points</a:t>
            </a:r>
            <a:br>
              <a:rPr lang="en-US" sz="4500" dirty="0"/>
            </a:br>
            <a:br>
              <a:rPr lang="en-US" sz="4500" dirty="0"/>
            </a:br>
            <a:br>
              <a:rPr lang="en-US" sz="4500" dirty="0"/>
            </a:br>
            <a:r>
              <a:rPr lang="en-US" sz="4500" dirty="0"/>
              <a:t>Total Sprint 5 Points: 23</a:t>
            </a:r>
          </a:p>
        </p:txBody>
      </p:sp>
      <p:sp>
        <p:nvSpPr>
          <p:cNvPr id="157" name="Google Shape;157;p23"/>
          <p:cNvSpPr txBox="1">
            <a:spLocks noGrp="1"/>
          </p:cNvSpPr>
          <p:nvPr>
            <p:ph type="ctrTitle" idx="4294967295"/>
          </p:nvPr>
        </p:nvSpPr>
        <p:spPr>
          <a:xfrm>
            <a:off x="6192525" y="15823133"/>
            <a:ext cx="25811400" cy="5713162"/>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US" sz="3600" dirty="0"/>
              <a:t>Narrative:</a:t>
            </a:r>
            <a:br>
              <a:rPr lang="en-US" sz="3600" dirty="0"/>
            </a:br>
            <a:r>
              <a:rPr lang="en-US" sz="3600" dirty="0"/>
              <a:t>Mark, the Manager, will work to ensure software approval processes are streamlined for efficient publishing by the Site </a:t>
            </a:r>
            <a:r>
              <a:rPr lang="en-US" sz="3600" dirty="0" err="1"/>
              <a:t>Administrator.Debbie</a:t>
            </a:r>
            <a:r>
              <a:rPr lang="en-US" sz="3600" dirty="0"/>
              <a:t>, the Developer, will focus on optimizing the website’s performance to achieve faster load times.</a:t>
            </a:r>
            <a:br>
              <a:rPr lang="en-US" sz="3600" dirty="0"/>
            </a:br>
            <a:r>
              <a:rPr lang="en-US" sz="3600" dirty="0" err="1"/>
              <a:t>Results:Software</a:t>
            </a:r>
            <a:r>
              <a:rPr lang="en-US" sz="3600" dirty="0"/>
              <a:t> approval process improved, allowing faster product </a:t>
            </a:r>
            <a:r>
              <a:rPr lang="en-US" sz="3600" dirty="0" err="1"/>
              <a:t>publishing.Website</a:t>
            </a:r>
            <a:r>
              <a:rPr lang="en-US" sz="3600" dirty="0"/>
              <a:t> load time decreased to meet the 3-second target.</a:t>
            </a:r>
            <a:br>
              <a:rPr lang="en-US" sz="3600" dirty="0"/>
            </a:br>
            <a:r>
              <a:rPr lang="en-US" sz="3600" dirty="0" err="1"/>
              <a:t>Learnings:Optimizing</a:t>
            </a:r>
            <a:r>
              <a:rPr lang="en-US" sz="3600" dirty="0"/>
              <a:t> approval workflows can enhance the speed of bringing products to </a:t>
            </a:r>
            <a:r>
              <a:rPr lang="en-US" sz="3600" dirty="0" err="1"/>
              <a:t>market.Improving</a:t>
            </a:r>
            <a:r>
              <a:rPr lang="en-US" sz="3600" dirty="0"/>
              <a:t> site load time contributes directly to a better user experience and customer retention.</a:t>
            </a:r>
            <a:br>
              <a:rPr lang="en-US" sz="3600" dirty="0"/>
            </a:br>
            <a:r>
              <a:rPr lang="en-US" sz="3600" dirty="0" err="1"/>
              <a:t>Risks:Delays</a:t>
            </a:r>
            <a:r>
              <a:rPr lang="en-US" sz="3600" dirty="0"/>
              <a:t> in the approval process could impact the timely release of new software </a:t>
            </a:r>
            <a:r>
              <a:rPr lang="en-US" sz="3600" dirty="0" err="1"/>
              <a:t>products.Site</a:t>
            </a:r>
            <a:r>
              <a:rPr lang="en-US" sz="3600" dirty="0"/>
              <a:t> performance issues, if not fully resolved, could lead to user frustration and decreased traffic.</a:t>
            </a:r>
            <a:endParaRPr sz="3600" dirty="0"/>
          </a:p>
        </p:txBody>
      </p:sp>
      <p:sp>
        <p:nvSpPr>
          <p:cNvPr id="160" name="Google Shape;160;p23"/>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5 DEMO of Working Product</a:t>
            </a:r>
            <a:endParaRPr sz="3100"/>
          </a:p>
        </p:txBody>
      </p:sp>
      <p:pic>
        <p:nvPicPr>
          <p:cNvPr id="7" name="Picture 6">
            <a:extLst>
              <a:ext uri="{FF2B5EF4-FFF2-40B4-BE49-F238E27FC236}">
                <a16:creationId xmlns:a16="http://schemas.microsoft.com/office/drawing/2014/main" id="{5241269E-5DC2-C798-ADB0-D76F90ACC3CB}"/>
              </a:ext>
            </a:extLst>
          </p:cNvPr>
          <p:cNvPicPr>
            <a:picLocks noChangeAspect="1"/>
          </p:cNvPicPr>
          <p:nvPr/>
        </p:nvPicPr>
        <p:blipFill>
          <a:blip r:embed="rId3"/>
          <a:stretch>
            <a:fillRect/>
          </a:stretch>
        </p:blipFill>
        <p:spPr>
          <a:xfrm>
            <a:off x="17753876" y="409305"/>
            <a:ext cx="14747553" cy="7290221"/>
          </a:xfrm>
          <a:prstGeom prst="rect">
            <a:avLst/>
          </a:prstGeom>
        </p:spPr>
      </p:pic>
      <p:pic>
        <p:nvPicPr>
          <p:cNvPr id="8" name="Picture 7">
            <a:extLst>
              <a:ext uri="{FF2B5EF4-FFF2-40B4-BE49-F238E27FC236}">
                <a16:creationId xmlns:a16="http://schemas.microsoft.com/office/drawing/2014/main" id="{0FEFA907-1CEB-1DA6-EF23-BFDA7432D2BE}"/>
              </a:ext>
            </a:extLst>
          </p:cNvPr>
          <p:cNvPicPr>
            <a:picLocks noChangeAspect="1"/>
          </p:cNvPicPr>
          <p:nvPr/>
        </p:nvPicPr>
        <p:blipFill>
          <a:blip r:embed="rId4"/>
          <a:stretch>
            <a:fillRect/>
          </a:stretch>
        </p:blipFill>
        <p:spPr>
          <a:xfrm>
            <a:off x="17142911" y="7699526"/>
            <a:ext cx="14861014" cy="81236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66" name="Google Shape;166;p2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6</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3" name="Picture 2">
            <a:extLst>
              <a:ext uri="{FF2B5EF4-FFF2-40B4-BE49-F238E27FC236}">
                <a16:creationId xmlns:a16="http://schemas.microsoft.com/office/drawing/2014/main" id="{2128B667-4E4D-8AD8-20C6-EFDEBB959223}"/>
              </a:ext>
            </a:extLst>
          </p:cNvPr>
          <p:cNvPicPr>
            <a:picLocks noChangeAspect="1"/>
          </p:cNvPicPr>
          <p:nvPr/>
        </p:nvPicPr>
        <p:blipFill>
          <a:blip r:embed="rId3"/>
          <a:stretch>
            <a:fillRect/>
          </a:stretch>
        </p:blipFill>
        <p:spPr>
          <a:xfrm>
            <a:off x="1051680" y="5943600"/>
            <a:ext cx="30698319" cy="82295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subTitle" idx="4294967295"/>
          </p:nvPr>
        </p:nvSpPr>
        <p:spPr>
          <a:xfrm>
            <a:off x="1122000" y="867062"/>
            <a:ext cx="16015200" cy="20211475"/>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DOWN chart look like for Sprints 1-6?</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UP charts look like for Sprints 1-6?</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Was the Team able to complete all the work in the backlog or did you have to adjust what could be delivered? How would you tell this to Management and justify your answer.</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3600" dirty="0">
                <a:latin typeface="Open Sans"/>
                <a:ea typeface="Open Sans"/>
                <a:cs typeface="Open Sans"/>
                <a:sym typeface="Open Sans"/>
              </a:rPr>
              <a:t>[</a:t>
            </a:r>
            <a:r>
              <a:rPr lang="en-US" sz="3600" dirty="0">
                <a:latin typeface="Open Sans"/>
                <a:ea typeface="Open Sans"/>
                <a:cs typeface="Open Sans"/>
                <a:sym typeface="Open Sans"/>
              </a:rPr>
              <a:t>No, we could not. Due to the prevalent of cyber attack and to meet the requirements collected from the user interview, the story points increased unexpectedly. The team could not ideally deal with the external changes.</a:t>
            </a:r>
            <a:r>
              <a:rPr lang="en" sz="3600" dirty="0">
                <a:latin typeface="Open Sans"/>
                <a:ea typeface="Open Sans"/>
                <a:cs typeface="Open Sans"/>
                <a:sym typeface="Open Sans"/>
              </a:rPr>
              <a:t>]</a:t>
            </a:r>
            <a:endParaRPr sz="3600" dirty="0">
              <a:latin typeface="Open Sans"/>
              <a:ea typeface="Open Sans"/>
              <a:cs typeface="Open Sans"/>
              <a:sym typeface="Open Sans"/>
            </a:endParaRPr>
          </a:p>
        </p:txBody>
      </p:sp>
      <p:pic>
        <p:nvPicPr>
          <p:cNvPr id="3" name="Picture 2">
            <a:extLst>
              <a:ext uri="{FF2B5EF4-FFF2-40B4-BE49-F238E27FC236}">
                <a16:creationId xmlns:a16="http://schemas.microsoft.com/office/drawing/2014/main" id="{19E1584A-7CB9-21D2-E3CE-BEE34F3A9AA1}"/>
              </a:ext>
            </a:extLst>
          </p:cNvPr>
          <p:cNvPicPr>
            <a:picLocks noChangeAspect="1"/>
          </p:cNvPicPr>
          <p:nvPr/>
        </p:nvPicPr>
        <p:blipFill>
          <a:blip r:embed="rId3"/>
          <a:stretch>
            <a:fillRect/>
          </a:stretch>
        </p:blipFill>
        <p:spPr>
          <a:xfrm>
            <a:off x="17137200" y="1734124"/>
            <a:ext cx="14942974" cy="7460675"/>
          </a:xfrm>
          <a:prstGeom prst="rect">
            <a:avLst/>
          </a:prstGeom>
        </p:spPr>
      </p:pic>
      <p:pic>
        <p:nvPicPr>
          <p:cNvPr id="7" name="Picture 6">
            <a:extLst>
              <a:ext uri="{FF2B5EF4-FFF2-40B4-BE49-F238E27FC236}">
                <a16:creationId xmlns:a16="http://schemas.microsoft.com/office/drawing/2014/main" id="{DA3E3F31-725D-5095-9D03-5C3E6721F1A3}"/>
              </a:ext>
            </a:extLst>
          </p:cNvPr>
          <p:cNvPicPr>
            <a:picLocks noChangeAspect="1"/>
          </p:cNvPicPr>
          <p:nvPr/>
        </p:nvPicPr>
        <p:blipFill>
          <a:blip r:embed="rId4"/>
          <a:stretch>
            <a:fillRect/>
          </a:stretch>
        </p:blipFill>
        <p:spPr>
          <a:xfrm>
            <a:off x="16847820" y="10972800"/>
            <a:ext cx="15521734" cy="7874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US" sz="9600" dirty="0" err="1"/>
              <a:t>CodeStorm</a:t>
            </a:r>
            <a:endParaRPr sz="9600" dirty="0"/>
          </a:p>
        </p:txBody>
      </p:sp>
      <p:sp>
        <p:nvSpPr>
          <p:cNvPr id="184" name="Google Shape;184;p27"/>
          <p:cNvSpPr txBox="1">
            <a:spLocks noGrp="1"/>
          </p:cNvSpPr>
          <p:nvPr>
            <p:ph type="ctrTitle" idx="4294967295"/>
          </p:nvPr>
        </p:nvSpPr>
        <p:spPr>
          <a:xfrm>
            <a:off x="5837050"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6 Name</a:t>
            </a:r>
            <a:endParaRPr sz="9000" u="sng" dirty="0"/>
          </a:p>
          <a:p>
            <a:pPr marL="0" lvl="0" indent="0" algn="l" rtl="0">
              <a:spcBef>
                <a:spcPts val="0"/>
              </a:spcBef>
              <a:spcAft>
                <a:spcPts val="0"/>
              </a:spcAft>
              <a:buNone/>
            </a:pPr>
            <a:r>
              <a:rPr lang="en" sz="9000" u="sng" dirty="0"/>
              <a:t>“</a:t>
            </a:r>
            <a:r>
              <a:rPr lang="en-US" sz="9000" u="sng" dirty="0"/>
              <a:t>Quick Response</a:t>
            </a:r>
            <a:r>
              <a:rPr lang="en" sz="9000" u="sng" dirty="0"/>
              <a:t>“</a:t>
            </a:r>
            <a:endParaRPr sz="9000" u="sng" dirty="0"/>
          </a:p>
        </p:txBody>
      </p:sp>
      <p:sp>
        <p:nvSpPr>
          <p:cNvPr id="185" name="Google Shape;185;p27"/>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t>User Stories in Sprint 6</a:t>
            </a:r>
            <a:endParaRPr sz="9000" u="sng" dirty="0"/>
          </a:p>
          <a:p>
            <a:pPr marL="0" lvl="0" indent="0" algn="l" rtl="0">
              <a:spcBef>
                <a:spcPts val="0"/>
              </a:spcBef>
              <a:spcAft>
                <a:spcPts val="0"/>
              </a:spcAft>
              <a:buClr>
                <a:schemeClr val="dk1"/>
              </a:buClr>
              <a:buSzPts val="1100"/>
              <a:buFont typeface="Arial"/>
              <a:buNone/>
            </a:pPr>
            <a:r>
              <a:rPr lang="en-US" sz="4500" dirty="0"/>
              <a:t>1. Story # 23 with 5 points</a:t>
            </a:r>
            <a:br>
              <a:rPr lang="en-US" sz="4500" dirty="0"/>
            </a:br>
            <a:r>
              <a:rPr lang="en-US" sz="4500" dirty="0"/>
              <a:t>2. Story # 17 with 5 points</a:t>
            </a:r>
            <a:br>
              <a:rPr lang="en-US" sz="4500" dirty="0"/>
            </a:br>
            <a:r>
              <a:rPr lang="en-US" sz="4500" dirty="0"/>
              <a:t>3. Story # 16 with 8 points</a:t>
            </a:r>
            <a:br>
              <a:rPr lang="en-US" sz="4500" dirty="0"/>
            </a:br>
            <a:br>
              <a:rPr lang="en-US" sz="4500" dirty="0"/>
            </a:br>
            <a:br>
              <a:rPr lang="en-US" sz="4500" dirty="0"/>
            </a:br>
            <a:r>
              <a:rPr lang="en-US" sz="4500" dirty="0"/>
              <a:t>Total Sprint 6 Points: 18</a:t>
            </a:r>
          </a:p>
        </p:txBody>
      </p:sp>
      <p:sp>
        <p:nvSpPr>
          <p:cNvPr id="186" name="Google Shape;186;p27"/>
          <p:cNvSpPr txBox="1">
            <a:spLocks noGrp="1"/>
          </p:cNvSpPr>
          <p:nvPr>
            <p:ph type="ctrTitle" idx="4294967295"/>
          </p:nvPr>
        </p:nvSpPr>
        <p:spPr>
          <a:xfrm>
            <a:off x="6192525" y="15346715"/>
            <a:ext cx="25811400" cy="5684235"/>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US" sz="4800" dirty="0"/>
              <a:t>Narrative - Team launches a BOGO promotion as a quick response to the global pandemic to save the profits.</a:t>
            </a:r>
            <a:br>
              <a:rPr lang="en-US" sz="4800" dirty="0"/>
            </a:br>
            <a:br>
              <a:rPr lang="en-US" sz="4800" dirty="0"/>
            </a:br>
            <a:r>
              <a:rPr lang="en-US" sz="4800" dirty="0"/>
              <a:t>Results - The quick response mitigate the impact caused by the pandemic. The code quality improvement was postponed to the next Sprint.</a:t>
            </a:r>
            <a:br>
              <a:rPr lang="en-US" sz="4800" dirty="0"/>
            </a:br>
            <a:br>
              <a:rPr lang="en-US" sz="4800" dirty="0"/>
            </a:br>
            <a:r>
              <a:rPr lang="en-US" sz="4800" dirty="0"/>
              <a:t>Learnings - always make quick response to the fast-changing market</a:t>
            </a:r>
            <a:br>
              <a:rPr lang="en-US" sz="4800" dirty="0"/>
            </a:br>
            <a:r>
              <a:rPr lang="en-US" sz="4800" dirty="0"/>
              <a:t>Risks - The strategy may change in response to the pandemic.</a:t>
            </a:r>
          </a:p>
        </p:txBody>
      </p:sp>
      <p:sp>
        <p:nvSpPr>
          <p:cNvPr id="189" name="Google Shape;189;p27"/>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6 DEMO of Working Product</a:t>
            </a:r>
            <a:endParaRPr sz="3100"/>
          </a:p>
        </p:txBody>
      </p:sp>
      <p:pic>
        <p:nvPicPr>
          <p:cNvPr id="3" name="Picture 2">
            <a:extLst>
              <a:ext uri="{FF2B5EF4-FFF2-40B4-BE49-F238E27FC236}">
                <a16:creationId xmlns:a16="http://schemas.microsoft.com/office/drawing/2014/main" id="{6A5AAD4A-F417-93C1-A793-4F2D3A20A655}"/>
              </a:ext>
            </a:extLst>
          </p:cNvPr>
          <p:cNvPicPr>
            <a:picLocks noChangeAspect="1"/>
          </p:cNvPicPr>
          <p:nvPr/>
        </p:nvPicPr>
        <p:blipFill>
          <a:blip r:embed="rId3"/>
          <a:stretch>
            <a:fillRect/>
          </a:stretch>
        </p:blipFill>
        <p:spPr>
          <a:xfrm>
            <a:off x="18575400" y="8600015"/>
            <a:ext cx="13512956" cy="6746700"/>
          </a:xfrm>
          <a:prstGeom prst="rect">
            <a:avLst/>
          </a:prstGeom>
        </p:spPr>
      </p:pic>
      <p:pic>
        <p:nvPicPr>
          <p:cNvPr id="5" name="Picture 4">
            <a:extLst>
              <a:ext uri="{FF2B5EF4-FFF2-40B4-BE49-F238E27FC236}">
                <a16:creationId xmlns:a16="http://schemas.microsoft.com/office/drawing/2014/main" id="{43DA8219-5151-F300-9B04-F6DD80ABC852}"/>
              </a:ext>
            </a:extLst>
          </p:cNvPr>
          <p:cNvPicPr>
            <a:picLocks noChangeAspect="1"/>
          </p:cNvPicPr>
          <p:nvPr/>
        </p:nvPicPr>
        <p:blipFill>
          <a:blip r:embed="rId4"/>
          <a:stretch>
            <a:fillRect/>
          </a:stretch>
        </p:blipFill>
        <p:spPr>
          <a:xfrm>
            <a:off x="17063975" y="290798"/>
            <a:ext cx="15521734" cy="7874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ctrTitle" idx="4294967295"/>
          </p:nvPr>
        </p:nvSpPr>
        <p:spPr>
          <a:xfrm>
            <a:off x="789475" y="734275"/>
            <a:ext cx="30674400" cy="91353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 Questions</a:t>
            </a:r>
            <a:r>
              <a:rPr lang="en" sz="4800" b="1"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dk2"/>
                </a:solidFill>
                <a:latin typeface="Open Sans"/>
                <a:ea typeface="Open Sans"/>
                <a:cs typeface="Open Sans"/>
                <a:sym typeface="Open Sans"/>
              </a:rPr>
              <a:t>Which charts would you want to include in the BVIR that Management would need and why?</a:t>
            </a:r>
            <a:r>
              <a:rPr lang="en" sz="4800" dirty="0">
                <a:solidFill>
                  <a:schemeClr val="dk2"/>
                </a:solidFill>
                <a:latin typeface="Open Sans"/>
                <a:ea typeface="Open Sans"/>
                <a:cs typeface="Open Sans"/>
                <a:sym typeface="Open Sans"/>
              </a:rPr>
              <a:t> </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Move the Orange boxes to the correct column below</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a:t>
            </a:r>
            <a:r>
              <a:rPr lang="en-US" sz="4800" dirty="0">
                <a:solidFill>
                  <a:schemeClr val="dk2"/>
                </a:solidFill>
                <a:latin typeface="Open Sans"/>
                <a:ea typeface="Open Sans"/>
                <a:cs typeface="Open Sans"/>
                <a:sym typeface="Open Sans"/>
              </a:rPr>
              <a:t>We utilize burn down charts to monitor the progress of each sprint, while burn up charts focus on the overall iterations. Burn up charts also highlight the addition of new tasks over time. Additionally, teams use the Committed vs. Delivered Chart to track their planned story points and compare them with the actual points delivered.</a:t>
            </a:r>
            <a:r>
              <a:rPr lang="en" sz="4800" dirty="0">
                <a:solidFill>
                  <a:schemeClr val="dk2"/>
                </a:solidFill>
                <a:latin typeface="Open Sans"/>
                <a:ea typeface="Open Sans"/>
                <a:cs typeface="Open Sans"/>
                <a:sym typeface="Open Sans"/>
              </a:rPr>
              <a:t>]</a:t>
            </a: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cxnSp>
        <p:nvCxnSpPr>
          <p:cNvPr id="195" name="Google Shape;195;p28"/>
          <p:cNvCxnSpPr>
            <a:stCxn id="194" idx="2"/>
          </p:cNvCxnSpPr>
          <p:nvPr/>
        </p:nvCxnSpPr>
        <p:spPr>
          <a:xfrm>
            <a:off x="16126675" y="9869575"/>
            <a:ext cx="64200" cy="11151600"/>
          </a:xfrm>
          <a:prstGeom prst="straightConnector1">
            <a:avLst/>
          </a:prstGeom>
          <a:noFill/>
          <a:ln w="9525" cap="flat" cmpd="sng">
            <a:solidFill>
              <a:schemeClr val="dk2"/>
            </a:solidFill>
            <a:prstDash val="solid"/>
            <a:round/>
            <a:headEnd type="none" w="med" len="med"/>
            <a:tailEnd type="none" w="med" len="med"/>
          </a:ln>
        </p:spPr>
      </p:cxnSp>
      <p:sp>
        <p:nvSpPr>
          <p:cNvPr id="196" name="Google Shape;196;p28"/>
          <p:cNvSpPr txBox="1"/>
          <p:nvPr/>
        </p:nvSpPr>
        <p:spPr>
          <a:xfrm>
            <a:off x="3995525" y="9839750"/>
            <a:ext cx="3965700" cy="1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latin typeface="Open Sans"/>
                <a:ea typeface="Open Sans"/>
                <a:cs typeface="Open Sans"/>
                <a:sym typeface="Open Sans"/>
              </a:rPr>
              <a:t>Included</a:t>
            </a:r>
            <a:endParaRPr sz="6000">
              <a:latin typeface="Open Sans"/>
              <a:ea typeface="Open Sans"/>
              <a:cs typeface="Open Sans"/>
              <a:sym typeface="Open Sans"/>
            </a:endParaRPr>
          </a:p>
        </p:txBody>
      </p:sp>
      <p:sp>
        <p:nvSpPr>
          <p:cNvPr id="197" name="Google Shape;197;p28"/>
          <p:cNvSpPr txBox="1"/>
          <p:nvPr/>
        </p:nvSpPr>
        <p:spPr>
          <a:xfrm>
            <a:off x="19977625" y="9839750"/>
            <a:ext cx="6235200" cy="146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0">
                <a:latin typeface="Open Sans"/>
                <a:ea typeface="Open Sans"/>
                <a:cs typeface="Open Sans"/>
                <a:sym typeface="Open Sans"/>
              </a:rPr>
              <a:t>Not included</a:t>
            </a:r>
            <a:endParaRPr sz="6000">
              <a:latin typeface="Open Sans"/>
              <a:ea typeface="Open Sans"/>
              <a:cs typeface="Open Sans"/>
              <a:sym typeface="Open Sans"/>
            </a:endParaRPr>
          </a:p>
          <a:p>
            <a:pPr marL="0" lvl="0" indent="0" algn="l" rtl="0">
              <a:spcBef>
                <a:spcPts val="0"/>
              </a:spcBef>
              <a:spcAft>
                <a:spcPts val="0"/>
              </a:spcAft>
              <a:buNone/>
            </a:pPr>
            <a:endParaRPr sz="6000">
              <a:latin typeface="Open Sans"/>
              <a:ea typeface="Open Sans"/>
              <a:cs typeface="Open Sans"/>
              <a:sym typeface="Open Sans"/>
            </a:endParaRPr>
          </a:p>
        </p:txBody>
      </p:sp>
      <p:sp>
        <p:nvSpPr>
          <p:cNvPr id="198" name="Google Shape;198;p28"/>
          <p:cNvSpPr txBox="1"/>
          <p:nvPr/>
        </p:nvSpPr>
        <p:spPr>
          <a:xfrm>
            <a:off x="2617225" y="12665900"/>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a:solidFill>
                  <a:schemeClr val="dk2"/>
                </a:solidFill>
                <a:latin typeface="Open Sans"/>
                <a:ea typeface="Open Sans"/>
                <a:cs typeface="Open Sans"/>
                <a:sym typeface="Open Sans"/>
              </a:rPr>
              <a:t>Burn Down Charts</a:t>
            </a:r>
            <a:endParaRPr sz="6000">
              <a:latin typeface="Open Sans"/>
              <a:ea typeface="Open Sans"/>
              <a:cs typeface="Open Sans"/>
              <a:sym typeface="Open Sans"/>
            </a:endParaRPr>
          </a:p>
        </p:txBody>
      </p:sp>
      <p:sp>
        <p:nvSpPr>
          <p:cNvPr id="199" name="Google Shape;199;p28"/>
          <p:cNvSpPr txBox="1"/>
          <p:nvPr/>
        </p:nvSpPr>
        <p:spPr>
          <a:xfrm>
            <a:off x="2743675" y="14567300"/>
            <a:ext cx="69774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Burn Up Charts</a:t>
            </a:r>
            <a:endParaRPr sz="6000" dirty="0">
              <a:latin typeface="Open Sans"/>
              <a:ea typeface="Open Sans"/>
              <a:cs typeface="Open Sans"/>
              <a:sym typeface="Open Sans"/>
            </a:endParaRPr>
          </a:p>
        </p:txBody>
      </p:sp>
      <p:sp>
        <p:nvSpPr>
          <p:cNvPr id="200" name="Google Shape;200;p28"/>
          <p:cNvSpPr txBox="1"/>
          <p:nvPr/>
        </p:nvSpPr>
        <p:spPr>
          <a:xfrm>
            <a:off x="1703850" y="16712300"/>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a:solidFill>
                  <a:schemeClr val="dk2"/>
                </a:solidFill>
                <a:latin typeface="Open Sans"/>
                <a:ea typeface="Open Sans"/>
                <a:cs typeface="Open Sans"/>
                <a:sym typeface="Open Sans"/>
              </a:rPr>
              <a:t>Committed vs. Delivered Chart</a:t>
            </a:r>
            <a:endParaRPr sz="6000">
              <a:latin typeface="Open Sans"/>
              <a:ea typeface="Open Sans"/>
              <a:cs typeface="Open Sans"/>
              <a:sym typeface="Open Sans"/>
            </a:endParaRPr>
          </a:p>
        </p:txBody>
      </p:sp>
      <p:sp>
        <p:nvSpPr>
          <p:cNvPr id="201" name="Google Shape;201;p28"/>
          <p:cNvSpPr txBox="1"/>
          <p:nvPr/>
        </p:nvSpPr>
        <p:spPr>
          <a:xfrm>
            <a:off x="17925175" y="12782037"/>
            <a:ext cx="10340100" cy="1072500"/>
          </a:xfrm>
          <a:prstGeom prst="rect">
            <a:avLst/>
          </a:prstGeom>
          <a:solidFill>
            <a:srgbClr val="FF9900"/>
          </a:solidFill>
          <a:ln w="28575" cap="flat" cmpd="sng">
            <a:solidFill>
              <a:srgbClr val="FF9900"/>
            </a:solidFill>
            <a:prstDash val="solid"/>
            <a:round/>
            <a:headEnd type="none" w="sm" len="sm"/>
            <a:tailEnd type="none" w="sm" len="sm"/>
          </a:ln>
        </p:spPr>
        <p:txBody>
          <a:bodyPr spcFirstLastPara="1" wrap="square" lIns="91425" tIns="91425" rIns="91425" bIns="91425" anchor="t" anchorCtr="0">
            <a:noAutofit/>
          </a:bodyPr>
          <a:lstStyle/>
          <a:p>
            <a:pPr marL="457200" lvl="0" indent="0" algn="ctr" rtl="0">
              <a:spcBef>
                <a:spcPts val="0"/>
              </a:spcBef>
              <a:spcAft>
                <a:spcPts val="0"/>
              </a:spcAft>
              <a:buNone/>
            </a:pPr>
            <a:r>
              <a:rPr lang="en" sz="4800" dirty="0">
                <a:solidFill>
                  <a:schemeClr val="dk2"/>
                </a:solidFill>
                <a:latin typeface="Open Sans"/>
                <a:ea typeface="Open Sans"/>
                <a:cs typeface="Open Sans"/>
                <a:sym typeface="Open Sans"/>
              </a:rPr>
              <a:t>Story Point Cost per Team</a:t>
            </a:r>
            <a:endParaRPr sz="4800" dirty="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dirty="0">
              <a:solidFill>
                <a:schemeClr val="dk2"/>
              </a:solidFill>
              <a:latin typeface="Open Sans"/>
              <a:ea typeface="Open Sans"/>
              <a:cs typeface="Open Sans"/>
              <a:sym typeface="Open Sans"/>
            </a:endParaRPr>
          </a:p>
          <a:p>
            <a:pPr marL="457200" lvl="0" indent="0" algn="ctr" rtl="0">
              <a:spcBef>
                <a:spcPts val="0"/>
              </a:spcBef>
              <a:spcAft>
                <a:spcPts val="0"/>
              </a:spcAft>
              <a:buNone/>
            </a:pPr>
            <a:endParaRPr sz="4800" dirty="0">
              <a:solidFill>
                <a:schemeClr val="dk2"/>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9"/>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Questions to answer before you start the BVIR</a:t>
            </a:r>
            <a:endParaRPr sz="4800" b="1" dirty="0">
              <a:latin typeface="Open Sans"/>
              <a:ea typeface="Open Sans"/>
              <a:cs typeface="Open Sans"/>
              <a:sym typeface="Open Sans"/>
            </a:endParaRPr>
          </a:p>
          <a:p>
            <a:pPr marL="45720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dk2"/>
                </a:solidFill>
                <a:latin typeface="Open Sans"/>
                <a:ea typeface="Open Sans"/>
                <a:cs typeface="Open Sans"/>
                <a:sym typeface="Open Sans"/>
              </a:rPr>
              <a:t>What would tell Management if they want to know the details about actual stories?</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[Select from the choices below]</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"While I understand that you want to get into individual stories and know all the details, we would prefer that Management spends your valuable time guiding and influencing the Roadmap and direction of the project and leave the story delivery to the Teams you have empowered."</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Absolutely, let's get into the details!</a:t>
            </a:r>
            <a:endParaRPr sz="4800" dirty="0">
              <a:solidFill>
                <a:schemeClr val="dk2"/>
              </a:solidFill>
              <a:latin typeface="Open Sans"/>
              <a:ea typeface="Open Sans"/>
              <a:cs typeface="Open Sans"/>
              <a:sym typeface="Open Sans"/>
            </a:endParaRPr>
          </a:p>
          <a:p>
            <a:pPr marL="457200" lvl="0" indent="-533400" algn="l" rtl="0">
              <a:spcBef>
                <a:spcPts val="0"/>
              </a:spcBef>
              <a:spcAft>
                <a:spcPts val="0"/>
              </a:spcAft>
              <a:buClr>
                <a:schemeClr val="dk2"/>
              </a:buClr>
              <a:buSzPts val="4800"/>
              <a:buFont typeface="Open Sans"/>
              <a:buAutoNum type="arabicPeriod"/>
            </a:pPr>
            <a:r>
              <a:rPr lang="en" sz="4800" dirty="0">
                <a:solidFill>
                  <a:schemeClr val="dk2"/>
                </a:solidFill>
                <a:latin typeface="Open Sans"/>
                <a:ea typeface="Open Sans"/>
                <a:cs typeface="Open Sans"/>
                <a:sym typeface="Open Sans"/>
              </a:rPr>
              <a:t>No, that is none of your business</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Which of the above did you choose (1,2,3) and why?</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r>
              <a:rPr lang="en" sz="4800" dirty="0">
                <a:solidFill>
                  <a:schemeClr val="dk2"/>
                </a:solidFill>
                <a:latin typeface="Open Sans"/>
                <a:ea typeface="Open Sans"/>
                <a:cs typeface="Open Sans"/>
                <a:sym typeface="Open Sans"/>
              </a:rPr>
              <a:t>[</a:t>
            </a:r>
            <a:r>
              <a:rPr lang="en-US" sz="4800" dirty="0">
                <a:solidFill>
                  <a:schemeClr val="dk2"/>
                </a:solidFill>
                <a:latin typeface="Open Sans"/>
                <a:ea typeface="Open Sans"/>
                <a:cs typeface="Open Sans"/>
                <a:sym typeface="Open Sans"/>
              </a:rPr>
              <a:t>1 - The Roadmap and direction of the project were correct. This response respects Management’s role while reinforcing Agile principles of team autonomy and trust. It ensures Management focuses on strategic direction, while the empowered team handles execution.</a:t>
            </a:r>
            <a:r>
              <a:rPr lang="en" sz="4800" dirty="0">
                <a:solidFill>
                  <a:schemeClr val="dk2"/>
                </a:solidFill>
                <a:latin typeface="Open Sans"/>
                <a:ea typeface="Open Sans"/>
                <a:cs typeface="Open Sans"/>
                <a:sym typeface="Open Sans"/>
              </a:rPr>
              <a:t>]</a:t>
            </a: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2626020" y="56262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Questions to answer before you start the BVIR</a:t>
            </a:r>
            <a:endParaRPr sz="4800" b="1" dirty="0">
              <a:latin typeface="Open Sans"/>
              <a:ea typeface="Open Sans"/>
              <a:cs typeface="Open Sans"/>
              <a:sym typeface="Open Sans"/>
            </a:endParaRPr>
          </a:p>
          <a:p>
            <a:pPr marL="45720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b="1" dirty="0">
                <a:solidFill>
                  <a:schemeClr val="dk2"/>
                </a:solidFill>
                <a:latin typeface="Open Sans"/>
                <a:ea typeface="Open Sans"/>
                <a:cs typeface="Open Sans"/>
                <a:sym typeface="Open Sans"/>
              </a:rPr>
              <a:t>Is it project considered a failure because backlog items still remain? Explain. </a:t>
            </a:r>
            <a:endParaRPr sz="4800" b="1"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4800" dirty="0">
                <a:solidFill>
                  <a:schemeClr val="dk2"/>
                </a:solidFill>
                <a:latin typeface="Open Sans"/>
                <a:ea typeface="Open Sans"/>
                <a:cs typeface="Open Sans"/>
                <a:sym typeface="Open Sans"/>
              </a:rPr>
              <a:t>[</a:t>
            </a:r>
            <a:r>
              <a:rPr lang="en-US" sz="4800" dirty="0">
                <a:solidFill>
                  <a:schemeClr val="dk2"/>
                </a:solidFill>
                <a:latin typeface="Open Sans"/>
                <a:ea typeface="Open Sans"/>
                <a:cs typeface="Open Sans"/>
                <a:sym typeface="Open Sans"/>
              </a:rPr>
              <a:t>No, the project is not considered a failure just because backlog items remain. In Agile, it is normal for the backlog to evolve continuously; success is measured by delivering a working MVP that meets the highest-priority customer needs within the planned timebox.</a:t>
            </a:r>
            <a:r>
              <a:rPr lang="en" sz="4800" dirty="0">
                <a:solidFill>
                  <a:schemeClr val="dk2"/>
                </a:solidFill>
                <a:latin typeface="Open Sans"/>
                <a:ea typeface="Open Sans"/>
                <a:cs typeface="Open Sans"/>
                <a:sym typeface="Open Sans"/>
              </a:rPr>
              <a:t>]</a:t>
            </a: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ctrTitle" idx="4294967295"/>
          </p:nvPr>
        </p:nvSpPr>
        <p:spPr>
          <a:xfrm>
            <a:off x="772125" y="578950"/>
            <a:ext cx="30674400" cy="80517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Creating the BVIR for Management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Instructions:</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Start by creating your own BVIR. From the charts and sections below, please drag and drop items you would like to display to convey the story behind the MVP project</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[Cut and paste items from this section and add them to the next slide. Remember to fill in information in the boxes where it is needed]</a:t>
            </a: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
        <p:nvSpPr>
          <p:cNvPr id="217" name="Google Shape;217;p31"/>
          <p:cNvSpPr txBox="1"/>
          <p:nvPr/>
        </p:nvSpPr>
        <p:spPr>
          <a:xfrm>
            <a:off x="1267775" y="8630650"/>
            <a:ext cx="10251300" cy="28500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rtl="0">
              <a:spcBef>
                <a:spcPts val="0"/>
              </a:spcBef>
              <a:spcAft>
                <a:spcPts val="0"/>
              </a:spcAft>
              <a:buNone/>
            </a:pPr>
            <a:r>
              <a:rPr lang="en-US" sz="4400" u="sng" dirty="0">
                <a:solidFill>
                  <a:srgbClr val="000000"/>
                </a:solidFill>
              </a:rPr>
              <a:t>MNP Vision: We are building a world class e-commerce platform aiming at provide the world-class online shopping experience.</a:t>
            </a:r>
          </a:p>
        </p:txBody>
      </p:sp>
      <p:sp>
        <p:nvSpPr>
          <p:cNvPr id="218" name="Google Shape;218;p31"/>
          <p:cNvSpPr txBox="1"/>
          <p:nvPr/>
        </p:nvSpPr>
        <p:spPr>
          <a:xfrm>
            <a:off x="12865425" y="8630650"/>
            <a:ext cx="4070700" cy="64845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US" sz="9600" dirty="0" err="1">
                <a:solidFill>
                  <a:srgbClr val="000000"/>
                </a:solidFill>
              </a:rPr>
              <a:t>CodeStorm</a:t>
            </a:r>
            <a:endParaRPr sz="9600" dirty="0">
              <a:solidFill>
                <a:srgbClr val="000000"/>
              </a:solidFill>
            </a:endParaRPr>
          </a:p>
        </p:txBody>
      </p:sp>
      <p:sp>
        <p:nvSpPr>
          <p:cNvPr id="219" name="Google Shape;219;p31"/>
          <p:cNvSpPr txBox="1"/>
          <p:nvPr/>
        </p:nvSpPr>
        <p:spPr>
          <a:xfrm>
            <a:off x="20296700" y="7986875"/>
            <a:ext cx="10251300" cy="3549600"/>
          </a:xfrm>
          <a:prstGeom prst="rect">
            <a:avLst/>
          </a:prstGeom>
          <a:noFill/>
          <a:ln w="9525" cap="flat" cmpd="sng">
            <a:solidFill>
              <a:srgbClr val="000000"/>
            </a:solidFill>
            <a:prstDash val="solid"/>
            <a:round/>
            <a:headEnd type="none" w="sm" len="sm"/>
            <a:tailEnd type="none" w="sm" len="sm"/>
          </a:ln>
        </p:spPr>
        <p:txBody>
          <a:bodyPr spcFirstLastPara="1" wrap="square" lIns="341325" tIns="341325" rIns="341325" bIns="341325" anchor="t" anchorCtr="0">
            <a:noAutofit/>
          </a:bodyPr>
          <a:lstStyle/>
          <a:p>
            <a:pPr marL="0" lvl="0" indent="0" algn="ctr" rtl="0">
              <a:spcBef>
                <a:spcPts val="0"/>
              </a:spcBef>
              <a:spcAft>
                <a:spcPts val="0"/>
              </a:spcAft>
              <a:buNone/>
            </a:pPr>
            <a:r>
              <a:rPr lang="en" sz="9000" u="sng">
                <a:solidFill>
                  <a:srgbClr val="000000"/>
                </a:solidFill>
              </a:rPr>
              <a:t>Roadmap</a:t>
            </a:r>
            <a:endParaRPr sz="9000" u="sng">
              <a:solidFill>
                <a:srgbClr val="000000"/>
              </a:solidFill>
            </a:endParaRPr>
          </a:p>
          <a:p>
            <a:pPr marL="0" lvl="0" indent="0" algn="ctr" rtl="0">
              <a:spcBef>
                <a:spcPts val="0"/>
              </a:spcBef>
              <a:spcAft>
                <a:spcPts val="0"/>
              </a:spcAft>
              <a:buNone/>
            </a:pPr>
            <a:endParaRPr sz="9000">
              <a:solidFill>
                <a:srgbClr val="000000"/>
              </a:solidFill>
            </a:endParaRPr>
          </a:p>
          <a:p>
            <a:pPr marL="0" lvl="0" indent="0" algn="ctr" rtl="0">
              <a:spcBef>
                <a:spcPts val="0"/>
              </a:spcBef>
              <a:spcAft>
                <a:spcPts val="0"/>
              </a:spcAft>
              <a:buNone/>
            </a:pPr>
            <a:endParaRPr sz="9000">
              <a:solidFill>
                <a:srgbClr val="000000"/>
              </a:solidFill>
            </a:endParaRPr>
          </a:p>
        </p:txBody>
      </p:sp>
      <p:sp>
        <p:nvSpPr>
          <p:cNvPr id="220" name="Google Shape;220;p31"/>
          <p:cNvSpPr txBox="1"/>
          <p:nvPr/>
        </p:nvSpPr>
        <p:spPr>
          <a:xfrm>
            <a:off x="21039200" y="12056575"/>
            <a:ext cx="8766300" cy="4317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7000">
                <a:solidFill>
                  <a:srgbClr val="000000"/>
                </a:solidFill>
              </a:rPr>
              <a:t>Chart Comparing Sprint Velocity of Teams 1 vs Team 2</a:t>
            </a:r>
            <a:endParaRPr sz="7000">
              <a:solidFill>
                <a:srgbClr val="000000"/>
              </a:solidFill>
            </a:endParaRPr>
          </a:p>
        </p:txBody>
      </p:sp>
      <p:sp>
        <p:nvSpPr>
          <p:cNvPr id="221" name="Google Shape;221;p31"/>
          <p:cNvSpPr txBox="1"/>
          <p:nvPr/>
        </p:nvSpPr>
        <p:spPr>
          <a:xfrm>
            <a:off x="10972775" y="16082725"/>
            <a:ext cx="8766300" cy="43170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341325" tIns="341325" rIns="341325" bIns="341325" anchor="ctr" anchorCtr="0">
            <a:noAutofit/>
          </a:bodyPr>
          <a:lstStyle/>
          <a:p>
            <a:pPr marL="0" lvl="0" indent="0" algn="ctr" rtl="0">
              <a:spcBef>
                <a:spcPts val="0"/>
              </a:spcBef>
              <a:spcAft>
                <a:spcPts val="0"/>
              </a:spcAft>
              <a:buNone/>
            </a:pPr>
            <a:r>
              <a:rPr lang="en" sz="7000">
                <a:solidFill>
                  <a:srgbClr val="000000"/>
                </a:solidFill>
              </a:rPr>
              <a:t>Chart showing cost per story point</a:t>
            </a:r>
            <a:endParaRPr sz="7000">
              <a:solidFill>
                <a:srgbClr val="000000"/>
              </a:solidFill>
            </a:endParaRPr>
          </a:p>
        </p:txBody>
      </p:sp>
      <p:pic>
        <p:nvPicPr>
          <p:cNvPr id="222" name="Google Shape;222;p31" title="Chart"/>
          <p:cNvPicPr preferRelativeResize="0"/>
          <p:nvPr/>
        </p:nvPicPr>
        <p:blipFill>
          <a:blip r:embed="rId3">
            <a:alphaModFix/>
          </a:blip>
          <a:stretch>
            <a:fillRect/>
          </a:stretch>
        </p:blipFill>
        <p:spPr>
          <a:xfrm>
            <a:off x="1267775" y="12056514"/>
            <a:ext cx="8237074" cy="4317100"/>
          </a:xfrm>
          <a:prstGeom prst="rect">
            <a:avLst/>
          </a:prstGeom>
          <a:noFill/>
          <a:ln>
            <a:noFill/>
          </a:ln>
        </p:spPr>
      </p:pic>
      <p:pic>
        <p:nvPicPr>
          <p:cNvPr id="223" name="Google Shape;223;p31" title="Chart"/>
          <p:cNvPicPr preferRelativeResize="0"/>
          <p:nvPr/>
        </p:nvPicPr>
        <p:blipFill>
          <a:blip r:embed="rId4">
            <a:alphaModFix/>
          </a:blip>
          <a:stretch>
            <a:fillRect/>
          </a:stretch>
        </p:blipFill>
        <p:spPr>
          <a:xfrm>
            <a:off x="1605925" y="17083100"/>
            <a:ext cx="7560774" cy="3938150"/>
          </a:xfrm>
          <a:prstGeom prst="rect">
            <a:avLst/>
          </a:prstGeom>
          <a:noFill/>
          <a:ln>
            <a:noFill/>
          </a:ln>
        </p:spPr>
      </p:pic>
      <p:pic>
        <p:nvPicPr>
          <p:cNvPr id="224" name="Google Shape;224;p31"/>
          <p:cNvPicPr preferRelativeResize="0"/>
          <p:nvPr/>
        </p:nvPicPr>
        <p:blipFill>
          <a:blip r:embed="rId5">
            <a:alphaModFix/>
          </a:blip>
          <a:stretch>
            <a:fillRect/>
          </a:stretch>
        </p:blipFill>
        <p:spPr>
          <a:xfrm>
            <a:off x="21774175" y="16893675"/>
            <a:ext cx="7296338" cy="4317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Sprints 1-3</a:t>
            </a:r>
            <a:endParaRPr/>
          </a:p>
        </p:txBody>
      </p:sp>
      <p:sp>
        <p:nvSpPr>
          <p:cNvPr id="92" name="Google Shape;92;p14"/>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2"/>
          <p:cNvSpPr txBox="1">
            <a:spLocks noGrp="1"/>
          </p:cNvSpPr>
          <p:nvPr>
            <p:ph type="title" idx="4294967295"/>
          </p:nvPr>
        </p:nvSpPr>
        <p:spPr>
          <a:xfrm>
            <a:off x="1826600" y="384725"/>
            <a:ext cx="277629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a:latin typeface="Open Sans"/>
                <a:ea typeface="Open Sans"/>
                <a:cs typeface="Open Sans"/>
                <a:sym typeface="Open Sans"/>
              </a:rPr>
              <a:t>BVIR for Management</a:t>
            </a:r>
            <a:endParaRPr sz="6200" b="1">
              <a:latin typeface="Open Sans"/>
              <a:ea typeface="Open Sans"/>
              <a:cs typeface="Open Sans"/>
              <a:sym typeface="Open Sans"/>
            </a:endParaRPr>
          </a:p>
          <a:p>
            <a:pPr marL="0" lvl="0" indent="0" algn="l" rtl="0">
              <a:spcBef>
                <a:spcPts val="0"/>
              </a:spcBef>
              <a:spcAft>
                <a:spcPts val="0"/>
              </a:spcAft>
              <a:buNone/>
            </a:pPr>
            <a:r>
              <a:rPr lang="en" sz="6200" b="1">
                <a:latin typeface="Open Sans"/>
                <a:ea typeface="Open Sans"/>
                <a:cs typeface="Open Sans"/>
                <a:sym typeface="Open Sans"/>
              </a:rPr>
              <a:t>[Use this slide to create your BVIR. We have not provided a template for this, you get to decide what it looks like using the information from the previous slide]</a:t>
            </a:r>
            <a:endParaRPr sz="6200" b="1">
              <a:latin typeface="Open Sans"/>
              <a:ea typeface="Open Sans"/>
              <a:cs typeface="Open Sans"/>
              <a:sym typeface="Open Sans"/>
            </a:endParaRPr>
          </a:p>
          <a:p>
            <a:pPr marL="0" lvl="0" indent="0" algn="l" rtl="0">
              <a:spcBef>
                <a:spcPts val="0"/>
              </a:spcBef>
              <a:spcAft>
                <a:spcPts val="0"/>
              </a:spcAft>
              <a:buNone/>
            </a:pPr>
            <a:endParaRPr sz="4800">
              <a:latin typeface="Open Sans"/>
              <a:ea typeface="Open Sans"/>
              <a:cs typeface="Open Sans"/>
              <a:sym typeface="Open Sans"/>
            </a:endParaRPr>
          </a:p>
          <a:p>
            <a:pPr marL="0" lvl="0" indent="0" algn="l" rtl="0">
              <a:spcBef>
                <a:spcPts val="0"/>
              </a:spcBef>
              <a:spcAft>
                <a:spcPts val="0"/>
              </a:spcAft>
              <a:buNone/>
            </a:pPr>
            <a:endParaRPr sz="480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a:latin typeface="Open Sans"/>
              <a:ea typeface="Open Sans"/>
              <a:cs typeface="Open Sans"/>
              <a:sym typeface="Open Sans"/>
            </a:endParaRPr>
          </a:p>
          <a:p>
            <a:pPr marL="0" lvl="0" indent="0" algn="l" rtl="0">
              <a:spcBef>
                <a:spcPts val="0"/>
              </a:spcBef>
              <a:spcAft>
                <a:spcPts val="0"/>
              </a:spcAft>
              <a:buNone/>
            </a:pPr>
            <a:endParaRPr sz="4800">
              <a:latin typeface="Open Sans"/>
              <a:ea typeface="Open Sans"/>
              <a:cs typeface="Open Sans"/>
              <a:sym typeface="Open Sans"/>
            </a:endParaRPr>
          </a:p>
        </p:txBody>
      </p:sp>
      <p:pic>
        <p:nvPicPr>
          <p:cNvPr id="2" name="Picture 1">
            <a:extLst>
              <a:ext uri="{FF2B5EF4-FFF2-40B4-BE49-F238E27FC236}">
                <a16:creationId xmlns:a16="http://schemas.microsoft.com/office/drawing/2014/main" id="{0B5855C0-C7D0-83D7-1B76-E3CFF5B65AF9}"/>
              </a:ext>
            </a:extLst>
          </p:cNvPr>
          <p:cNvPicPr>
            <a:picLocks noChangeAspect="1"/>
          </p:cNvPicPr>
          <p:nvPr/>
        </p:nvPicPr>
        <p:blipFill>
          <a:blip r:embed="rId3"/>
          <a:stretch>
            <a:fillRect/>
          </a:stretch>
        </p:blipFill>
        <p:spPr>
          <a:xfrm>
            <a:off x="937466" y="14137215"/>
            <a:ext cx="13512956" cy="6746700"/>
          </a:xfrm>
          <a:prstGeom prst="rect">
            <a:avLst/>
          </a:prstGeom>
        </p:spPr>
      </p:pic>
      <p:pic>
        <p:nvPicPr>
          <p:cNvPr id="3" name="Picture 2">
            <a:extLst>
              <a:ext uri="{FF2B5EF4-FFF2-40B4-BE49-F238E27FC236}">
                <a16:creationId xmlns:a16="http://schemas.microsoft.com/office/drawing/2014/main" id="{947F447B-E6D2-F4A1-9144-B0A98694D415}"/>
              </a:ext>
            </a:extLst>
          </p:cNvPr>
          <p:cNvPicPr>
            <a:picLocks noChangeAspect="1"/>
          </p:cNvPicPr>
          <p:nvPr/>
        </p:nvPicPr>
        <p:blipFill>
          <a:blip r:embed="rId4"/>
          <a:stretch>
            <a:fillRect/>
          </a:stretch>
        </p:blipFill>
        <p:spPr>
          <a:xfrm>
            <a:off x="937466" y="5878798"/>
            <a:ext cx="15521734" cy="7874000"/>
          </a:xfrm>
          <a:prstGeom prst="rect">
            <a:avLst/>
          </a:prstGeom>
        </p:spPr>
      </p:pic>
      <p:pic>
        <p:nvPicPr>
          <p:cNvPr id="4" name="图片 1">
            <a:extLst>
              <a:ext uri="{FF2B5EF4-FFF2-40B4-BE49-F238E27FC236}">
                <a16:creationId xmlns:a16="http://schemas.microsoft.com/office/drawing/2014/main" id="{4D7FF469-A4B6-AC0F-F33C-20B2A269A958}"/>
              </a:ext>
            </a:extLst>
          </p:cNvPr>
          <p:cNvPicPr>
            <a:picLocks noChangeAspect="1"/>
          </p:cNvPicPr>
          <p:nvPr/>
        </p:nvPicPr>
        <p:blipFill>
          <a:blip r:embed="rId5"/>
          <a:stretch>
            <a:fillRect/>
          </a:stretch>
        </p:blipFill>
        <p:spPr>
          <a:xfrm>
            <a:off x="17839721" y="5878798"/>
            <a:ext cx="12843479" cy="7513432"/>
          </a:xfrm>
          <a:prstGeom prst="rect">
            <a:avLst/>
          </a:prstGeom>
        </p:spPr>
      </p:pic>
      <p:pic>
        <p:nvPicPr>
          <p:cNvPr id="5" name="图片 4">
            <a:extLst>
              <a:ext uri="{FF2B5EF4-FFF2-40B4-BE49-F238E27FC236}">
                <a16:creationId xmlns:a16="http://schemas.microsoft.com/office/drawing/2014/main" id="{02CD4413-DD07-6660-6A41-1DA17B9B0A81}"/>
              </a:ext>
            </a:extLst>
          </p:cNvPr>
          <p:cNvPicPr>
            <a:picLocks noChangeAspect="1"/>
          </p:cNvPicPr>
          <p:nvPr/>
        </p:nvPicPr>
        <p:blipFill>
          <a:blip r:embed="rId6"/>
          <a:stretch>
            <a:fillRect/>
          </a:stretch>
        </p:blipFill>
        <p:spPr>
          <a:xfrm>
            <a:off x="18933421" y="13392230"/>
            <a:ext cx="11749779" cy="82406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28D5136C-9159-41B0-0AD6-96739D1F7E5A}"/>
            </a:ext>
          </a:extLst>
        </p:cNvPr>
        <p:cNvGrpSpPr/>
        <p:nvPr/>
      </p:nvGrpSpPr>
      <p:grpSpPr>
        <a:xfrm>
          <a:off x="0" y="0"/>
          <a:ext cx="0" cy="0"/>
          <a:chOff x="0" y="0"/>
          <a:chExt cx="0" cy="0"/>
        </a:xfrm>
      </p:grpSpPr>
      <p:sp>
        <p:nvSpPr>
          <p:cNvPr id="229" name="Google Shape;229;p32">
            <a:extLst>
              <a:ext uri="{FF2B5EF4-FFF2-40B4-BE49-F238E27FC236}">
                <a16:creationId xmlns:a16="http://schemas.microsoft.com/office/drawing/2014/main" id="{F7ECEE08-FFC2-A98E-FE1D-AB8B144CF739}"/>
              </a:ext>
            </a:extLst>
          </p:cNvPr>
          <p:cNvSpPr txBox="1">
            <a:spLocks noGrp="1"/>
          </p:cNvSpPr>
          <p:nvPr>
            <p:ph type="title" idx="4294967295"/>
          </p:nvPr>
        </p:nvSpPr>
        <p:spPr>
          <a:xfrm>
            <a:off x="1826600" y="384725"/>
            <a:ext cx="277629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US" sz="6200" b="1" dirty="0">
                <a:latin typeface="Open Sans"/>
                <a:ea typeface="Open Sans"/>
                <a:cs typeface="Open Sans"/>
                <a:sym typeface="Open Sans"/>
              </a:rPr>
              <a:t>Roadmap</a:t>
            </a:r>
            <a:endParaRPr sz="4800" dirty="0">
              <a:latin typeface="Open Sans"/>
              <a:ea typeface="Open Sans"/>
              <a:cs typeface="Open Sans"/>
              <a:sym typeface="Open Sans"/>
            </a:endParaRPr>
          </a:p>
        </p:txBody>
      </p:sp>
      <p:pic>
        <p:nvPicPr>
          <p:cNvPr id="6" name="图片 1">
            <a:extLst>
              <a:ext uri="{FF2B5EF4-FFF2-40B4-BE49-F238E27FC236}">
                <a16:creationId xmlns:a16="http://schemas.microsoft.com/office/drawing/2014/main" id="{7A1A4603-A7D7-99A1-B5B8-405138B2FA1F}"/>
              </a:ext>
            </a:extLst>
          </p:cNvPr>
          <p:cNvPicPr>
            <a:picLocks noChangeAspect="1"/>
          </p:cNvPicPr>
          <p:nvPr/>
        </p:nvPicPr>
        <p:blipFill>
          <a:blip r:embed="rId3"/>
          <a:stretch>
            <a:fillRect/>
          </a:stretch>
        </p:blipFill>
        <p:spPr>
          <a:xfrm>
            <a:off x="1197393" y="6696897"/>
            <a:ext cx="29943007" cy="11303479"/>
          </a:xfrm>
          <a:prstGeom prst="rect">
            <a:avLst/>
          </a:prstGeom>
        </p:spPr>
      </p:pic>
    </p:spTree>
    <p:extLst>
      <p:ext uri="{BB962C8B-B14F-4D97-AF65-F5344CB8AC3E}">
        <p14:creationId xmlns:p14="http://schemas.microsoft.com/office/powerpoint/2010/main" val="498702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a:spLocks noGrp="1"/>
          </p:cNvSpPr>
          <p:nvPr>
            <p:ph type="title" idx="4294967295"/>
          </p:nvPr>
        </p:nvSpPr>
        <p:spPr>
          <a:xfrm>
            <a:off x="1826600" y="384725"/>
            <a:ext cx="27762900" cy="194064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BVIR for Management</a:t>
            </a:r>
            <a:endParaRPr sz="6200" b="1" dirty="0">
              <a:latin typeface="Open Sans"/>
              <a:ea typeface="Open Sans"/>
              <a:cs typeface="Open Sans"/>
              <a:sym typeface="Open Sans"/>
            </a:endParaRPr>
          </a:p>
          <a:p>
            <a:pPr marL="0" lvl="0" indent="0" algn="l" rtl="0">
              <a:spcBef>
                <a:spcPts val="0"/>
              </a:spcBef>
              <a:spcAft>
                <a:spcPts val="0"/>
              </a:spcAft>
              <a:buNone/>
            </a:pPr>
            <a:r>
              <a:rPr lang="en" sz="6200" b="1" dirty="0">
                <a:latin typeface="Open Sans"/>
                <a:ea typeface="Open Sans"/>
                <a:cs typeface="Open Sans"/>
                <a:sym typeface="Open Sans"/>
              </a:rPr>
              <a:t>[Now that yo</a:t>
            </a:r>
            <a:r>
              <a:rPr lang="en" sz="6200" dirty="0">
                <a:latin typeface="Open Sans"/>
                <a:ea typeface="Open Sans"/>
                <a:cs typeface="Open Sans"/>
                <a:sym typeface="Open Sans"/>
              </a:rPr>
              <a:t>u have created your BVIR for management, you need to create a video or written narrative explaining the MVP delivery status.</a:t>
            </a:r>
            <a:endParaRPr sz="6200" dirty="0">
              <a:latin typeface="Open Sans"/>
              <a:ea typeface="Open Sans"/>
              <a:cs typeface="Open Sans"/>
              <a:sym typeface="Open Sans"/>
            </a:endParaRPr>
          </a:p>
          <a:p>
            <a:pPr marL="0" lvl="0" indent="0" algn="l" rtl="0">
              <a:spcBef>
                <a:spcPts val="0"/>
              </a:spcBef>
              <a:spcAft>
                <a:spcPts val="0"/>
              </a:spcAft>
              <a:buNone/>
            </a:pPr>
            <a:r>
              <a:rPr lang="en" sz="6200" b="1" dirty="0">
                <a:latin typeface="Open Sans"/>
                <a:ea typeface="Open Sans"/>
                <a:cs typeface="Open Sans"/>
                <a:sym typeface="Open Sans"/>
              </a:rPr>
              <a:t>Use this slide to </a:t>
            </a:r>
            <a:r>
              <a:rPr lang="en" sz="6200" dirty="0">
                <a:latin typeface="Open Sans"/>
                <a:ea typeface="Open Sans"/>
                <a:cs typeface="Open Sans"/>
                <a:sym typeface="Open Sans"/>
              </a:rPr>
              <a:t>write your narrative or plan what you want to say in your video. </a:t>
            </a:r>
            <a:r>
              <a:rPr lang="en" sz="6200" b="1" dirty="0">
                <a:latin typeface="Open Sans"/>
                <a:ea typeface="Open Sans"/>
                <a:cs typeface="Open Sans"/>
                <a:sym typeface="Open Sans"/>
              </a:rPr>
              <a:t>]</a:t>
            </a:r>
            <a:endParaRPr sz="62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dirty="0">
                <a:latin typeface="Open Sans"/>
                <a:ea typeface="Open Sans"/>
                <a:cs typeface="Open Sans"/>
                <a:sym typeface="Open Sans"/>
              </a:rPr>
              <a:t>Include (at the minimum) the following:</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76200" lvl="0" indent="-152400" algn="l" rtl="0">
              <a:spcBef>
                <a:spcPts val="0"/>
              </a:spcBef>
              <a:spcAft>
                <a:spcPts val="0"/>
              </a:spcAft>
              <a:buClr>
                <a:schemeClr val="dk2"/>
              </a:buClr>
              <a:buSzPts val="4800"/>
              <a:buFont typeface="Open Sans"/>
              <a:buAutoNum type="arabicPeriod"/>
            </a:pPr>
            <a:r>
              <a:rPr lang="en-US" sz="4800" dirty="0">
                <a:solidFill>
                  <a:schemeClr val="dk2"/>
                </a:solidFill>
                <a:latin typeface="Open Sans"/>
                <a:ea typeface="Open Sans"/>
                <a:cs typeface="Open Sans"/>
                <a:sym typeface="Open Sans"/>
              </a:rPr>
              <a:t>Team Name: </a:t>
            </a:r>
            <a:r>
              <a:rPr lang="en-US" sz="4800" dirty="0" err="1"/>
              <a:t>CodeStorm</a:t>
            </a:r>
            <a:br>
              <a:rPr lang="en-US" sz="4800" dirty="0"/>
            </a:br>
            <a:r>
              <a:rPr lang="en-US" sz="4800" dirty="0">
                <a:solidFill>
                  <a:schemeClr val="dk2"/>
                </a:solidFill>
                <a:latin typeface="Open Sans"/>
                <a:ea typeface="Open Sans"/>
                <a:cs typeface="Open Sans"/>
                <a:sym typeface="Open Sans"/>
              </a:rPr>
              <a:t>2.Vision: To deliver a modern, secure, and high-performing website that enables customers to easily browse, purchase, and interact with our software offerings while empowering internal teams with the tools they need to manage operations efficiently.</a:t>
            </a:r>
            <a:br>
              <a:rPr lang="en-US" sz="4800" dirty="0">
                <a:solidFill>
                  <a:schemeClr val="dk2"/>
                </a:solidFill>
                <a:latin typeface="Open Sans"/>
                <a:ea typeface="Open Sans"/>
                <a:cs typeface="Open Sans"/>
                <a:sym typeface="Open Sans"/>
              </a:rPr>
            </a:br>
            <a:r>
              <a:rPr lang="en-US" sz="4800" dirty="0">
                <a:solidFill>
                  <a:schemeClr val="dk2"/>
                </a:solidFill>
                <a:latin typeface="Open Sans"/>
                <a:ea typeface="Open Sans"/>
                <a:cs typeface="Open Sans"/>
                <a:sym typeface="Open Sans"/>
              </a:rPr>
              <a:t>3.Sprint Burn Down and Burn Up Charts (Sprints 1–6):Throughout the six sprints, burn down charts have shown a consistent reduction in story points, indicating steady progress. Burn up charts reflect the accumulation of completed work and clearly show that our MVP scope has been delivered as planned, with a few remaining lower-priority backlog items.</a:t>
            </a:r>
            <a:br>
              <a:rPr lang="en-US" sz="4800" dirty="0">
                <a:solidFill>
                  <a:schemeClr val="dk2"/>
                </a:solidFill>
                <a:latin typeface="Open Sans"/>
                <a:ea typeface="Open Sans"/>
                <a:cs typeface="Open Sans"/>
                <a:sym typeface="Open Sans"/>
              </a:rPr>
            </a:br>
            <a:r>
              <a:rPr lang="en-US" sz="4800" dirty="0">
                <a:solidFill>
                  <a:schemeClr val="dk2"/>
                </a:solidFill>
                <a:latin typeface="Open Sans"/>
                <a:ea typeface="Open Sans"/>
                <a:cs typeface="Open Sans"/>
                <a:sym typeface="Open Sans"/>
              </a:rPr>
              <a:t>4.Project Status: ✅ Complete The Minimum Viable Product (MVP) has been successfully delivered within the six sprint timeline. All critical user stories required for MVP are complete, and the product is ready for canary rollout as scheduled. Remaining items in the backlog are enhancements and not blockers for release.</a:t>
            </a: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457200" lvl="0" indent="0" algn="l" rtl="0">
              <a:spcBef>
                <a:spcPts val="0"/>
              </a:spcBef>
              <a:spcAft>
                <a:spcPts val="0"/>
              </a:spcAft>
              <a:buNone/>
            </a:pPr>
            <a:endParaRPr sz="4800" dirty="0">
              <a:solidFill>
                <a:schemeClr val="dk2"/>
              </a:solidFill>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2620050" y="2375040"/>
            <a:ext cx="276783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6200" b="1" dirty="0">
                <a:latin typeface="Open Sans"/>
                <a:ea typeface="Open Sans"/>
                <a:cs typeface="Open Sans"/>
                <a:sym typeface="Open Sans"/>
              </a:rPr>
              <a:t>Questions from Management (Using Videos would be great!)</a:t>
            </a:r>
            <a:endParaRPr sz="4800" dirty="0">
              <a:latin typeface="Open Sans"/>
              <a:ea typeface="Open Sans"/>
              <a:cs typeface="Open Sans"/>
              <a:sym typeface="Open Sans"/>
            </a:endParaRPr>
          </a:p>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Instructions:</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Watch the videos in the classroom.</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 sz="4800" b="1" dirty="0">
                <a:latin typeface="Open Sans"/>
                <a:ea typeface="Open Sans"/>
                <a:cs typeface="Open Sans"/>
                <a:sym typeface="Open Sans"/>
              </a:rPr>
              <a:t>Record your videos or provide your answers below. Remember to justify your answer.</a:t>
            </a:r>
            <a:endParaRPr sz="4800" b="1" dirty="0">
              <a:latin typeface="Open Sans"/>
              <a:ea typeface="Open Sans"/>
              <a:cs typeface="Open Sans"/>
              <a:sym typeface="Open Sans"/>
            </a:endParaRPr>
          </a:p>
          <a:p>
            <a:pPr marL="0" lvl="0" indent="0" algn="l" rtl="0">
              <a:spcBef>
                <a:spcPts val="0"/>
              </a:spcBef>
              <a:spcAft>
                <a:spcPts val="0"/>
              </a:spcAft>
              <a:buNone/>
            </a:pPr>
            <a:endParaRPr sz="4800" b="1" dirty="0">
              <a:latin typeface="Open Sans"/>
              <a:ea typeface="Open Sans"/>
              <a:cs typeface="Open Sans"/>
              <a:sym typeface="Open Sans"/>
            </a:endParaRPr>
          </a:p>
          <a:p>
            <a:pPr marL="0" lvl="0" indent="0" algn="l" rtl="0">
              <a:spcBef>
                <a:spcPts val="0"/>
              </a:spcBef>
              <a:spcAft>
                <a:spcPts val="0"/>
              </a:spcAft>
              <a:buNone/>
            </a:pPr>
            <a:r>
              <a:rPr lang="en-US" sz="4800" b="1" dirty="0">
                <a:latin typeface="Open Sans"/>
                <a:ea typeface="Open Sans"/>
                <a:cs typeface="Open Sans"/>
                <a:sym typeface="Open Sans"/>
              </a:rPr>
              <a:t>[Video #1 Answer]</a:t>
            </a:r>
            <a:br>
              <a:rPr lang="en-US" sz="4800" b="1" dirty="0">
                <a:latin typeface="Open Sans"/>
                <a:ea typeface="Open Sans"/>
                <a:cs typeface="Open Sans"/>
                <a:sym typeface="Open Sans"/>
              </a:rPr>
            </a:br>
            <a:r>
              <a:rPr lang="en-US" sz="4800" b="1" dirty="0">
                <a:latin typeface="Open Sans"/>
                <a:ea typeface="Open Sans"/>
                <a:cs typeface="Open Sans"/>
                <a:sym typeface="Open Sans"/>
              </a:rPr>
              <a:t>Hi Ms. CFO, one of </a:t>
            </a:r>
            <a:r>
              <a:rPr lang="en-US" sz="4800" b="1" dirty="0" err="1">
                <a:latin typeface="Open Sans"/>
                <a:ea typeface="Open Sans"/>
                <a:cs typeface="Open Sans"/>
                <a:sym typeface="Open Sans"/>
              </a:rPr>
              <a:t>Agile’s</a:t>
            </a:r>
            <a:r>
              <a:rPr lang="en-US" sz="4800" b="1" dirty="0">
                <a:latin typeface="Open Sans"/>
                <a:ea typeface="Open Sans"/>
                <a:cs typeface="Open Sans"/>
                <a:sym typeface="Open Sans"/>
              </a:rPr>
              <a:t> key principles is embracing iteration. While the initial release isn’t perfect, it includes the core functionality and has been well-received by users. We’ll continue to improve it through ongoing feedback and updates, making it safe and valuable to release now.</a:t>
            </a:r>
            <a:br>
              <a:rPr lang="en-US" sz="4800" b="1" dirty="0">
                <a:latin typeface="Open Sans"/>
                <a:ea typeface="Open Sans"/>
                <a:cs typeface="Open Sans"/>
                <a:sym typeface="Open Sans"/>
              </a:rPr>
            </a:br>
            <a:r>
              <a:rPr lang="en-US" sz="4800" b="1" dirty="0">
                <a:latin typeface="Open Sans"/>
                <a:ea typeface="Open Sans"/>
                <a:cs typeface="Open Sans"/>
                <a:sym typeface="Open Sans"/>
              </a:rPr>
              <a:t>[Video #2 Answer]</a:t>
            </a:r>
            <a:br>
              <a:rPr lang="en-US" sz="4800" b="1" dirty="0">
                <a:latin typeface="Open Sans"/>
                <a:ea typeface="Open Sans"/>
                <a:cs typeface="Open Sans"/>
                <a:sym typeface="Open Sans"/>
              </a:rPr>
            </a:br>
            <a:r>
              <a:rPr lang="en-US" sz="4800" b="1" dirty="0">
                <a:latin typeface="Open Sans"/>
                <a:ea typeface="Open Sans"/>
                <a:cs typeface="Open Sans"/>
                <a:sym typeface="Open Sans"/>
              </a:rPr>
              <a:t>Hi Ms. CMO, we acted swiftly in response to industry trends. Given the rise in cyberattacks affecting many software companies, addressing vulnerabilities immediately—rather than sticking rigidly to the original plan—helped us avoid greater risk and protect both users and business assets.</a:t>
            </a:r>
            <a:br>
              <a:rPr lang="en-US" sz="4800" b="1" dirty="0">
                <a:latin typeface="Open Sans"/>
                <a:ea typeface="Open Sans"/>
                <a:cs typeface="Open Sans"/>
                <a:sym typeface="Open Sans"/>
              </a:rPr>
            </a:br>
            <a:r>
              <a:rPr lang="en-US" sz="4800" b="1" dirty="0">
                <a:latin typeface="Open Sans"/>
                <a:ea typeface="Open Sans"/>
                <a:cs typeface="Open Sans"/>
                <a:sym typeface="Open Sans"/>
              </a:rPr>
              <a:t>[Video #3 Answer]</a:t>
            </a:r>
            <a:br>
              <a:rPr lang="en-US" sz="4800" b="1" dirty="0">
                <a:latin typeface="Open Sans"/>
                <a:ea typeface="Open Sans"/>
                <a:cs typeface="Open Sans"/>
                <a:sym typeface="Open Sans"/>
              </a:rPr>
            </a:br>
            <a:r>
              <a:rPr lang="en-US" sz="4800" b="1" dirty="0">
                <a:latin typeface="Open Sans"/>
                <a:ea typeface="Open Sans"/>
                <a:cs typeface="Open Sans"/>
                <a:sym typeface="Open Sans"/>
              </a:rPr>
              <a:t>Hi Mr. CEO, while around-the-clock work might offer a short-term fix, it's not sustainable. Agile promotes maintaining a steady, consistent work pace to protect team health and ensure long-term productivity without burnout.</a:t>
            </a:r>
            <a:br>
              <a:rPr lang="en-US" sz="4800" b="1" dirty="0">
                <a:latin typeface="Open Sans"/>
                <a:ea typeface="Open Sans"/>
                <a:cs typeface="Open Sans"/>
                <a:sym typeface="Open Sans"/>
              </a:rPr>
            </a:br>
            <a:r>
              <a:rPr lang="en-US" sz="4800" b="1" dirty="0">
                <a:latin typeface="Open Sans"/>
                <a:ea typeface="Open Sans"/>
                <a:cs typeface="Open Sans"/>
                <a:sym typeface="Open Sans"/>
              </a:rPr>
              <a:t>[Video #4 Answer]</a:t>
            </a:r>
            <a:br>
              <a:rPr lang="en-US" sz="4800" b="1" dirty="0">
                <a:latin typeface="Open Sans"/>
                <a:ea typeface="Open Sans"/>
                <a:cs typeface="Open Sans"/>
                <a:sym typeface="Open Sans"/>
              </a:rPr>
            </a:br>
            <a:r>
              <a:rPr lang="en-US" sz="4800" b="1" dirty="0">
                <a:latin typeface="Open Sans"/>
                <a:ea typeface="Open Sans"/>
                <a:cs typeface="Open Sans"/>
                <a:sym typeface="Open Sans"/>
              </a:rPr>
              <a:t>Absolutely—let’s move forward and bring this project to completion with full commitment.</a:t>
            </a:r>
            <a:endParaRPr lang="en-US" sz="4800" dirty="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subTitle" idx="4294967295"/>
          </p:nvPr>
        </p:nvSpPr>
        <p:spPr>
          <a:xfrm>
            <a:off x="1122000" y="1525600"/>
            <a:ext cx="16015200" cy="159348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sz="4800" b="1" dirty="0">
                <a:latin typeface="Open Sans"/>
                <a:ea typeface="Open Sans"/>
                <a:cs typeface="Open Sans"/>
                <a:sym typeface="Open Sans"/>
              </a:rPr>
              <a:t>What is your Velocity for the past 3 sprints?</a:t>
            </a:r>
            <a:endParaRPr sz="4800" b="1"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[22]</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How do you know your Velocity is correct?</a:t>
            </a:r>
            <a:endParaRPr sz="4800" b="1"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a:t>
            </a:r>
            <a:r>
              <a:rPr lang="zh-CN" altLang="en-US" sz="4800" dirty="0">
                <a:latin typeface="Open Sans"/>
                <a:ea typeface="Open Sans"/>
                <a:cs typeface="Open Sans"/>
                <a:sym typeface="Open Sans"/>
              </a:rPr>
              <a:t>（</a:t>
            </a:r>
            <a:r>
              <a:rPr lang="en-US" altLang="zh-CN" sz="4800" dirty="0">
                <a:latin typeface="Open Sans"/>
                <a:ea typeface="Open Sans"/>
                <a:cs typeface="Open Sans"/>
                <a:sym typeface="Open Sans"/>
              </a:rPr>
              <a:t>20+23+22</a:t>
            </a:r>
            <a:r>
              <a:rPr lang="zh-CN" altLang="en-US" sz="4800" dirty="0">
                <a:latin typeface="Open Sans"/>
                <a:ea typeface="Open Sans"/>
                <a:cs typeface="Open Sans"/>
                <a:sym typeface="Open Sans"/>
              </a:rPr>
              <a:t>）</a:t>
            </a:r>
            <a:r>
              <a:rPr lang="en-US" altLang="zh-CN" sz="4800" dirty="0">
                <a:latin typeface="Open Sans"/>
                <a:ea typeface="Open Sans"/>
                <a:cs typeface="Open Sans"/>
                <a:sym typeface="Open Sans"/>
              </a:rPr>
              <a:t>/</a:t>
            </a:r>
            <a:r>
              <a:rPr lang="zh-CN" altLang="en-US" sz="4800" dirty="0">
                <a:latin typeface="Open Sans"/>
                <a:ea typeface="Open Sans"/>
                <a:cs typeface="Open Sans"/>
                <a:sym typeface="Open Sans"/>
              </a:rPr>
              <a:t> </a:t>
            </a:r>
            <a:r>
              <a:rPr lang="en-US" altLang="zh-CN" sz="4800" dirty="0">
                <a:latin typeface="Open Sans"/>
                <a:ea typeface="Open Sans"/>
                <a:cs typeface="Open Sans"/>
                <a:sym typeface="Open Sans"/>
              </a:rPr>
              <a:t>3</a:t>
            </a:r>
            <a:r>
              <a:rPr lang="zh-CN" altLang="en-US" sz="4800" dirty="0">
                <a:latin typeface="Open Sans"/>
                <a:ea typeface="Open Sans"/>
                <a:cs typeface="Open Sans"/>
                <a:sym typeface="Open Sans"/>
              </a:rPr>
              <a:t> </a:t>
            </a:r>
            <a:r>
              <a:rPr lang="en-US" altLang="zh-CN" sz="4800" dirty="0">
                <a:latin typeface="Open Sans"/>
                <a:ea typeface="Open Sans"/>
                <a:cs typeface="Open Sans"/>
                <a:sym typeface="Open Sans"/>
              </a:rPr>
              <a:t>=</a:t>
            </a:r>
            <a:r>
              <a:rPr lang="zh-CN" altLang="en-US" sz="4800" dirty="0">
                <a:latin typeface="Open Sans"/>
                <a:ea typeface="Open Sans"/>
                <a:cs typeface="Open Sans"/>
                <a:sym typeface="Open Sans"/>
              </a:rPr>
              <a:t> </a:t>
            </a:r>
            <a:r>
              <a:rPr lang="en-US" altLang="zh-CN" sz="4800" dirty="0">
                <a:latin typeface="Open Sans"/>
                <a:ea typeface="Open Sans"/>
                <a:cs typeface="Open Sans"/>
                <a:sym typeface="Open Sans"/>
              </a:rPr>
              <a:t>22</a:t>
            </a:r>
            <a:r>
              <a:rPr lang="en" sz="4800" dirty="0">
                <a:latin typeface="Open Sans"/>
                <a:ea typeface="Open Sans"/>
                <a:cs typeface="Open Sans"/>
                <a:sym typeface="Open Sans"/>
              </a:rPr>
              <a: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DOWN chart look like for Sprints 1-3?</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[Place your chart to the right]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UP charts look like for Sprints 1-3?</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dirty="0">
                <a:latin typeface="Open Sans"/>
                <a:ea typeface="Open Sans"/>
                <a:cs typeface="Open Sans"/>
                <a:sym typeface="Open Sans"/>
              </a:rPr>
              <a:t>[Place your chart to the right]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How many points do you think the Team should commit to for Sprint 4 and justify your answer?</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4800" dirty="0">
                <a:latin typeface="Open Sans"/>
                <a:ea typeface="Open Sans"/>
                <a:cs typeface="Open Sans"/>
                <a:sym typeface="Open Sans"/>
              </a:rPr>
              <a:t>[</a:t>
            </a:r>
            <a:r>
              <a:rPr lang="en-GB" sz="4800" dirty="0">
                <a:latin typeface="Open Sans"/>
                <a:ea typeface="Open Sans"/>
                <a:cs typeface="Open Sans"/>
                <a:sym typeface="Open Sans"/>
              </a:rPr>
              <a:t>Around </a:t>
            </a:r>
            <a:r>
              <a:rPr lang="en-US" altLang="zh-CN" sz="4800" dirty="0">
                <a:latin typeface="Open Sans"/>
                <a:ea typeface="Open Sans"/>
                <a:cs typeface="Open Sans"/>
                <a:sym typeface="Open Sans"/>
              </a:rPr>
              <a:t>22, the velocity is supposed to be a stable number</a:t>
            </a:r>
            <a:r>
              <a:rPr lang="en" sz="4800" dirty="0">
                <a:latin typeface="Open Sans"/>
                <a:ea typeface="Open Sans"/>
                <a:cs typeface="Open Sans"/>
                <a:sym typeface="Open Sans"/>
              </a:rPr>
              <a:t>]</a:t>
            </a:r>
            <a:endParaRPr sz="4800" dirty="0">
              <a:latin typeface="Open Sans"/>
              <a:ea typeface="Open Sans"/>
              <a:cs typeface="Open Sans"/>
              <a:sym typeface="Open Sans"/>
            </a:endParaRPr>
          </a:p>
        </p:txBody>
      </p:sp>
      <p:sp>
        <p:nvSpPr>
          <p:cNvPr id="100" name="Google Shape;100;p15"/>
          <p:cNvSpPr txBox="1">
            <a:spLocks noGrp="1"/>
          </p:cNvSpPr>
          <p:nvPr>
            <p:ph type="subTitle" idx="4294967295"/>
          </p:nvPr>
        </p:nvSpPr>
        <p:spPr>
          <a:xfrm>
            <a:off x="321900"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Sprints 1-3 Questions</a:t>
            </a:r>
            <a:endParaRPr/>
          </a:p>
        </p:txBody>
      </p:sp>
      <p:pic>
        <p:nvPicPr>
          <p:cNvPr id="5" name="Picture 4">
            <a:extLst>
              <a:ext uri="{FF2B5EF4-FFF2-40B4-BE49-F238E27FC236}">
                <a16:creationId xmlns:a16="http://schemas.microsoft.com/office/drawing/2014/main" id="{F0108100-89C5-D0F3-23C8-C89F04EE110F}"/>
              </a:ext>
            </a:extLst>
          </p:cNvPr>
          <p:cNvPicPr>
            <a:picLocks noChangeAspect="1"/>
          </p:cNvPicPr>
          <p:nvPr/>
        </p:nvPicPr>
        <p:blipFill>
          <a:blip r:embed="rId3"/>
          <a:stretch>
            <a:fillRect/>
          </a:stretch>
        </p:blipFill>
        <p:spPr>
          <a:xfrm>
            <a:off x="17373137" y="12960507"/>
            <a:ext cx="14423263" cy="7459495"/>
          </a:xfrm>
          <a:prstGeom prst="rect">
            <a:avLst/>
          </a:prstGeom>
        </p:spPr>
      </p:pic>
      <p:pic>
        <p:nvPicPr>
          <p:cNvPr id="7" name="Picture 6">
            <a:extLst>
              <a:ext uri="{FF2B5EF4-FFF2-40B4-BE49-F238E27FC236}">
                <a16:creationId xmlns:a16="http://schemas.microsoft.com/office/drawing/2014/main" id="{3A34878A-C732-92F0-E98B-2B7DAC557097}"/>
              </a:ext>
            </a:extLst>
          </p:cNvPr>
          <p:cNvPicPr>
            <a:picLocks noChangeAspect="1"/>
          </p:cNvPicPr>
          <p:nvPr/>
        </p:nvPicPr>
        <p:blipFill>
          <a:blip r:embed="rId4"/>
          <a:stretch>
            <a:fillRect/>
          </a:stretch>
        </p:blipFill>
        <p:spPr>
          <a:xfrm>
            <a:off x="17137200" y="3513306"/>
            <a:ext cx="14548331" cy="74594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06" name="Google Shape;106;p16"/>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2" name="图片 6">
            <a:extLst>
              <a:ext uri="{FF2B5EF4-FFF2-40B4-BE49-F238E27FC236}">
                <a16:creationId xmlns:a16="http://schemas.microsoft.com/office/drawing/2014/main" id="{D8BA652E-49BD-F310-2171-6678150A44DE}"/>
              </a:ext>
            </a:extLst>
          </p:cNvPr>
          <p:cNvPicPr>
            <a:picLocks noChangeAspect="1"/>
          </p:cNvPicPr>
          <p:nvPr/>
        </p:nvPicPr>
        <p:blipFill>
          <a:blip r:embed="rId3"/>
          <a:stretch>
            <a:fillRect/>
          </a:stretch>
        </p:blipFill>
        <p:spPr>
          <a:xfrm>
            <a:off x="1737360" y="7034709"/>
            <a:ext cx="29443679" cy="7876183"/>
          </a:xfrm>
          <a:prstGeom prst="rect">
            <a:avLst/>
          </a:prstGeom>
        </p:spPr>
      </p:pic>
      <p:sp>
        <p:nvSpPr>
          <p:cNvPr id="3" name="Google Shape;105;p16">
            <a:extLst>
              <a:ext uri="{FF2B5EF4-FFF2-40B4-BE49-F238E27FC236}">
                <a16:creationId xmlns:a16="http://schemas.microsoft.com/office/drawing/2014/main" id="{FA17F535-8966-EA7A-9F0E-22C56BC36C48}"/>
              </a:ext>
            </a:extLst>
          </p:cNvPr>
          <p:cNvSpPr txBox="1">
            <a:spLocks/>
          </p:cNvSpPr>
          <p:nvPr/>
        </p:nvSpPr>
        <p:spPr>
          <a:xfrm>
            <a:off x="848020" y="2121040"/>
            <a:ext cx="27679200" cy="2283600"/>
          </a:xfrm>
          <a:prstGeom prst="rect">
            <a:avLst/>
          </a:prstGeom>
        </p:spPr>
        <p:txBody>
          <a:bodyPr spcFirstLastPara="1" wrap="square" lIns="349450" tIns="349450" rIns="349450" bIns="3494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9600" b="1" dirty="0"/>
              <a:t>Sprint 4 user stories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body" idx="4294967295"/>
          </p:nvPr>
        </p:nvSpPr>
        <p:spPr>
          <a:xfrm>
            <a:off x="242475" y="1138500"/>
            <a:ext cx="19380000" cy="192255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DOWN chart look like for Sprints 1-4?</a:t>
            </a:r>
            <a:r>
              <a:rPr lang="en" sz="4800" dirty="0">
                <a:latin typeface="Open Sans"/>
                <a:ea typeface="Open Sans"/>
                <a:cs typeface="Open Sans"/>
                <a:sym typeface="Open Sans"/>
              </a:rPr>
              <a:t> </a:t>
            </a:r>
            <a:endParaRPr sz="4800" dirty="0">
              <a:latin typeface="Open Sans"/>
              <a:ea typeface="Open Sans"/>
              <a:cs typeface="Open Sans"/>
              <a:sym typeface="Open Sans"/>
            </a:endParaRPr>
          </a:p>
          <a:p>
            <a:pPr marL="0" lvl="0" indent="0" algn="l" rtl="0">
              <a:spcBef>
                <a:spcPts val="6100"/>
              </a:spcBef>
              <a:spcAft>
                <a:spcPts val="0"/>
              </a:spcAft>
              <a:buNone/>
            </a:pPr>
            <a:r>
              <a:rPr lang="en"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would the BURN UP charts look like for Sprints 1-4?</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dirty="0">
                <a:latin typeface="Open Sans"/>
                <a:ea typeface="Open Sans"/>
                <a:cs typeface="Open Sans"/>
                <a:sym typeface="Open Sans"/>
              </a:rPr>
              <a:t>[Place your chart to the left]</a:t>
            </a:r>
            <a:endParaRPr sz="4800" dirty="0">
              <a:latin typeface="Open Sans"/>
              <a:ea typeface="Open Sans"/>
              <a:cs typeface="Open Sans"/>
              <a:sym typeface="Open Sans"/>
            </a:endParaRPr>
          </a:p>
          <a:p>
            <a:pPr marL="0" lvl="0" indent="0" algn="l" rtl="0">
              <a:spcBef>
                <a:spcPts val="6100"/>
              </a:spcBef>
              <a:spcAft>
                <a:spcPts val="0"/>
              </a:spcAft>
              <a:buNone/>
            </a:pPr>
            <a:r>
              <a:rPr lang="en" sz="4800" b="1" dirty="0">
                <a:latin typeface="Open Sans"/>
                <a:ea typeface="Open Sans"/>
                <a:cs typeface="Open Sans"/>
                <a:sym typeface="Open Sans"/>
              </a:rPr>
              <a:t>What Risks did you identify in Sprint 4 and how do they affect the project? (Note: These would be your narrative findings)</a:t>
            </a:r>
            <a:endParaRPr sz="4800" b="1"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dirty="0">
                <a:latin typeface="Open Sans"/>
                <a:ea typeface="Open Sans"/>
                <a:cs typeface="Open Sans"/>
                <a:sym typeface="Open Sans"/>
              </a:rPr>
              <a:t>[</a:t>
            </a:r>
            <a:r>
              <a:rPr lang="en-US" sz="4800" dirty="0">
                <a:latin typeface="Open Sans"/>
                <a:ea typeface="Open Sans"/>
                <a:cs typeface="Open Sans"/>
                <a:sym typeface="Open Sans"/>
              </a:rPr>
              <a:t>technical complexity around secure credit card handling and vulnerability scanning poses a risk of delays and compliance issues. Additionally, dependencies on managerial approvals and Git access could create bottlenecks that impact sprint completion.</a:t>
            </a:r>
            <a:r>
              <a:rPr lang="en" sz="4800" dirty="0">
                <a:latin typeface="Open Sans"/>
                <a:ea typeface="Open Sans"/>
                <a:cs typeface="Open Sans"/>
                <a:sym typeface="Open Sans"/>
              </a:rPr>
              <a:t>]</a:t>
            </a:r>
            <a:endParaRPr sz="4800" dirty="0">
              <a:latin typeface="Open Sans"/>
              <a:ea typeface="Open Sans"/>
              <a:cs typeface="Open Sans"/>
              <a:sym typeface="Open Sans"/>
            </a:endParaRPr>
          </a:p>
          <a:p>
            <a:pPr marL="0" lvl="0" indent="0" algn="l" rtl="0">
              <a:spcBef>
                <a:spcPts val="6100"/>
              </a:spcBef>
              <a:spcAft>
                <a:spcPts val="0"/>
              </a:spcAft>
              <a:buClr>
                <a:schemeClr val="dk1"/>
              </a:buClr>
              <a:buSzPts val="1100"/>
              <a:buFont typeface="Arial"/>
              <a:buNone/>
            </a:pPr>
            <a:r>
              <a:rPr lang="en" sz="4800" b="1" dirty="0">
                <a:latin typeface="Open Sans"/>
                <a:ea typeface="Open Sans"/>
                <a:cs typeface="Open Sans"/>
                <a:sym typeface="Open Sans"/>
              </a:rPr>
              <a:t>What Theme or Name did you give to Sprint 4? </a:t>
            </a:r>
            <a:endParaRPr sz="4800" b="1" dirty="0">
              <a:latin typeface="Open Sans"/>
              <a:ea typeface="Open Sans"/>
              <a:cs typeface="Open Sans"/>
              <a:sym typeface="Open Sans"/>
            </a:endParaRPr>
          </a:p>
          <a:p>
            <a:pPr marL="0" lvl="0" indent="0" algn="l" rtl="0">
              <a:spcBef>
                <a:spcPts val="6100"/>
              </a:spcBef>
              <a:spcAft>
                <a:spcPts val="6100"/>
              </a:spcAft>
              <a:buClr>
                <a:schemeClr val="dk1"/>
              </a:buClr>
              <a:buSzPts val="1100"/>
              <a:buFont typeface="Arial"/>
              <a:buNone/>
            </a:pPr>
            <a:r>
              <a:rPr lang="en" sz="4800" dirty="0">
                <a:latin typeface="Open Sans"/>
                <a:ea typeface="Open Sans"/>
                <a:cs typeface="Open Sans"/>
                <a:sym typeface="Open Sans"/>
              </a:rPr>
              <a:t>[</a:t>
            </a:r>
            <a:r>
              <a:rPr lang="en-US" sz="4800" dirty="0">
                <a:latin typeface="Open Sans"/>
                <a:ea typeface="Open Sans"/>
                <a:cs typeface="Open Sans"/>
                <a:sym typeface="Open Sans"/>
              </a:rPr>
              <a:t>Fortify</a:t>
            </a:r>
            <a:r>
              <a:rPr lang="en" sz="4800" dirty="0">
                <a:latin typeface="Open Sans"/>
                <a:ea typeface="Open Sans"/>
                <a:cs typeface="Open Sans"/>
                <a:sym typeface="Open Sans"/>
              </a:rPr>
              <a:t>]</a:t>
            </a:r>
            <a:endParaRPr sz="4800" dirty="0">
              <a:latin typeface="Open Sans"/>
              <a:ea typeface="Open Sans"/>
              <a:cs typeface="Open Sans"/>
              <a:sym typeface="Open Sans"/>
            </a:endParaRPr>
          </a:p>
        </p:txBody>
      </p:sp>
      <p:sp>
        <p:nvSpPr>
          <p:cNvPr id="119" name="Google Shape;119;p18"/>
          <p:cNvSpPr txBox="1">
            <a:spLocks noGrp="1"/>
          </p:cNvSpPr>
          <p:nvPr>
            <p:ph type="subTitle" idx="4294967295"/>
          </p:nvPr>
        </p:nvSpPr>
        <p:spPr>
          <a:xfrm>
            <a:off x="242475" y="-3"/>
            <a:ext cx="30674400" cy="21522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4 Questions</a:t>
            </a:r>
            <a:endParaRPr/>
          </a:p>
        </p:txBody>
      </p:sp>
      <p:pic>
        <p:nvPicPr>
          <p:cNvPr id="3" name="Picture 2">
            <a:extLst>
              <a:ext uri="{FF2B5EF4-FFF2-40B4-BE49-F238E27FC236}">
                <a16:creationId xmlns:a16="http://schemas.microsoft.com/office/drawing/2014/main" id="{E2440801-87C6-D9B1-7D98-935F663AF48C}"/>
              </a:ext>
            </a:extLst>
          </p:cNvPr>
          <p:cNvPicPr>
            <a:picLocks noChangeAspect="1"/>
          </p:cNvPicPr>
          <p:nvPr/>
        </p:nvPicPr>
        <p:blipFill>
          <a:blip r:embed="rId3"/>
          <a:stretch>
            <a:fillRect/>
          </a:stretch>
        </p:blipFill>
        <p:spPr>
          <a:xfrm>
            <a:off x="18034000" y="12896401"/>
            <a:ext cx="13727525" cy="7467599"/>
          </a:xfrm>
          <a:prstGeom prst="rect">
            <a:avLst/>
          </a:prstGeom>
        </p:spPr>
      </p:pic>
      <p:pic>
        <p:nvPicPr>
          <p:cNvPr id="5" name="Picture 4">
            <a:extLst>
              <a:ext uri="{FF2B5EF4-FFF2-40B4-BE49-F238E27FC236}">
                <a16:creationId xmlns:a16="http://schemas.microsoft.com/office/drawing/2014/main" id="{99F9A0D3-94A4-F318-2668-1599738AF4D5}"/>
              </a:ext>
            </a:extLst>
          </p:cNvPr>
          <p:cNvPicPr>
            <a:picLocks noChangeAspect="1"/>
          </p:cNvPicPr>
          <p:nvPr/>
        </p:nvPicPr>
        <p:blipFill>
          <a:blip r:embed="rId4"/>
          <a:stretch>
            <a:fillRect/>
          </a:stretch>
        </p:blipFill>
        <p:spPr>
          <a:xfrm>
            <a:off x="17976096" y="4199609"/>
            <a:ext cx="14699829" cy="746759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idx="4294967295"/>
          </p:nvPr>
        </p:nvSpPr>
        <p:spPr>
          <a:xfrm>
            <a:off x="714750" y="914400"/>
            <a:ext cx="4270200" cy="20116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US" sz="9600" dirty="0" err="1"/>
              <a:t>CodeStorm</a:t>
            </a:r>
            <a:endParaRPr sz="9600" dirty="0"/>
          </a:p>
        </p:txBody>
      </p:sp>
      <p:sp>
        <p:nvSpPr>
          <p:cNvPr id="125" name="Google Shape;125;p19"/>
          <p:cNvSpPr txBox="1">
            <a:spLocks noGrp="1"/>
          </p:cNvSpPr>
          <p:nvPr>
            <p:ph type="ctrTitle" idx="4294967295"/>
          </p:nvPr>
        </p:nvSpPr>
        <p:spPr>
          <a:xfrm>
            <a:off x="5837050" y="914400"/>
            <a:ext cx="11195700" cy="35817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None/>
            </a:pPr>
            <a:r>
              <a:rPr lang="en" sz="9000" u="sng" dirty="0"/>
              <a:t>Sprint 4 Name</a:t>
            </a:r>
            <a:endParaRPr sz="9000" u="sng" dirty="0"/>
          </a:p>
          <a:p>
            <a:pPr marL="0" lvl="0" indent="0" algn="l" rtl="0">
              <a:spcBef>
                <a:spcPts val="0"/>
              </a:spcBef>
              <a:spcAft>
                <a:spcPts val="0"/>
              </a:spcAft>
              <a:buNone/>
            </a:pPr>
            <a:r>
              <a:rPr lang="en" sz="9000" u="sng" dirty="0"/>
              <a:t>“</a:t>
            </a:r>
            <a:r>
              <a:rPr lang="en-US" sz="9000" u="sng" dirty="0"/>
              <a:t>Fortify</a:t>
            </a:r>
            <a:r>
              <a:rPr lang="en" sz="9000" u="sng" dirty="0"/>
              <a:t> “</a:t>
            </a:r>
            <a:endParaRPr sz="9000" u="sng" dirty="0"/>
          </a:p>
        </p:txBody>
      </p:sp>
      <p:sp>
        <p:nvSpPr>
          <p:cNvPr id="126" name="Google Shape;126;p19"/>
          <p:cNvSpPr txBox="1">
            <a:spLocks noGrp="1"/>
          </p:cNvSpPr>
          <p:nvPr>
            <p:ph type="ctrTitle" idx="4294967295"/>
          </p:nvPr>
        </p:nvSpPr>
        <p:spPr>
          <a:xfrm>
            <a:off x="5868275" y="5410500"/>
            <a:ext cx="11195700" cy="81519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t" anchorCtr="0">
            <a:noAutofit/>
          </a:bodyPr>
          <a:lstStyle/>
          <a:p>
            <a:pPr marL="0" lvl="0" indent="0" algn="l" rtl="0">
              <a:spcBef>
                <a:spcPts val="0"/>
              </a:spcBef>
              <a:spcAft>
                <a:spcPts val="0"/>
              </a:spcAft>
              <a:buClr>
                <a:schemeClr val="dk1"/>
              </a:buClr>
              <a:buSzPts val="1100"/>
              <a:buFont typeface="Arial"/>
              <a:buNone/>
            </a:pPr>
            <a:r>
              <a:rPr lang="en" sz="9000" u="sng" dirty="0"/>
              <a:t>User Stories in Sprint 4</a:t>
            </a:r>
            <a:endParaRPr sz="9000" u="sng" dirty="0"/>
          </a:p>
          <a:p>
            <a:pPr marL="0" lvl="0" indent="0" algn="l" rtl="0">
              <a:spcBef>
                <a:spcPts val="0"/>
              </a:spcBef>
              <a:spcAft>
                <a:spcPts val="0"/>
              </a:spcAft>
              <a:buClr>
                <a:schemeClr val="dk1"/>
              </a:buClr>
              <a:buSzPts val="1100"/>
              <a:buFont typeface="Arial"/>
              <a:buNone/>
            </a:pPr>
            <a:r>
              <a:rPr lang="en-US" sz="4500" dirty="0"/>
              <a:t>1. Story # 15 with 13 points</a:t>
            </a:r>
            <a:br>
              <a:rPr lang="en-US" sz="4500" dirty="0"/>
            </a:br>
            <a:r>
              <a:rPr lang="en-US" sz="4500" dirty="0"/>
              <a:t>2. Story # 21 with 8 points</a:t>
            </a:r>
            <a:br>
              <a:rPr lang="en-US" sz="4500" dirty="0"/>
            </a:br>
            <a:r>
              <a:rPr lang="en-US" sz="4500" dirty="0"/>
              <a:t>3. Story # 19 with 1 points</a:t>
            </a:r>
            <a:br>
              <a:rPr lang="en-US" sz="4500" dirty="0"/>
            </a:br>
            <a:r>
              <a:rPr lang="en-US" sz="4500" dirty="0"/>
              <a:t> vulnerabilities</a:t>
            </a:r>
            <a:br>
              <a:rPr lang="en-US" sz="4500" dirty="0"/>
            </a:br>
            <a:br>
              <a:rPr lang="en-US" sz="4500" dirty="0"/>
            </a:br>
            <a:r>
              <a:rPr lang="en-US" sz="4500" dirty="0"/>
              <a:t>Total Sprint 4 Points: 22</a:t>
            </a:r>
          </a:p>
        </p:txBody>
      </p:sp>
      <p:sp>
        <p:nvSpPr>
          <p:cNvPr id="127" name="Google Shape;127;p19"/>
          <p:cNvSpPr txBox="1">
            <a:spLocks noGrp="1"/>
          </p:cNvSpPr>
          <p:nvPr>
            <p:ph type="ctrTitle" idx="4294967295"/>
          </p:nvPr>
        </p:nvSpPr>
        <p:spPr>
          <a:xfrm>
            <a:off x="6387300" y="16217400"/>
            <a:ext cx="25811400" cy="4813800"/>
          </a:xfrm>
          <a:prstGeom prst="rect">
            <a:avLst/>
          </a:prstGeom>
          <a:ln w="9525" cap="flat" cmpd="sng">
            <a:solidFill>
              <a:srgbClr val="000000"/>
            </a:solidFill>
            <a:prstDash val="solid"/>
            <a:round/>
            <a:headEnd type="none" w="sm" len="sm"/>
            <a:tailEnd type="none" w="sm" len="sm"/>
          </a:ln>
        </p:spPr>
        <p:txBody>
          <a:bodyPr spcFirstLastPara="1" wrap="square" lIns="349450" tIns="349450" rIns="349450" bIns="349450" anchor="ctr" anchorCtr="0">
            <a:noAutofit/>
          </a:bodyPr>
          <a:lstStyle/>
          <a:p>
            <a:pPr marL="0" lvl="0" indent="0" algn="l" rtl="0">
              <a:spcBef>
                <a:spcPts val="0"/>
              </a:spcBef>
              <a:spcAft>
                <a:spcPts val="0"/>
              </a:spcAft>
              <a:buNone/>
            </a:pPr>
            <a:r>
              <a:rPr lang="en" sz="3200" dirty="0"/>
              <a:t>Narrative:</a:t>
            </a:r>
            <a:endParaRPr sz="3200" dirty="0"/>
          </a:p>
          <a:p>
            <a:pPr marL="0" lvl="0" indent="0" algn="l" rtl="0">
              <a:spcBef>
                <a:spcPts val="0"/>
              </a:spcBef>
              <a:spcAft>
                <a:spcPts val="0"/>
              </a:spcAft>
              <a:buNone/>
            </a:pPr>
            <a:r>
              <a:rPr lang="en-US" sz="3200" dirty="0" err="1"/>
              <a:t>Results:In</a:t>
            </a:r>
            <a:r>
              <a:rPr lang="en-US" sz="3200" dirty="0"/>
              <a:t> Sprint 4, Sam, the security professional, successfully identified and fixed vulnerabilities on the website to enhance security. Meanwhile, Debbie, the developer, ensured that the necessary software was installed on her system and gained access to Git for secure code management and version </a:t>
            </a:r>
            <a:r>
              <a:rPr lang="en-US" sz="3200" dirty="0" err="1"/>
              <a:t>control.Learnings:We</a:t>
            </a:r>
            <a:r>
              <a:rPr lang="en-US" sz="3200" dirty="0"/>
              <a:t> learned that prioritizing security in the early stages of development is critical to safeguard customer data and prevent potential breaches. Additionally, ensuring proper access to development tools like Git is essential for a smooth, secure </a:t>
            </a:r>
            <a:r>
              <a:rPr lang="en-US" sz="3200" dirty="0" err="1"/>
              <a:t>workflow.Risks:The</a:t>
            </a:r>
            <a:r>
              <a:rPr lang="en-US" sz="3200" dirty="0"/>
              <a:t> primary risk identified was that any unresolved vulnerabilities could lead to data breaches, compromising sensitive customer information and undermining trust in the platform. This could delay the project’s progress and affect the timely release of the MVP.</a:t>
            </a:r>
            <a:endParaRPr sz="3200" dirty="0"/>
          </a:p>
        </p:txBody>
      </p:sp>
      <p:sp>
        <p:nvSpPr>
          <p:cNvPr id="130" name="Google Shape;130;p19"/>
          <p:cNvSpPr txBox="1"/>
          <p:nvPr/>
        </p:nvSpPr>
        <p:spPr>
          <a:xfrm>
            <a:off x="6192525" y="105850"/>
            <a:ext cx="19385700" cy="7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100"/>
              <a:t>SPRINT 4 DEMO of Working Product</a:t>
            </a:r>
            <a:endParaRPr sz="3100"/>
          </a:p>
        </p:txBody>
      </p:sp>
      <p:pic>
        <p:nvPicPr>
          <p:cNvPr id="2" name="Picture 1">
            <a:extLst>
              <a:ext uri="{FF2B5EF4-FFF2-40B4-BE49-F238E27FC236}">
                <a16:creationId xmlns:a16="http://schemas.microsoft.com/office/drawing/2014/main" id="{AB18155C-4894-2385-0298-AE2660602367}"/>
              </a:ext>
            </a:extLst>
          </p:cNvPr>
          <p:cNvPicPr>
            <a:picLocks noChangeAspect="1"/>
          </p:cNvPicPr>
          <p:nvPr/>
        </p:nvPicPr>
        <p:blipFill>
          <a:blip r:embed="rId3"/>
          <a:stretch>
            <a:fillRect/>
          </a:stretch>
        </p:blipFill>
        <p:spPr>
          <a:xfrm>
            <a:off x="17947300" y="992251"/>
            <a:ext cx="13727525" cy="7467599"/>
          </a:xfrm>
          <a:prstGeom prst="rect">
            <a:avLst/>
          </a:prstGeom>
        </p:spPr>
      </p:pic>
      <p:pic>
        <p:nvPicPr>
          <p:cNvPr id="3" name="Picture 2">
            <a:extLst>
              <a:ext uri="{FF2B5EF4-FFF2-40B4-BE49-F238E27FC236}">
                <a16:creationId xmlns:a16="http://schemas.microsoft.com/office/drawing/2014/main" id="{7E410144-3412-701D-6E8B-D9A4411AB493}"/>
              </a:ext>
            </a:extLst>
          </p:cNvPr>
          <p:cNvPicPr>
            <a:picLocks noChangeAspect="1"/>
          </p:cNvPicPr>
          <p:nvPr/>
        </p:nvPicPr>
        <p:blipFill>
          <a:blip r:embed="rId4"/>
          <a:stretch>
            <a:fillRect/>
          </a:stretch>
        </p:blipFill>
        <p:spPr>
          <a:xfrm>
            <a:off x="17498871" y="8459850"/>
            <a:ext cx="14699829" cy="7467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2626020" y="5626240"/>
            <a:ext cx="27679200" cy="2283600"/>
          </a:xfrm>
          <a:prstGeom prst="rect">
            <a:avLst/>
          </a:prstGeom>
        </p:spPr>
        <p:txBody>
          <a:bodyPr spcFirstLastPara="1" wrap="square" lIns="349450" tIns="349450" rIns="349450" bIns="349450" anchor="t" anchorCtr="0">
            <a:noAutofit/>
          </a:bodyPr>
          <a:lstStyle/>
          <a:p>
            <a:pPr marL="0" lvl="0" indent="0" algn="l" rtl="0">
              <a:spcBef>
                <a:spcPts val="0"/>
              </a:spcBef>
              <a:spcAft>
                <a:spcPts val="0"/>
              </a:spcAft>
              <a:buNone/>
            </a:pPr>
            <a:r>
              <a:rPr lang="en"/>
              <a:t>Agile Communication</a:t>
            </a:r>
            <a:endParaRPr/>
          </a:p>
          <a:p>
            <a:pPr marL="0" lvl="0" indent="0" algn="l" rtl="0">
              <a:spcBef>
                <a:spcPts val="0"/>
              </a:spcBef>
              <a:spcAft>
                <a:spcPts val="0"/>
              </a:spcAft>
              <a:buNone/>
            </a:pPr>
            <a:r>
              <a:rPr lang="en"/>
              <a:t>Project </a:t>
            </a:r>
            <a:endParaRPr/>
          </a:p>
        </p:txBody>
      </p:sp>
      <p:sp>
        <p:nvSpPr>
          <p:cNvPr id="136" name="Google Shape;136;p20"/>
          <p:cNvSpPr txBox="1">
            <a:spLocks noGrp="1"/>
          </p:cNvSpPr>
          <p:nvPr>
            <p:ph type="body" idx="1"/>
          </p:nvPr>
        </p:nvSpPr>
        <p:spPr>
          <a:xfrm>
            <a:off x="2626020" y="8869867"/>
            <a:ext cx="27679200" cy="9647400"/>
          </a:xfrm>
          <a:prstGeom prst="rect">
            <a:avLst/>
          </a:prstGeom>
        </p:spPr>
        <p:txBody>
          <a:bodyPr spcFirstLastPara="1" wrap="square" lIns="349450" tIns="349450" rIns="349450" bIns="349450" anchor="t" anchorCtr="0">
            <a:noAutofit/>
          </a:bodyPr>
          <a:lstStyle/>
          <a:p>
            <a:pPr marL="0" lvl="0" indent="0" algn="l" rtl="0">
              <a:spcBef>
                <a:spcPts val="0"/>
              </a:spcBef>
              <a:spcAft>
                <a:spcPts val="6100"/>
              </a:spcAft>
              <a:buNone/>
            </a:pPr>
            <a:r>
              <a:rPr lang="en"/>
              <a:t>Sprint 5</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5" name="Picture 4">
            <a:extLst>
              <a:ext uri="{FF2B5EF4-FFF2-40B4-BE49-F238E27FC236}">
                <a16:creationId xmlns:a16="http://schemas.microsoft.com/office/drawing/2014/main" id="{B6924E64-02A5-5A7A-999F-73C6051DF741}"/>
              </a:ext>
            </a:extLst>
          </p:cNvPr>
          <p:cNvPicPr>
            <a:picLocks noChangeAspect="1"/>
          </p:cNvPicPr>
          <p:nvPr/>
        </p:nvPicPr>
        <p:blipFill>
          <a:blip r:embed="rId3"/>
          <a:stretch>
            <a:fillRect/>
          </a:stretch>
        </p:blipFill>
        <p:spPr>
          <a:xfrm>
            <a:off x="1250118" y="6756400"/>
            <a:ext cx="29991882" cy="8534400"/>
          </a:xfrm>
          <a:prstGeom prst="rect">
            <a:avLst/>
          </a:prstGeom>
        </p:spPr>
      </p:pic>
      <p:sp>
        <p:nvSpPr>
          <p:cNvPr id="6" name="Google Shape;105;p16">
            <a:extLst>
              <a:ext uri="{FF2B5EF4-FFF2-40B4-BE49-F238E27FC236}">
                <a16:creationId xmlns:a16="http://schemas.microsoft.com/office/drawing/2014/main" id="{97352694-6649-2611-9EE0-BA401F1694A2}"/>
              </a:ext>
            </a:extLst>
          </p:cNvPr>
          <p:cNvSpPr txBox="1">
            <a:spLocks/>
          </p:cNvSpPr>
          <p:nvPr/>
        </p:nvSpPr>
        <p:spPr>
          <a:xfrm>
            <a:off x="848020" y="2121040"/>
            <a:ext cx="27679200" cy="2283600"/>
          </a:xfrm>
          <a:prstGeom prst="rect">
            <a:avLst/>
          </a:prstGeom>
        </p:spPr>
        <p:txBody>
          <a:bodyPr spcFirstLastPara="1" wrap="square" lIns="349450" tIns="349450" rIns="349450" bIns="34945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9600" b="1" dirty="0"/>
              <a:t>Sprint 5 user stories</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f1e79fc-1f4d-4187-a67d-c1c5354c13f8}" enabled="1" method="Standard" siteId="{e1304ad9-93ba-4557-8b20-8c1c1143b399}" contentBits="2" removed="0"/>
</clbl:labelList>
</file>

<file path=docProps/app.xml><?xml version="1.0" encoding="utf-8"?>
<Properties xmlns="http://schemas.openxmlformats.org/officeDocument/2006/extended-properties" xmlns:vt="http://schemas.openxmlformats.org/officeDocument/2006/docPropsVTypes">
  <TotalTime>90</TotalTime>
  <Words>1923</Words>
  <Application>Microsoft Office PowerPoint</Application>
  <PresentationFormat>Custom</PresentationFormat>
  <Paragraphs>144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Lato</vt:lpstr>
      <vt:lpstr>Raleway</vt:lpstr>
      <vt:lpstr>Open Sans</vt:lpstr>
      <vt:lpstr>Calibri</vt:lpstr>
      <vt:lpstr>Streamline</vt:lpstr>
      <vt:lpstr>Agile Communication Project </vt:lpstr>
      <vt:lpstr>Agile Communication Project </vt:lpstr>
      <vt:lpstr>PowerPoint Presentation</vt:lpstr>
      <vt:lpstr>Agile Communication Project </vt:lpstr>
      <vt:lpstr>PowerPoint Presentation</vt:lpstr>
      <vt:lpstr>PowerPoint Presentation</vt:lpstr>
      <vt:lpstr>CodeStorm</vt:lpstr>
      <vt:lpstr>Agile Communication Project </vt:lpstr>
      <vt:lpstr>PowerPoint Presentation</vt:lpstr>
      <vt:lpstr>PowerPoint Presentation</vt:lpstr>
      <vt:lpstr>CodeStorm</vt:lpstr>
      <vt:lpstr>Agile Communication Project </vt:lpstr>
      <vt:lpstr>PowerPoint Presentation</vt:lpstr>
      <vt:lpstr>PowerPoint Presentation</vt:lpstr>
      <vt:lpstr>CodeStorm</vt:lpstr>
      <vt:lpstr>BVIR for Management Questions   Which charts would you want to include in the BVIR that Management would need and why?  Move the Orange boxes to the correct column below [We utilize burn down charts to monitor the progress of each sprint, while burn up charts focus on the overall iterations. Burn up charts also highlight the addition of new tasks over time. Additionally, teams use the Committed vs. Delivered Chart to track their planned story points and compare them with the actual points delivered.]    </vt:lpstr>
      <vt:lpstr>Creating the BVIR for Management  Questions to answer before you start the BVIR  What would tell Management if they want to know the details about actual stories? [Select from the choices below] "While I understand that you want to get into individual stories and know all the details, we would prefer that Management spends your valuable time guiding and influencing the Roadmap and direction of the project and leave the story delivery to the Teams you have empowered." Absolutely, let's get into the details! No, that is none of your business  Which of the above did you choose (1,2,3) and why? [1 - The Roadmap and direction of the project were correct. This response respects Management’s role while reinforcing Agile principles of team autonomy and trust. It ensures Management focuses on strategic direction, while the empowered team handles execution.]    </vt:lpstr>
      <vt:lpstr>Creating the BVIR for Management Questions to answer before you start the BVIR  Is it project considered a failure because backlog items still remain? Explain.  [No, the project is not considered a failure just because backlog items remain. In Agile, it is normal for the backlog to evolve continuously; success is measured by delivering a working MVP that meets the highest-priority customer needs within the planned timebox.]   </vt:lpstr>
      <vt:lpstr>Creating the BVIR for Management  Instructions:  Start by creating your own BVIR. From the charts and sections below, please drag and drop items you would like to display to convey the story behind the MVP project  [Cut and paste items from this section and add them to the next slide. Remember to fill in information in the boxes where it is needed] </vt:lpstr>
      <vt:lpstr>BVIR for Management [Use this slide to create your BVIR. We have not provided a template for this, you get to decide what it looks like using the information from the previous slide]    </vt:lpstr>
      <vt:lpstr>Roadmap</vt:lpstr>
      <vt:lpstr>BVIR for Management [Now that you have created your BVIR for management, you need to create a video or written narrative explaining the MVP delivery status. Use this slide to write your narrative or plan what you want to say in your video. ]  Include (at the minimum) the following:  Team Name: CodeStorm 2.Vision: To deliver a modern, secure, and high-performing website that enables customers to easily browse, purchase, and interact with our software offerings while empowering internal teams with the tools they need to manage operations efficiently. 3.Sprint Burn Down and Burn Up Charts (Sprints 1–6):Throughout the six sprints, burn down charts have shown a consistent reduction in story points, indicating steady progress. Burn up charts reflect the accumulation of completed work and clearly show that our MVP scope has been delivered as planned, with a few remaining lower-priority backlog items. 4.Project Status: ✅ Complete The Minimum Viable Product (MVP) has been successfully delivered within the six sprint timeline. All critical user stories required for MVP are complete, and the product is ready for canary rollout as scheduled. Remaining items in the backlog are enhancements and not blockers for release.    </vt:lpstr>
      <vt:lpstr>Questions from Management (Using Videos would be great!)  Instructions:  Watch the videos in the classroom.  Record your videos or provide your answers below. Remember to justify your answer.  [Video #1 Answer] Hi Ms. CFO, one of Agile’s key principles is embracing iteration. While the initial release isn’t perfect, it includes the core functionality and has been well-received by users. We’ll continue to improve it through ongoing feedback and updates, making it safe and valuable to release now. [Video #2 Answer] Hi Ms. CMO, we acted swiftly in response to industry trends. Given the rise in cyberattacks affecting many software companies, addressing vulnerabilities immediately—rather than sticking rigidly to the original plan—helped us avoid greater risk and protect both users and business assets. [Video #3 Answer] Hi Mr. CEO, while around-the-clock work might offer a short-term fix, it's not sustainable. Agile promotes maintaining a steady, consistent work pace to protect team health and ensure long-term productivity without burnout. [Video #4 Answer] Absolutely—let’s move forward and bring this project to completion with full commitment.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Salma Attia | Ejada Systems</cp:lastModifiedBy>
  <cp:revision>22</cp:revision>
  <dcterms:modified xsi:type="dcterms:W3CDTF">2025-05-05T08:35:13Z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Streamline:3</vt:lpwstr>
  </property>
  <property fmtid="{D5CDD505-2E9C-101B-9397-08002B2CF9AE}" pid="3" name="ClassificationContentMarkingFooterText">
    <vt:lpwstr>Ejada Internal Use Only</vt:lpwstr>
  </property>
</Properties>
</file>