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F4FD"/>
    <a:srgbClr val="0066FF"/>
    <a:srgbClr val="04E7F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8C9EE-61A8-4B87-A15E-FD0DC2E8E24E}" v="305" dt="2024-04-09T02:19:29.247"/>
    <p1510:client id="{BF444911-23F8-40DA-B5F8-DB14BF8BDD87}" v="1260" dt="2024-04-09T02:21:0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eb094448a92cd2/Documentos/SAIC_Exporta_202448_81488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142905074087684"/>
          <c:y val="1.9294220259218182E-2"/>
          <c:w val="0.68138914927992777"/>
          <c:h val="0.682288178502209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[SAIC_Exporta_202448_8148821.xlsx]Hoja1!$T$3</c:f>
              <c:strCache>
                <c:ptCount val="1"/>
                <c:pt idx="0">
                  <c:v>Personal ocupado total - Hombres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[SAIC_Exporta_202448_8148821.xlsx]Hoja1!$S$4:$S$13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[SAIC_Exporta_202448_8148821.xlsx]Hoja1!$T$4:$T$13</c:f>
              <c:numCache>
                <c:formatCode>General</c:formatCode>
                <c:ptCount val="10"/>
                <c:pt idx="0">
                  <c:v>18755</c:v>
                </c:pt>
                <c:pt idx="1">
                  <c:v>14154</c:v>
                </c:pt>
                <c:pt idx="2">
                  <c:v>4375</c:v>
                </c:pt>
                <c:pt idx="3">
                  <c:v>970</c:v>
                </c:pt>
                <c:pt idx="4">
                  <c:v>22596</c:v>
                </c:pt>
                <c:pt idx="5">
                  <c:v>404</c:v>
                </c:pt>
                <c:pt idx="6">
                  <c:v>4026</c:v>
                </c:pt>
                <c:pt idx="7">
                  <c:v>1613</c:v>
                </c:pt>
                <c:pt idx="8">
                  <c:v>13323</c:v>
                </c:pt>
                <c:pt idx="9">
                  <c:v>6564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3-4149-A6BB-C8407236E98A}"/>
            </c:ext>
          </c:extLst>
        </c:ser>
        <c:ser>
          <c:idx val="1"/>
          <c:order val="1"/>
          <c:tx>
            <c:strRef>
              <c:f>[SAIC_Exporta_202448_8148821.xlsx]Hoja1!$U$3</c:f>
              <c:strCache>
                <c:ptCount val="1"/>
                <c:pt idx="0">
                  <c:v>Personal ocupado total - Mujeres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[SAIC_Exporta_202448_8148821.xlsx]Hoja1!$S$4:$S$13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[SAIC_Exporta_202448_8148821.xlsx]Hoja1!$U$4:$U$13</c:f>
              <c:numCache>
                <c:formatCode>General</c:formatCode>
                <c:ptCount val="10"/>
                <c:pt idx="0">
                  <c:v>23486</c:v>
                </c:pt>
                <c:pt idx="1">
                  <c:v>15190</c:v>
                </c:pt>
                <c:pt idx="2">
                  <c:v>4332</c:v>
                </c:pt>
                <c:pt idx="3">
                  <c:v>2351</c:v>
                </c:pt>
                <c:pt idx="4">
                  <c:v>22861</c:v>
                </c:pt>
                <c:pt idx="5">
                  <c:v>417</c:v>
                </c:pt>
                <c:pt idx="6">
                  <c:v>4416</c:v>
                </c:pt>
                <c:pt idx="7">
                  <c:v>2239</c:v>
                </c:pt>
                <c:pt idx="8">
                  <c:v>12034</c:v>
                </c:pt>
                <c:pt idx="9">
                  <c:v>6638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3-4149-A6BB-C8407236E98A}"/>
            </c:ext>
          </c:extLst>
        </c:ser>
        <c:ser>
          <c:idx val="2"/>
          <c:order val="2"/>
          <c:tx>
            <c:strRef>
              <c:f>[SAIC_Exporta_202448_8148821.xlsx]Hoja1!$V$3</c:f>
              <c:strCache>
                <c:ptCount val="1"/>
                <c:pt idx="0">
                  <c:v>Personal ocupado total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[SAIC_Exporta_202448_8148821.xlsx]Hoja1!$S$4:$S$13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[SAIC_Exporta_202448_8148821.xlsx]Hoja1!$V$4:$V$13</c:f>
              <c:numCache>
                <c:formatCode>General</c:formatCode>
                <c:ptCount val="10"/>
                <c:pt idx="0">
                  <c:v>42241</c:v>
                </c:pt>
                <c:pt idx="1">
                  <c:v>29344</c:v>
                </c:pt>
                <c:pt idx="2">
                  <c:v>8707</c:v>
                </c:pt>
                <c:pt idx="3">
                  <c:v>3321</c:v>
                </c:pt>
                <c:pt idx="4">
                  <c:v>45457</c:v>
                </c:pt>
                <c:pt idx="5">
                  <c:v>821</c:v>
                </c:pt>
                <c:pt idx="6">
                  <c:v>8442</c:v>
                </c:pt>
                <c:pt idx="7">
                  <c:v>3852</c:v>
                </c:pt>
                <c:pt idx="8">
                  <c:v>25357</c:v>
                </c:pt>
                <c:pt idx="9">
                  <c:v>13202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3-4149-A6BB-C8407236E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4656272"/>
        <c:axId val="174753872"/>
      </c:barChart>
      <c:catAx>
        <c:axId val="17465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753872"/>
        <c:crosses val="autoZero"/>
        <c:auto val="1"/>
        <c:lblAlgn val="ctr"/>
        <c:lblOffset val="100"/>
        <c:noMultiLvlLbl val="0"/>
      </c:catAx>
      <c:valAx>
        <c:axId val="174753872"/>
        <c:scaling>
          <c:orientation val="minMax"/>
          <c:max val="46000"/>
          <c:min val="3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656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[SAIC_Exporta_202448_8148821.xlsx]Hoja1!$Y$3</c:f>
              <c:strCache>
                <c:ptCount val="1"/>
                <c:pt idx="0">
                  <c:v> Producción bruta total (millones de pesos)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[SAIC_Exporta_202448_8148821.xlsx]Hoja1!$X$4:$X$13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[SAIC_Exporta_202448_8148821.xlsx]Hoja1!$Y$4:$Y$13</c:f>
              <c:numCache>
                <c:formatCode>General</c:formatCode>
                <c:ptCount val="10"/>
                <c:pt idx="0">
                  <c:v>15427.888999999999</c:v>
                </c:pt>
                <c:pt idx="1">
                  <c:v>3329.078</c:v>
                </c:pt>
                <c:pt idx="2">
                  <c:v>11387.727999999999</c:v>
                </c:pt>
                <c:pt idx="3">
                  <c:v>1415.9359999999999</c:v>
                </c:pt>
                <c:pt idx="4">
                  <c:v>23857.423999999999</c:v>
                </c:pt>
                <c:pt idx="5">
                  <c:v>393.21199999999999</c:v>
                </c:pt>
                <c:pt idx="6">
                  <c:v>4168.0429999999997</c:v>
                </c:pt>
                <c:pt idx="7">
                  <c:v>5759.1540000000005</c:v>
                </c:pt>
                <c:pt idx="8">
                  <c:v>9000.8310000000001</c:v>
                </c:pt>
                <c:pt idx="9">
                  <c:v>4891.8249999999998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E-4863-9A41-9F10C6930E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1894336"/>
        <c:axId val="261894816"/>
      </c:barChart>
      <c:catAx>
        <c:axId val="2618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1894816"/>
        <c:crosses val="autoZero"/>
        <c:auto val="1"/>
        <c:lblAlgn val="ctr"/>
        <c:lblOffset val="100"/>
        <c:noMultiLvlLbl val="0"/>
      </c:catAx>
      <c:valAx>
        <c:axId val="261894816"/>
        <c:scaling>
          <c:orientation val="minMax"/>
          <c:max val="25000"/>
          <c:min val="3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189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 Ingresos por suministro de bienes y servicios por persona ocupada (Pesos)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[SAIC_Exporta_202448_8148821.xlsx]Hoja1!$AA$4:$AA$13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[SAIC_Exporta_202448_8148821.xlsx]Hoja1!$AB$4:$AB$13</c:f>
              <c:numCache>
                <c:formatCode>General</c:formatCode>
                <c:ptCount val="10"/>
                <c:pt idx="0">
                  <c:v>367853.62599999999</c:v>
                </c:pt>
                <c:pt idx="1">
                  <c:v>382345.01</c:v>
                </c:pt>
                <c:pt idx="2">
                  <c:v>387902.22899999999</c:v>
                </c:pt>
                <c:pt idx="3">
                  <c:v>426631.43599999999</c:v>
                </c:pt>
                <c:pt idx="4">
                  <c:v>526284.26899999997</c:v>
                </c:pt>
                <c:pt idx="5">
                  <c:v>478297.19900000002</c:v>
                </c:pt>
                <c:pt idx="6">
                  <c:v>495301.94300000003</c:v>
                </c:pt>
                <c:pt idx="7">
                  <c:v>1522129.2830000001</c:v>
                </c:pt>
                <c:pt idx="8">
                  <c:v>354702.17300000001</c:v>
                </c:pt>
                <c:pt idx="9">
                  <c:v>369102.03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08-41B3-A1BD-5721836CDA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9237000"/>
        <c:axId val="1422026248"/>
      </c:barChart>
      <c:catAx>
        <c:axId val="88923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2026248"/>
        <c:crosses val="autoZero"/>
        <c:auto val="1"/>
        <c:lblAlgn val="ctr"/>
        <c:lblOffset val="100"/>
        <c:noMultiLvlLbl val="0"/>
      </c:catAx>
      <c:valAx>
        <c:axId val="142202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9237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[SAIC_Exporta_202448_8148821.xlsx]Hoja1!$AE$3</c:f>
              <c:strCache>
                <c:ptCount val="1"/>
                <c:pt idx="0">
                  <c:v>A225A Participación de los ingresos por maquilar o transformar materias primas propiedad de terceros en el total de ingresos por suministro de bienes y servicios (Porcentaje)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4722-40AE-9B68-CF60D1B559F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4722-40AE-9B68-CF60D1B559F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4722-40AE-9B68-CF60D1B559F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4722-40AE-9B68-CF60D1B559F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4722-40AE-9B68-CF60D1B559F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4722-40AE-9B68-CF60D1B559F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4722-40AE-9B68-CF60D1B559F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4722-40AE-9B68-CF60D1B559F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4722-40AE-9B68-CF60D1B559F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4722-40AE-9B68-CF60D1B559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[SAIC_Exporta_202448_8148821.xlsx]Hoja1!$AD$4:$AD$13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[SAIC_Exporta_202448_8148821.xlsx]Hoja1!$AE$4:$AE$13</c:f>
              <c:numCache>
                <c:formatCode>General</c:formatCode>
                <c:ptCount val="10"/>
                <c:pt idx="0">
                  <c:v>92.68</c:v>
                </c:pt>
                <c:pt idx="1">
                  <c:v>93.533000000000001</c:v>
                </c:pt>
                <c:pt idx="2">
                  <c:v>94.49</c:v>
                </c:pt>
                <c:pt idx="3">
                  <c:v>6.5949999999999998</c:v>
                </c:pt>
                <c:pt idx="4">
                  <c:v>80.822999999999993</c:v>
                </c:pt>
                <c:pt idx="5">
                  <c:v>45.76</c:v>
                </c:pt>
                <c:pt idx="6">
                  <c:v>70.475999999999999</c:v>
                </c:pt>
                <c:pt idx="7">
                  <c:v>6.4470000000000001</c:v>
                </c:pt>
                <c:pt idx="8">
                  <c:v>98.228999999999999</c:v>
                </c:pt>
                <c:pt idx="9">
                  <c:v>97.945999999999998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722-40AE-9B68-CF60D1B559F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465946052884232E-2"/>
          <c:y val="6.7266453867494802E-2"/>
          <c:w val="0.90137592881013384"/>
          <c:h val="0.77699490374815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Hoja1!$AH$3</c:f>
              <c:strCache>
                <c:ptCount val="1"/>
                <c:pt idx="0">
                  <c:v>Valor de la maquinaria y equipo por persona ocupada (Pesos)</c:v>
                </c:pt>
              </c:strCache>
            </c:strRef>
          </c:tx>
          <c:spPr>
            <a:solidFill>
              <a:srgbClr val="7BF4FD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Hoja1!$AG$4:$AG$13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Hoja1!$AH$4:$AH$13</c:f>
              <c:numCache>
                <c:formatCode>General</c:formatCode>
                <c:ptCount val="10"/>
                <c:pt idx="0">
                  <c:v>14186.501</c:v>
                </c:pt>
                <c:pt idx="1">
                  <c:v>34577.237000000001</c:v>
                </c:pt>
                <c:pt idx="2">
                  <c:v>59335.502999999997</c:v>
                </c:pt>
                <c:pt idx="3">
                  <c:v>53680.819000000003</c:v>
                </c:pt>
                <c:pt idx="4">
                  <c:v>84443.65</c:v>
                </c:pt>
                <c:pt idx="5">
                  <c:v>76085.262000000002</c:v>
                </c:pt>
                <c:pt idx="6">
                  <c:v>103488.391</c:v>
                </c:pt>
                <c:pt idx="7">
                  <c:v>240044.91200000001</c:v>
                </c:pt>
                <c:pt idx="8">
                  <c:v>7299.8779999999997</c:v>
                </c:pt>
                <c:pt idx="9">
                  <c:v>15475.458000000001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B-4230-A2B9-46D9BC6309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938688"/>
        <c:axId val="262887824"/>
      </c:barChart>
      <c:catAx>
        <c:axId val="17693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2887824"/>
        <c:crosses val="autoZero"/>
        <c:auto val="1"/>
        <c:lblAlgn val="ctr"/>
        <c:lblOffset val="100"/>
        <c:noMultiLvlLbl val="0"/>
      </c:catAx>
      <c:valAx>
        <c:axId val="262887824"/>
        <c:scaling>
          <c:orientation val="minMax"/>
          <c:max val="2500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693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Hoja1!$AK$3</c:f>
              <c:strCache>
                <c:ptCount val="1"/>
                <c:pt idx="0">
                  <c:v> Participación de la maquinaria y equipo de producción a total de activos fijos (Porcentaje)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F2EB-4E3C-940D-D2AEFD15706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F2EB-4E3C-940D-D2AEFD15706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F2EB-4E3C-940D-D2AEFD15706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F2EB-4E3C-940D-D2AEFD15706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F2EB-4E3C-940D-D2AEFD15706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F2EB-4E3C-940D-D2AEFD15706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F2EB-4E3C-940D-D2AEFD15706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F2EB-4E3C-940D-D2AEFD15706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F2EB-4E3C-940D-D2AEFD15706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F2EB-4E3C-940D-D2AEFD1570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Hoja1!$AJ$4:$AJ$13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Hoja1!$AK$4:$AK$13</c:f>
              <c:numCache>
                <c:formatCode>General</c:formatCode>
                <c:ptCount val="10"/>
                <c:pt idx="0">
                  <c:v>21.175999999999998</c:v>
                </c:pt>
                <c:pt idx="1">
                  <c:v>69.64</c:v>
                </c:pt>
                <c:pt idx="2">
                  <c:v>43.558</c:v>
                </c:pt>
                <c:pt idx="3">
                  <c:v>66.878</c:v>
                </c:pt>
                <c:pt idx="4">
                  <c:v>50.551000000000002</c:v>
                </c:pt>
                <c:pt idx="5">
                  <c:v>51.040999999999997</c:v>
                </c:pt>
                <c:pt idx="6">
                  <c:v>45.097999999999999</c:v>
                </c:pt>
                <c:pt idx="7">
                  <c:v>68.616</c:v>
                </c:pt>
                <c:pt idx="8">
                  <c:v>10.526</c:v>
                </c:pt>
                <c:pt idx="9">
                  <c:v>12.795999999999999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EB-4E3C-940D-D2AEFD15706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Hoja1!$AN$3</c:f>
              <c:strCache>
                <c:ptCount val="1"/>
                <c:pt idx="0">
                  <c:v>A529A Participación de la depreciación en el valor de los activos fijos (Porcentaje)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4AD-4A58-A517-FFE7BB26D4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4AD-4A58-A517-FFE7BB26D4D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4AD-4A58-A517-FFE7BB26D4D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4AD-4A58-A517-FFE7BB26D4D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4AD-4A58-A517-FFE7BB26D4D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4AD-4A58-A517-FFE7BB26D4D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4AD-4A58-A517-FFE7BB26D4D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4AD-4A58-A517-FFE7BB26D4D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4AD-4A58-A517-FFE7BB26D4D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lumMod val="60000"/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4AD-4A58-A517-FFE7BB26D4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Hoja1!$AM$4:$AM$13</c:f>
              <c:strCache>
                <c:ptCount val="10"/>
                <c:pt idx="0">
                  <c:v>Baja California</c:v>
                </c:pt>
                <c:pt idx="1">
                  <c:v>Chihuahua</c:v>
                </c:pt>
                <c:pt idx="2">
                  <c:v>Coahuila</c:v>
                </c:pt>
                <c:pt idx="3">
                  <c:v>Cuidad de México</c:v>
                </c:pt>
                <c:pt idx="4">
                  <c:v>Jalisco</c:v>
                </c:pt>
                <c:pt idx="5">
                  <c:v>México</c:v>
                </c:pt>
                <c:pt idx="6">
                  <c:v>Nuevo León</c:v>
                </c:pt>
                <c:pt idx="7">
                  <c:v>Querétaro</c:v>
                </c:pt>
                <c:pt idx="8">
                  <c:v>Sonora</c:v>
                </c:pt>
                <c:pt idx="9">
                  <c:v>Tamaulipas</c:v>
                </c:pt>
              </c:strCache>
            </c:strRef>
          </c:cat>
          <c:val>
            <c:numRef>
              <c:f>Hoja1!$AN$4:$AN$13</c:f>
              <c:numCache>
                <c:formatCode>General</c:formatCode>
                <c:ptCount val="10"/>
                <c:pt idx="0">
                  <c:v>5.8479999999999999</c:v>
                </c:pt>
                <c:pt idx="1">
                  <c:v>8.2880000000000003</c:v>
                </c:pt>
                <c:pt idx="2">
                  <c:v>5.0350000000000001</c:v>
                </c:pt>
                <c:pt idx="3">
                  <c:v>7.7039999999999997</c:v>
                </c:pt>
                <c:pt idx="4">
                  <c:v>7.4059999999999997</c:v>
                </c:pt>
                <c:pt idx="5">
                  <c:v>8.4260000000000002</c:v>
                </c:pt>
                <c:pt idx="6">
                  <c:v>4.1390000000000002</c:v>
                </c:pt>
                <c:pt idx="7">
                  <c:v>8.4719999999999995</c:v>
                </c:pt>
                <c:pt idx="8">
                  <c:v>3.7970000000000002</c:v>
                </c:pt>
                <c:pt idx="9">
                  <c:v>3.7389999999999999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4AD-4A58-A517-FFE7BB26D4D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444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937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319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10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055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295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45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283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96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050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30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August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8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A0592AE-2770-9F50-95AB-064105C1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554" y="612120"/>
            <a:ext cx="5015638" cy="5629494"/>
          </a:xfr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s-MX" sz="1400" b="1">
                <a:latin typeface="Arial"/>
                <a:cs typeface="Arial"/>
              </a:rPr>
              <a:t>ESCUELA: </a:t>
            </a:r>
            <a:r>
              <a:rPr lang="es-MX" sz="1400">
                <a:latin typeface="Arial"/>
                <a:cs typeface="Arial"/>
              </a:rPr>
              <a:t>FACULTAD INGENIERÍA MECÁNICA Y ELÉCTRICA</a:t>
            </a:r>
          </a:p>
          <a:p>
            <a:r>
              <a:rPr lang="es-MX" sz="1400" b="1">
                <a:latin typeface="Arial"/>
                <a:cs typeface="Arial"/>
              </a:rPr>
              <a:t>CARRERA: </a:t>
            </a:r>
            <a:r>
              <a:rPr lang="es-MX" sz="1400">
                <a:latin typeface="Arial"/>
                <a:cs typeface="Arial"/>
              </a:rPr>
              <a:t>INGENIERÍA EN COMPUTACIÓN INTELIGENTE</a:t>
            </a:r>
          </a:p>
          <a:p>
            <a:r>
              <a:rPr lang="es-MX" sz="1400" b="1">
                <a:latin typeface="Arial"/>
                <a:cs typeface="Arial"/>
              </a:rPr>
              <a:t>MAESTRO: </a:t>
            </a:r>
            <a:r>
              <a:rPr lang="es-MX" sz="1400">
                <a:latin typeface="Arial"/>
                <a:cs typeface="Arial"/>
              </a:rPr>
              <a:t>LUIS MORALES ANTONIO ALFONSO</a:t>
            </a:r>
          </a:p>
          <a:p>
            <a:r>
              <a:rPr lang="es-MX" sz="1400" b="1">
                <a:latin typeface="Arial"/>
                <a:cs typeface="Arial"/>
              </a:rPr>
              <a:t>ACTIVIDAD: </a:t>
            </a:r>
            <a:r>
              <a:rPr lang="es-MX" sz="1400">
                <a:latin typeface="Arial"/>
                <a:cs typeface="Arial"/>
              </a:rPr>
              <a:t>ANÁLISIS DE LA INDUSTRIA DEL SECTOR SECUDARIO</a:t>
            </a:r>
          </a:p>
          <a:p>
            <a:r>
              <a:rPr lang="es-MX" sz="1400" b="1">
                <a:latin typeface="Arial"/>
                <a:cs typeface="Arial"/>
              </a:rPr>
              <a:t>MATERIA:</a:t>
            </a:r>
            <a:r>
              <a:rPr lang="es-MX" sz="1400">
                <a:latin typeface="Arial"/>
                <a:cs typeface="Arial"/>
              </a:rPr>
              <a:t> ANÁLISIS DEL COMPORTAMIENTO</a:t>
            </a:r>
          </a:p>
          <a:p>
            <a:endParaRPr lang="es-MX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b="1">
                <a:latin typeface="Arial"/>
                <a:cs typeface="Arial"/>
              </a:rPr>
              <a:t>INTEGRANTES:</a:t>
            </a:r>
          </a:p>
          <a:p>
            <a:r>
              <a:rPr lang="es-MX" sz="1400">
                <a:latin typeface="Arial"/>
                <a:cs typeface="Arial"/>
              </a:rPr>
              <a:t>• ÁLVAREZ MELCHOR MARÍA DEL ROSARIO</a:t>
            </a:r>
          </a:p>
          <a:p>
            <a:r>
              <a:rPr lang="es-MX" sz="1400">
                <a:latin typeface="Arial"/>
                <a:cs typeface="Arial"/>
              </a:rPr>
              <a:t>• CORTÉS SANTA ANA SALMA JAEL</a:t>
            </a:r>
          </a:p>
          <a:p>
            <a:r>
              <a:rPr lang="es-MX" sz="1400" b="1">
                <a:latin typeface="Arial"/>
                <a:cs typeface="Arial"/>
              </a:rPr>
              <a:t>GRADOY GRUPO:</a:t>
            </a:r>
            <a:r>
              <a:rPr lang="es-MX" sz="1400">
                <a:latin typeface="Arial"/>
                <a:cs typeface="Arial"/>
              </a:rPr>
              <a:t> 8° B</a:t>
            </a:r>
            <a:endParaRPr lang="es-MX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b="1">
                <a:latin typeface="Arial"/>
                <a:cs typeface="Arial"/>
              </a:rPr>
              <a:t>FECHA: </a:t>
            </a:r>
            <a:r>
              <a:rPr lang="es-MX" sz="1400">
                <a:latin typeface="Arial"/>
                <a:cs typeface="Arial"/>
              </a:rPr>
              <a:t>08/04/2024</a:t>
            </a:r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A6A94CB2-3AB5-B76E-9885-0374C2207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6" r="14459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CE3168-CF17-FD4E-02FC-ADABCD98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80" y="150318"/>
            <a:ext cx="4976295" cy="18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C078C-85F8-7920-FA7B-40797374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97" y="299885"/>
            <a:ext cx="9800516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/>
              <a:t>PERSONAL OCUPADO</a:t>
            </a:r>
            <a:r>
              <a:rPr lang="en-US" sz="3200"/>
              <a:t> TOTAL</a:t>
            </a:r>
            <a:r>
              <a:rPr lang="en-US"/>
              <a:t> (POT), POT – </a:t>
            </a:r>
            <a:r>
              <a:rPr lang="en-US" sz="3200"/>
              <a:t>HOMBRES</a:t>
            </a:r>
            <a:r>
              <a:rPr lang="en-US"/>
              <a:t> Y POT - MUJERES </a:t>
            </a:r>
            <a:endParaRPr lang="en-US" sz="32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FCD9C07-1F04-6422-DCB2-E4ADC4921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549200"/>
              </p:ext>
            </p:extLst>
          </p:nvPr>
        </p:nvGraphicFramePr>
        <p:xfrm>
          <a:off x="0" y="1934529"/>
          <a:ext cx="7664741" cy="412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B0F1D47-371F-6267-3A40-ED16419BB778}"/>
              </a:ext>
            </a:extLst>
          </p:cNvPr>
          <p:cNvSpPr txBox="1"/>
          <p:nvPr/>
        </p:nvSpPr>
        <p:spPr>
          <a:xfrm>
            <a:off x="7804131" y="2410437"/>
            <a:ext cx="42797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br>
              <a:rPr lang="en-US" sz="2400"/>
            </a:br>
            <a:r>
              <a:rPr lang="es-MX" sz="2400">
                <a:latin typeface="Arial"/>
                <a:ea typeface="+mn-lt"/>
                <a:cs typeface="Arial"/>
              </a:rPr>
              <a:t>El número total de empleados en los estados líderes en la fabricación de semiconductores del país es de 180,744, y de esa cantidad, el 52% son mujeres.</a:t>
            </a:r>
            <a:endParaRPr lang="es-MX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84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3F9C0852-4C70-4A1E-A857-A7AA5855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B2CEB096-638F-4BA7-AB38-E3BBE9FB1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0F2F8C-7648-346C-363F-51ABA32D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67" y="-85932"/>
            <a:ext cx="8916778" cy="1038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PRODUCCIÓN BRUTA TOTAL</a:t>
            </a:r>
          </a:p>
        </p:txBody>
      </p:sp>
      <p:pic>
        <p:nvPicPr>
          <p:cNvPr id="64" name="Picture 20">
            <a:extLst>
              <a:ext uri="{FF2B5EF4-FFF2-40B4-BE49-F238E27FC236}">
                <a16:creationId xmlns:a16="http://schemas.microsoft.com/office/drawing/2014/main" id="{1A6223F3-0478-4201-A1A2-8DB0865B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22">
            <a:extLst>
              <a:ext uri="{FF2B5EF4-FFF2-40B4-BE49-F238E27FC236}">
                <a16:creationId xmlns:a16="http://schemas.microsoft.com/office/drawing/2014/main" id="{966D68AF-E970-43B2-B8F0-2A72DE7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5DFBF97-F885-DECA-4288-7B5CD65EB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51469"/>
              </p:ext>
            </p:extLst>
          </p:nvPr>
        </p:nvGraphicFramePr>
        <p:xfrm>
          <a:off x="1651461" y="1040821"/>
          <a:ext cx="9077235" cy="472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095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D9096-50B5-696D-6ACF-B0F379EC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4227"/>
            <a:ext cx="9603275" cy="1439527"/>
          </a:xfrm>
        </p:spPr>
        <p:txBody>
          <a:bodyPr>
            <a:noAutofit/>
          </a:bodyPr>
          <a:lstStyle/>
          <a:p>
            <a:r>
              <a:rPr lang="es-MX" b="1">
                <a:latin typeface="Gill Sans MT"/>
                <a:cs typeface="Calibri"/>
              </a:rPr>
              <a:t>Ingresos por suministro de bienes y servicios por persona ocupada 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2FF7CB5-8DA9-EA83-52A7-22630151D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750953"/>
              </p:ext>
            </p:extLst>
          </p:nvPr>
        </p:nvGraphicFramePr>
        <p:xfrm>
          <a:off x="1544871" y="2001412"/>
          <a:ext cx="9093666" cy="456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989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EA749-8B45-6BF4-1604-D58E68A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3" y="489887"/>
            <a:ext cx="12192001" cy="1049235"/>
          </a:xfrm>
        </p:spPr>
        <p:txBody>
          <a:bodyPr>
            <a:normAutofit fontScale="90000"/>
          </a:bodyPr>
          <a:lstStyle/>
          <a:p>
            <a:r>
              <a:rPr lang="es-MX"/>
              <a:t>Participación de los ingresos por maquilar o transformar materias primas propiedad de terceros en el total de ingresos por suministro de bienes y servicios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4DF9BB9-666A-C593-FAD9-1049C8E80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530176"/>
              </p:ext>
            </p:extLst>
          </p:nvPr>
        </p:nvGraphicFramePr>
        <p:xfrm>
          <a:off x="2831690" y="1976284"/>
          <a:ext cx="6860482" cy="476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64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5EA4F-7083-E477-374A-FBF2498C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VALOR DE LA MAQUINARIA Y EQUIPO POR PERSONA OCUPADA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66B56C8-B070-AAA8-618C-5782A286E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37910"/>
              </p:ext>
            </p:extLst>
          </p:nvPr>
        </p:nvGraphicFramePr>
        <p:xfrm>
          <a:off x="2128584" y="1998404"/>
          <a:ext cx="8249264" cy="45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1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60F0-6C57-1578-9C49-FD2CA46A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7819"/>
          </a:xfrm>
        </p:spPr>
        <p:txBody>
          <a:bodyPr>
            <a:normAutofit fontScale="90000"/>
          </a:bodyPr>
          <a:lstStyle/>
          <a:p>
            <a:pPr algn="ctr"/>
            <a:r>
              <a:rPr lang="es-MX"/>
              <a:t>PARTICIPACIÓN DE LA MÁQUINARÍA Y EQUIPO DE PRODUCIÓN A TOTAL DE ACTIVOS FIJOS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9E4398C-B48C-93D9-8EA0-4ACD08370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028735"/>
              </p:ext>
            </p:extLst>
          </p:nvPr>
        </p:nvGraphicFramePr>
        <p:xfrm>
          <a:off x="3190568" y="2086895"/>
          <a:ext cx="6317974" cy="447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611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A69A3-C897-03CD-EC50-9FF2810D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PARTICIPACIÓN DE LA DEPRECIACIÓN EN EL VALOR DE LOS ACTIVOS FIJOS 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A95EB50-8BF5-B9EE-6CCE-98BDF5158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515291"/>
              </p:ext>
            </p:extLst>
          </p:nvPr>
        </p:nvGraphicFramePr>
        <p:xfrm>
          <a:off x="1688090" y="1848704"/>
          <a:ext cx="7905137" cy="496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171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Presentación de PowerPoint</vt:lpstr>
      <vt:lpstr>PERSONAL OCUPADO TOTAL (POT), POT – HOMBRES Y POT - MUJERES </vt:lpstr>
      <vt:lpstr>PRODUCCIÓN BRUTA TOTAL</vt:lpstr>
      <vt:lpstr>Ingresos por suministro de bienes y servicios por persona ocupada </vt:lpstr>
      <vt:lpstr>Participación de los ingresos por maquilar o transformar materias primas propiedad de terceros en el total de ingresos por suministro de bienes y servicios </vt:lpstr>
      <vt:lpstr>VALOR DE LA MAQUINARIA Y EQUIPO POR PERSONA OCUPADA</vt:lpstr>
      <vt:lpstr>PARTICIPACIÓN DE LA MÁQUINARÍA Y EQUIPO DE PRODUCIÓN A TOTAL DE ACTIVOS FIJOS </vt:lpstr>
      <vt:lpstr>PARTICIPACIÓN DE LA DEPRECIACIÓN EN EL VALOR DE LOS ACTIVOS FIJOS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melchor</dc:creator>
  <cp:lastModifiedBy>salma cortes santa ana</cp:lastModifiedBy>
  <cp:revision>2</cp:revision>
  <dcterms:created xsi:type="dcterms:W3CDTF">2024-04-08T22:19:57Z</dcterms:created>
  <dcterms:modified xsi:type="dcterms:W3CDTF">2024-08-12T23:51:12Z</dcterms:modified>
</cp:coreProperties>
</file>