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3" r:id="rId1"/>
    <p:sldMasterId id="2147483800" r:id="rId2"/>
  </p:sldMasterIdLst>
  <p:notesMasterIdLst>
    <p:notesMasterId r:id="rId74"/>
  </p:notesMasterIdLst>
  <p:sldIdLst>
    <p:sldId id="288" r:id="rId3"/>
    <p:sldId id="276" r:id="rId4"/>
    <p:sldId id="296" r:id="rId5"/>
    <p:sldId id="295" r:id="rId6"/>
    <p:sldId id="294" r:id="rId7"/>
    <p:sldId id="290" r:id="rId8"/>
    <p:sldId id="278" r:id="rId9"/>
    <p:sldId id="298" r:id="rId10"/>
    <p:sldId id="299" r:id="rId11"/>
    <p:sldId id="300" r:id="rId12"/>
    <p:sldId id="301" r:id="rId13"/>
    <p:sldId id="302" r:id="rId14"/>
    <p:sldId id="303" r:id="rId15"/>
    <p:sldId id="286" r:id="rId16"/>
    <p:sldId id="304" r:id="rId17"/>
    <p:sldId id="292" r:id="rId18"/>
    <p:sldId id="345" r:id="rId19"/>
    <p:sldId id="329" r:id="rId20"/>
    <p:sldId id="327" r:id="rId21"/>
    <p:sldId id="328" r:id="rId22"/>
    <p:sldId id="341" r:id="rId23"/>
    <p:sldId id="342" r:id="rId24"/>
    <p:sldId id="343" r:id="rId25"/>
    <p:sldId id="346" r:id="rId26"/>
    <p:sldId id="347" r:id="rId27"/>
    <p:sldId id="348" r:id="rId28"/>
    <p:sldId id="291" r:id="rId29"/>
    <p:sldId id="330" r:id="rId30"/>
    <p:sldId id="331" r:id="rId31"/>
    <p:sldId id="333" r:id="rId32"/>
    <p:sldId id="332" r:id="rId33"/>
    <p:sldId id="334" r:id="rId34"/>
    <p:sldId id="380" r:id="rId35"/>
    <p:sldId id="337" r:id="rId36"/>
    <p:sldId id="335" r:id="rId37"/>
    <p:sldId id="350" r:id="rId38"/>
    <p:sldId id="321" r:id="rId39"/>
    <p:sldId id="319" r:id="rId40"/>
    <p:sldId id="322" r:id="rId41"/>
    <p:sldId id="340" r:id="rId42"/>
    <p:sldId id="353" r:id="rId43"/>
    <p:sldId id="325" r:id="rId44"/>
    <p:sldId id="323" r:id="rId45"/>
    <p:sldId id="326" r:id="rId46"/>
    <p:sldId id="351" r:id="rId47"/>
    <p:sldId id="344" r:id="rId48"/>
    <p:sldId id="354" r:id="rId49"/>
    <p:sldId id="356" r:id="rId50"/>
    <p:sldId id="357" r:id="rId51"/>
    <p:sldId id="358" r:id="rId52"/>
    <p:sldId id="359" r:id="rId53"/>
    <p:sldId id="360" r:id="rId54"/>
    <p:sldId id="361" r:id="rId55"/>
    <p:sldId id="324" r:id="rId56"/>
    <p:sldId id="362" r:id="rId57"/>
    <p:sldId id="363" r:id="rId58"/>
    <p:sldId id="364" r:id="rId59"/>
    <p:sldId id="365" r:id="rId60"/>
    <p:sldId id="366" r:id="rId61"/>
    <p:sldId id="367" r:id="rId62"/>
    <p:sldId id="369" r:id="rId63"/>
    <p:sldId id="370" r:id="rId64"/>
    <p:sldId id="368" r:id="rId65"/>
    <p:sldId id="371" r:id="rId66"/>
    <p:sldId id="372" r:id="rId67"/>
    <p:sldId id="374" r:id="rId68"/>
    <p:sldId id="376" r:id="rId69"/>
    <p:sldId id="318" r:id="rId70"/>
    <p:sldId id="378" r:id="rId71"/>
    <p:sldId id="379" r:id="rId72"/>
    <p:sldId id="355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59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13630-1634-4128-B427-B2FDCB90E706}" v="41" dt="2019-06-30T02:58:51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6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L MUNASSAR BIN MAKHASHEN" userId="d253fa61-4771-4edb-aced-6a50a0af04c8" providerId="ADAL" clId="{5FE13630-1634-4128-B427-B2FDCB90E706}"/>
    <pc:docChg chg="modSld">
      <pc:chgData name="GALAL MUNASSAR BIN MAKHASHEN" userId="d253fa61-4771-4edb-aced-6a50a0af04c8" providerId="ADAL" clId="{5FE13630-1634-4128-B427-B2FDCB90E706}" dt="2019-06-30T02:58:51.383" v="40" actId="6549"/>
      <pc:docMkLst>
        <pc:docMk/>
      </pc:docMkLst>
      <pc:sldChg chg="modNotesTx">
        <pc:chgData name="GALAL MUNASSAR BIN MAKHASHEN" userId="d253fa61-4771-4edb-aced-6a50a0af04c8" providerId="ADAL" clId="{5FE13630-1634-4128-B427-B2FDCB90E706}" dt="2019-06-30T02:53:15.515" v="4" actId="6549"/>
        <pc:sldMkLst>
          <pc:docMk/>
          <pc:sldMk cId="3468974620" sldId="278"/>
        </pc:sldMkLst>
      </pc:sldChg>
      <pc:sldChg chg="modNotesTx">
        <pc:chgData name="GALAL MUNASSAR BIN MAKHASHEN" userId="d253fa61-4771-4edb-aced-6a50a0af04c8" providerId="ADAL" clId="{5FE13630-1634-4128-B427-B2FDCB90E706}" dt="2019-06-30T02:53:09.004" v="3" actId="6549"/>
        <pc:sldMkLst>
          <pc:docMk/>
          <pc:sldMk cId="3282327798" sldId="290"/>
        </pc:sldMkLst>
      </pc:sldChg>
      <pc:sldChg chg="modNotesTx">
        <pc:chgData name="GALAL MUNASSAR BIN MAKHASHEN" userId="d253fa61-4771-4edb-aced-6a50a0af04c8" providerId="ADAL" clId="{5FE13630-1634-4128-B427-B2FDCB90E706}" dt="2019-06-30T02:55:20.292" v="18" actId="6549"/>
        <pc:sldMkLst>
          <pc:docMk/>
          <pc:sldMk cId="3617348222" sldId="291"/>
        </pc:sldMkLst>
      </pc:sldChg>
      <pc:sldChg chg="modNotesTx">
        <pc:chgData name="GALAL MUNASSAR BIN MAKHASHEN" userId="d253fa61-4771-4edb-aced-6a50a0af04c8" providerId="ADAL" clId="{5FE13630-1634-4128-B427-B2FDCB90E706}" dt="2019-06-30T02:54:07.544" v="9" actId="6549"/>
        <pc:sldMkLst>
          <pc:docMk/>
          <pc:sldMk cId="2349983698" sldId="292"/>
        </pc:sldMkLst>
      </pc:sldChg>
      <pc:sldChg chg="modNotesTx">
        <pc:chgData name="GALAL MUNASSAR BIN MAKHASHEN" userId="d253fa61-4771-4edb-aced-6a50a0af04c8" providerId="ADAL" clId="{5FE13630-1634-4128-B427-B2FDCB90E706}" dt="2019-06-30T02:53:01.847" v="2" actId="6549"/>
        <pc:sldMkLst>
          <pc:docMk/>
          <pc:sldMk cId="2710865083" sldId="294"/>
        </pc:sldMkLst>
      </pc:sldChg>
      <pc:sldChg chg="modNotesTx">
        <pc:chgData name="GALAL MUNASSAR BIN MAKHASHEN" userId="d253fa61-4771-4edb-aced-6a50a0af04c8" providerId="ADAL" clId="{5FE13630-1634-4128-B427-B2FDCB90E706}" dt="2019-06-30T02:52:55.468" v="1" actId="6549"/>
        <pc:sldMkLst>
          <pc:docMk/>
          <pc:sldMk cId="233087354" sldId="295"/>
        </pc:sldMkLst>
      </pc:sldChg>
      <pc:sldChg chg="modNotesTx">
        <pc:chgData name="GALAL MUNASSAR BIN MAKHASHEN" userId="d253fa61-4771-4edb-aced-6a50a0af04c8" providerId="ADAL" clId="{5FE13630-1634-4128-B427-B2FDCB90E706}" dt="2019-06-30T02:52:42.901" v="0" actId="6549"/>
        <pc:sldMkLst>
          <pc:docMk/>
          <pc:sldMk cId="2168696411" sldId="296"/>
        </pc:sldMkLst>
      </pc:sldChg>
      <pc:sldChg chg="modNotesTx">
        <pc:chgData name="GALAL MUNASSAR BIN MAKHASHEN" userId="d253fa61-4771-4edb-aced-6a50a0af04c8" providerId="ADAL" clId="{5FE13630-1634-4128-B427-B2FDCB90E706}" dt="2019-06-30T02:53:21.930" v="5" actId="6549"/>
        <pc:sldMkLst>
          <pc:docMk/>
          <pc:sldMk cId="3565280199" sldId="298"/>
        </pc:sldMkLst>
      </pc:sldChg>
      <pc:sldChg chg="modNotesTx">
        <pc:chgData name="GALAL MUNASSAR BIN MAKHASHEN" userId="d253fa61-4771-4edb-aced-6a50a0af04c8" providerId="ADAL" clId="{5FE13630-1634-4128-B427-B2FDCB90E706}" dt="2019-06-30T02:53:36.029" v="6" actId="6549"/>
        <pc:sldMkLst>
          <pc:docMk/>
          <pc:sldMk cId="1601976594" sldId="301"/>
        </pc:sldMkLst>
      </pc:sldChg>
      <pc:sldChg chg="modNotesTx">
        <pc:chgData name="GALAL MUNASSAR BIN MAKHASHEN" userId="d253fa61-4771-4edb-aced-6a50a0af04c8" providerId="ADAL" clId="{5FE13630-1634-4128-B427-B2FDCB90E706}" dt="2019-06-30T02:53:47.159" v="7" actId="6549"/>
        <pc:sldMkLst>
          <pc:docMk/>
          <pc:sldMk cId="1751202105" sldId="302"/>
        </pc:sldMkLst>
      </pc:sldChg>
      <pc:sldChg chg="modNotesTx">
        <pc:chgData name="GALAL MUNASSAR BIN MAKHASHEN" userId="d253fa61-4771-4edb-aced-6a50a0af04c8" providerId="ADAL" clId="{5FE13630-1634-4128-B427-B2FDCB90E706}" dt="2019-06-30T02:54:00.762" v="8" actId="6549"/>
        <pc:sldMkLst>
          <pc:docMk/>
          <pc:sldMk cId="3130798711" sldId="304"/>
        </pc:sldMkLst>
      </pc:sldChg>
      <pc:sldChg chg="modNotesTx">
        <pc:chgData name="GALAL MUNASSAR BIN MAKHASHEN" userId="d253fa61-4771-4edb-aced-6a50a0af04c8" providerId="ADAL" clId="{5FE13630-1634-4128-B427-B2FDCB90E706}" dt="2019-06-30T02:58:33.498" v="38" actId="6549"/>
        <pc:sldMkLst>
          <pc:docMk/>
          <pc:sldMk cId="3698861123" sldId="318"/>
        </pc:sldMkLst>
      </pc:sldChg>
      <pc:sldChg chg="modNotesTx">
        <pc:chgData name="GALAL MUNASSAR BIN MAKHASHEN" userId="d253fa61-4771-4edb-aced-6a50a0af04c8" providerId="ADAL" clId="{5FE13630-1634-4128-B427-B2FDCB90E706}" dt="2019-06-30T02:56:17.272" v="27" actId="6549"/>
        <pc:sldMkLst>
          <pc:docMk/>
          <pc:sldMk cId="3665361873" sldId="319"/>
        </pc:sldMkLst>
      </pc:sldChg>
      <pc:sldChg chg="modNotesTx">
        <pc:chgData name="GALAL MUNASSAR BIN MAKHASHEN" userId="d253fa61-4771-4edb-aced-6a50a0af04c8" providerId="ADAL" clId="{5FE13630-1634-4128-B427-B2FDCB90E706}" dt="2019-06-30T02:56:08.102" v="26" actId="6549"/>
        <pc:sldMkLst>
          <pc:docMk/>
          <pc:sldMk cId="859745317" sldId="321"/>
        </pc:sldMkLst>
      </pc:sldChg>
      <pc:sldChg chg="modNotesTx">
        <pc:chgData name="GALAL MUNASSAR BIN MAKHASHEN" userId="d253fa61-4771-4edb-aced-6a50a0af04c8" providerId="ADAL" clId="{5FE13630-1634-4128-B427-B2FDCB90E706}" dt="2019-06-30T02:56:23.424" v="28" actId="6549"/>
        <pc:sldMkLst>
          <pc:docMk/>
          <pc:sldMk cId="450494712" sldId="322"/>
        </pc:sldMkLst>
      </pc:sldChg>
      <pc:sldChg chg="modNotesTx">
        <pc:chgData name="GALAL MUNASSAR BIN MAKHASHEN" userId="d253fa61-4771-4edb-aced-6a50a0af04c8" providerId="ADAL" clId="{5FE13630-1634-4128-B427-B2FDCB90E706}" dt="2019-06-30T02:56:53.385" v="31" actId="6549"/>
        <pc:sldMkLst>
          <pc:docMk/>
          <pc:sldMk cId="1502006103" sldId="323"/>
        </pc:sldMkLst>
      </pc:sldChg>
      <pc:sldChg chg="modNotesTx">
        <pc:chgData name="GALAL MUNASSAR BIN MAKHASHEN" userId="d253fa61-4771-4edb-aced-6a50a0af04c8" providerId="ADAL" clId="{5FE13630-1634-4128-B427-B2FDCB90E706}" dt="2019-06-30T02:56:36.834" v="30" actId="6549"/>
        <pc:sldMkLst>
          <pc:docMk/>
          <pc:sldMk cId="1030650091" sldId="325"/>
        </pc:sldMkLst>
      </pc:sldChg>
      <pc:sldChg chg="modNotesTx">
        <pc:chgData name="GALAL MUNASSAR BIN MAKHASHEN" userId="d253fa61-4771-4edb-aced-6a50a0af04c8" providerId="ADAL" clId="{5FE13630-1634-4128-B427-B2FDCB90E706}" dt="2019-06-30T02:54:29.180" v="11" actId="6549"/>
        <pc:sldMkLst>
          <pc:docMk/>
          <pc:sldMk cId="2898368947" sldId="327"/>
        </pc:sldMkLst>
      </pc:sldChg>
      <pc:sldChg chg="modNotesTx">
        <pc:chgData name="GALAL MUNASSAR BIN MAKHASHEN" userId="d253fa61-4771-4edb-aced-6a50a0af04c8" providerId="ADAL" clId="{5FE13630-1634-4128-B427-B2FDCB90E706}" dt="2019-06-30T02:54:39.265" v="12" actId="6549"/>
        <pc:sldMkLst>
          <pc:docMk/>
          <pc:sldMk cId="318514519" sldId="328"/>
        </pc:sldMkLst>
      </pc:sldChg>
      <pc:sldChg chg="modNotesTx">
        <pc:chgData name="GALAL MUNASSAR BIN MAKHASHEN" userId="d253fa61-4771-4edb-aced-6a50a0af04c8" providerId="ADAL" clId="{5FE13630-1634-4128-B427-B2FDCB90E706}" dt="2019-06-30T02:54:20.376" v="10" actId="6549"/>
        <pc:sldMkLst>
          <pc:docMk/>
          <pc:sldMk cId="245304496" sldId="329"/>
        </pc:sldMkLst>
      </pc:sldChg>
      <pc:sldChg chg="modNotesTx">
        <pc:chgData name="GALAL MUNASSAR BIN MAKHASHEN" userId="d253fa61-4771-4edb-aced-6a50a0af04c8" providerId="ADAL" clId="{5FE13630-1634-4128-B427-B2FDCB90E706}" dt="2019-06-30T02:55:25.447" v="19" actId="6549"/>
        <pc:sldMkLst>
          <pc:docMk/>
          <pc:sldMk cId="2661915126" sldId="330"/>
        </pc:sldMkLst>
      </pc:sldChg>
      <pc:sldChg chg="modNotesTx">
        <pc:chgData name="GALAL MUNASSAR BIN MAKHASHEN" userId="d253fa61-4771-4edb-aced-6a50a0af04c8" providerId="ADAL" clId="{5FE13630-1634-4128-B427-B2FDCB90E706}" dt="2019-06-30T02:55:29.586" v="20" actId="6549"/>
        <pc:sldMkLst>
          <pc:docMk/>
          <pc:sldMk cId="3507990036" sldId="331"/>
        </pc:sldMkLst>
      </pc:sldChg>
      <pc:sldChg chg="modNotesTx">
        <pc:chgData name="GALAL MUNASSAR BIN MAKHASHEN" userId="d253fa61-4771-4edb-aced-6a50a0af04c8" providerId="ADAL" clId="{5FE13630-1634-4128-B427-B2FDCB90E706}" dt="2019-06-30T02:55:39.386" v="22" actId="6549"/>
        <pc:sldMkLst>
          <pc:docMk/>
          <pc:sldMk cId="2252779737" sldId="332"/>
        </pc:sldMkLst>
      </pc:sldChg>
      <pc:sldChg chg="modNotesTx">
        <pc:chgData name="GALAL MUNASSAR BIN MAKHASHEN" userId="d253fa61-4771-4edb-aced-6a50a0af04c8" providerId="ADAL" clId="{5FE13630-1634-4128-B427-B2FDCB90E706}" dt="2019-06-30T02:55:34.440" v="21" actId="6549"/>
        <pc:sldMkLst>
          <pc:docMk/>
          <pc:sldMk cId="3905209988" sldId="333"/>
        </pc:sldMkLst>
      </pc:sldChg>
      <pc:sldChg chg="modNotesTx">
        <pc:chgData name="GALAL MUNASSAR BIN MAKHASHEN" userId="d253fa61-4771-4edb-aced-6a50a0af04c8" providerId="ADAL" clId="{5FE13630-1634-4128-B427-B2FDCB90E706}" dt="2019-06-30T02:55:44.322" v="23" actId="6549"/>
        <pc:sldMkLst>
          <pc:docMk/>
          <pc:sldMk cId="784739631" sldId="334"/>
        </pc:sldMkLst>
      </pc:sldChg>
      <pc:sldChg chg="modNotesTx">
        <pc:chgData name="GALAL MUNASSAR BIN MAKHASHEN" userId="d253fa61-4771-4edb-aced-6a50a0af04c8" providerId="ADAL" clId="{5FE13630-1634-4128-B427-B2FDCB90E706}" dt="2019-06-30T02:55:51.736" v="24" actId="6549"/>
        <pc:sldMkLst>
          <pc:docMk/>
          <pc:sldMk cId="2108264241" sldId="337"/>
        </pc:sldMkLst>
      </pc:sldChg>
      <pc:sldChg chg="modNotesTx">
        <pc:chgData name="GALAL MUNASSAR BIN MAKHASHEN" userId="d253fa61-4771-4edb-aced-6a50a0af04c8" providerId="ADAL" clId="{5FE13630-1634-4128-B427-B2FDCB90E706}" dt="2019-06-30T02:56:28.472" v="29" actId="6549"/>
        <pc:sldMkLst>
          <pc:docMk/>
          <pc:sldMk cId="117447156" sldId="340"/>
        </pc:sldMkLst>
      </pc:sldChg>
      <pc:sldChg chg="modNotesTx">
        <pc:chgData name="GALAL MUNASSAR BIN MAKHASHEN" userId="d253fa61-4771-4edb-aced-6a50a0af04c8" providerId="ADAL" clId="{5FE13630-1634-4128-B427-B2FDCB90E706}" dt="2019-06-30T02:54:45.375" v="13" actId="6549"/>
        <pc:sldMkLst>
          <pc:docMk/>
          <pc:sldMk cId="1288194116" sldId="341"/>
        </pc:sldMkLst>
      </pc:sldChg>
      <pc:sldChg chg="modNotesTx">
        <pc:chgData name="GALAL MUNASSAR BIN MAKHASHEN" userId="d253fa61-4771-4edb-aced-6a50a0af04c8" providerId="ADAL" clId="{5FE13630-1634-4128-B427-B2FDCB90E706}" dt="2019-06-30T02:54:52.031" v="14" actId="6549"/>
        <pc:sldMkLst>
          <pc:docMk/>
          <pc:sldMk cId="501495314" sldId="342"/>
        </pc:sldMkLst>
      </pc:sldChg>
      <pc:sldChg chg="modNotesTx">
        <pc:chgData name="GALAL MUNASSAR BIN MAKHASHEN" userId="d253fa61-4771-4edb-aced-6a50a0af04c8" providerId="ADAL" clId="{5FE13630-1634-4128-B427-B2FDCB90E706}" dt="2019-06-30T02:55:00.501" v="15" actId="6549"/>
        <pc:sldMkLst>
          <pc:docMk/>
          <pc:sldMk cId="2414232366" sldId="343"/>
        </pc:sldMkLst>
      </pc:sldChg>
      <pc:sldChg chg="modNotesTx">
        <pc:chgData name="GALAL MUNASSAR BIN MAKHASHEN" userId="d253fa61-4771-4edb-aced-6a50a0af04c8" providerId="ADAL" clId="{5FE13630-1634-4128-B427-B2FDCB90E706}" dt="2019-06-30T02:55:07.214" v="16" actId="6549"/>
        <pc:sldMkLst>
          <pc:docMk/>
          <pc:sldMk cId="2928696880" sldId="346"/>
        </pc:sldMkLst>
      </pc:sldChg>
      <pc:sldChg chg="modNotesTx">
        <pc:chgData name="GALAL MUNASSAR BIN MAKHASHEN" userId="d253fa61-4771-4edb-aced-6a50a0af04c8" providerId="ADAL" clId="{5FE13630-1634-4128-B427-B2FDCB90E706}" dt="2019-06-30T02:55:11.689" v="17" actId="6549"/>
        <pc:sldMkLst>
          <pc:docMk/>
          <pc:sldMk cId="2990216713" sldId="347"/>
        </pc:sldMkLst>
      </pc:sldChg>
      <pc:sldChg chg="modNotesTx">
        <pc:chgData name="GALAL MUNASSAR BIN MAKHASHEN" userId="d253fa61-4771-4edb-aced-6a50a0af04c8" providerId="ADAL" clId="{5FE13630-1634-4128-B427-B2FDCB90E706}" dt="2019-06-30T02:56:02.786" v="25" actId="6549"/>
        <pc:sldMkLst>
          <pc:docMk/>
          <pc:sldMk cId="1919691319" sldId="350"/>
        </pc:sldMkLst>
      </pc:sldChg>
      <pc:sldChg chg="modNotesTx">
        <pc:chgData name="GALAL MUNASSAR BIN MAKHASHEN" userId="d253fa61-4771-4edb-aced-6a50a0af04c8" providerId="ADAL" clId="{5FE13630-1634-4128-B427-B2FDCB90E706}" dt="2019-06-30T02:57:05.946" v="32" actId="6549"/>
        <pc:sldMkLst>
          <pc:docMk/>
          <pc:sldMk cId="1522347735" sldId="351"/>
        </pc:sldMkLst>
      </pc:sldChg>
      <pc:sldChg chg="modNotesTx">
        <pc:chgData name="GALAL MUNASSAR BIN MAKHASHEN" userId="d253fa61-4771-4edb-aced-6a50a0af04c8" providerId="ADAL" clId="{5FE13630-1634-4128-B427-B2FDCB90E706}" dt="2019-06-30T02:57:18.103" v="33" actId="6549"/>
        <pc:sldMkLst>
          <pc:docMk/>
          <pc:sldMk cId="3263760217" sldId="354"/>
        </pc:sldMkLst>
      </pc:sldChg>
      <pc:sldChg chg="modNotesTx">
        <pc:chgData name="GALAL MUNASSAR BIN MAKHASHEN" userId="d253fa61-4771-4edb-aced-6a50a0af04c8" providerId="ADAL" clId="{5FE13630-1634-4128-B427-B2FDCB90E706}" dt="2019-06-30T02:57:59.951" v="34" actId="6549"/>
        <pc:sldMkLst>
          <pc:docMk/>
          <pc:sldMk cId="1717429248" sldId="366"/>
        </pc:sldMkLst>
      </pc:sldChg>
      <pc:sldChg chg="modNotesTx">
        <pc:chgData name="GALAL MUNASSAR BIN MAKHASHEN" userId="d253fa61-4771-4edb-aced-6a50a0af04c8" providerId="ADAL" clId="{5FE13630-1634-4128-B427-B2FDCB90E706}" dt="2019-06-30T02:58:06.209" v="35" actId="6549"/>
        <pc:sldMkLst>
          <pc:docMk/>
          <pc:sldMk cId="2615390570" sldId="367"/>
        </pc:sldMkLst>
      </pc:sldChg>
      <pc:sldChg chg="modNotesTx">
        <pc:chgData name="GALAL MUNASSAR BIN MAKHASHEN" userId="d253fa61-4771-4edb-aced-6a50a0af04c8" providerId="ADAL" clId="{5FE13630-1634-4128-B427-B2FDCB90E706}" dt="2019-06-30T02:58:20.206" v="37" actId="6549"/>
        <pc:sldMkLst>
          <pc:docMk/>
          <pc:sldMk cId="1165654409" sldId="368"/>
        </pc:sldMkLst>
      </pc:sldChg>
      <pc:sldChg chg="modNotesTx">
        <pc:chgData name="GALAL MUNASSAR BIN MAKHASHEN" userId="d253fa61-4771-4edb-aced-6a50a0af04c8" providerId="ADAL" clId="{5FE13630-1634-4128-B427-B2FDCB90E706}" dt="2019-06-30T02:58:10.744" v="36" actId="6549"/>
        <pc:sldMkLst>
          <pc:docMk/>
          <pc:sldMk cId="3710113623" sldId="369"/>
        </pc:sldMkLst>
      </pc:sldChg>
      <pc:sldChg chg="modNotesTx">
        <pc:chgData name="GALAL MUNASSAR BIN MAKHASHEN" userId="d253fa61-4771-4edb-aced-6a50a0af04c8" providerId="ADAL" clId="{5FE13630-1634-4128-B427-B2FDCB90E706}" dt="2019-06-30T02:58:42.201" v="39" actId="6549"/>
        <pc:sldMkLst>
          <pc:docMk/>
          <pc:sldMk cId="3069402676" sldId="378"/>
        </pc:sldMkLst>
      </pc:sldChg>
      <pc:sldChg chg="modNotesTx">
        <pc:chgData name="GALAL MUNASSAR BIN MAKHASHEN" userId="d253fa61-4771-4edb-aced-6a50a0af04c8" providerId="ADAL" clId="{5FE13630-1634-4128-B427-B2FDCB90E706}" dt="2019-06-30T02:58:51.383" v="40" actId="6549"/>
        <pc:sldMkLst>
          <pc:docMk/>
          <pc:sldMk cId="1515150020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EC08-4D33-E549-B7F6-8F512D449FF7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36C48-2D02-CA45-92B7-D9B905D3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9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2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6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1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77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3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3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1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3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1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1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6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8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0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3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2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02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9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0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33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80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24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3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0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1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36C48-2D02-CA45-92B7-D9B905D35A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50483" y="5066347"/>
            <a:ext cx="7381662" cy="1213973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250" b="1">
                <a:solidFill>
                  <a:srgbClr val="2185C5"/>
                </a:solidFill>
                <a:latin typeface="Garamond"/>
                <a:cs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2700">
                <a:solidFill>
                  <a:srgbClr val="2185C5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6788730" y="4319539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Shape 11"/>
          <p:cNvSpPr/>
          <p:nvPr/>
        </p:nvSpPr>
        <p:spPr>
          <a:xfrm>
            <a:off x="7510345" y="4319539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Shape 12"/>
          <p:cNvSpPr/>
          <p:nvPr/>
        </p:nvSpPr>
        <p:spPr>
          <a:xfrm>
            <a:off x="850483" y="4319539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Shape 13"/>
          <p:cNvSpPr/>
          <p:nvPr/>
        </p:nvSpPr>
        <p:spPr>
          <a:xfrm>
            <a:off x="1571909" y="4319539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i="1"/>
            </a:lvl1pPr>
          </a:lstStyle>
          <a:p>
            <a:fld id="{F2B08C03-4488-43EE-9441-12298B9221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00" y="242136"/>
            <a:ext cx="1986081" cy="1986081"/>
          </a:xfrm>
          <a:prstGeom prst="rect">
            <a:avLst/>
          </a:prstGeom>
        </p:spPr>
      </p:pic>
      <p:sp>
        <p:nvSpPr>
          <p:cNvPr id="16" name="Shape 17"/>
          <p:cNvSpPr txBox="1">
            <a:spLocks noGrp="1"/>
          </p:cNvSpPr>
          <p:nvPr>
            <p:ph type="subTitle" idx="1"/>
          </p:nvPr>
        </p:nvSpPr>
        <p:spPr>
          <a:xfrm>
            <a:off x="850483" y="4431404"/>
            <a:ext cx="7381662" cy="5942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" indent="0" algn="l">
              <a:buNone/>
              <a:defRPr sz="2250" b="1" dirty="0">
                <a:solidFill>
                  <a:srgbClr val="FF6600"/>
                </a:solidFill>
                <a:latin typeface="Garamond"/>
                <a:ea typeface="Raleway"/>
                <a:cs typeface="Garamond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buClr>
                <a:srgbClr val="2185C5"/>
              </a:buClr>
              <a:buSzPts val="4800"/>
            </a:pPr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7" name="Shape 37"/>
          <p:cNvSpPr txBox="1">
            <a:spLocks noGrp="1"/>
          </p:cNvSpPr>
          <p:nvPr>
            <p:ph type="body" idx="11"/>
          </p:nvPr>
        </p:nvSpPr>
        <p:spPr>
          <a:xfrm>
            <a:off x="838201" y="3962400"/>
            <a:ext cx="4788506" cy="348174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/>
          <a:lstStyle>
            <a:lvl1pPr marL="28575" indent="0">
              <a:buFont typeface="Arial" panose="020B0604020202020204" pitchFamily="34" charset="0"/>
              <a:buNone/>
              <a:defRPr lang="en-US" sz="1125" b="1" kern="1200" dirty="0" smtClean="0">
                <a:solidFill>
                  <a:srgbClr val="2185C5"/>
                </a:solidFill>
                <a:latin typeface="Garamond"/>
                <a:ea typeface="Raleway"/>
                <a:cs typeface="Garamond"/>
              </a:defRPr>
            </a:lvl1pPr>
          </a:lstStyle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2185C5"/>
              </a:buClr>
              <a:buSzPts val="4800"/>
              <a:buFont typeface="Raleway"/>
            </a:pPr>
            <a:r>
              <a:rPr lang="en-US" dirty="0"/>
              <a:t>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93B71-46DA-8E4A-8F03-B0C731398676}"/>
              </a:ext>
            </a:extLst>
          </p:cNvPr>
          <p:cNvSpPr txBox="1"/>
          <p:nvPr userDrawn="1"/>
        </p:nvSpPr>
        <p:spPr>
          <a:xfrm>
            <a:off x="1685834" y="2268908"/>
            <a:ext cx="582451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i="0" u="none" strike="noStrike" cap="none" dirty="0">
                <a:solidFill>
                  <a:srgbClr val="2185C5"/>
                </a:solidFill>
                <a:latin typeface="Garamond"/>
                <a:sym typeface="Raleway"/>
              </a:rPr>
              <a:t>Fourth Industrial Summer School</a:t>
            </a:r>
          </a:p>
        </p:txBody>
      </p:sp>
    </p:spTree>
    <p:extLst>
      <p:ext uri="{BB962C8B-B14F-4D97-AF65-F5344CB8AC3E}">
        <p14:creationId xmlns:p14="http://schemas.microsoft.com/office/powerpoint/2010/main" val="6266788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772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8100" lvl="0" indent="0" algn="ctr" rtl="0">
              <a:spcBef>
                <a:spcPts val="600"/>
              </a:spcBef>
              <a:spcAft>
                <a:spcPts val="0"/>
              </a:spcAft>
              <a:buSzPts val="3000"/>
              <a:buNone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38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cture Objective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wrap="square" lIns="51427" tIns="51427" rIns="51427" bIns="51427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buClr>
                <a:srgbClr val="2185C5"/>
              </a:buClr>
              <a:buSzPts val="4800"/>
              <a:buFont typeface="Raleway"/>
              <a:defRPr sz="4800" b="1">
                <a:solidFill>
                  <a:srgbClr val="2185C5"/>
                </a:solidFill>
                <a:latin typeface="Garamond"/>
                <a:ea typeface="Raleway"/>
                <a:cs typeface="Garamond"/>
                <a:sym typeface="Raleway"/>
              </a:defRPr>
            </a:lvl1pPr>
            <a:lvl2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2400" dirty="0">
                <a:solidFill>
                  <a:srgbClr val="FF0000"/>
                </a:solidFill>
              </a:rPr>
              <a:t>Session Objectives</a:t>
            </a:r>
          </a:p>
        </p:txBody>
      </p:sp>
      <p:sp>
        <p:nvSpPr>
          <p:cNvPr id="9" name="Shape 30"/>
          <p:cNvSpPr txBox="1">
            <a:spLocks noGrp="1"/>
          </p:cNvSpPr>
          <p:nvPr>
            <p:ph type="body" idx="1"/>
          </p:nvPr>
        </p:nvSpPr>
        <p:spPr>
          <a:xfrm>
            <a:off x="533401" y="1676400"/>
            <a:ext cx="5359292" cy="472366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57175" lvl="0" indent="-235744" algn="just">
              <a:spcBef>
                <a:spcPts val="338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Garamond"/>
                <a:cs typeface="Garamond"/>
              </a:defRPr>
            </a:lvl1pPr>
            <a:lvl2pPr marL="514350" lvl="1" indent="-214313">
              <a:spcBef>
                <a:spcPts val="0"/>
              </a:spcBef>
              <a:spcAft>
                <a:spcPts val="0"/>
              </a:spcAft>
              <a:buSzPts val="2400"/>
              <a:buFont typeface="Lucida Grande"/>
              <a:buChar char="-"/>
              <a:defRPr sz="1500" baseline="0">
                <a:solidFill>
                  <a:srgbClr val="3A81BA"/>
                </a:solidFill>
                <a:latin typeface="Garamond"/>
                <a:cs typeface="Garamond"/>
              </a:defRPr>
            </a:lvl2pPr>
            <a:lvl3pPr marL="771525" lvl="2" indent="-214313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028700" lvl="3" indent="-19288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285875" lvl="4" indent="-19288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1543050" lvl="5" indent="-19288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1800225" lvl="6" indent="-19288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057400" lvl="7" indent="-19288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2314575" lvl="8" indent="-19288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pic>
        <p:nvPicPr>
          <p:cNvPr id="14" name="Picture 8" descr="https://image.freepik.com/free-photo/top-view-desk-work-laptop-and-coffee-cup-notepad-in-home-office_1423-197.jpg">
            <a:extLst>
              <a:ext uri="{FF2B5EF4-FFF2-40B4-BE49-F238E27FC236}">
                <a16:creationId xmlns:a16="http://schemas.microsoft.com/office/drawing/2014/main" id="{5F281454-008E-4142-B3A7-0E9484779A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34"/>
          <a:stretch/>
        </p:blipFill>
        <p:spPr bwMode="auto">
          <a:xfrm>
            <a:off x="5908541" y="914400"/>
            <a:ext cx="3235459" cy="403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7326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2666" y="274656"/>
            <a:ext cx="8350334" cy="764481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rgbClr val="FF0000"/>
                </a:solidFill>
                <a:latin typeface="Garamond"/>
                <a:cs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31908" y="1296140"/>
            <a:ext cx="8331092" cy="523254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57175" lvl="0" indent="-235744" algn="just">
              <a:spcBef>
                <a:spcPts val="338"/>
              </a:spcBef>
              <a:spcAft>
                <a:spcPts val="0"/>
              </a:spcAft>
              <a:buSzPts val="3000"/>
              <a:buFont typeface="Wingdings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1pPr>
            <a:lvl2pPr marL="514350" lvl="1" indent="-214313">
              <a:spcBef>
                <a:spcPts val="0"/>
              </a:spcBef>
              <a:spcAft>
                <a:spcPts val="0"/>
              </a:spcAft>
              <a:buSzPts val="2400"/>
              <a:buFont typeface="Lucida Grande"/>
              <a:buChar char="-"/>
              <a:defRPr sz="1500" baseline="0">
                <a:solidFill>
                  <a:srgbClr val="3A81BA"/>
                </a:solidFill>
                <a:latin typeface="Garamond"/>
                <a:cs typeface="Garamond"/>
              </a:defRPr>
            </a:lvl2pPr>
            <a:lvl3pPr marL="771525" lvl="2" indent="-214313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  <a:defRPr lang="en-US" sz="1200" b="0" i="0" u="none" strike="noStrike" cap="none" baseline="0" dirty="0" smtClean="0">
                <a:solidFill>
                  <a:srgbClr val="7030A0"/>
                </a:solidFill>
                <a:latin typeface="Garamond"/>
                <a:ea typeface="Lato"/>
                <a:cs typeface="Garamond"/>
                <a:sym typeface="Lato"/>
              </a:defRPr>
            </a:lvl3pPr>
            <a:lvl4pPr marL="1028700" lvl="3" indent="-19288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285875" lvl="4" indent="-19288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1543050" lvl="5" indent="-19288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1800225" lvl="6" indent="-19288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057400" lvl="7" indent="-19288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2314575" lvl="8" indent="-19288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" y="6"/>
            <a:ext cx="390950" cy="365125"/>
          </a:xfrm>
        </p:spPr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hape 10"/>
          <p:cNvSpPr/>
          <p:nvPr/>
        </p:nvSpPr>
        <p:spPr>
          <a:xfrm>
            <a:off x="6339042" y="106103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" name="Shape 11"/>
          <p:cNvSpPr/>
          <p:nvPr/>
        </p:nvSpPr>
        <p:spPr>
          <a:xfrm>
            <a:off x="7060657" y="106103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Shape 12"/>
          <p:cNvSpPr/>
          <p:nvPr/>
        </p:nvSpPr>
        <p:spPr>
          <a:xfrm>
            <a:off x="400795" y="106103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Shape 13"/>
          <p:cNvSpPr/>
          <p:nvPr/>
        </p:nvSpPr>
        <p:spPr>
          <a:xfrm>
            <a:off x="1122221" y="106103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Shape 10"/>
          <p:cNvSpPr/>
          <p:nvPr/>
        </p:nvSpPr>
        <p:spPr>
          <a:xfrm>
            <a:off x="6339042" y="106103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" name="Shape 11"/>
          <p:cNvSpPr/>
          <p:nvPr/>
        </p:nvSpPr>
        <p:spPr>
          <a:xfrm>
            <a:off x="7060657" y="106103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" name="Shape 12"/>
          <p:cNvSpPr/>
          <p:nvPr/>
        </p:nvSpPr>
        <p:spPr>
          <a:xfrm>
            <a:off x="400795" y="106103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" name="Shape 13"/>
          <p:cNvSpPr/>
          <p:nvPr/>
        </p:nvSpPr>
        <p:spPr>
          <a:xfrm>
            <a:off x="1122221" y="106103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51427" tIns="51427" rIns="51427" bIns="5142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228902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  <a:latin typeface="Garamond"/>
                <a:cs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  <a:latin typeface="Garamond"/>
                <a:cs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1C5-8B9D-1640-B426-B7767A9C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90A67-9974-4AD7-A77A-E4538D608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712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50483" y="5066343"/>
            <a:ext cx="7381662" cy="1213973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000" b="1">
                <a:solidFill>
                  <a:srgbClr val="2185C5"/>
                </a:solidFill>
                <a:latin typeface="Garamond"/>
                <a:cs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6788730" y="4319539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510345" y="4319539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50483" y="4319539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571909" y="4319539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i="1"/>
            </a:lvl1pPr>
          </a:lstStyle>
          <a:p>
            <a:fld id="{F2B08C03-4488-43EE-9441-12298B9221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98" y="242132"/>
            <a:ext cx="1986081" cy="1986081"/>
          </a:xfrm>
          <a:prstGeom prst="rect">
            <a:avLst/>
          </a:prstGeom>
        </p:spPr>
      </p:pic>
      <p:sp>
        <p:nvSpPr>
          <p:cNvPr id="16" name="Shape 17"/>
          <p:cNvSpPr txBox="1">
            <a:spLocks noGrp="1"/>
          </p:cNvSpPr>
          <p:nvPr>
            <p:ph type="subTitle" idx="1"/>
          </p:nvPr>
        </p:nvSpPr>
        <p:spPr>
          <a:xfrm>
            <a:off x="850483" y="4431404"/>
            <a:ext cx="7381662" cy="5942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100" indent="0" algn="l">
              <a:buNone/>
              <a:defRPr sz="3000" b="1" dirty="0">
                <a:solidFill>
                  <a:srgbClr val="FF6600"/>
                </a:solidFill>
                <a:latin typeface="Garamond"/>
                <a:ea typeface="Raleway"/>
                <a:cs typeface="Garamond"/>
                <a:sym typeface="Arial"/>
              </a:defRPr>
            </a:lvl1pPr>
          </a:lstStyle>
          <a:p>
            <a:pPr lvl="0" algn="just">
              <a:spcBef>
                <a:spcPts val="0"/>
              </a:spcBef>
              <a:buClr>
                <a:srgbClr val="2185C5"/>
              </a:buClr>
              <a:buSzPts val="4800"/>
            </a:pPr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7" name="Shape 37"/>
          <p:cNvSpPr txBox="1">
            <a:spLocks noGrp="1"/>
          </p:cNvSpPr>
          <p:nvPr>
            <p:ph type="body" idx="11"/>
          </p:nvPr>
        </p:nvSpPr>
        <p:spPr>
          <a:xfrm>
            <a:off x="838200" y="3962400"/>
            <a:ext cx="4788506" cy="348174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/>
          <a:lstStyle>
            <a:lvl1pPr marL="38100" indent="0">
              <a:buFont typeface="Arial" panose="020B0604020202020204" pitchFamily="34" charset="0"/>
              <a:buNone/>
              <a:defRPr lang="en-US" sz="1500" b="1" kern="1200" dirty="0" smtClean="0">
                <a:solidFill>
                  <a:srgbClr val="2185C5"/>
                </a:solidFill>
                <a:latin typeface="Garamond"/>
                <a:ea typeface="Raleway"/>
                <a:cs typeface="Garamond"/>
              </a:defRPr>
            </a:lvl1pPr>
          </a:lstStyle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2185C5"/>
              </a:buClr>
              <a:buSzPts val="4800"/>
              <a:buFont typeface="Raleway"/>
            </a:pPr>
            <a:r>
              <a:rPr lang="en-US" dirty="0"/>
              <a:t>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93B71-46DA-8E4A-8F03-B0C731398676}"/>
              </a:ext>
            </a:extLst>
          </p:cNvPr>
          <p:cNvSpPr txBox="1"/>
          <p:nvPr userDrawn="1"/>
        </p:nvSpPr>
        <p:spPr>
          <a:xfrm>
            <a:off x="1685832" y="2268908"/>
            <a:ext cx="5824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u="none" strike="noStrike" cap="none" dirty="0">
                <a:solidFill>
                  <a:srgbClr val="2185C5"/>
                </a:solidFill>
                <a:latin typeface="Garamond"/>
                <a:sym typeface="Raleway"/>
              </a:rPr>
              <a:t>Fourth Industrial Summer School</a:t>
            </a:r>
          </a:p>
        </p:txBody>
      </p:sp>
    </p:spTree>
    <p:extLst>
      <p:ext uri="{BB962C8B-B14F-4D97-AF65-F5344CB8AC3E}">
        <p14:creationId xmlns:p14="http://schemas.microsoft.com/office/powerpoint/2010/main" val="34246960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cture Objective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4038600" cy="6096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buClr>
                <a:srgbClr val="2185C5"/>
              </a:buClr>
              <a:buSzPts val="4800"/>
              <a:buFont typeface="Raleway"/>
              <a:defRPr sz="4800" b="1">
                <a:solidFill>
                  <a:srgbClr val="2185C5"/>
                </a:solidFill>
                <a:latin typeface="Garamond"/>
                <a:ea typeface="Raleway"/>
                <a:cs typeface="Garamond"/>
                <a:sym typeface="Raleway"/>
              </a:defRPr>
            </a:lvl1pPr>
            <a:lvl2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2185C5"/>
              </a:buClr>
              <a:buSzPts val="4800"/>
              <a:buFont typeface="Raleway"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3200" dirty="0">
                <a:solidFill>
                  <a:srgbClr val="FF0000"/>
                </a:solidFill>
              </a:rPr>
              <a:t>Session Objectives</a:t>
            </a:r>
          </a:p>
        </p:txBody>
      </p:sp>
      <p:pic>
        <p:nvPicPr>
          <p:cNvPr id="1032" name="Picture 8" descr="https://image.freepik.com/free-photo/top-view-desk-work-laptop-and-coffee-cup-notepad-in-home-office_1423-19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34"/>
          <a:stretch/>
        </p:blipFill>
        <p:spPr bwMode="auto">
          <a:xfrm>
            <a:off x="5908541" y="914400"/>
            <a:ext cx="3235459" cy="403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3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5359292" cy="472366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14325" algn="just">
              <a:spcBef>
                <a:spcPts val="45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Garamond"/>
                <a:cs typeface="Garamond"/>
              </a:defRPr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SzPts val="2400"/>
              <a:buFont typeface="Lucida Grande"/>
              <a:buChar char="-"/>
              <a:defRPr sz="2000" baseline="0">
                <a:solidFill>
                  <a:srgbClr val="3A81BA"/>
                </a:solidFill>
                <a:latin typeface="Garamond"/>
                <a:cs typeface="Garamond"/>
              </a:defRPr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8113955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2666" y="274652"/>
            <a:ext cx="8350334" cy="764481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rgbClr val="FF0000"/>
                </a:solidFill>
                <a:latin typeface="Garamond"/>
                <a:cs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31908" y="1296140"/>
            <a:ext cx="8331092" cy="523254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14325" algn="just">
              <a:spcBef>
                <a:spcPts val="450"/>
              </a:spcBef>
              <a:spcAft>
                <a:spcPts val="0"/>
              </a:spcAft>
              <a:buSzPts val="3000"/>
              <a:buFont typeface="Wingdings" charset="2"/>
              <a:buChar char="§"/>
              <a:defRPr sz="2400">
                <a:solidFill>
                  <a:schemeClr val="tx1"/>
                </a:solidFill>
                <a:latin typeface="Garamond"/>
                <a:cs typeface="Garamond"/>
              </a:defRPr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SzPts val="2400"/>
              <a:buFont typeface="Lucida Grande"/>
              <a:buChar char="-"/>
              <a:defRPr sz="2000" baseline="0">
                <a:solidFill>
                  <a:srgbClr val="3A81BA"/>
                </a:solidFill>
                <a:latin typeface="Garamond"/>
                <a:cs typeface="Garamond"/>
              </a:defRPr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  <a:defRPr lang="en-US" sz="1600" b="0" i="0" u="none" strike="noStrike" cap="none" baseline="0" dirty="0" smtClean="0">
                <a:solidFill>
                  <a:srgbClr val="7030A0"/>
                </a:solidFill>
                <a:latin typeface="Garamond"/>
                <a:ea typeface="Lato"/>
                <a:cs typeface="Garamond"/>
                <a:sym typeface="Lato"/>
              </a:defRPr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" y="2"/>
            <a:ext cx="390950" cy="365125"/>
          </a:xfrm>
        </p:spPr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hape 10"/>
          <p:cNvSpPr/>
          <p:nvPr/>
        </p:nvSpPr>
        <p:spPr>
          <a:xfrm>
            <a:off x="6339042" y="106103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Shape 11"/>
          <p:cNvSpPr/>
          <p:nvPr/>
        </p:nvSpPr>
        <p:spPr>
          <a:xfrm>
            <a:off x="7060657" y="106103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Shape 12"/>
          <p:cNvSpPr/>
          <p:nvPr/>
        </p:nvSpPr>
        <p:spPr>
          <a:xfrm>
            <a:off x="400795" y="106103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3"/>
          <p:cNvSpPr/>
          <p:nvPr/>
        </p:nvSpPr>
        <p:spPr>
          <a:xfrm>
            <a:off x="1122221" y="106103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0"/>
          <p:cNvSpPr/>
          <p:nvPr/>
        </p:nvSpPr>
        <p:spPr>
          <a:xfrm>
            <a:off x="6339042" y="106103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1"/>
          <p:cNvSpPr/>
          <p:nvPr/>
        </p:nvSpPr>
        <p:spPr>
          <a:xfrm>
            <a:off x="7060657" y="106103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2"/>
          <p:cNvSpPr/>
          <p:nvPr/>
        </p:nvSpPr>
        <p:spPr>
          <a:xfrm>
            <a:off x="400795" y="106103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3"/>
          <p:cNvSpPr/>
          <p:nvPr/>
        </p:nvSpPr>
        <p:spPr>
          <a:xfrm>
            <a:off x="1122221" y="106103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457834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0794" y="287621"/>
            <a:ext cx="8209805" cy="753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>
              <a:defRPr b="1">
                <a:solidFill>
                  <a:srgbClr val="FF0000"/>
                </a:solidFill>
                <a:latin typeface="Garamond"/>
                <a:cs typeface="Garamond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30305" y="1369282"/>
            <a:ext cx="3977706" cy="514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257175" algn="just">
              <a:spcBef>
                <a:spcPts val="450"/>
              </a:spcBef>
              <a:spcAft>
                <a:spcPts val="0"/>
              </a:spcAft>
              <a:buSzPts val="1800"/>
              <a:buChar char="▷"/>
              <a:defRPr sz="1350">
                <a:latin typeface="Garamond"/>
                <a:cs typeface="Garamond"/>
              </a:defRPr>
            </a:lvl1pPr>
            <a:lvl2pPr marL="685800" lvl="1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2pPr>
            <a:lvl3pPr marL="1028700" lvl="2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4851" y="1369282"/>
            <a:ext cx="3845747" cy="514890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257175" algn="just">
              <a:spcBef>
                <a:spcPts val="450"/>
              </a:spcBef>
              <a:spcAft>
                <a:spcPts val="0"/>
              </a:spcAft>
              <a:buSzPts val="1800"/>
              <a:buChar char="▷"/>
              <a:defRPr sz="1350">
                <a:latin typeface="Garamond"/>
                <a:cs typeface="Garamond"/>
              </a:defRPr>
            </a:lvl1pPr>
            <a:lvl2pPr marL="685800" lvl="1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2pPr>
            <a:lvl3pPr marL="1028700" lvl="2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3pPr>
            <a:lvl4pPr marL="1371600" lvl="3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400" lvl="5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100" lvl="8" indent="-257175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Shape 4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Shape 4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hape 10"/>
          <p:cNvSpPr/>
          <p:nvPr/>
        </p:nvSpPr>
        <p:spPr>
          <a:xfrm>
            <a:off x="6339042" y="106103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060657" y="106103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400795" y="106103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22221" y="106103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0"/>
          <p:cNvSpPr/>
          <p:nvPr/>
        </p:nvSpPr>
        <p:spPr>
          <a:xfrm>
            <a:off x="6339042" y="106103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1"/>
          <p:cNvSpPr/>
          <p:nvPr/>
        </p:nvSpPr>
        <p:spPr>
          <a:xfrm>
            <a:off x="7060657" y="106103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2"/>
          <p:cNvSpPr/>
          <p:nvPr/>
        </p:nvSpPr>
        <p:spPr>
          <a:xfrm>
            <a:off x="400795" y="106103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3"/>
          <p:cNvSpPr/>
          <p:nvPr/>
        </p:nvSpPr>
        <p:spPr>
          <a:xfrm>
            <a:off x="1122221" y="106103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399387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638951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1" y="1831450"/>
            <a:ext cx="763895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" y="6"/>
            <a:ext cx="39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38797-8DF5-AD4D-96EC-C1915F5356F5}"/>
              </a:ext>
            </a:extLst>
          </p:cNvPr>
          <p:cNvSpPr txBox="1"/>
          <p:nvPr userDrawn="1"/>
        </p:nvSpPr>
        <p:spPr>
          <a:xfrm>
            <a:off x="7911547" y="6503342"/>
            <a:ext cx="10182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latin typeface="Garamond" panose="02020404030301010803" pitchFamily="18" charset="0"/>
              </a:rPr>
              <a:t>4IR Summer School</a:t>
            </a:r>
          </a:p>
        </p:txBody>
      </p:sp>
    </p:spTree>
    <p:extLst>
      <p:ext uri="{BB962C8B-B14F-4D97-AF65-F5344CB8AC3E}">
        <p14:creationId xmlns:p14="http://schemas.microsoft.com/office/powerpoint/2010/main" val="2626207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95" r:id="rId2"/>
    <p:sldLayoutId id="2147483786" r:id="rId3"/>
    <p:sldLayoutId id="2147483798" r:id="rId4"/>
    <p:sldLayoutId id="214748379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Garamond"/>
          <a:ea typeface="Arial"/>
          <a:cs typeface="Garamond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638951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1" y="1831450"/>
            <a:ext cx="763895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" y="2"/>
            <a:ext cx="39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2B08C03-4488-43EE-9441-12298B9221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38797-8DF5-AD4D-96EC-C1915F5356F5}"/>
              </a:ext>
            </a:extLst>
          </p:cNvPr>
          <p:cNvSpPr txBox="1"/>
          <p:nvPr userDrawn="1"/>
        </p:nvSpPr>
        <p:spPr>
          <a:xfrm>
            <a:off x="7911546" y="6503341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aramond" panose="02020404030301010803" pitchFamily="18" charset="0"/>
              </a:rPr>
              <a:t>4IR Summer School</a:t>
            </a:r>
          </a:p>
        </p:txBody>
      </p:sp>
    </p:spTree>
    <p:extLst>
      <p:ext uri="{BB962C8B-B14F-4D97-AF65-F5344CB8AC3E}">
        <p14:creationId xmlns:p14="http://schemas.microsoft.com/office/powerpoint/2010/main" val="26401219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Garamond"/>
          <a:ea typeface="Arial"/>
          <a:cs typeface="Garamond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tmp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tmp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tmp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tmp"/><Relationship Id="rId5" Type="http://schemas.openxmlformats.org/officeDocument/2006/relationships/image" Target="../media/image63.tmp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tmp"/><Relationship Id="rId4" Type="http://schemas.openxmlformats.org/officeDocument/2006/relationships/image" Target="../media/image67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tmp"/><Relationship Id="rId4" Type="http://schemas.openxmlformats.org/officeDocument/2006/relationships/image" Target="../media/image71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tm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tm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2.tmp"/><Relationship Id="rId4" Type="http://schemas.openxmlformats.org/officeDocument/2006/relationships/image" Target="../media/image81.tm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5.tmp"/><Relationship Id="rId4" Type="http://schemas.openxmlformats.org/officeDocument/2006/relationships/image" Target="../media/image84.tmp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tmp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p573/11wi/lectures/19-mlintro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CAC4-B176-364E-A5EA-8C2881B3D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7255-C1F2-FA43-BAE4-B86FE5B4D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Machine Learning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A2E3-0536-294A-A24D-8328BD1767B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1600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16234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BFF5-09F9-428E-9A75-313169DB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Representation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0143-BF12-4268-BBA8-444472B50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Regressions</a:t>
            </a:r>
          </a:p>
          <a:p>
            <a:pPr lvl="1"/>
            <a:r>
              <a:rPr lang="en-US" sz="2500" dirty="0"/>
              <a:t>E.g. Simple Linear regression </a:t>
            </a:r>
          </a:p>
          <a:p>
            <a:pPr lvl="1">
              <a:spcAft>
                <a:spcPts val="2400"/>
              </a:spcAft>
            </a:pPr>
            <a:r>
              <a:rPr lang="en-US" sz="2500" dirty="0"/>
              <a:t>Continuous outputs</a:t>
            </a:r>
          </a:p>
          <a:p>
            <a:r>
              <a:rPr lang="en-US" sz="2800" dirty="0"/>
              <a:t>Discriminative (Classification)</a:t>
            </a:r>
          </a:p>
          <a:p>
            <a:pPr lvl="1"/>
            <a:r>
              <a:rPr lang="en-US" sz="2500" dirty="0"/>
              <a:t>E.g. SVM</a:t>
            </a:r>
          </a:p>
          <a:p>
            <a:pPr lvl="1">
              <a:spcAft>
                <a:spcPts val="2400"/>
              </a:spcAft>
            </a:pPr>
            <a:r>
              <a:rPr lang="en-US" sz="2500" dirty="0"/>
              <a:t>Discrete outputs</a:t>
            </a:r>
          </a:p>
          <a:p>
            <a:r>
              <a:rPr lang="en-US" sz="2800" dirty="0"/>
              <a:t>Grouping  (Clustering)</a:t>
            </a:r>
          </a:p>
          <a:p>
            <a:pPr lvl="1"/>
            <a:r>
              <a:rPr lang="en-US" sz="2500" dirty="0"/>
              <a:t>E.g. K-means</a:t>
            </a:r>
          </a:p>
          <a:p>
            <a:pPr lvl="1"/>
            <a:r>
              <a:rPr lang="en-US" sz="2500" dirty="0"/>
              <a:t>Categories </a:t>
            </a:r>
          </a:p>
          <a:p>
            <a:endParaRPr lang="en-US" sz="2800" dirty="0"/>
          </a:p>
          <a:p>
            <a:pPr lvl="1"/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B210F-1211-4CC0-BACB-DF1205E30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0C9F-1444-4A87-9C4E-63AB2DDB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28B7-6B4C-4E79-A413-32FF689C8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Accuracy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Precision and recall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ROC curve, / AUC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F1-score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Within Squared Errors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Sensitivity/Specificity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Jaccard index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809E6-265E-48A3-B9E2-67341A709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2DD-1F08-463A-83FE-F9475831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CC67-DF3B-417F-B620-FC3AB1279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Combinatorial optimization</a:t>
            </a:r>
          </a:p>
          <a:p>
            <a:pPr lvl="1">
              <a:spcAft>
                <a:spcPts val="2400"/>
              </a:spcAft>
            </a:pPr>
            <a:r>
              <a:rPr lang="en-US" altLang="en-US" sz="2400" dirty="0"/>
              <a:t>E.g.: Greedy search</a:t>
            </a:r>
          </a:p>
          <a:p>
            <a:r>
              <a:rPr lang="en-US" altLang="en-US" sz="3200" dirty="0"/>
              <a:t>Convex optimization</a:t>
            </a:r>
          </a:p>
          <a:p>
            <a:pPr lvl="1">
              <a:spcAft>
                <a:spcPts val="2400"/>
              </a:spcAft>
            </a:pPr>
            <a:r>
              <a:rPr lang="en-US" altLang="en-US" sz="2400" dirty="0"/>
              <a:t>E.g.: Gradient descent</a:t>
            </a:r>
          </a:p>
          <a:p>
            <a:r>
              <a:rPr lang="en-US" altLang="en-US" sz="3200" dirty="0"/>
              <a:t>Constrained optimization</a:t>
            </a:r>
          </a:p>
          <a:p>
            <a:pPr lvl="1"/>
            <a:r>
              <a:rPr lang="en-US" altLang="en-US" sz="2400" dirty="0"/>
              <a:t>E.g.: Linear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F0649-EF31-4600-A99C-2B9D728FB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32DD-1F08-463A-83FE-F9475831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CC67-DF3B-417F-B620-FC3AB1279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b="1" dirty="0"/>
              <a:t>There are three types of </a:t>
            </a:r>
            <a:r>
              <a:rPr lang="en-US" altLang="en-US" sz="3200" b="1" dirty="0" err="1"/>
              <a:t>Learing</a:t>
            </a:r>
            <a:r>
              <a:rPr lang="en-US" altLang="en-US" sz="3200" b="1" dirty="0"/>
              <a:t> that will be covered in this module:</a:t>
            </a:r>
          </a:p>
          <a:p>
            <a:pPr lvl="1"/>
            <a:r>
              <a:rPr lang="en-US" altLang="en-US" sz="2900" b="1" dirty="0"/>
              <a:t>Unsupervised learning</a:t>
            </a:r>
          </a:p>
          <a:p>
            <a:pPr lvl="2">
              <a:spcAft>
                <a:spcPts val="3600"/>
              </a:spcAft>
            </a:pPr>
            <a:r>
              <a:rPr lang="en-US" altLang="en-US" sz="2100" dirty="0"/>
              <a:t>The data does not include desired outputs</a:t>
            </a:r>
            <a:endParaRPr lang="en-US" altLang="en-US" sz="2900" b="1" dirty="0"/>
          </a:p>
          <a:p>
            <a:pPr lvl="1"/>
            <a:r>
              <a:rPr lang="en-US" altLang="en-US" sz="2900" b="1" dirty="0"/>
              <a:t>Supervised (inductive) learning</a:t>
            </a:r>
          </a:p>
          <a:p>
            <a:pPr lvl="2">
              <a:spcAft>
                <a:spcPts val="3600"/>
              </a:spcAft>
            </a:pPr>
            <a:r>
              <a:rPr lang="en-US" altLang="en-US" sz="2100" dirty="0"/>
              <a:t>The data includes desired outputs</a:t>
            </a:r>
          </a:p>
          <a:p>
            <a:pPr lvl="1"/>
            <a:r>
              <a:rPr lang="en-US" altLang="en-US" sz="2900" b="1" dirty="0"/>
              <a:t>Semi-supervised learning</a:t>
            </a:r>
          </a:p>
          <a:p>
            <a:pPr lvl="2"/>
            <a:r>
              <a:rPr lang="en-US" altLang="en-US" sz="2100" dirty="0"/>
              <a:t>The data includes a few desired outputs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F0649-EF31-4600-A99C-2B9D728FB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266C-8C69-A844-87D6-76EDBC44F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4425-DC2A-5D46-A2F9-8CA9ADDA1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02630-E277-F545-BC4C-12D102925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1C5-8B9D-1640-B426-B7767A9CEF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40A-8D14-E44A-A316-4680B3C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39BD-7F0E-3240-BDE7-FE7DE4780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Clustering is a technique used to group elements in a multivariate data sets. </a:t>
            </a:r>
          </a:p>
          <a:p>
            <a:r>
              <a:rPr lang="en-US" sz="2400" dirty="0"/>
              <a:t>Elements in each group share two main properties</a:t>
            </a:r>
          </a:p>
          <a:p>
            <a:pPr lvl="1"/>
            <a:r>
              <a:rPr lang="en-US" sz="2000" dirty="0"/>
              <a:t>They are similar to each other (i.e.,  related )</a:t>
            </a:r>
          </a:p>
          <a:p>
            <a:pPr lvl="1"/>
            <a:r>
              <a:rPr lang="en-US" sz="2000" dirty="0"/>
              <a:t>They are different to elements in other groups (i.e., unrelated)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447B-C066-BC46-A891-A1A14731D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68AB25-E284-412A-A3C6-D1DC4900DCDE}"/>
              </a:ext>
            </a:extLst>
          </p:cNvPr>
          <p:cNvGrpSpPr/>
          <p:nvPr/>
        </p:nvGrpSpPr>
        <p:grpSpPr>
          <a:xfrm>
            <a:off x="2146415" y="3169830"/>
            <a:ext cx="5199511" cy="3424827"/>
            <a:chOff x="2277044" y="2876403"/>
            <a:chExt cx="5199511" cy="3424827"/>
          </a:xfrm>
        </p:grpSpPr>
        <p:pic>
          <p:nvPicPr>
            <p:cNvPr id="7" name="Picture 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DC0EFF33-8AE2-4262-B03B-B3FD4416B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044" y="2876403"/>
              <a:ext cx="5199511" cy="342482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4AFAE6-17DC-4189-8A46-80EFB8C3538F}"/>
                </a:ext>
              </a:extLst>
            </p:cNvPr>
            <p:cNvSpPr/>
            <p:nvPr/>
          </p:nvSpPr>
          <p:spPr>
            <a:xfrm>
              <a:off x="2694214" y="3037114"/>
              <a:ext cx="1725386" cy="1436915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3E1E98-B6E4-4E65-8A77-4AD7FFA0E2FE}"/>
                </a:ext>
              </a:extLst>
            </p:cNvPr>
            <p:cNvSpPr/>
            <p:nvPr/>
          </p:nvSpPr>
          <p:spPr>
            <a:xfrm>
              <a:off x="5436448" y="3348157"/>
              <a:ext cx="1725386" cy="1534087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388E7E-5DC6-44F2-A291-0498B3B3F6BE}"/>
                </a:ext>
              </a:extLst>
            </p:cNvPr>
            <p:cNvSpPr/>
            <p:nvPr/>
          </p:nvSpPr>
          <p:spPr>
            <a:xfrm>
              <a:off x="4166332" y="4438797"/>
              <a:ext cx="1725386" cy="153408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B871C7-9675-4098-B687-9A8EEABEB968}"/>
                </a:ext>
              </a:extLst>
            </p:cNvPr>
            <p:cNvCxnSpPr>
              <a:cxnSpLocks/>
            </p:cNvCxnSpPr>
            <p:nvPr/>
          </p:nvCxnSpPr>
          <p:spPr>
            <a:xfrm>
              <a:off x="4150003" y="3886200"/>
              <a:ext cx="1539713" cy="229000"/>
            </a:xfrm>
            <a:prstGeom prst="straightConnector1">
              <a:avLst/>
            </a:prstGeom>
            <a:ln w="41275" cap="flat" cmpd="sng" algn="ctr">
              <a:solidFill>
                <a:schemeClr val="accent6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CAC0A1-7AEC-4442-BC6E-3CEF11A203D7}"/>
                </a:ext>
              </a:extLst>
            </p:cNvPr>
            <p:cNvCxnSpPr>
              <a:cxnSpLocks/>
            </p:cNvCxnSpPr>
            <p:nvPr/>
          </p:nvCxnSpPr>
          <p:spPr>
            <a:xfrm>
              <a:off x="4479116" y="5493933"/>
              <a:ext cx="795365" cy="311966"/>
            </a:xfrm>
            <a:prstGeom prst="straightConnector1">
              <a:avLst/>
            </a:prstGeom>
            <a:ln w="38100" cap="flat" cmpd="sng" algn="ctr">
              <a:solidFill>
                <a:schemeClr val="accent6">
                  <a:lumMod val="75000"/>
                  <a:alpha val="98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79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7BFD-7B54-4D01-B0D9-8055E0B5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might be unclear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E319-0CD9-4585-B3DD-42CE80F5E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509C480-3E07-4807-86F9-119D6F8BF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9" b="52919"/>
          <a:stretch/>
        </p:blipFill>
        <p:spPr>
          <a:xfrm>
            <a:off x="2451797" y="1223484"/>
            <a:ext cx="3617407" cy="2237280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E7EC47A-64CA-4B22-BA9B-809CB8B6D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r="1901" b="52919"/>
          <a:stretch/>
        </p:blipFill>
        <p:spPr>
          <a:xfrm>
            <a:off x="412666" y="3640270"/>
            <a:ext cx="3617407" cy="2237279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2A95F8E3-D20F-4F6C-9AB1-3B52AA650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6" r="54609" b="7003"/>
          <a:stretch/>
        </p:blipFill>
        <p:spPr>
          <a:xfrm>
            <a:off x="2541395" y="3640270"/>
            <a:ext cx="3617407" cy="2237279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019C75E9-8E53-4FF1-A1A2-9103FFB5A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8" t="44273" r="641" b="8646"/>
          <a:stretch/>
        </p:blipFill>
        <p:spPr>
          <a:xfrm>
            <a:off x="4913644" y="3640269"/>
            <a:ext cx="3617407" cy="22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B809-CB63-435D-8BD5-773821E2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shapes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955D5-BD41-4DA3-AEC3-0A5FCE2B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313D-C7F2-4B3D-BE53-55118F94A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89EE8F-C935-4199-A552-21ABB001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1309391"/>
            <a:ext cx="8097380" cy="53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5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4C70-ABAB-4DD7-83AA-FF0F8CE0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perform clustering?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05C9-1579-4555-A7C1-6842D9A4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There are many reasons why we need to perform clustering on data sets.  For example</a:t>
            </a:r>
          </a:p>
          <a:p>
            <a:pPr lvl="1"/>
            <a:r>
              <a:rPr lang="en-US" sz="2200" dirty="0"/>
              <a:t>A preprocessing step such as segmentation</a:t>
            </a:r>
            <a:endParaRPr lang="en-US" sz="2200" b="1" dirty="0"/>
          </a:p>
          <a:p>
            <a:pPr lvl="2"/>
            <a:r>
              <a:rPr lang="en-US" sz="1600" dirty="0"/>
              <a:t>Image segmentation </a:t>
            </a:r>
          </a:p>
          <a:p>
            <a:pPr lvl="2"/>
            <a:r>
              <a:rPr lang="en-US" sz="1600" dirty="0"/>
              <a:t>Salt Boundary Detection in seismic data [2]</a:t>
            </a:r>
          </a:p>
          <a:p>
            <a:pPr lvl="2"/>
            <a:r>
              <a:rPr lang="en-US" sz="1600" dirty="0"/>
              <a:t>Or market segmentation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EA95-F1B5-40E4-8CA1-67EA7196E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40627-28B7-49B1-820B-679284AB394A}"/>
              </a:ext>
            </a:extLst>
          </p:cNvPr>
          <p:cNvSpPr/>
          <p:nvPr/>
        </p:nvSpPr>
        <p:spPr>
          <a:xfrm>
            <a:off x="1" y="6397875"/>
            <a:ext cx="7308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Source: https://commons.wikimedia.org/wiki/File:Image-segmentation-example-segmented.png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81CC41-7432-47E1-A78C-B287BC500E4C}"/>
              </a:ext>
            </a:extLst>
          </p:cNvPr>
          <p:cNvSpPr/>
          <p:nvPr/>
        </p:nvSpPr>
        <p:spPr>
          <a:xfrm>
            <a:off x="3695700" y="3912410"/>
            <a:ext cx="1991594" cy="103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pic>
        <p:nvPicPr>
          <p:cNvPr id="10" name="Picture 9" descr="A sign on the side of a road&#10;&#10;Description generated with very high confidence">
            <a:extLst>
              <a:ext uri="{FF2B5EF4-FFF2-40B4-BE49-F238E27FC236}">
                <a16:creationId xmlns:a16="http://schemas.microsoft.com/office/drawing/2014/main" id="{867C384F-0227-4E9D-9C57-1602FF851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95" y="3299971"/>
            <a:ext cx="2197851" cy="2840897"/>
          </a:xfrm>
          <a:prstGeom prst="rect">
            <a:avLst/>
          </a:prstGeom>
        </p:spPr>
      </p:pic>
      <p:pic>
        <p:nvPicPr>
          <p:cNvPr id="12" name="Picture 11" descr="A close up of a hill&#10;&#10;Description generated with high confidence">
            <a:extLst>
              <a:ext uri="{FF2B5EF4-FFF2-40B4-BE49-F238E27FC236}">
                <a16:creationId xmlns:a16="http://schemas.microsoft.com/office/drawing/2014/main" id="{160DD227-F046-4FF2-8774-A0ECCF2CA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48" y="3293255"/>
            <a:ext cx="2197851" cy="29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4C70-ABAB-4DD7-83AA-FF0F8CE0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perform clustering?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05C9-1579-4555-A7C1-6842D9A4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There are many reasons why we need to perform clustering on data sets.  For example</a:t>
            </a:r>
          </a:p>
          <a:p>
            <a:pPr lvl="1"/>
            <a:r>
              <a:rPr lang="en-US" sz="2200" dirty="0"/>
              <a:t>Doing data exploration and understand data structure</a:t>
            </a:r>
          </a:p>
          <a:p>
            <a:pPr lvl="2"/>
            <a:r>
              <a:rPr lang="en-US" sz="1800" dirty="0"/>
              <a:t>e.g., Facies classification applied to a pre-salt carbonate reservoirs using K-means.</a:t>
            </a:r>
          </a:p>
          <a:p>
            <a:pPr lvl="2"/>
            <a:r>
              <a:rPr lang="en-US" sz="1800" dirty="0"/>
              <a:t> Results identified three seismic facies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EA95-F1B5-40E4-8CA1-67EA7196E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3DE9DF13-77F0-4F2A-A2B9-3135D988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9" y="3338205"/>
            <a:ext cx="4371205" cy="2991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3967C-41BA-46BA-812B-E6CB3C6FC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54" y="3338205"/>
            <a:ext cx="4398524" cy="299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E507C3-933B-4ADD-B5C8-959B1C00EA54}"/>
              </a:ext>
            </a:extLst>
          </p:cNvPr>
          <p:cNvSpPr txBox="1"/>
          <p:nvPr/>
        </p:nvSpPr>
        <p:spPr>
          <a:xfrm>
            <a:off x="431908" y="6359403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Illustration using python</a:t>
            </a:r>
          </a:p>
        </p:txBody>
      </p:sp>
    </p:spTree>
    <p:extLst>
      <p:ext uri="{BB962C8B-B14F-4D97-AF65-F5344CB8AC3E}">
        <p14:creationId xmlns:p14="http://schemas.microsoft.com/office/powerpoint/2010/main" val="28983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BB09B-FAE4-D84E-AE81-50478A74C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3335-DA2B-AE46-A5E1-4BDE5D35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9" y="1607127"/>
            <a:ext cx="4743506" cy="400396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dirty="0"/>
              <a:t>Relation between PA and ML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What is Machine learning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Clustering Basics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Custer Applications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Clustering Validation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K-means clustering algorithm	</a:t>
            </a: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5084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4C70-ABAB-4DD7-83AA-FF0F8CE0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perform clustering?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05C9-1579-4555-A7C1-6842D9A4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There are many reasons why we need to perform clustering on data sets.  For example</a:t>
            </a:r>
          </a:p>
          <a:p>
            <a:pPr lvl="1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A preprocessing step such as segmentation</a:t>
            </a:r>
            <a:endParaRPr lang="en-US" sz="2200" b="1" dirty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Multi-attribute K-means Cluster Analysis for Salt Boundary Detection [2]</a:t>
            </a: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Image segmentation </a:t>
            </a: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Or market segmentation </a:t>
            </a:r>
          </a:p>
          <a:p>
            <a:pPr lvl="1"/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Doing data exploration and understand data structure</a:t>
            </a:r>
          </a:p>
          <a:p>
            <a:pPr lvl="2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e.g., Facies classification applied to a pre-salt carbonate reservoirs using K-means. Results identified three seismic facies [1]</a:t>
            </a:r>
          </a:p>
          <a:p>
            <a:pPr lvl="1"/>
            <a:r>
              <a:rPr lang="en-US" sz="2200" dirty="0"/>
              <a:t>Pattern recognition: </a:t>
            </a:r>
          </a:p>
          <a:p>
            <a:pPr lvl="2"/>
            <a:r>
              <a:rPr lang="en-US" sz="1800" dirty="0"/>
              <a:t>Identify features or spatial data relationships </a:t>
            </a:r>
          </a:p>
          <a:p>
            <a:pPr lvl="1"/>
            <a:r>
              <a:rPr lang="en-US" sz="2200" dirty="0"/>
              <a:t>Outlier detection  </a:t>
            </a:r>
          </a:p>
          <a:p>
            <a:pPr lvl="2"/>
            <a:r>
              <a:rPr lang="en-US" sz="1800" dirty="0"/>
              <a:t>Clustering is also used in outlier detection applications such as detection of credit card fraud.</a:t>
            </a:r>
          </a:p>
          <a:p>
            <a:pPr lvl="1"/>
            <a:r>
              <a:rPr lang="en-US" sz="2000" b="1" dirty="0"/>
              <a:t>etc.</a:t>
            </a:r>
          </a:p>
          <a:p>
            <a:pPr lvl="1"/>
            <a:endParaRPr lang="en-US" sz="1800" b="1" dirty="0"/>
          </a:p>
          <a:p>
            <a:pPr marL="2857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 general, it is used to estimate the structure of the unlabeled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EA95-F1B5-40E4-8CA1-67EA7196E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5236-808C-43B5-B33F-4A9C9419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BC9B-2294-4FD4-91D0-429783316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2400" dirty="0" err="1"/>
              <a:t>Scikit</a:t>
            </a:r>
            <a:r>
              <a:rPr lang="en-US" sz="2400" dirty="0"/>
              <a:t> learn is </a:t>
            </a:r>
            <a:r>
              <a:rPr lang="en-US" sz="2400" b="1" dirty="0"/>
              <a:t>machine learning </a:t>
            </a:r>
            <a:r>
              <a:rPr lang="en-US" sz="2400" dirty="0"/>
              <a:t>library for Python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It supports many algorithms for clustering, classification, and regression problems.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It is adequately integrated with </a:t>
            </a:r>
            <a:r>
              <a:rPr lang="en-US" sz="2400" dirty="0" err="1"/>
              <a:t>Numpy</a:t>
            </a:r>
            <a:r>
              <a:rPr lang="en-US" sz="2400" dirty="0"/>
              <a:t> and </a:t>
            </a:r>
            <a:r>
              <a:rPr lang="en-US" sz="2400" dirty="0" err="1"/>
              <a:t>Scipy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There are many functions that we’ll use during this week, and they will be introduced during our discussions.</a:t>
            </a:r>
          </a:p>
          <a:p>
            <a:r>
              <a:rPr lang="en-US" sz="2400" dirty="0"/>
              <a:t>Still under active development, latest release was in May 2019.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400B-05CB-4033-B8C3-8B83E830D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 descr="Scikit learn logo small.svg">
            <a:extLst>
              <a:ext uri="{FF2B5EF4-FFF2-40B4-BE49-F238E27FC236}">
                <a16:creationId xmlns:a16="http://schemas.microsoft.com/office/drawing/2014/main" id="{F0C659C7-61EA-44C1-A428-D633D57B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6" y="5448065"/>
            <a:ext cx="2149985" cy="11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9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11A7-51C8-4E18-8AAE-A239EE76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Generate/load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D34E-1A48-4966-9C54-28CA3D176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Scikit</a:t>
            </a:r>
            <a:r>
              <a:rPr lang="en-US" sz="2800" dirty="0"/>
              <a:t> learn has a package called datasets with great features </a:t>
            </a:r>
          </a:p>
          <a:p>
            <a:pPr lvl="1"/>
            <a:r>
              <a:rPr lang="en-US" sz="2400" dirty="0"/>
              <a:t>Generate controlled datasets (from scratch)</a:t>
            </a:r>
          </a:p>
          <a:p>
            <a:pPr lvl="1"/>
            <a:r>
              <a:rPr lang="en-US" sz="2400" dirty="0"/>
              <a:t>Load predefined datasets (reasonable size)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Fetch datasets (of large size )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Let’s focus on generate a dataset for now</a:t>
            </a:r>
          </a:p>
          <a:p>
            <a:r>
              <a:rPr lang="en-US" sz="2800" dirty="0"/>
              <a:t>To generate 3 clusters using </a:t>
            </a:r>
            <a:r>
              <a:rPr lang="en-US" sz="2800" dirty="0" err="1"/>
              <a:t>make_blobs</a:t>
            </a:r>
            <a:r>
              <a:rPr lang="en-US" sz="2800" dirty="0"/>
              <a:t> function is as follows. </a:t>
            </a:r>
          </a:p>
          <a:p>
            <a:endParaRPr lang="en-US" sz="25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2690C-1FEA-4E39-8D1A-9E9C7D17D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44E4-1799-4C01-A92E-1E753A80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make_blobs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7130-A8B6-476A-8114-D1256C60C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33F7-77CF-40DB-84AD-FB7CD5067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CD40DDB-02C3-4B72-94C5-2A6BAB71E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28" y="1364421"/>
            <a:ext cx="3348144" cy="22563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EC98C53-E0A2-4857-B8FD-3016E539A81B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EX1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4FE7E1-8870-4B4D-B3D4-44BB627E5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/>
          <a:stretch/>
        </p:blipFill>
        <p:spPr>
          <a:xfrm>
            <a:off x="431908" y="1445589"/>
            <a:ext cx="5305677" cy="1983412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CEC63-1777-410A-8894-36F05DCA6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85" y="4272322"/>
            <a:ext cx="3348144" cy="2256358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1399B4-640D-4D38-AF9A-068A61A4E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7" y="4481147"/>
            <a:ext cx="5274789" cy="18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44E4-1799-4C01-A92E-1E753A80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make_moon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7130-A8B6-476A-8114-D1256C60C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33F7-77CF-40DB-84AD-FB7CD5067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CC782-6B71-4F6F-A49C-5C4D04B7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56" y="1296135"/>
            <a:ext cx="3452532" cy="246348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EC98C53-E0A2-4857-B8FD-3016E539A81B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EX1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71B952-D315-4D68-8386-ABF703A7F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/>
          <a:stretch/>
        </p:blipFill>
        <p:spPr>
          <a:xfrm>
            <a:off x="431908" y="1495433"/>
            <a:ext cx="4798815" cy="1452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479FE-708C-4260-A78E-FCD9DEC15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23" y="3910264"/>
            <a:ext cx="3700548" cy="2473094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1446D-D816-4544-AAA7-C9A7BF72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" y="4034935"/>
            <a:ext cx="4939794" cy="1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6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44E4-1799-4C01-A92E-1E753A80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make_circles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7130-A8B6-476A-8114-D1256C60C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33F7-77CF-40DB-84AD-FB7CD5067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2BDF6-B5F4-4074-8A39-72E1AFCF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03" y="1296140"/>
            <a:ext cx="3760867" cy="277340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EC98C53-E0A2-4857-B8FD-3016E539A81B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 1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0D520E-DFE3-42EB-9588-3B975400BC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390951" y="1428487"/>
            <a:ext cx="4886051" cy="137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D095A-2EDD-48BC-8D53-E7AFC4DF7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04" y="4340230"/>
            <a:ext cx="3653054" cy="251777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6313AC-D26D-45FF-AFBB-A35C4F9218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/>
          <a:stretch/>
        </p:blipFill>
        <p:spPr>
          <a:xfrm>
            <a:off x="373228" y="4498121"/>
            <a:ext cx="5006276" cy="13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69EEB-2C85-4A03-918F-05135A00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1A5EB-0E34-4473-A232-B3CE1DD0683C}"/>
              </a:ext>
            </a:extLst>
          </p:cNvPr>
          <p:cNvSpPr/>
          <p:nvPr/>
        </p:nvSpPr>
        <p:spPr>
          <a:xfrm>
            <a:off x="1237757" y="2000696"/>
            <a:ext cx="6668486" cy="23083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47625" cmpd="thickThin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Important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Clustering capabilities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Geometric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Cluster validation </a:t>
            </a:r>
          </a:p>
          <a:p>
            <a:pPr marL="571500" indent="-571500" algn="ctr">
              <a:buFontTx/>
              <a:buChar char="-"/>
            </a:pP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95281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B53-C1C0-464D-A0C2-197CD05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Clustering capabilities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6AB-188E-4119-B82A-A105C749D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/>
              <a:t>Before clustering ( labeling your data), it is important to understand the following about your selected clustering algorithm 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Scalability</a:t>
            </a:r>
            <a:r>
              <a:rPr lang="en-US" sz="3200" dirty="0"/>
              <a:t> 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Ability to discover clusters with attribute shape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How  the performance in higher dimensionality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Identify outlier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39D1-36B5-405E-BEB4-F584C8632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B53-C1C0-464D-A0C2-197CD05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6AB-188E-4119-B82A-A105C749D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Clustering expects an input of the following form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3200" dirty="0"/>
              <a:t>Clustering algorithms use either </a:t>
            </a:r>
            <a:endParaRPr lang="en-US" sz="3600" dirty="0"/>
          </a:p>
          <a:p>
            <a:pPr lvl="2"/>
            <a:r>
              <a:rPr lang="en-US" sz="2800" dirty="0"/>
              <a:t>Similarity, or</a:t>
            </a:r>
          </a:p>
          <a:p>
            <a:pPr lvl="2"/>
            <a:r>
              <a:rPr lang="en-US" sz="2800" dirty="0"/>
              <a:t>Dis-similarity measurements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39D1-36B5-405E-BEB4-F584C8632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285F9A-5D84-4AF2-AB63-AFB3465F5EF3}"/>
                  </a:ext>
                </a:extLst>
              </p:cNvPr>
              <p:cNvSpPr txBox="1"/>
              <p:nvPr/>
            </p:nvSpPr>
            <p:spPr>
              <a:xfrm>
                <a:off x="3016308" y="2576094"/>
                <a:ext cx="3119700" cy="1377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285F9A-5D84-4AF2-AB63-AFB3465F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308" y="2576094"/>
                <a:ext cx="3119700" cy="1377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2F633D-CAF9-42B9-A8C8-32FE48945567}"/>
              </a:ext>
            </a:extLst>
          </p:cNvPr>
          <p:cNvSpPr txBox="1"/>
          <p:nvPr/>
        </p:nvSpPr>
        <p:spPr>
          <a:xfrm>
            <a:off x="4046053" y="202521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AB103-7E9A-4B97-9A42-96F95546F1BA}"/>
              </a:ext>
            </a:extLst>
          </p:cNvPr>
          <p:cNvSpPr txBox="1"/>
          <p:nvPr/>
        </p:nvSpPr>
        <p:spPr>
          <a:xfrm>
            <a:off x="1741633" y="3095339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Samples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B9E470A-8071-4E2B-A3BC-9383321F4CBA}"/>
              </a:ext>
            </a:extLst>
          </p:cNvPr>
          <p:cNvSpPr/>
          <p:nvPr/>
        </p:nvSpPr>
        <p:spPr>
          <a:xfrm>
            <a:off x="2722992" y="2644925"/>
            <a:ext cx="293316" cy="1239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F3AD70C-6D1B-4E7C-9796-6B6C920729BF}"/>
              </a:ext>
            </a:extLst>
          </p:cNvPr>
          <p:cNvSpPr/>
          <p:nvPr/>
        </p:nvSpPr>
        <p:spPr>
          <a:xfrm rot="16200000">
            <a:off x="4441371" y="1047614"/>
            <a:ext cx="261257" cy="2836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B53-C1C0-464D-A0C2-197CD05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Measurements: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6AB-188E-4119-B82A-A105C749D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Similarity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Numerical measure of how similar are two data elements</a:t>
            </a:r>
            <a:endParaRPr lang="en-US" sz="2800" b="1" dirty="0"/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Score ≈ 1 when elements are more alike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Score range [0,1]</a:t>
            </a:r>
            <a:endParaRPr lang="en-US" sz="1600" dirty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Lato"/>
              </a:rPr>
              <a:t>Examples: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Cosine  Similarity </a:t>
            </a:r>
          </a:p>
          <a:p>
            <a:pPr lvl="2"/>
            <a:endParaRPr lang="en-US" sz="2000" dirty="0">
              <a:solidFill>
                <a:srgbClr val="7030A0"/>
              </a:solidFill>
            </a:endParaRPr>
          </a:p>
          <a:p>
            <a:pPr lvl="1"/>
            <a:endParaRPr lang="en-US" sz="2400" b="1" dirty="0"/>
          </a:p>
          <a:p>
            <a:pPr marL="400050" lvl="1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39D1-36B5-405E-BEB4-F584C8632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6AF7C-F875-46A7-943B-78A331E13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4" t="22584" b="43908"/>
          <a:stretch/>
        </p:blipFill>
        <p:spPr>
          <a:xfrm>
            <a:off x="2521004" y="4995700"/>
            <a:ext cx="4152900" cy="5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DAC3E-E7E0-4926-A762-1262096F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66" y="365131"/>
            <a:ext cx="8350334" cy="764481"/>
          </a:xfrm>
        </p:spPr>
        <p:txBody>
          <a:bodyPr/>
          <a:lstStyle/>
          <a:p>
            <a:r>
              <a:rPr lang="en-US" dirty="0"/>
              <a:t>What is Predictive Analytics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50848-56FE-402E-865D-781D5965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9F580-421C-44FE-8ABB-B47E3269C6EA}"/>
              </a:ext>
            </a:extLst>
          </p:cNvPr>
          <p:cNvSpPr/>
          <p:nvPr/>
        </p:nvSpPr>
        <p:spPr>
          <a:xfrm>
            <a:off x="2794818" y="1637422"/>
            <a:ext cx="3570194" cy="3570194"/>
          </a:xfrm>
          <a:prstGeom prst="ellipse">
            <a:avLst/>
          </a:prstGeom>
          <a:noFill/>
          <a:ln w="1905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32FCBAEE-8F17-42DB-A4B7-8F304F678BBF}"/>
              </a:ext>
            </a:extLst>
          </p:cNvPr>
          <p:cNvSpPr>
            <a:spLocks/>
          </p:cNvSpPr>
          <p:nvPr/>
        </p:nvSpPr>
        <p:spPr bwMode="auto">
          <a:xfrm>
            <a:off x="2652760" y="2365872"/>
            <a:ext cx="1079260" cy="2126258"/>
          </a:xfrm>
          <a:custGeom>
            <a:avLst/>
            <a:gdLst>
              <a:gd name="T0" fmla="*/ 4538 w 6256"/>
              <a:gd name="T1" fmla="*/ 0 h 12325"/>
              <a:gd name="T2" fmla="*/ 4450 w 6256"/>
              <a:gd name="T3" fmla="*/ 480 h 12325"/>
              <a:gd name="T4" fmla="*/ 4396 w 6256"/>
              <a:gd name="T5" fmla="*/ 973 h 12325"/>
              <a:gd name="T6" fmla="*/ 4376 w 6256"/>
              <a:gd name="T7" fmla="*/ 1473 h 12325"/>
              <a:gd name="T8" fmla="*/ 4396 w 6256"/>
              <a:gd name="T9" fmla="*/ 2014 h 12325"/>
              <a:gd name="T10" fmla="*/ 4457 w 6256"/>
              <a:gd name="T11" fmla="*/ 2541 h 12325"/>
              <a:gd name="T12" fmla="*/ 4565 w 6256"/>
              <a:gd name="T13" fmla="*/ 3054 h 12325"/>
              <a:gd name="T14" fmla="*/ 4700 w 6256"/>
              <a:gd name="T15" fmla="*/ 3554 h 12325"/>
              <a:gd name="T16" fmla="*/ 4876 w 6256"/>
              <a:gd name="T17" fmla="*/ 4041 h 12325"/>
              <a:gd name="T18" fmla="*/ 5093 w 6256"/>
              <a:gd name="T19" fmla="*/ 4507 h 12325"/>
              <a:gd name="T20" fmla="*/ 5336 w 6256"/>
              <a:gd name="T21" fmla="*/ 4953 h 12325"/>
              <a:gd name="T22" fmla="*/ 5613 w 6256"/>
              <a:gd name="T23" fmla="*/ 5379 h 12325"/>
              <a:gd name="T24" fmla="*/ 5918 w 6256"/>
              <a:gd name="T25" fmla="*/ 5784 h 12325"/>
              <a:gd name="T26" fmla="*/ 6256 w 6256"/>
              <a:gd name="T27" fmla="*/ 6163 h 12325"/>
              <a:gd name="T28" fmla="*/ 5918 w 6256"/>
              <a:gd name="T29" fmla="*/ 6541 h 12325"/>
              <a:gd name="T30" fmla="*/ 5613 w 6256"/>
              <a:gd name="T31" fmla="*/ 6946 h 12325"/>
              <a:gd name="T32" fmla="*/ 5336 w 6256"/>
              <a:gd name="T33" fmla="*/ 7372 h 12325"/>
              <a:gd name="T34" fmla="*/ 5093 w 6256"/>
              <a:gd name="T35" fmla="*/ 7818 h 12325"/>
              <a:gd name="T36" fmla="*/ 4876 w 6256"/>
              <a:gd name="T37" fmla="*/ 8284 h 12325"/>
              <a:gd name="T38" fmla="*/ 4700 w 6256"/>
              <a:gd name="T39" fmla="*/ 8771 h 12325"/>
              <a:gd name="T40" fmla="*/ 4565 w 6256"/>
              <a:gd name="T41" fmla="*/ 9271 h 12325"/>
              <a:gd name="T42" fmla="*/ 4457 w 6256"/>
              <a:gd name="T43" fmla="*/ 9784 h 12325"/>
              <a:gd name="T44" fmla="*/ 4396 w 6256"/>
              <a:gd name="T45" fmla="*/ 10311 h 12325"/>
              <a:gd name="T46" fmla="*/ 4376 w 6256"/>
              <a:gd name="T47" fmla="*/ 10852 h 12325"/>
              <a:gd name="T48" fmla="*/ 4396 w 6256"/>
              <a:gd name="T49" fmla="*/ 11352 h 12325"/>
              <a:gd name="T50" fmla="*/ 4450 w 6256"/>
              <a:gd name="T51" fmla="*/ 11845 h 12325"/>
              <a:gd name="T52" fmla="*/ 4538 w 6256"/>
              <a:gd name="T53" fmla="*/ 12325 h 12325"/>
              <a:gd name="T54" fmla="*/ 4085 w 6256"/>
              <a:gd name="T55" fmla="*/ 12162 h 12325"/>
              <a:gd name="T56" fmla="*/ 3645 w 6256"/>
              <a:gd name="T57" fmla="*/ 11973 h 12325"/>
              <a:gd name="T58" fmla="*/ 3219 w 6256"/>
              <a:gd name="T59" fmla="*/ 11744 h 12325"/>
              <a:gd name="T60" fmla="*/ 2820 w 6256"/>
              <a:gd name="T61" fmla="*/ 11494 h 12325"/>
              <a:gd name="T62" fmla="*/ 2435 w 6256"/>
              <a:gd name="T63" fmla="*/ 11210 h 12325"/>
              <a:gd name="T64" fmla="*/ 2076 w 6256"/>
              <a:gd name="T65" fmla="*/ 10899 h 12325"/>
              <a:gd name="T66" fmla="*/ 1738 w 6256"/>
              <a:gd name="T67" fmla="*/ 10568 h 12325"/>
              <a:gd name="T68" fmla="*/ 1434 w 6256"/>
              <a:gd name="T69" fmla="*/ 10210 h 12325"/>
              <a:gd name="T70" fmla="*/ 1150 w 6256"/>
              <a:gd name="T71" fmla="*/ 9825 h 12325"/>
              <a:gd name="T72" fmla="*/ 893 w 6256"/>
              <a:gd name="T73" fmla="*/ 9426 h 12325"/>
              <a:gd name="T74" fmla="*/ 663 w 6256"/>
              <a:gd name="T75" fmla="*/ 9007 h 12325"/>
              <a:gd name="T76" fmla="*/ 467 w 6256"/>
              <a:gd name="T77" fmla="*/ 8568 h 12325"/>
              <a:gd name="T78" fmla="*/ 305 w 6256"/>
              <a:gd name="T79" fmla="*/ 8115 h 12325"/>
              <a:gd name="T80" fmla="*/ 176 w 6256"/>
              <a:gd name="T81" fmla="*/ 7642 h 12325"/>
              <a:gd name="T82" fmla="*/ 81 w 6256"/>
              <a:gd name="T83" fmla="*/ 7162 h 12325"/>
              <a:gd name="T84" fmla="*/ 21 w 6256"/>
              <a:gd name="T85" fmla="*/ 6669 h 12325"/>
              <a:gd name="T86" fmla="*/ 0 w 6256"/>
              <a:gd name="T87" fmla="*/ 6163 h 12325"/>
              <a:gd name="T88" fmla="*/ 21 w 6256"/>
              <a:gd name="T89" fmla="*/ 5656 h 12325"/>
              <a:gd name="T90" fmla="*/ 81 w 6256"/>
              <a:gd name="T91" fmla="*/ 5163 h 12325"/>
              <a:gd name="T92" fmla="*/ 176 w 6256"/>
              <a:gd name="T93" fmla="*/ 4683 h 12325"/>
              <a:gd name="T94" fmla="*/ 305 w 6256"/>
              <a:gd name="T95" fmla="*/ 4210 h 12325"/>
              <a:gd name="T96" fmla="*/ 467 w 6256"/>
              <a:gd name="T97" fmla="*/ 3757 h 12325"/>
              <a:gd name="T98" fmla="*/ 663 w 6256"/>
              <a:gd name="T99" fmla="*/ 3318 h 12325"/>
              <a:gd name="T100" fmla="*/ 893 w 6256"/>
              <a:gd name="T101" fmla="*/ 2899 h 12325"/>
              <a:gd name="T102" fmla="*/ 1150 w 6256"/>
              <a:gd name="T103" fmla="*/ 2500 h 12325"/>
              <a:gd name="T104" fmla="*/ 1434 w 6256"/>
              <a:gd name="T105" fmla="*/ 2115 h 12325"/>
              <a:gd name="T106" fmla="*/ 1738 w 6256"/>
              <a:gd name="T107" fmla="*/ 1757 h 12325"/>
              <a:gd name="T108" fmla="*/ 2076 w 6256"/>
              <a:gd name="T109" fmla="*/ 1426 h 12325"/>
              <a:gd name="T110" fmla="*/ 2435 w 6256"/>
              <a:gd name="T111" fmla="*/ 1115 h 12325"/>
              <a:gd name="T112" fmla="*/ 2820 w 6256"/>
              <a:gd name="T113" fmla="*/ 831 h 12325"/>
              <a:gd name="T114" fmla="*/ 3219 w 6256"/>
              <a:gd name="T115" fmla="*/ 581 h 12325"/>
              <a:gd name="T116" fmla="*/ 3645 w 6256"/>
              <a:gd name="T117" fmla="*/ 352 h 12325"/>
              <a:gd name="T118" fmla="*/ 4085 w 6256"/>
              <a:gd name="T119" fmla="*/ 163 h 12325"/>
              <a:gd name="T120" fmla="*/ 4538 w 6256"/>
              <a:gd name="T121" fmla="*/ 0 h 1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56" h="12325">
                <a:moveTo>
                  <a:pt x="4538" y="0"/>
                </a:moveTo>
                <a:lnTo>
                  <a:pt x="4450" y="480"/>
                </a:lnTo>
                <a:lnTo>
                  <a:pt x="4396" y="973"/>
                </a:lnTo>
                <a:lnTo>
                  <a:pt x="4376" y="1473"/>
                </a:lnTo>
                <a:lnTo>
                  <a:pt x="4396" y="2014"/>
                </a:lnTo>
                <a:lnTo>
                  <a:pt x="4457" y="2541"/>
                </a:lnTo>
                <a:lnTo>
                  <a:pt x="4565" y="3054"/>
                </a:lnTo>
                <a:lnTo>
                  <a:pt x="4700" y="3554"/>
                </a:lnTo>
                <a:lnTo>
                  <a:pt x="4876" y="4041"/>
                </a:lnTo>
                <a:lnTo>
                  <a:pt x="5093" y="4507"/>
                </a:lnTo>
                <a:lnTo>
                  <a:pt x="5336" y="4953"/>
                </a:lnTo>
                <a:lnTo>
                  <a:pt x="5613" y="5379"/>
                </a:lnTo>
                <a:lnTo>
                  <a:pt x="5918" y="5784"/>
                </a:lnTo>
                <a:lnTo>
                  <a:pt x="6256" y="6163"/>
                </a:lnTo>
                <a:lnTo>
                  <a:pt x="5918" y="6541"/>
                </a:lnTo>
                <a:lnTo>
                  <a:pt x="5613" y="6946"/>
                </a:lnTo>
                <a:lnTo>
                  <a:pt x="5336" y="7372"/>
                </a:lnTo>
                <a:lnTo>
                  <a:pt x="5093" y="7818"/>
                </a:lnTo>
                <a:lnTo>
                  <a:pt x="4876" y="8284"/>
                </a:lnTo>
                <a:lnTo>
                  <a:pt x="4700" y="8771"/>
                </a:lnTo>
                <a:lnTo>
                  <a:pt x="4565" y="9271"/>
                </a:lnTo>
                <a:lnTo>
                  <a:pt x="4457" y="9784"/>
                </a:lnTo>
                <a:lnTo>
                  <a:pt x="4396" y="10311"/>
                </a:lnTo>
                <a:lnTo>
                  <a:pt x="4376" y="10852"/>
                </a:lnTo>
                <a:lnTo>
                  <a:pt x="4396" y="11352"/>
                </a:lnTo>
                <a:lnTo>
                  <a:pt x="4450" y="11845"/>
                </a:lnTo>
                <a:lnTo>
                  <a:pt x="4538" y="12325"/>
                </a:lnTo>
                <a:lnTo>
                  <a:pt x="4085" y="12162"/>
                </a:lnTo>
                <a:lnTo>
                  <a:pt x="3645" y="11973"/>
                </a:lnTo>
                <a:lnTo>
                  <a:pt x="3219" y="11744"/>
                </a:lnTo>
                <a:lnTo>
                  <a:pt x="2820" y="11494"/>
                </a:lnTo>
                <a:lnTo>
                  <a:pt x="2435" y="11210"/>
                </a:lnTo>
                <a:lnTo>
                  <a:pt x="2076" y="10899"/>
                </a:lnTo>
                <a:lnTo>
                  <a:pt x="1738" y="10568"/>
                </a:lnTo>
                <a:lnTo>
                  <a:pt x="1434" y="10210"/>
                </a:lnTo>
                <a:lnTo>
                  <a:pt x="1150" y="9825"/>
                </a:lnTo>
                <a:lnTo>
                  <a:pt x="893" y="9426"/>
                </a:lnTo>
                <a:lnTo>
                  <a:pt x="663" y="9007"/>
                </a:lnTo>
                <a:lnTo>
                  <a:pt x="467" y="8568"/>
                </a:lnTo>
                <a:lnTo>
                  <a:pt x="305" y="8115"/>
                </a:lnTo>
                <a:lnTo>
                  <a:pt x="176" y="7642"/>
                </a:lnTo>
                <a:lnTo>
                  <a:pt x="81" y="7162"/>
                </a:lnTo>
                <a:lnTo>
                  <a:pt x="21" y="6669"/>
                </a:lnTo>
                <a:lnTo>
                  <a:pt x="0" y="6163"/>
                </a:lnTo>
                <a:lnTo>
                  <a:pt x="21" y="5656"/>
                </a:lnTo>
                <a:lnTo>
                  <a:pt x="81" y="5163"/>
                </a:lnTo>
                <a:lnTo>
                  <a:pt x="176" y="4683"/>
                </a:lnTo>
                <a:lnTo>
                  <a:pt x="305" y="4210"/>
                </a:lnTo>
                <a:lnTo>
                  <a:pt x="467" y="3757"/>
                </a:lnTo>
                <a:lnTo>
                  <a:pt x="663" y="3318"/>
                </a:lnTo>
                <a:lnTo>
                  <a:pt x="893" y="2899"/>
                </a:lnTo>
                <a:lnTo>
                  <a:pt x="1150" y="2500"/>
                </a:lnTo>
                <a:lnTo>
                  <a:pt x="1434" y="2115"/>
                </a:lnTo>
                <a:lnTo>
                  <a:pt x="1738" y="1757"/>
                </a:lnTo>
                <a:lnTo>
                  <a:pt x="2076" y="1426"/>
                </a:lnTo>
                <a:lnTo>
                  <a:pt x="2435" y="1115"/>
                </a:lnTo>
                <a:lnTo>
                  <a:pt x="2820" y="831"/>
                </a:lnTo>
                <a:lnTo>
                  <a:pt x="3219" y="581"/>
                </a:lnTo>
                <a:lnTo>
                  <a:pt x="3645" y="352"/>
                </a:lnTo>
                <a:lnTo>
                  <a:pt x="4085" y="163"/>
                </a:lnTo>
                <a:lnTo>
                  <a:pt x="4538" y="0"/>
                </a:lnTo>
                <a:close/>
              </a:path>
            </a:pathLst>
          </a:custGeom>
          <a:solidFill>
            <a:srgbClr val="59B59E"/>
          </a:solidFill>
          <a:ln w="28575">
            <a:solidFill>
              <a:srgbClr val="59B59E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F4744D35-1EB0-452E-856C-1F188B04DAD7}"/>
              </a:ext>
            </a:extLst>
          </p:cNvPr>
          <p:cNvSpPr>
            <a:spLocks/>
          </p:cNvSpPr>
          <p:nvPr/>
        </p:nvSpPr>
        <p:spPr bwMode="auto">
          <a:xfrm>
            <a:off x="3523103" y="4286836"/>
            <a:ext cx="2124534" cy="1065458"/>
          </a:xfrm>
          <a:custGeom>
            <a:avLst/>
            <a:gdLst>
              <a:gd name="T0" fmla="*/ 6073 w 12315"/>
              <a:gd name="T1" fmla="*/ 0 h 6176"/>
              <a:gd name="T2" fmla="*/ 6459 w 12315"/>
              <a:gd name="T3" fmla="*/ 325 h 6176"/>
              <a:gd name="T4" fmla="*/ 6858 w 12315"/>
              <a:gd name="T5" fmla="*/ 629 h 6176"/>
              <a:gd name="T6" fmla="*/ 7284 w 12315"/>
              <a:gd name="T7" fmla="*/ 899 h 6176"/>
              <a:gd name="T8" fmla="*/ 7730 w 12315"/>
              <a:gd name="T9" fmla="*/ 1142 h 6176"/>
              <a:gd name="T10" fmla="*/ 8190 w 12315"/>
              <a:gd name="T11" fmla="*/ 1345 h 6176"/>
              <a:gd name="T12" fmla="*/ 8670 w 12315"/>
              <a:gd name="T13" fmla="*/ 1521 h 6176"/>
              <a:gd name="T14" fmla="*/ 9171 w 12315"/>
              <a:gd name="T15" fmla="*/ 1663 h 6176"/>
              <a:gd name="T16" fmla="*/ 9678 w 12315"/>
              <a:gd name="T17" fmla="*/ 1757 h 6176"/>
              <a:gd name="T18" fmla="*/ 10205 w 12315"/>
              <a:gd name="T19" fmla="*/ 1818 h 6176"/>
              <a:gd name="T20" fmla="*/ 10740 w 12315"/>
              <a:gd name="T21" fmla="*/ 1838 h 6176"/>
              <a:gd name="T22" fmla="*/ 11281 w 12315"/>
              <a:gd name="T23" fmla="*/ 1818 h 6176"/>
              <a:gd name="T24" fmla="*/ 11801 w 12315"/>
              <a:gd name="T25" fmla="*/ 1757 h 6176"/>
              <a:gd name="T26" fmla="*/ 12315 w 12315"/>
              <a:gd name="T27" fmla="*/ 1656 h 6176"/>
              <a:gd name="T28" fmla="*/ 12153 w 12315"/>
              <a:gd name="T29" fmla="*/ 2108 h 6176"/>
              <a:gd name="T30" fmla="*/ 11957 w 12315"/>
              <a:gd name="T31" fmla="*/ 2548 h 6176"/>
              <a:gd name="T32" fmla="*/ 11734 w 12315"/>
              <a:gd name="T33" fmla="*/ 2967 h 6176"/>
              <a:gd name="T34" fmla="*/ 11477 w 12315"/>
              <a:gd name="T35" fmla="*/ 3372 h 6176"/>
              <a:gd name="T36" fmla="*/ 11200 w 12315"/>
              <a:gd name="T37" fmla="*/ 3750 h 6176"/>
              <a:gd name="T38" fmla="*/ 10889 w 12315"/>
              <a:gd name="T39" fmla="*/ 4108 h 6176"/>
              <a:gd name="T40" fmla="*/ 10550 w 12315"/>
              <a:gd name="T41" fmla="*/ 4446 h 6176"/>
              <a:gd name="T42" fmla="*/ 10192 w 12315"/>
              <a:gd name="T43" fmla="*/ 4750 h 6176"/>
              <a:gd name="T44" fmla="*/ 9813 w 12315"/>
              <a:gd name="T45" fmla="*/ 5034 h 6176"/>
              <a:gd name="T46" fmla="*/ 9414 w 12315"/>
              <a:gd name="T47" fmla="*/ 5291 h 6176"/>
              <a:gd name="T48" fmla="*/ 8995 w 12315"/>
              <a:gd name="T49" fmla="*/ 5521 h 6176"/>
              <a:gd name="T50" fmla="*/ 8555 w 12315"/>
              <a:gd name="T51" fmla="*/ 5710 h 6176"/>
              <a:gd name="T52" fmla="*/ 8102 w 12315"/>
              <a:gd name="T53" fmla="*/ 5879 h 6176"/>
              <a:gd name="T54" fmla="*/ 7636 w 12315"/>
              <a:gd name="T55" fmla="*/ 6007 h 6176"/>
              <a:gd name="T56" fmla="*/ 7149 w 12315"/>
              <a:gd name="T57" fmla="*/ 6102 h 6176"/>
              <a:gd name="T58" fmla="*/ 6655 w 12315"/>
              <a:gd name="T59" fmla="*/ 6156 h 6176"/>
              <a:gd name="T60" fmla="*/ 6155 w 12315"/>
              <a:gd name="T61" fmla="*/ 6176 h 6176"/>
              <a:gd name="T62" fmla="*/ 5647 w 12315"/>
              <a:gd name="T63" fmla="*/ 6156 h 6176"/>
              <a:gd name="T64" fmla="*/ 5154 w 12315"/>
              <a:gd name="T65" fmla="*/ 6102 h 6176"/>
              <a:gd name="T66" fmla="*/ 4673 w 12315"/>
              <a:gd name="T67" fmla="*/ 6007 h 6176"/>
              <a:gd name="T68" fmla="*/ 4207 w 12315"/>
              <a:gd name="T69" fmla="*/ 5879 h 6176"/>
              <a:gd name="T70" fmla="*/ 3754 w 12315"/>
              <a:gd name="T71" fmla="*/ 5717 h 6176"/>
              <a:gd name="T72" fmla="*/ 3321 w 12315"/>
              <a:gd name="T73" fmla="*/ 5521 h 6176"/>
              <a:gd name="T74" fmla="*/ 2902 w 12315"/>
              <a:gd name="T75" fmla="*/ 5298 h 6176"/>
              <a:gd name="T76" fmla="*/ 2503 w 12315"/>
              <a:gd name="T77" fmla="*/ 5048 h 6176"/>
              <a:gd name="T78" fmla="*/ 2124 w 12315"/>
              <a:gd name="T79" fmla="*/ 4764 h 6176"/>
              <a:gd name="T80" fmla="*/ 1765 w 12315"/>
              <a:gd name="T81" fmla="*/ 4460 h 6176"/>
              <a:gd name="T82" fmla="*/ 1434 w 12315"/>
              <a:gd name="T83" fmla="*/ 4122 h 6176"/>
              <a:gd name="T84" fmla="*/ 1123 w 12315"/>
              <a:gd name="T85" fmla="*/ 3771 h 6176"/>
              <a:gd name="T86" fmla="*/ 839 w 12315"/>
              <a:gd name="T87" fmla="*/ 3392 h 6176"/>
              <a:gd name="T88" fmla="*/ 582 w 12315"/>
              <a:gd name="T89" fmla="*/ 2994 h 6176"/>
              <a:gd name="T90" fmla="*/ 359 w 12315"/>
              <a:gd name="T91" fmla="*/ 2575 h 6176"/>
              <a:gd name="T92" fmla="*/ 163 w 12315"/>
              <a:gd name="T93" fmla="*/ 2142 h 6176"/>
              <a:gd name="T94" fmla="*/ 0 w 12315"/>
              <a:gd name="T95" fmla="*/ 1690 h 6176"/>
              <a:gd name="T96" fmla="*/ 460 w 12315"/>
              <a:gd name="T97" fmla="*/ 1777 h 6176"/>
              <a:gd name="T98" fmla="*/ 934 w 12315"/>
              <a:gd name="T99" fmla="*/ 1825 h 6176"/>
              <a:gd name="T100" fmla="*/ 1421 w 12315"/>
              <a:gd name="T101" fmla="*/ 1838 h 6176"/>
              <a:gd name="T102" fmla="*/ 1955 w 12315"/>
              <a:gd name="T103" fmla="*/ 1818 h 6176"/>
              <a:gd name="T104" fmla="*/ 2482 w 12315"/>
              <a:gd name="T105" fmla="*/ 1757 h 6176"/>
              <a:gd name="T106" fmla="*/ 2989 w 12315"/>
              <a:gd name="T107" fmla="*/ 1663 h 6176"/>
              <a:gd name="T108" fmla="*/ 3490 w 12315"/>
              <a:gd name="T109" fmla="*/ 1521 h 6176"/>
              <a:gd name="T110" fmla="*/ 3970 w 12315"/>
              <a:gd name="T111" fmla="*/ 1345 h 6176"/>
              <a:gd name="T112" fmla="*/ 4430 w 12315"/>
              <a:gd name="T113" fmla="*/ 1142 h 6176"/>
              <a:gd name="T114" fmla="*/ 4876 w 12315"/>
              <a:gd name="T115" fmla="*/ 899 h 6176"/>
              <a:gd name="T116" fmla="*/ 5302 w 12315"/>
              <a:gd name="T117" fmla="*/ 629 h 6176"/>
              <a:gd name="T118" fmla="*/ 5701 w 12315"/>
              <a:gd name="T119" fmla="*/ 325 h 6176"/>
              <a:gd name="T120" fmla="*/ 6073 w 12315"/>
              <a:gd name="T121" fmla="*/ 0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15" h="6176">
                <a:moveTo>
                  <a:pt x="6073" y="0"/>
                </a:moveTo>
                <a:lnTo>
                  <a:pt x="6459" y="325"/>
                </a:lnTo>
                <a:lnTo>
                  <a:pt x="6858" y="629"/>
                </a:lnTo>
                <a:lnTo>
                  <a:pt x="7284" y="899"/>
                </a:lnTo>
                <a:lnTo>
                  <a:pt x="7730" y="1142"/>
                </a:lnTo>
                <a:lnTo>
                  <a:pt x="8190" y="1345"/>
                </a:lnTo>
                <a:lnTo>
                  <a:pt x="8670" y="1521"/>
                </a:lnTo>
                <a:lnTo>
                  <a:pt x="9171" y="1663"/>
                </a:lnTo>
                <a:lnTo>
                  <a:pt x="9678" y="1757"/>
                </a:lnTo>
                <a:lnTo>
                  <a:pt x="10205" y="1818"/>
                </a:lnTo>
                <a:lnTo>
                  <a:pt x="10740" y="1838"/>
                </a:lnTo>
                <a:lnTo>
                  <a:pt x="11281" y="1818"/>
                </a:lnTo>
                <a:lnTo>
                  <a:pt x="11801" y="1757"/>
                </a:lnTo>
                <a:lnTo>
                  <a:pt x="12315" y="1656"/>
                </a:lnTo>
                <a:lnTo>
                  <a:pt x="12153" y="2108"/>
                </a:lnTo>
                <a:lnTo>
                  <a:pt x="11957" y="2548"/>
                </a:lnTo>
                <a:lnTo>
                  <a:pt x="11734" y="2967"/>
                </a:lnTo>
                <a:lnTo>
                  <a:pt x="11477" y="3372"/>
                </a:lnTo>
                <a:lnTo>
                  <a:pt x="11200" y="3750"/>
                </a:lnTo>
                <a:lnTo>
                  <a:pt x="10889" y="4108"/>
                </a:lnTo>
                <a:lnTo>
                  <a:pt x="10550" y="4446"/>
                </a:lnTo>
                <a:lnTo>
                  <a:pt x="10192" y="4750"/>
                </a:lnTo>
                <a:lnTo>
                  <a:pt x="9813" y="5034"/>
                </a:lnTo>
                <a:lnTo>
                  <a:pt x="9414" y="5291"/>
                </a:lnTo>
                <a:lnTo>
                  <a:pt x="8995" y="5521"/>
                </a:lnTo>
                <a:lnTo>
                  <a:pt x="8555" y="5710"/>
                </a:lnTo>
                <a:lnTo>
                  <a:pt x="8102" y="5879"/>
                </a:lnTo>
                <a:lnTo>
                  <a:pt x="7636" y="6007"/>
                </a:lnTo>
                <a:lnTo>
                  <a:pt x="7149" y="6102"/>
                </a:lnTo>
                <a:lnTo>
                  <a:pt x="6655" y="6156"/>
                </a:lnTo>
                <a:lnTo>
                  <a:pt x="6155" y="6176"/>
                </a:lnTo>
                <a:lnTo>
                  <a:pt x="5647" y="6156"/>
                </a:lnTo>
                <a:lnTo>
                  <a:pt x="5154" y="6102"/>
                </a:lnTo>
                <a:lnTo>
                  <a:pt x="4673" y="6007"/>
                </a:lnTo>
                <a:lnTo>
                  <a:pt x="4207" y="5879"/>
                </a:lnTo>
                <a:lnTo>
                  <a:pt x="3754" y="5717"/>
                </a:lnTo>
                <a:lnTo>
                  <a:pt x="3321" y="5521"/>
                </a:lnTo>
                <a:lnTo>
                  <a:pt x="2902" y="5298"/>
                </a:lnTo>
                <a:lnTo>
                  <a:pt x="2503" y="5048"/>
                </a:lnTo>
                <a:lnTo>
                  <a:pt x="2124" y="4764"/>
                </a:lnTo>
                <a:lnTo>
                  <a:pt x="1765" y="4460"/>
                </a:lnTo>
                <a:lnTo>
                  <a:pt x="1434" y="4122"/>
                </a:lnTo>
                <a:lnTo>
                  <a:pt x="1123" y="3771"/>
                </a:lnTo>
                <a:lnTo>
                  <a:pt x="839" y="3392"/>
                </a:lnTo>
                <a:lnTo>
                  <a:pt x="582" y="2994"/>
                </a:lnTo>
                <a:lnTo>
                  <a:pt x="359" y="2575"/>
                </a:lnTo>
                <a:lnTo>
                  <a:pt x="163" y="2142"/>
                </a:lnTo>
                <a:lnTo>
                  <a:pt x="0" y="1690"/>
                </a:lnTo>
                <a:lnTo>
                  <a:pt x="460" y="1777"/>
                </a:lnTo>
                <a:lnTo>
                  <a:pt x="934" y="1825"/>
                </a:lnTo>
                <a:lnTo>
                  <a:pt x="1421" y="1838"/>
                </a:lnTo>
                <a:lnTo>
                  <a:pt x="1955" y="1818"/>
                </a:lnTo>
                <a:lnTo>
                  <a:pt x="2482" y="1757"/>
                </a:lnTo>
                <a:lnTo>
                  <a:pt x="2989" y="1663"/>
                </a:lnTo>
                <a:lnTo>
                  <a:pt x="3490" y="1521"/>
                </a:lnTo>
                <a:lnTo>
                  <a:pt x="3970" y="1345"/>
                </a:lnTo>
                <a:lnTo>
                  <a:pt x="4430" y="1142"/>
                </a:lnTo>
                <a:lnTo>
                  <a:pt x="4876" y="899"/>
                </a:lnTo>
                <a:lnTo>
                  <a:pt x="5302" y="629"/>
                </a:lnTo>
                <a:lnTo>
                  <a:pt x="5701" y="325"/>
                </a:lnTo>
                <a:lnTo>
                  <a:pt x="6073" y="0"/>
                </a:lnTo>
                <a:close/>
              </a:path>
            </a:pathLst>
          </a:custGeom>
          <a:solidFill>
            <a:sysClr val="window" lastClr="FFFFFF"/>
          </a:solidFill>
          <a:ln w="28575">
            <a:solidFill>
              <a:srgbClr val="F2F2F2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EA17F7AD-453E-4964-8C6C-05AE9FDCF8E4}"/>
              </a:ext>
            </a:extLst>
          </p:cNvPr>
          <p:cNvSpPr>
            <a:spLocks/>
          </p:cNvSpPr>
          <p:nvPr/>
        </p:nvSpPr>
        <p:spPr bwMode="auto">
          <a:xfrm>
            <a:off x="3523103" y="1505707"/>
            <a:ext cx="2124534" cy="1065458"/>
          </a:xfrm>
          <a:custGeom>
            <a:avLst/>
            <a:gdLst>
              <a:gd name="T0" fmla="*/ 6155 w 12315"/>
              <a:gd name="T1" fmla="*/ 0 h 6176"/>
              <a:gd name="T2" fmla="*/ 6655 w 12315"/>
              <a:gd name="T3" fmla="*/ 20 h 6176"/>
              <a:gd name="T4" fmla="*/ 7149 w 12315"/>
              <a:gd name="T5" fmla="*/ 74 h 6176"/>
              <a:gd name="T6" fmla="*/ 7636 w 12315"/>
              <a:gd name="T7" fmla="*/ 169 h 6176"/>
              <a:gd name="T8" fmla="*/ 8102 w 12315"/>
              <a:gd name="T9" fmla="*/ 297 h 6176"/>
              <a:gd name="T10" fmla="*/ 8555 w 12315"/>
              <a:gd name="T11" fmla="*/ 466 h 6176"/>
              <a:gd name="T12" fmla="*/ 8995 w 12315"/>
              <a:gd name="T13" fmla="*/ 655 h 6176"/>
              <a:gd name="T14" fmla="*/ 9414 w 12315"/>
              <a:gd name="T15" fmla="*/ 885 h 6176"/>
              <a:gd name="T16" fmla="*/ 9813 w 12315"/>
              <a:gd name="T17" fmla="*/ 1142 h 6176"/>
              <a:gd name="T18" fmla="*/ 10192 w 12315"/>
              <a:gd name="T19" fmla="*/ 1426 h 6176"/>
              <a:gd name="T20" fmla="*/ 10550 w 12315"/>
              <a:gd name="T21" fmla="*/ 1730 h 6176"/>
              <a:gd name="T22" fmla="*/ 10889 w 12315"/>
              <a:gd name="T23" fmla="*/ 2068 h 6176"/>
              <a:gd name="T24" fmla="*/ 11200 w 12315"/>
              <a:gd name="T25" fmla="*/ 2426 h 6176"/>
              <a:gd name="T26" fmla="*/ 11477 w 12315"/>
              <a:gd name="T27" fmla="*/ 2804 h 6176"/>
              <a:gd name="T28" fmla="*/ 11734 w 12315"/>
              <a:gd name="T29" fmla="*/ 3209 h 6176"/>
              <a:gd name="T30" fmla="*/ 11957 w 12315"/>
              <a:gd name="T31" fmla="*/ 3628 h 6176"/>
              <a:gd name="T32" fmla="*/ 12153 w 12315"/>
              <a:gd name="T33" fmla="*/ 4068 h 6176"/>
              <a:gd name="T34" fmla="*/ 12315 w 12315"/>
              <a:gd name="T35" fmla="*/ 4520 h 6176"/>
              <a:gd name="T36" fmla="*/ 11801 w 12315"/>
              <a:gd name="T37" fmla="*/ 4419 h 6176"/>
              <a:gd name="T38" fmla="*/ 11281 w 12315"/>
              <a:gd name="T39" fmla="*/ 4358 h 6176"/>
              <a:gd name="T40" fmla="*/ 10740 w 12315"/>
              <a:gd name="T41" fmla="*/ 4338 h 6176"/>
              <a:gd name="T42" fmla="*/ 10205 w 12315"/>
              <a:gd name="T43" fmla="*/ 4358 h 6176"/>
              <a:gd name="T44" fmla="*/ 9678 w 12315"/>
              <a:gd name="T45" fmla="*/ 4419 h 6176"/>
              <a:gd name="T46" fmla="*/ 9171 w 12315"/>
              <a:gd name="T47" fmla="*/ 4513 h 6176"/>
              <a:gd name="T48" fmla="*/ 8670 w 12315"/>
              <a:gd name="T49" fmla="*/ 4655 h 6176"/>
              <a:gd name="T50" fmla="*/ 8190 w 12315"/>
              <a:gd name="T51" fmla="*/ 4831 h 6176"/>
              <a:gd name="T52" fmla="*/ 7730 w 12315"/>
              <a:gd name="T53" fmla="*/ 5034 h 6176"/>
              <a:gd name="T54" fmla="*/ 7284 w 12315"/>
              <a:gd name="T55" fmla="*/ 5277 h 6176"/>
              <a:gd name="T56" fmla="*/ 6858 w 12315"/>
              <a:gd name="T57" fmla="*/ 5547 h 6176"/>
              <a:gd name="T58" fmla="*/ 6459 w 12315"/>
              <a:gd name="T59" fmla="*/ 5851 h 6176"/>
              <a:gd name="T60" fmla="*/ 6073 w 12315"/>
              <a:gd name="T61" fmla="*/ 6176 h 6176"/>
              <a:gd name="T62" fmla="*/ 5701 w 12315"/>
              <a:gd name="T63" fmla="*/ 5851 h 6176"/>
              <a:gd name="T64" fmla="*/ 5302 w 12315"/>
              <a:gd name="T65" fmla="*/ 5547 h 6176"/>
              <a:gd name="T66" fmla="*/ 4876 w 12315"/>
              <a:gd name="T67" fmla="*/ 5277 h 6176"/>
              <a:gd name="T68" fmla="*/ 4430 w 12315"/>
              <a:gd name="T69" fmla="*/ 5034 h 6176"/>
              <a:gd name="T70" fmla="*/ 3970 w 12315"/>
              <a:gd name="T71" fmla="*/ 4831 h 6176"/>
              <a:gd name="T72" fmla="*/ 3490 w 12315"/>
              <a:gd name="T73" fmla="*/ 4655 h 6176"/>
              <a:gd name="T74" fmla="*/ 2989 w 12315"/>
              <a:gd name="T75" fmla="*/ 4513 h 6176"/>
              <a:gd name="T76" fmla="*/ 2482 w 12315"/>
              <a:gd name="T77" fmla="*/ 4419 h 6176"/>
              <a:gd name="T78" fmla="*/ 1955 w 12315"/>
              <a:gd name="T79" fmla="*/ 4358 h 6176"/>
              <a:gd name="T80" fmla="*/ 1421 w 12315"/>
              <a:gd name="T81" fmla="*/ 4338 h 6176"/>
              <a:gd name="T82" fmla="*/ 934 w 12315"/>
              <a:gd name="T83" fmla="*/ 4351 h 6176"/>
              <a:gd name="T84" fmla="*/ 460 w 12315"/>
              <a:gd name="T85" fmla="*/ 4399 h 6176"/>
              <a:gd name="T86" fmla="*/ 0 w 12315"/>
              <a:gd name="T87" fmla="*/ 4486 h 6176"/>
              <a:gd name="T88" fmla="*/ 163 w 12315"/>
              <a:gd name="T89" fmla="*/ 4034 h 6176"/>
              <a:gd name="T90" fmla="*/ 359 w 12315"/>
              <a:gd name="T91" fmla="*/ 3601 h 6176"/>
              <a:gd name="T92" fmla="*/ 582 w 12315"/>
              <a:gd name="T93" fmla="*/ 3182 h 6176"/>
              <a:gd name="T94" fmla="*/ 839 w 12315"/>
              <a:gd name="T95" fmla="*/ 2784 h 6176"/>
              <a:gd name="T96" fmla="*/ 1123 w 12315"/>
              <a:gd name="T97" fmla="*/ 2405 h 6176"/>
              <a:gd name="T98" fmla="*/ 1434 w 12315"/>
              <a:gd name="T99" fmla="*/ 2054 h 6176"/>
              <a:gd name="T100" fmla="*/ 1765 w 12315"/>
              <a:gd name="T101" fmla="*/ 1716 h 6176"/>
              <a:gd name="T102" fmla="*/ 2124 w 12315"/>
              <a:gd name="T103" fmla="*/ 1412 h 6176"/>
              <a:gd name="T104" fmla="*/ 2503 w 12315"/>
              <a:gd name="T105" fmla="*/ 1128 h 6176"/>
              <a:gd name="T106" fmla="*/ 2902 w 12315"/>
              <a:gd name="T107" fmla="*/ 878 h 6176"/>
              <a:gd name="T108" fmla="*/ 3321 w 12315"/>
              <a:gd name="T109" fmla="*/ 655 h 6176"/>
              <a:gd name="T110" fmla="*/ 3754 w 12315"/>
              <a:gd name="T111" fmla="*/ 459 h 6176"/>
              <a:gd name="T112" fmla="*/ 4207 w 12315"/>
              <a:gd name="T113" fmla="*/ 297 h 6176"/>
              <a:gd name="T114" fmla="*/ 4673 w 12315"/>
              <a:gd name="T115" fmla="*/ 169 h 6176"/>
              <a:gd name="T116" fmla="*/ 5154 w 12315"/>
              <a:gd name="T117" fmla="*/ 74 h 6176"/>
              <a:gd name="T118" fmla="*/ 5647 w 12315"/>
              <a:gd name="T119" fmla="*/ 20 h 6176"/>
              <a:gd name="T120" fmla="*/ 6155 w 12315"/>
              <a:gd name="T121" fmla="*/ 0 h 6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15" h="6176">
                <a:moveTo>
                  <a:pt x="6155" y="0"/>
                </a:moveTo>
                <a:lnTo>
                  <a:pt x="6655" y="20"/>
                </a:lnTo>
                <a:lnTo>
                  <a:pt x="7149" y="74"/>
                </a:lnTo>
                <a:lnTo>
                  <a:pt x="7636" y="169"/>
                </a:lnTo>
                <a:lnTo>
                  <a:pt x="8102" y="297"/>
                </a:lnTo>
                <a:lnTo>
                  <a:pt x="8555" y="466"/>
                </a:lnTo>
                <a:lnTo>
                  <a:pt x="8995" y="655"/>
                </a:lnTo>
                <a:lnTo>
                  <a:pt x="9414" y="885"/>
                </a:lnTo>
                <a:lnTo>
                  <a:pt x="9813" y="1142"/>
                </a:lnTo>
                <a:lnTo>
                  <a:pt x="10192" y="1426"/>
                </a:lnTo>
                <a:lnTo>
                  <a:pt x="10550" y="1730"/>
                </a:lnTo>
                <a:lnTo>
                  <a:pt x="10889" y="2068"/>
                </a:lnTo>
                <a:lnTo>
                  <a:pt x="11200" y="2426"/>
                </a:lnTo>
                <a:lnTo>
                  <a:pt x="11477" y="2804"/>
                </a:lnTo>
                <a:lnTo>
                  <a:pt x="11734" y="3209"/>
                </a:lnTo>
                <a:lnTo>
                  <a:pt x="11957" y="3628"/>
                </a:lnTo>
                <a:lnTo>
                  <a:pt x="12153" y="4068"/>
                </a:lnTo>
                <a:lnTo>
                  <a:pt x="12315" y="4520"/>
                </a:lnTo>
                <a:lnTo>
                  <a:pt x="11801" y="4419"/>
                </a:lnTo>
                <a:lnTo>
                  <a:pt x="11281" y="4358"/>
                </a:lnTo>
                <a:lnTo>
                  <a:pt x="10740" y="4338"/>
                </a:lnTo>
                <a:lnTo>
                  <a:pt x="10205" y="4358"/>
                </a:lnTo>
                <a:lnTo>
                  <a:pt x="9678" y="4419"/>
                </a:lnTo>
                <a:lnTo>
                  <a:pt x="9171" y="4513"/>
                </a:lnTo>
                <a:lnTo>
                  <a:pt x="8670" y="4655"/>
                </a:lnTo>
                <a:lnTo>
                  <a:pt x="8190" y="4831"/>
                </a:lnTo>
                <a:lnTo>
                  <a:pt x="7730" y="5034"/>
                </a:lnTo>
                <a:lnTo>
                  <a:pt x="7284" y="5277"/>
                </a:lnTo>
                <a:lnTo>
                  <a:pt x="6858" y="5547"/>
                </a:lnTo>
                <a:lnTo>
                  <a:pt x="6459" y="5851"/>
                </a:lnTo>
                <a:lnTo>
                  <a:pt x="6073" y="6176"/>
                </a:lnTo>
                <a:lnTo>
                  <a:pt x="5701" y="5851"/>
                </a:lnTo>
                <a:lnTo>
                  <a:pt x="5302" y="5547"/>
                </a:lnTo>
                <a:lnTo>
                  <a:pt x="4876" y="5277"/>
                </a:lnTo>
                <a:lnTo>
                  <a:pt x="4430" y="5034"/>
                </a:lnTo>
                <a:lnTo>
                  <a:pt x="3970" y="4831"/>
                </a:lnTo>
                <a:lnTo>
                  <a:pt x="3490" y="4655"/>
                </a:lnTo>
                <a:lnTo>
                  <a:pt x="2989" y="4513"/>
                </a:lnTo>
                <a:lnTo>
                  <a:pt x="2482" y="4419"/>
                </a:lnTo>
                <a:lnTo>
                  <a:pt x="1955" y="4358"/>
                </a:lnTo>
                <a:lnTo>
                  <a:pt x="1421" y="4338"/>
                </a:lnTo>
                <a:lnTo>
                  <a:pt x="934" y="4351"/>
                </a:lnTo>
                <a:lnTo>
                  <a:pt x="460" y="4399"/>
                </a:lnTo>
                <a:lnTo>
                  <a:pt x="0" y="4486"/>
                </a:lnTo>
                <a:lnTo>
                  <a:pt x="163" y="4034"/>
                </a:lnTo>
                <a:lnTo>
                  <a:pt x="359" y="3601"/>
                </a:lnTo>
                <a:lnTo>
                  <a:pt x="582" y="3182"/>
                </a:lnTo>
                <a:lnTo>
                  <a:pt x="839" y="2784"/>
                </a:lnTo>
                <a:lnTo>
                  <a:pt x="1123" y="2405"/>
                </a:lnTo>
                <a:lnTo>
                  <a:pt x="1434" y="2054"/>
                </a:lnTo>
                <a:lnTo>
                  <a:pt x="1765" y="1716"/>
                </a:lnTo>
                <a:lnTo>
                  <a:pt x="2124" y="1412"/>
                </a:lnTo>
                <a:lnTo>
                  <a:pt x="2503" y="1128"/>
                </a:lnTo>
                <a:lnTo>
                  <a:pt x="2902" y="878"/>
                </a:lnTo>
                <a:lnTo>
                  <a:pt x="3321" y="655"/>
                </a:lnTo>
                <a:lnTo>
                  <a:pt x="3754" y="459"/>
                </a:lnTo>
                <a:lnTo>
                  <a:pt x="4207" y="297"/>
                </a:lnTo>
                <a:lnTo>
                  <a:pt x="4673" y="169"/>
                </a:lnTo>
                <a:lnTo>
                  <a:pt x="5154" y="74"/>
                </a:lnTo>
                <a:lnTo>
                  <a:pt x="5647" y="20"/>
                </a:lnTo>
                <a:lnTo>
                  <a:pt x="6155" y="0"/>
                </a:lnTo>
                <a:close/>
              </a:path>
            </a:pathLst>
          </a:custGeom>
          <a:solidFill>
            <a:sysClr val="window" lastClr="FFFFFF"/>
          </a:solidFill>
          <a:ln w="28575">
            <a:solidFill>
              <a:srgbClr val="F2F2F2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4A3E2F4-3CB3-4676-900D-BD9C91D8500A}"/>
              </a:ext>
            </a:extLst>
          </p:cNvPr>
          <p:cNvSpPr>
            <a:spLocks/>
          </p:cNvSpPr>
          <p:nvPr/>
        </p:nvSpPr>
        <p:spPr bwMode="auto">
          <a:xfrm>
            <a:off x="5436478" y="2374152"/>
            <a:ext cx="1054763" cy="2109697"/>
          </a:xfrm>
          <a:custGeom>
            <a:avLst/>
            <a:gdLst>
              <a:gd name="T0" fmla="*/ 1732 w 6114"/>
              <a:gd name="T1" fmla="*/ 0 h 12229"/>
              <a:gd name="T2" fmla="*/ 2198 w 6114"/>
              <a:gd name="T3" fmla="*/ 182 h 12229"/>
              <a:gd name="T4" fmla="*/ 2651 w 6114"/>
              <a:gd name="T5" fmla="*/ 398 h 12229"/>
              <a:gd name="T6" fmla="*/ 3077 w 6114"/>
              <a:gd name="T7" fmla="*/ 642 h 12229"/>
              <a:gd name="T8" fmla="*/ 3490 w 6114"/>
              <a:gd name="T9" fmla="*/ 925 h 12229"/>
              <a:gd name="T10" fmla="*/ 3875 w 6114"/>
              <a:gd name="T11" fmla="*/ 1229 h 12229"/>
              <a:gd name="T12" fmla="*/ 4234 w 6114"/>
              <a:gd name="T13" fmla="*/ 1567 h 12229"/>
              <a:gd name="T14" fmla="*/ 4572 w 6114"/>
              <a:gd name="T15" fmla="*/ 1932 h 12229"/>
              <a:gd name="T16" fmla="*/ 4876 w 6114"/>
              <a:gd name="T17" fmla="*/ 2324 h 12229"/>
              <a:gd name="T18" fmla="*/ 5154 w 6114"/>
              <a:gd name="T19" fmla="*/ 2729 h 12229"/>
              <a:gd name="T20" fmla="*/ 5397 w 6114"/>
              <a:gd name="T21" fmla="*/ 3162 h 12229"/>
              <a:gd name="T22" fmla="*/ 5607 w 6114"/>
              <a:gd name="T23" fmla="*/ 3615 h 12229"/>
              <a:gd name="T24" fmla="*/ 5783 w 6114"/>
              <a:gd name="T25" fmla="*/ 4088 h 12229"/>
              <a:gd name="T26" fmla="*/ 5925 w 6114"/>
              <a:gd name="T27" fmla="*/ 4574 h 12229"/>
              <a:gd name="T28" fmla="*/ 6026 w 6114"/>
              <a:gd name="T29" fmla="*/ 5074 h 12229"/>
              <a:gd name="T30" fmla="*/ 6094 w 6114"/>
              <a:gd name="T31" fmla="*/ 5587 h 12229"/>
              <a:gd name="T32" fmla="*/ 6114 w 6114"/>
              <a:gd name="T33" fmla="*/ 6115 h 12229"/>
              <a:gd name="T34" fmla="*/ 6094 w 6114"/>
              <a:gd name="T35" fmla="*/ 6642 h 12229"/>
              <a:gd name="T36" fmla="*/ 6026 w 6114"/>
              <a:gd name="T37" fmla="*/ 7155 h 12229"/>
              <a:gd name="T38" fmla="*/ 5925 w 6114"/>
              <a:gd name="T39" fmla="*/ 7655 h 12229"/>
              <a:gd name="T40" fmla="*/ 5783 w 6114"/>
              <a:gd name="T41" fmla="*/ 8142 h 12229"/>
              <a:gd name="T42" fmla="*/ 5607 w 6114"/>
              <a:gd name="T43" fmla="*/ 8614 h 12229"/>
              <a:gd name="T44" fmla="*/ 5397 w 6114"/>
              <a:gd name="T45" fmla="*/ 9067 h 12229"/>
              <a:gd name="T46" fmla="*/ 5154 w 6114"/>
              <a:gd name="T47" fmla="*/ 9500 h 12229"/>
              <a:gd name="T48" fmla="*/ 4876 w 6114"/>
              <a:gd name="T49" fmla="*/ 9905 h 12229"/>
              <a:gd name="T50" fmla="*/ 4572 w 6114"/>
              <a:gd name="T51" fmla="*/ 10297 h 12229"/>
              <a:gd name="T52" fmla="*/ 4234 w 6114"/>
              <a:gd name="T53" fmla="*/ 10662 h 12229"/>
              <a:gd name="T54" fmla="*/ 3875 w 6114"/>
              <a:gd name="T55" fmla="*/ 11000 h 12229"/>
              <a:gd name="T56" fmla="*/ 3490 w 6114"/>
              <a:gd name="T57" fmla="*/ 11304 h 12229"/>
              <a:gd name="T58" fmla="*/ 3077 w 6114"/>
              <a:gd name="T59" fmla="*/ 11587 h 12229"/>
              <a:gd name="T60" fmla="*/ 2651 w 6114"/>
              <a:gd name="T61" fmla="*/ 11831 h 12229"/>
              <a:gd name="T62" fmla="*/ 2198 w 6114"/>
              <a:gd name="T63" fmla="*/ 12047 h 12229"/>
              <a:gd name="T64" fmla="*/ 1732 w 6114"/>
              <a:gd name="T65" fmla="*/ 12229 h 12229"/>
              <a:gd name="T66" fmla="*/ 1813 w 6114"/>
              <a:gd name="T67" fmla="*/ 11763 h 12229"/>
              <a:gd name="T68" fmla="*/ 1867 w 6114"/>
              <a:gd name="T69" fmla="*/ 11290 h 12229"/>
              <a:gd name="T70" fmla="*/ 1880 w 6114"/>
              <a:gd name="T71" fmla="*/ 10804 h 12229"/>
              <a:gd name="T72" fmla="*/ 1860 w 6114"/>
              <a:gd name="T73" fmla="*/ 10263 h 12229"/>
              <a:gd name="T74" fmla="*/ 1799 w 6114"/>
              <a:gd name="T75" fmla="*/ 9736 h 12229"/>
              <a:gd name="T76" fmla="*/ 1698 w 6114"/>
              <a:gd name="T77" fmla="*/ 9223 h 12229"/>
              <a:gd name="T78" fmla="*/ 1556 w 6114"/>
              <a:gd name="T79" fmla="*/ 8723 h 12229"/>
              <a:gd name="T80" fmla="*/ 1380 w 6114"/>
              <a:gd name="T81" fmla="*/ 8236 h 12229"/>
              <a:gd name="T82" fmla="*/ 1164 w 6114"/>
              <a:gd name="T83" fmla="*/ 7770 h 12229"/>
              <a:gd name="T84" fmla="*/ 920 w 6114"/>
              <a:gd name="T85" fmla="*/ 7324 h 12229"/>
              <a:gd name="T86" fmla="*/ 643 w 6114"/>
              <a:gd name="T87" fmla="*/ 6898 h 12229"/>
              <a:gd name="T88" fmla="*/ 339 w 6114"/>
              <a:gd name="T89" fmla="*/ 6493 h 12229"/>
              <a:gd name="T90" fmla="*/ 0 w 6114"/>
              <a:gd name="T91" fmla="*/ 6115 h 12229"/>
              <a:gd name="T92" fmla="*/ 339 w 6114"/>
              <a:gd name="T93" fmla="*/ 5736 h 12229"/>
              <a:gd name="T94" fmla="*/ 643 w 6114"/>
              <a:gd name="T95" fmla="*/ 5331 h 12229"/>
              <a:gd name="T96" fmla="*/ 920 w 6114"/>
              <a:gd name="T97" fmla="*/ 4905 h 12229"/>
              <a:gd name="T98" fmla="*/ 1164 w 6114"/>
              <a:gd name="T99" fmla="*/ 4459 h 12229"/>
              <a:gd name="T100" fmla="*/ 1380 w 6114"/>
              <a:gd name="T101" fmla="*/ 3993 h 12229"/>
              <a:gd name="T102" fmla="*/ 1556 w 6114"/>
              <a:gd name="T103" fmla="*/ 3506 h 12229"/>
              <a:gd name="T104" fmla="*/ 1698 w 6114"/>
              <a:gd name="T105" fmla="*/ 3006 h 12229"/>
              <a:gd name="T106" fmla="*/ 1799 w 6114"/>
              <a:gd name="T107" fmla="*/ 2493 h 12229"/>
              <a:gd name="T108" fmla="*/ 1860 w 6114"/>
              <a:gd name="T109" fmla="*/ 1966 h 12229"/>
              <a:gd name="T110" fmla="*/ 1880 w 6114"/>
              <a:gd name="T111" fmla="*/ 1425 h 12229"/>
              <a:gd name="T112" fmla="*/ 1867 w 6114"/>
              <a:gd name="T113" fmla="*/ 939 h 12229"/>
              <a:gd name="T114" fmla="*/ 1813 w 6114"/>
              <a:gd name="T115" fmla="*/ 466 h 12229"/>
              <a:gd name="T116" fmla="*/ 1732 w 6114"/>
              <a:gd name="T117" fmla="*/ 0 h 1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14" h="12229">
                <a:moveTo>
                  <a:pt x="1732" y="0"/>
                </a:moveTo>
                <a:lnTo>
                  <a:pt x="2198" y="182"/>
                </a:lnTo>
                <a:lnTo>
                  <a:pt x="2651" y="398"/>
                </a:lnTo>
                <a:lnTo>
                  <a:pt x="3077" y="642"/>
                </a:lnTo>
                <a:lnTo>
                  <a:pt x="3490" y="925"/>
                </a:lnTo>
                <a:lnTo>
                  <a:pt x="3875" y="1229"/>
                </a:lnTo>
                <a:lnTo>
                  <a:pt x="4234" y="1567"/>
                </a:lnTo>
                <a:lnTo>
                  <a:pt x="4572" y="1932"/>
                </a:lnTo>
                <a:lnTo>
                  <a:pt x="4876" y="2324"/>
                </a:lnTo>
                <a:lnTo>
                  <a:pt x="5154" y="2729"/>
                </a:lnTo>
                <a:lnTo>
                  <a:pt x="5397" y="3162"/>
                </a:lnTo>
                <a:lnTo>
                  <a:pt x="5607" y="3615"/>
                </a:lnTo>
                <a:lnTo>
                  <a:pt x="5783" y="4088"/>
                </a:lnTo>
                <a:lnTo>
                  <a:pt x="5925" y="4574"/>
                </a:lnTo>
                <a:lnTo>
                  <a:pt x="6026" y="5074"/>
                </a:lnTo>
                <a:lnTo>
                  <a:pt x="6094" y="5587"/>
                </a:lnTo>
                <a:lnTo>
                  <a:pt x="6114" y="6115"/>
                </a:lnTo>
                <a:lnTo>
                  <a:pt x="6094" y="6642"/>
                </a:lnTo>
                <a:lnTo>
                  <a:pt x="6026" y="7155"/>
                </a:lnTo>
                <a:lnTo>
                  <a:pt x="5925" y="7655"/>
                </a:lnTo>
                <a:lnTo>
                  <a:pt x="5783" y="8142"/>
                </a:lnTo>
                <a:lnTo>
                  <a:pt x="5607" y="8614"/>
                </a:lnTo>
                <a:lnTo>
                  <a:pt x="5397" y="9067"/>
                </a:lnTo>
                <a:lnTo>
                  <a:pt x="5154" y="9500"/>
                </a:lnTo>
                <a:lnTo>
                  <a:pt x="4876" y="9905"/>
                </a:lnTo>
                <a:lnTo>
                  <a:pt x="4572" y="10297"/>
                </a:lnTo>
                <a:lnTo>
                  <a:pt x="4234" y="10662"/>
                </a:lnTo>
                <a:lnTo>
                  <a:pt x="3875" y="11000"/>
                </a:lnTo>
                <a:lnTo>
                  <a:pt x="3490" y="11304"/>
                </a:lnTo>
                <a:lnTo>
                  <a:pt x="3077" y="11587"/>
                </a:lnTo>
                <a:lnTo>
                  <a:pt x="2651" y="11831"/>
                </a:lnTo>
                <a:lnTo>
                  <a:pt x="2198" y="12047"/>
                </a:lnTo>
                <a:lnTo>
                  <a:pt x="1732" y="12229"/>
                </a:lnTo>
                <a:lnTo>
                  <a:pt x="1813" y="11763"/>
                </a:lnTo>
                <a:lnTo>
                  <a:pt x="1867" y="11290"/>
                </a:lnTo>
                <a:lnTo>
                  <a:pt x="1880" y="10804"/>
                </a:lnTo>
                <a:lnTo>
                  <a:pt x="1860" y="10263"/>
                </a:lnTo>
                <a:lnTo>
                  <a:pt x="1799" y="9736"/>
                </a:lnTo>
                <a:lnTo>
                  <a:pt x="1698" y="9223"/>
                </a:lnTo>
                <a:lnTo>
                  <a:pt x="1556" y="8723"/>
                </a:lnTo>
                <a:lnTo>
                  <a:pt x="1380" y="8236"/>
                </a:lnTo>
                <a:lnTo>
                  <a:pt x="1164" y="7770"/>
                </a:lnTo>
                <a:lnTo>
                  <a:pt x="920" y="7324"/>
                </a:lnTo>
                <a:lnTo>
                  <a:pt x="643" y="6898"/>
                </a:lnTo>
                <a:lnTo>
                  <a:pt x="339" y="6493"/>
                </a:lnTo>
                <a:lnTo>
                  <a:pt x="0" y="6115"/>
                </a:lnTo>
                <a:lnTo>
                  <a:pt x="339" y="5736"/>
                </a:lnTo>
                <a:lnTo>
                  <a:pt x="643" y="5331"/>
                </a:lnTo>
                <a:lnTo>
                  <a:pt x="920" y="4905"/>
                </a:lnTo>
                <a:lnTo>
                  <a:pt x="1164" y="4459"/>
                </a:lnTo>
                <a:lnTo>
                  <a:pt x="1380" y="3993"/>
                </a:lnTo>
                <a:lnTo>
                  <a:pt x="1556" y="3506"/>
                </a:lnTo>
                <a:lnTo>
                  <a:pt x="1698" y="3006"/>
                </a:lnTo>
                <a:lnTo>
                  <a:pt x="1799" y="2493"/>
                </a:lnTo>
                <a:lnTo>
                  <a:pt x="1860" y="1966"/>
                </a:lnTo>
                <a:lnTo>
                  <a:pt x="1880" y="1425"/>
                </a:lnTo>
                <a:lnTo>
                  <a:pt x="1867" y="939"/>
                </a:lnTo>
                <a:lnTo>
                  <a:pt x="1813" y="466"/>
                </a:lnTo>
                <a:lnTo>
                  <a:pt x="1732" y="0"/>
                </a:lnTo>
                <a:close/>
              </a:path>
            </a:pathLst>
          </a:custGeom>
          <a:solidFill>
            <a:sysClr val="window" lastClr="FFFFFF"/>
          </a:solidFill>
          <a:ln w="28575">
            <a:solidFill>
              <a:srgbClr val="F2F2F2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DD871D9-6180-4C08-8BCA-64BAD153E77A}"/>
              </a:ext>
            </a:extLst>
          </p:cNvPr>
          <p:cNvSpPr>
            <a:spLocks/>
          </p:cNvSpPr>
          <p:nvPr/>
        </p:nvSpPr>
        <p:spPr bwMode="auto">
          <a:xfrm>
            <a:off x="3469451" y="2314635"/>
            <a:ext cx="1055970" cy="1066493"/>
          </a:xfrm>
          <a:custGeom>
            <a:avLst/>
            <a:gdLst>
              <a:gd name="T0" fmla="*/ 1732 w 6121"/>
              <a:gd name="T1" fmla="*/ 0 h 6182"/>
              <a:gd name="T2" fmla="*/ 2232 w 6121"/>
              <a:gd name="T3" fmla="*/ 20 h 6182"/>
              <a:gd name="T4" fmla="*/ 2726 w 6121"/>
              <a:gd name="T5" fmla="*/ 81 h 6182"/>
              <a:gd name="T6" fmla="*/ 3206 w 6121"/>
              <a:gd name="T7" fmla="*/ 176 h 6182"/>
              <a:gd name="T8" fmla="*/ 3679 w 6121"/>
              <a:gd name="T9" fmla="*/ 304 h 6182"/>
              <a:gd name="T10" fmla="*/ 4126 w 6121"/>
              <a:gd name="T11" fmla="*/ 466 h 6182"/>
              <a:gd name="T12" fmla="*/ 4565 w 6121"/>
              <a:gd name="T13" fmla="*/ 656 h 6182"/>
              <a:gd name="T14" fmla="*/ 4984 w 6121"/>
              <a:gd name="T15" fmla="*/ 885 h 6182"/>
              <a:gd name="T16" fmla="*/ 5383 w 6121"/>
              <a:gd name="T17" fmla="*/ 1135 h 6182"/>
              <a:gd name="T18" fmla="*/ 5762 w 6121"/>
              <a:gd name="T19" fmla="*/ 1419 h 6182"/>
              <a:gd name="T20" fmla="*/ 6121 w 6121"/>
              <a:gd name="T21" fmla="*/ 1723 h 6182"/>
              <a:gd name="T22" fmla="*/ 5620 w 6121"/>
              <a:gd name="T23" fmla="*/ 1939 h 6182"/>
              <a:gd name="T24" fmla="*/ 5140 w 6121"/>
              <a:gd name="T25" fmla="*/ 2183 h 6182"/>
              <a:gd name="T26" fmla="*/ 4687 w 6121"/>
              <a:gd name="T27" fmla="*/ 2460 h 6182"/>
              <a:gd name="T28" fmla="*/ 4247 w 6121"/>
              <a:gd name="T29" fmla="*/ 2770 h 6182"/>
              <a:gd name="T30" fmla="*/ 3835 w 6121"/>
              <a:gd name="T31" fmla="*/ 3108 h 6182"/>
              <a:gd name="T32" fmla="*/ 3449 w 6121"/>
              <a:gd name="T33" fmla="*/ 3473 h 6182"/>
              <a:gd name="T34" fmla="*/ 3091 w 6121"/>
              <a:gd name="T35" fmla="*/ 3872 h 6182"/>
              <a:gd name="T36" fmla="*/ 2759 w 6121"/>
              <a:gd name="T37" fmla="*/ 4291 h 6182"/>
              <a:gd name="T38" fmla="*/ 2455 w 6121"/>
              <a:gd name="T39" fmla="*/ 4730 h 6182"/>
              <a:gd name="T40" fmla="*/ 2185 w 6121"/>
              <a:gd name="T41" fmla="*/ 5196 h 6182"/>
              <a:gd name="T42" fmla="*/ 1955 w 6121"/>
              <a:gd name="T43" fmla="*/ 5682 h 6182"/>
              <a:gd name="T44" fmla="*/ 1752 w 6121"/>
              <a:gd name="T45" fmla="*/ 6182 h 6182"/>
              <a:gd name="T46" fmla="*/ 1441 w 6121"/>
              <a:gd name="T47" fmla="*/ 5824 h 6182"/>
              <a:gd name="T48" fmla="*/ 1150 w 6121"/>
              <a:gd name="T49" fmla="*/ 5446 h 6182"/>
              <a:gd name="T50" fmla="*/ 893 w 6121"/>
              <a:gd name="T51" fmla="*/ 5041 h 6182"/>
              <a:gd name="T52" fmla="*/ 663 w 6121"/>
              <a:gd name="T53" fmla="*/ 4622 h 6182"/>
              <a:gd name="T54" fmla="*/ 467 w 6121"/>
              <a:gd name="T55" fmla="*/ 4183 h 6182"/>
              <a:gd name="T56" fmla="*/ 305 w 6121"/>
              <a:gd name="T57" fmla="*/ 3730 h 6182"/>
              <a:gd name="T58" fmla="*/ 169 w 6121"/>
              <a:gd name="T59" fmla="*/ 3257 h 6182"/>
              <a:gd name="T60" fmla="*/ 75 w 6121"/>
              <a:gd name="T61" fmla="*/ 2770 h 6182"/>
              <a:gd name="T62" fmla="*/ 21 w 6121"/>
              <a:gd name="T63" fmla="*/ 2277 h 6182"/>
              <a:gd name="T64" fmla="*/ 0 w 6121"/>
              <a:gd name="T65" fmla="*/ 1770 h 6182"/>
              <a:gd name="T66" fmla="*/ 14 w 6121"/>
              <a:gd name="T67" fmla="*/ 1365 h 6182"/>
              <a:gd name="T68" fmla="*/ 48 w 6121"/>
              <a:gd name="T69" fmla="*/ 960 h 6182"/>
              <a:gd name="T70" fmla="*/ 108 w 6121"/>
              <a:gd name="T71" fmla="*/ 568 h 6182"/>
              <a:gd name="T72" fmla="*/ 196 w 6121"/>
              <a:gd name="T73" fmla="*/ 189 h 6182"/>
              <a:gd name="T74" fmla="*/ 697 w 6121"/>
              <a:gd name="T75" fmla="*/ 88 h 6182"/>
              <a:gd name="T76" fmla="*/ 1211 w 6121"/>
              <a:gd name="T77" fmla="*/ 20 h 6182"/>
              <a:gd name="T78" fmla="*/ 1732 w 6121"/>
              <a:gd name="T79" fmla="*/ 0 h 6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1" h="6182">
                <a:moveTo>
                  <a:pt x="1732" y="0"/>
                </a:moveTo>
                <a:lnTo>
                  <a:pt x="2232" y="20"/>
                </a:lnTo>
                <a:lnTo>
                  <a:pt x="2726" y="81"/>
                </a:lnTo>
                <a:lnTo>
                  <a:pt x="3206" y="176"/>
                </a:lnTo>
                <a:lnTo>
                  <a:pt x="3679" y="304"/>
                </a:lnTo>
                <a:lnTo>
                  <a:pt x="4126" y="466"/>
                </a:lnTo>
                <a:lnTo>
                  <a:pt x="4565" y="656"/>
                </a:lnTo>
                <a:lnTo>
                  <a:pt x="4984" y="885"/>
                </a:lnTo>
                <a:lnTo>
                  <a:pt x="5383" y="1135"/>
                </a:lnTo>
                <a:lnTo>
                  <a:pt x="5762" y="1419"/>
                </a:lnTo>
                <a:lnTo>
                  <a:pt x="6121" y="1723"/>
                </a:lnTo>
                <a:lnTo>
                  <a:pt x="5620" y="1939"/>
                </a:lnTo>
                <a:lnTo>
                  <a:pt x="5140" y="2183"/>
                </a:lnTo>
                <a:lnTo>
                  <a:pt x="4687" y="2460"/>
                </a:lnTo>
                <a:lnTo>
                  <a:pt x="4247" y="2770"/>
                </a:lnTo>
                <a:lnTo>
                  <a:pt x="3835" y="3108"/>
                </a:lnTo>
                <a:lnTo>
                  <a:pt x="3449" y="3473"/>
                </a:lnTo>
                <a:lnTo>
                  <a:pt x="3091" y="3872"/>
                </a:lnTo>
                <a:lnTo>
                  <a:pt x="2759" y="4291"/>
                </a:lnTo>
                <a:lnTo>
                  <a:pt x="2455" y="4730"/>
                </a:lnTo>
                <a:lnTo>
                  <a:pt x="2185" y="5196"/>
                </a:lnTo>
                <a:lnTo>
                  <a:pt x="1955" y="5682"/>
                </a:lnTo>
                <a:lnTo>
                  <a:pt x="1752" y="6182"/>
                </a:lnTo>
                <a:lnTo>
                  <a:pt x="1441" y="5824"/>
                </a:lnTo>
                <a:lnTo>
                  <a:pt x="1150" y="5446"/>
                </a:lnTo>
                <a:lnTo>
                  <a:pt x="893" y="5041"/>
                </a:lnTo>
                <a:lnTo>
                  <a:pt x="663" y="4622"/>
                </a:lnTo>
                <a:lnTo>
                  <a:pt x="467" y="4183"/>
                </a:lnTo>
                <a:lnTo>
                  <a:pt x="305" y="3730"/>
                </a:lnTo>
                <a:lnTo>
                  <a:pt x="169" y="3257"/>
                </a:lnTo>
                <a:lnTo>
                  <a:pt x="75" y="2770"/>
                </a:lnTo>
                <a:lnTo>
                  <a:pt x="21" y="2277"/>
                </a:lnTo>
                <a:lnTo>
                  <a:pt x="0" y="1770"/>
                </a:lnTo>
                <a:lnTo>
                  <a:pt x="14" y="1365"/>
                </a:lnTo>
                <a:lnTo>
                  <a:pt x="48" y="960"/>
                </a:lnTo>
                <a:lnTo>
                  <a:pt x="108" y="568"/>
                </a:lnTo>
                <a:lnTo>
                  <a:pt x="196" y="189"/>
                </a:lnTo>
                <a:lnTo>
                  <a:pt x="697" y="88"/>
                </a:lnTo>
                <a:lnTo>
                  <a:pt x="1211" y="20"/>
                </a:lnTo>
                <a:lnTo>
                  <a:pt x="1732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EF8705F-8B6F-4C4A-AB98-1B66AC12E15C}"/>
              </a:ext>
            </a:extLst>
          </p:cNvPr>
          <p:cNvSpPr>
            <a:spLocks/>
          </p:cNvSpPr>
          <p:nvPr/>
        </p:nvSpPr>
        <p:spPr bwMode="auto">
          <a:xfrm>
            <a:off x="4618752" y="2314634"/>
            <a:ext cx="1080295" cy="1070117"/>
          </a:xfrm>
          <a:custGeom>
            <a:avLst/>
            <a:gdLst>
              <a:gd name="T0" fmla="*/ 4389 w 6262"/>
              <a:gd name="T1" fmla="*/ 0 h 6203"/>
              <a:gd name="T2" fmla="*/ 4822 w 6262"/>
              <a:gd name="T3" fmla="*/ 14 h 6203"/>
              <a:gd name="T4" fmla="*/ 5248 w 6262"/>
              <a:gd name="T5" fmla="*/ 61 h 6203"/>
              <a:gd name="T6" fmla="*/ 5667 w 6262"/>
              <a:gd name="T7" fmla="*/ 129 h 6203"/>
              <a:gd name="T8" fmla="*/ 6079 w 6262"/>
              <a:gd name="T9" fmla="*/ 223 h 6203"/>
              <a:gd name="T10" fmla="*/ 6181 w 6262"/>
              <a:gd name="T11" fmla="*/ 730 h 6203"/>
              <a:gd name="T12" fmla="*/ 6242 w 6262"/>
              <a:gd name="T13" fmla="*/ 1243 h 6203"/>
              <a:gd name="T14" fmla="*/ 6262 w 6262"/>
              <a:gd name="T15" fmla="*/ 1770 h 6203"/>
              <a:gd name="T16" fmla="*/ 6242 w 6262"/>
              <a:gd name="T17" fmla="*/ 2277 h 6203"/>
              <a:gd name="T18" fmla="*/ 6188 w 6262"/>
              <a:gd name="T19" fmla="*/ 2777 h 6203"/>
              <a:gd name="T20" fmla="*/ 6086 w 6262"/>
              <a:gd name="T21" fmla="*/ 3264 h 6203"/>
              <a:gd name="T22" fmla="*/ 5958 w 6262"/>
              <a:gd name="T23" fmla="*/ 3737 h 6203"/>
              <a:gd name="T24" fmla="*/ 5789 w 6262"/>
              <a:gd name="T25" fmla="*/ 4196 h 6203"/>
              <a:gd name="T26" fmla="*/ 5593 w 6262"/>
              <a:gd name="T27" fmla="*/ 4635 h 6203"/>
              <a:gd name="T28" fmla="*/ 5363 w 6262"/>
              <a:gd name="T29" fmla="*/ 5054 h 6203"/>
              <a:gd name="T30" fmla="*/ 5099 w 6262"/>
              <a:gd name="T31" fmla="*/ 5460 h 6203"/>
              <a:gd name="T32" fmla="*/ 4815 w 6262"/>
              <a:gd name="T33" fmla="*/ 5845 h 6203"/>
              <a:gd name="T34" fmla="*/ 4497 w 6262"/>
              <a:gd name="T35" fmla="*/ 6203 h 6203"/>
              <a:gd name="T36" fmla="*/ 4308 w 6262"/>
              <a:gd name="T37" fmla="*/ 5730 h 6203"/>
              <a:gd name="T38" fmla="*/ 4091 w 6262"/>
              <a:gd name="T39" fmla="*/ 5270 h 6203"/>
              <a:gd name="T40" fmla="*/ 3841 w 6262"/>
              <a:gd name="T41" fmla="*/ 4831 h 6203"/>
              <a:gd name="T42" fmla="*/ 3564 w 6262"/>
              <a:gd name="T43" fmla="*/ 4412 h 6203"/>
              <a:gd name="T44" fmla="*/ 3259 w 6262"/>
              <a:gd name="T45" fmla="*/ 4014 h 6203"/>
              <a:gd name="T46" fmla="*/ 2928 w 6262"/>
              <a:gd name="T47" fmla="*/ 3635 h 6203"/>
              <a:gd name="T48" fmla="*/ 2570 w 6262"/>
              <a:gd name="T49" fmla="*/ 3284 h 6203"/>
              <a:gd name="T50" fmla="*/ 2191 w 6262"/>
              <a:gd name="T51" fmla="*/ 2953 h 6203"/>
              <a:gd name="T52" fmla="*/ 1792 w 6262"/>
              <a:gd name="T53" fmla="*/ 2649 h 6203"/>
              <a:gd name="T54" fmla="*/ 1372 w 6262"/>
              <a:gd name="T55" fmla="*/ 2378 h 6203"/>
              <a:gd name="T56" fmla="*/ 933 w 6262"/>
              <a:gd name="T57" fmla="*/ 2128 h 6203"/>
              <a:gd name="T58" fmla="*/ 473 w 6262"/>
              <a:gd name="T59" fmla="*/ 1912 h 6203"/>
              <a:gd name="T60" fmla="*/ 0 w 6262"/>
              <a:gd name="T61" fmla="*/ 1723 h 6203"/>
              <a:gd name="T62" fmla="*/ 358 w 6262"/>
              <a:gd name="T63" fmla="*/ 1419 h 6203"/>
              <a:gd name="T64" fmla="*/ 737 w 6262"/>
              <a:gd name="T65" fmla="*/ 1135 h 6203"/>
              <a:gd name="T66" fmla="*/ 1136 w 6262"/>
              <a:gd name="T67" fmla="*/ 885 h 6203"/>
              <a:gd name="T68" fmla="*/ 1555 w 6262"/>
              <a:gd name="T69" fmla="*/ 656 h 6203"/>
              <a:gd name="T70" fmla="*/ 1995 w 6262"/>
              <a:gd name="T71" fmla="*/ 466 h 6203"/>
              <a:gd name="T72" fmla="*/ 2441 w 6262"/>
              <a:gd name="T73" fmla="*/ 304 h 6203"/>
              <a:gd name="T74" fmla="*/ 2914 w 6262"/>
              <a:gd name="T75" fmla="*/ 176 h 6203"/>
              <a:gd name="T76" fmla="*/ 3395 w 6262"/>
              <a:gd name="T77" fmla="*/ 81 h 6203"/>
              <a:gd name="T78" fmla="*/ 3888 w 6262"/>
              <a:gd name="T79" fmla="*/ 20 h 6203"/>
              <a:gd name="T80" fmla="*/ 4389 w 6262"/>
              <a:gd name="T81" fmla="*/ 0 h 6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62" h="6203">
                <a:moveTo>
                  <a:pt x="4389" y="0"/>
                </a:moveTo>
                <a:lnTo>
                  <a:pt x="4822" y="14"/>
                </a:lnTo>
                <a:lnTo>
                  <a:pt x="5248" y="61"/>
                </a:lnTo>
                <a:lnTo>
                  <a:pt x="5667" y="129"/>
                </a:lnTo>
                <a:lnTo>
                  <a:pt x="6079" y="223"/>
                </a:lnTo>
                <a:lnTo>
                  <a:pt x="6181" y="730"/>
                </a:lnTo>
                <a:lnTo>
                  <a:pt x="6242" y="1243"/>
                </a:lnTo>
                <a:lnTo>
                  <a:pt x="6262" y="1770"/>
                </a:lnTo>
                <a:lnTo>
                  <a:pt x="6242" y="2277"/>
                </a:lnTo>
                <a:lnTo>
                  <a:pt x="6188" y="2777"/>
                </a:lnTo>
                <a:lnTo>
                  <a:pt x="6086" y="3264"/>
                </a:lnTo>
                <a:lnTo>
                  <a:pt x="5958" y="3737"/>
                </a:lnTo>
                <a:lnTo>
                  <a:pt x="5789" y="4196"/>
                </a:lnTo>
                <a:lnTo>
                  <a:pt x="5593" y="4635"/>
                </a:lnTo>
                <a:lnTo>
                  <a:pt x="5363" y="5054"/>
                </a:lnTo>
                <a:lnTo>
                  <a:pt x="5099" y="5460"/>
                </a:lnTo>
                <a:lnTo>
                  <a:pt x="4815" y="5845"/>
                </a:lnTo>
                <a:lnTo>
                  <a:pt x="4497" y="6203"/>
                </a:lnTo>
                <a:lnTo>
                  <a:pt x="4308" y="5730"/>
                </a:lnTo>
                <a:lnTo>
                  <a:pt x="4091" y="5270"/>
                </a:lnTo>
                <a:lnTo>
                  <a:pt x="3841" y="4831"/>
                </a:lnTo>
                <a:lnTo>
                  <a:pt x="3564" y="4412"/>
                </a:lnTo>
                <a:lnTo>
                  <a:pt x="3259" y="4014"/>
                </a:lnTo>
                <a:lnTo>
                  <a:pt x="2928" y="3635"/>
                </a:lnTo>
                <a:lnTo>
                  <a:pt x="2570" y="3284"/>
                </a:lnTo>
                <a:lnTo>
                  <a:pt x="2191" y="2953"/>
                </a:lnTo>
                <a:lnTo>
                  <a:pt x="1792" y="2649"/>
                </a:lnTo>
                <a:lnTo>
                  <a:pt x="1372" y="2378"/>
                </a:lnTo>
                <a:lnTo>
                  <a:pt x="933" y="2128"/>
                </a:lnTo>
                <a:lnTo>
                  <a:pt x="473" y="1912"/>
                </a:lnTo>
                <a:lnTo>
                  <a:pt x="0" y="1723"/>
                </a:lnTo>
                <a:lnTo>
                  <a:pt x="358" y="1419"/>
                </a:lnTo>
                <a:lnTo>
                  <a:pt x="737" y="1135"/>
                </a:lnTo>
                <a:lnTo>
                  <a:pt x="1136" y="885"/>
                </a:lnTo>
                <a:lnTo>
                  <a:pt x="1555" y="656"/>
                </a:lnTo>
                <a:lnTo>
                  <a:pt x="1995" y="466"/>
                </a:lnTo>
                <a:lnTo>
                  <a:pt x="2441" y="304"/>
                </a:lnTo>
                <a:lnTo>
                  <a:pt x="2914" y="176"/>
                </a:lnTo>
                <a:lnTo>
                  <a:pt x="3395" y="81"/>
                </a:lnTo>
                <a:lnTo>
                  <a:pt x="3888" y="20"/>
                </a:lnTo>
                <a:lnTo>
                  <a:pt x="4389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CA08CF6F-418F-4ADD-8E2A-476720940D13}"/>
              </a:ext>
            </a:extLst>
          </p:cNvPr>
          <p:cNvSpPr>
            <a:spLocks/>
          </p:cNvSpPr>
          <p:nvPr/>
        </p:nvSpPr>
        <p:spPr bwMode="auto">
          <a:xfrm>
            <a:off x="3469451" y="3474459"/>
            <a:ext cx="1055970" cy="1068908"/>
          </a:xfrm>
          <a:custGeom>
            <a:avLst/>
            <a:gdLst>
              <a:gd name="T0" fmla="*/ 1765 w 6121"/>
              <a:gd name="T1" fmla="*/ 0 h 6196"/>
              <a:gd name="T2" fmla="*/ 1961 w 6121"/>
              <a:gd name="T3" fmla="*/ 500 h 6196"/>
              <a:gd name="T4" fmla="*/ 2198 w 6121"/>
              <a:gd name="T5" fmla="*/ 986 h 6196"/>
              <a:gd name="T6" fmla="*/ 2469 w 6121"/>
              <a:gd name="T7" fmla="*/ 1453 h 6196"/>
              <a:gd name="T8" fmla="*/ 2766 w 6121"/>
              <a:gd name="T9" fmla="*/ 1899 h 6196"/>
              <a:gd name="T10" fmla="*/ 3098 w 6121"/>
              <a:gd name="T11" fmla="*/ 2318 h 6196"/>
              <a:gd name="T12" fmla="*/ 3449 w 6121"/>
              <a:gd name="T13" fmla="*/ 2716 h 6196"/>
              <a:gd name="T14" fmla="*/ 3835 w 6121"/>
              <a:gd name="T15" fmla="*/ 3081 h 6196"/>
              <a:gd name="T16" fmla="*/ 4247 w 6121"/>
              <a:gd name="T17" fmla="*/ 3426 h 6196"/>
              <a:gd name="T18" fmla="*/ 4687 w 6121"/>
              <a:gd name="T19" fmla="*/ 3736 h 6196"/>
              <a:gd name="T20" fmla="*/ 5140 w 6121"/>
              <a:gd name="T21" fmla="*/ 4013 h 6196"/>
              <a:gd name="T22" fmla="*/ 5620 w 6121"/>
              <a:gd name="T23" fmla="*/ 4257 h 6196"/>
              <a:gd name="T24" fmla="*/ 6121 w 6121"/>
              <a:gd name="T25" fmla="*/ 4473 h 6196"/>
              <a:gd name="T26" fmla="*/ 5762 w 6121"/>
              <a:gd name="T27" fmla="*/ 4777 h 6196"/>
              <a:gd name="T28" fmla="*/ 5383 w 6121"/>
              <a:gd name="T29" fmla="*/ 5061 h 6196"/>
              <a:gd name="T30" fmla="*/ 4984 w 6121"/>
              <a:gd name="T31" fmla="*/ 5318 h 6196"/>
              <a:gd name="T32" fmla="*/ 4565 w 6121"/>
              <a:gd name="T33" fmla="*/ 5540 h 6196"/>
              <a:gd name="T34" fmla="*/ 4126 w 6121"/>
              <a:gd name="T35" fmla="*/ 5736 h 6196"/>
              <a:gd name="T36" fmla="*/ 3672 w 6121"/>
              <a:gd name="T37" fmla="*/ 5899 h 6196"/>
              <a:gd name="T38" fmla="*/ 3206 w 6121"/>
              <a:gd name="T39" fmla="*/ 6027 h 6196"/>
              <a:gd name="T40" fmla="*/ 2726 w 6121"/>
              <a:gd name="T41" fmla="*/ 6115 h 6196"/>
              <a:gd name="T42" fmla="*/ 2232 w 6121"/>
              <a:gd name="T43" fmla="*/ 6176 h 6196"/>
              <a:gd name="T44" fmla="*/ 1732 w 6121"/>
              <a:gd name="T45" fmla="*/ 6196 h 6196"/>
              <a:gd name="T46" fmla="*/ 1211 w 6121"/>
              <a:gd name="T47" fmla="*/ 6176 h 6196"/>
              <a:gd name="T48" fmla="*/ 697 w 6121"/>
              <a:gd name="T49" fmla="*/ 6108 h 6196"/>
              <a:gd name="T50" fmla="*/ 196 w 6121"/>
              <a:gd name="T51" fmla="*/ 6007 h 6196"/>
              <a:gd name="T52" fmla="*/ 108 w 6121"/>
              <a:gd name="T53" fmla="*/ 5628 h 6196"/>
              <a:gd name="T54" fmla="*/ 48 w 6121"/>
              <a:gd name="T55" fmla="*/ 5236 h 6196"/>
              <a:gd name="T56" fmla="*/ 14 w 6121"/>
              <a:gd name="T57" fmla="*/ 4831 h 6196"/>
              <a:gd name="T58" fmla="*/ 0 w 6121"/>
              <a:gd name="T59" fmla="*/ 4426 h 6196"/>
              <a:gd name="T60" fmla="*/ 21 w 6121"/>
              <a:gd name="T61" fmla="*/ 3919 h 6196"/>
              <a:gd name="T62" fmla="*/ 81 w 6121"/>
              <a:gd name="T63" fmla="*/ 3419 h 6196"/>
              <a:gd name="T64" fmla="*/ 176 w 6121"/>
              <a:gd name="T65" fmla="*/ 2932 h 6196"/>
              <a:gd name="T66" fmla="*/ 305 w 6121"/>
              <a:gd name="T67" fmla="*/ 2459 h 6196"/>
              <a:gd name="T68" fmla="*/ 474 w 6121"/>
              <a:gd name="T69" fmla="*/ 2007 h 6196"/>
              <a:gd name="T70" fmla="*/ 670 w 6121"/>
              <a:gd name="T71" fmla="*/ 1561 h 6196"/>
              <a:gd name="T72" fmla="*/ 900 w 6121"/>
              <a:gd name="T73" fmla="*/ 1142 h 6196"/>
              <a:gd name="T74" fmla="*/ 1163 w 6121"/>
              <a:gd name="T75" fmla="*/ 736 h 6196"/>
              <a:gd name="T76" fmla="*/ 1447 w 6121"/>
              <a:gd name="T77" fmla="*/ 358 h 6196"/>
              <a:gd name="T78" fmla="*/ 1765 w 6121"/>
              <a:gd name="T79" fmla="*/ 0 h 6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21" h="6196">
                <a:moveTo>
                  <a:pt x="1765" y="0"/>
                </a:moveTo>
                <a:lnTo>
                  <a:pt x="1961" y="500"/>
                </a:lnTo>
                <a:lnTo>
                  <a:pt x="2198" y="986"/>
                </a:lnTo>
                <a:lnTo>
                  <a:pt x="2469" y="1453"/>
                </a:lnTo>
                <a:lnTo>
                  <a:pt x="2766" y="1899"/>
                </a:lnTo>
                <a:lnTo>
                  <a:pt x="3098" y="2318"/>
                </a:lnTo>
                <a:lnTo>
                  <a:pt x="3449" y="2716"/>
                </a:lnTo>
                <a:lnTo>
                  <a:pt x="3835" y="3081"/>
                </a:lnTo>
                <a:lnTo>
                  <a:pt x="4247" y="3426"/>
                </a:lnTo>
                <a:lnTo>
                  <a:pt x="4687" y="3736"/>
                </a:lnTo>
                <a:lnTo>
                  <a:pt x="5140" y="4013"/>
                </a:lnTo>
                <a:lnTo>
                  <a:pt x="5620" y="4257"/>
                </a:lnTo>
                <a:lnTo>
                  <a:pt x="6121" y="4473"/>
                </a:lnTo>
                <a:lnTo>
                  <a:pt x="5762" y="4777"/>
                </a:lnTo>
                <a:lnTo>
                  <a:pt x="5383" y="5061"/>
                </a:lnTo>
                <a:lnTo>
                  <a:pt x="4984" y="5318"/>
                </a:lnTo>
                <a:lnTo>
                  <a:pt x="4565" y="5540"/>
                </a:lnTo>
                <a:lnTo>
                  <a:pt x="4126" y="5736"/>
                </a:lnTo>
                <a:lnTo>
                  <a:pt x="3672" y="5899"/>
                </a:lnTo>
                <a:lnTo>
                  <a:pt x="3206" y="6027"/>
                </a:lnTo>
                <a:lnTo>
                  <a:pt x="2726" y="6115"/>
                </a:lnTo>
                <a:lnTo>
                  <a:pt x="2232" y="6176"/>
                </a:lnTo>
                <a:lnTo>
                  <a:pt x="1732" y="6196"/>
                </a:lnTo>
                <a:lnTo>
                  <a:pt x="1211" y="6176"/>
                </a:lnTo>
                <a:lnTo>
                  <a:pt x="697" y="6108"/>
                </a:lnTo>
                <a:lnTo>
                  <a:pt x="196" y="6007"/>
                </a:lnTo>
                <a:lnTo>
                  <a:pt x="108" y="5628"/>
                </a:lnTo>
                <a:lnTo>
                  <a:pt x="48" y="5236"/>
                </a:lnTo>
                <a:lnTo>
                  <a:pt x="14" y="4831"/>
                </a:lnTo>
                <a:lnTo>
                  <a:pt x="0" y="4426"/>
                </a:lnTo>
                <a:lnTo>
                  <a:pt x="21" y="3919"/>
                </a:lnTo>
                <a:lnTo>
                  <a:pt x="81" y="3419"/>
                </a:lnTo>
                <a:lnTo>
                  <a:pt x="176" y="2932"/>
                </a:lnTo>
                <a:lnTo>
                  <a:pt x="305" y="2459"/>
                </a:lnTo>
                <a:lnTo>
                  <a:pt x="474" y="2007"/>
                </a:lnTo>
                <a:lnTo>
                  <a:pt x="670" y="1561"/>
                </a:lnTo>
                <a:lnTo>
                  <a:pt x="900" y="1142"/>
                </a:lnTo>
                <a:lnTo>
                  <a:pt x="1163" y="736"/>
                </a:lnTo>
                <a:lnTo>
                  <a:pt x="1447" y="358"/>
                </a:lnTo>
                <a:lnTo>
                  <a:pt x="1765" y="0"/>
                </a:lnTo>
                <a:close/>
              </a:path>
            </a:pathLst>
          </a:custGeom>
          <a:solidFill>
            <a:srgbClr val="59B59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FB32D5DE-D2E2-4331-9023-EC7F54FD6108}"/>
              </a:ext>
            </a:extLst>
          </p:cNvPr>
          <p:cNvSpPr>
            <a:spLocks/>
          </p:cNvSpPr>
          <p:nvPr/>
        </p:nvSpPr>
        <p:spPr bwMode="auto">
          <a:xfrm>
            <a:off x="4616337" y="3475666"/>
            <a:ext cx="1082711" cy="1067701"/>
          </a:xfrm>
          <a:custGeom>
            <a:avLst/>
            <a:gdLst>
              <a:gd name="T0" fmla="*/ 4518 w 6276"/>
              <a:gd name="T1" fmla="*/ 0 h 6189"/>
              <a:gd name="T2" fmla="*/ 4836 w 6276"/>
              <a:gd name="T3" fmla="*/ 358 h 6189"/>
              <a:gd name="T4" fmla="*/ 5120 w 6276"/>
              <a:gd name="T5" fmla="*/ 736 h 6189"/>
              <a:gd name="T6" fmla="*/ 5383 w 6276"/>
              <a:gd name="T7" fmla="*/ 1142 h 6189"/>
              <a:gd name="T8" fmla="*/ 5607 w 6276"/>
              <a:gd name="T9" fmla="*/ 1561 h 6189"/>
              <a:gd name="T10" fmla="*/ 5809 w 6276"/>
              <a:gd name="T11" fmla="*/ 2000 h 6189"/>
              <a:gd name="T12" fmla="*/ 5972 w 6276"/>
              <a:gd name="T13" fmla="*/ 2459 h 6189"/>
              <a:gd name="T14" fmla="*/ 6107 w 6276"/>
              <a:gd name="T15" fmla="*/ 2932 h 6189"/>
              <a:gd name="T16" fmla="*/ 6202 w 6276"/>
              <a:gd name="T17" fmla="*/ 3419 h 6189"/>
              <a:gd name="T18" fmla="*/ 6256 w 6276"/>
              <a:gd name="T19" fmla="*/ 3912 h 6189"/>
              <a:gd name="T20" fmla="*/ 6276 w 6276"/>
              <a:gd name="T21" fmla="*/ 4419 h 6189"/>
              <a:gd name="T22" fmla="*/ 6256 w 6276"/>
              <a:gd name="T23" fmla="*/ 4946 h 6189"/>
              <a:gd name="T24" fmla="*/ 6195 w 6276"/>
              <a:gd name="T25" fmla="*/ 5459 h 6189"/>
              <a:gd name="T26" fmla="*/ 6093 w 6276"/>
              <a:gd name="T27" fmla="*/ 5966 h 6189"/>
              <a:gd name="T28" fmla="*/ 5681 w 6276"/>
              <a:gd name="T29" fmla="*/ 6060 h 6189"/>
              <a:gd name="T30" fmla="*/ 5262 w 6276"/>
              <a:gd name="T31" fmla="*/ 6128 h 6189"/>
              <a:gd name="T32" fmla="*/ 4836 w 6276"/>
              <a:gd name="T33" fmla="*/ 6175 h 6189"/>
              <a:gd name="T34" fmla="*/ 4403 w 6276"/>
              <a:gd name="T35" fmla="*/ 6189 h 6189"/>
              <a:gd name="T36" fmla="*/ 3896 w 6276"/>
              <a:gd name="T37" fmla="*/ 6169 h 6189"/>
              <a:gd name="T38" fmla="*/ 3402 w 6276"/>
              <a:gd name="T39" fmla="*/ 6108 h 6189"/>
              <a:gd name="T40" fmla="*/ 2922 w 6276"/>
              <a:gd name="T41" fmla="*/ 6013 h 6189"/>
              <a:gd name="T42" fmla="*/ 2455 w 6276"/>
              <a:gd name="T43" fmla="*/ 5885 h 6189"/>
              <a:gd name="T44" fmla="*/ 2002 w 6276"/>
              <a:gd name="T45" fmla="*/ 5723 h 6189"/>
              <a:gd name="T46" fmla="*/ 1562 w 6276"/>
              <a:gd name="T47" fmla="*/ 5527 h 6189"/>
              <a:gd name="T48" fmla="*/ 1143 w 6276"/>
              <a:gd name="T49" fmla="*/ 5304 h 6189"/>
              <a:gd name="T50" fmla="*/ 744 w 6276"/>
              <a:gd name="T51" fmla="*/ 5047 h 6189"/>
              <a:gd name="T52" fmla="*/ 359 w 6276"/>
              <a:gd name="T53" fmla="*/ 4763 h 6189"/>
              <a:gd name="T54" fmla="*/ 0 w 6276"/>
              <a:gd name="T55" fmla="*/ 4452 h 6189"/>
              <a:gd name="T56" fmla="*/ 480 w 6276"/>
              <a:gd name="T57" fmla="*/ 4270 h 6189"/>
              <a:gd name="T58" fmla="*/ 933 w 6276"/>
              <a:gd name="T59" fmla="*/ 4054 h 6189"/>
              <a:gd name="T60" fmla="*/ 1380 w 6276"/>
              <a:gd name="T61" fmla="*/ 3804 h 6189"/>
              <a:gd name="T62" fmla="*/ 1799 w 6276"/>
              <a:gd name="T63" fmla="*/ 3534 h 6189"/>
              <a:gd name="T64" fmla="*/ 2198 w 6276"/>
              <a:gd name="T65" fmla="*/ 3229 h 6189"/>
              <a:gd name="T66" fmla="*/ 2577 w 6276"/>
              <a:gd name="T67" fmla="*/ 2905 h 6189"/>
              <a:gd name="T68" fmla="*/ 2935 w 6276"/>
              <a:gd name="T69" fmla="*/ 2554 h 6189"/>
              <a:gd name="T70" fmla="*/ 3267 w 6276"/>
              <a:gd name="T71" fmla="*/ 2175 h 6189"/>
              <a:gd name="T72" fmla="*/ 3578 w 6276"/>
              <a:gd name="T73" fmla="*/ 1777 h 6189"/>
              <a:gd name="T74" fmla="*/ 3855 w 6276"/>
              <a:gd name="T75" fmla="*/ 1365 h 6189"/>
              <a:gd name="T76" fmla="*/ 4105 w 6276"/>
              <a:gd name="T77" fmla="*/ 925 h 6189"/>
              <a:gd name="T78" fmla="*/ 4328 w 6276"/>
              <a:gd name="T79" fmla="*/ 473 h 6189"/>
              <a:gd name="T80" fmla="*/ 4518 w 6276"/>
              <a:gd name="T81" fmla="*/ 0 h 6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76" h="6189">
                <a:moveTo>
                  <a:pt x="4518" y="0"/>
                </a:moveTo>
                <a:lnTo>
                  <a:pt x="4836" y="358"/>
                </a:lnTo>
                <a:lnTo>
                  <a:pt x="5120" y="736"/>
                </a:lnTo>
                <a:lnTo>
                  <a:pt x="5383" y="1142"/>
                </a:lnTo>
                <a:lnTo>
                  <a:pt x="5607" y="1561"/>
                </a:lnTo>
                <a:lnTo>
                  <a:pt x="5809" y="2000"/>
                </a:lnTo>
                <a:lnTo>
                  <a:pt x="5972" y="2459"/>
                </a:lnTo>
                <a:lnTo>
                  <a:pt x="6107" y="2932"/>
                </a:lnTo>
                <a:lnTo>
                  <a:pt x="6202" y="3419"/>
                </a:lnTo>
                <a:lnTo>
                  <a:pt x="6256" y="3912"/>
                </a:lnTo>
                <a:lnTo>
                  <a:pt x="6276" y="4419"/>
                </a:lnTo>
                <a:lnTo>
                  <a:pt x="6256" y="4946"/>
                </a:lnTo>
                <a:lnTo>
                  <a:pt x="6195" y="5459"/>
                </a:lnTo>
                <a:lnTo>
                  <a:pt x="6093" y="5966"/>
                </a:lnTo>
                <a:lnTo>
                  <a:pt x="5681" y="6060"/>
                </a:lnTo>
                <a:lnTo>
                  <a:pt x="5262" y="6128"/>
                </a:lnTo>
                <a:lnTo>
                  <a:pt x="4836" y="6175"/>
                </a:lnTo>
                <a:lnTo>
                  <a:pt x="4403" y="6189"/>
                </a:lnTo>
                <a:lnTo>
                  <a:pt x="3896" y="6169"/>
                </a:lnTo>
                <a:lnTo>
                  <a:pt x="3402" y="6108"/>
                </a:lnTo>
                <a:lnTo>
                  <a:pt x="2922" y="6013"/>
                </a:lnTo>
                <a:lnTo>
                  <a:pt x="2455" y="5885"/>
                </a:lnTo>
                <a:lnTo>
                  <a:pt x="2002" y="5723"/>
                </a:lnTo>
                <a:lnTo>
                  <a:pt x="1562" y="5527"/>
                </a:lnTo>
                <a:lnTo>
                  <a:pt x="1143" y="5304"/>
                </a:lnTo>
                <a:lnTo>
                  <a:pt x="744" y="5047"/>
                </a:lnTo>
                <a:lnTo>
                  <a:pt x="359" y="4763"/>
                </a:lnTo>
                <a:lnTo>
                  <a:pt x="0" y="4452"/>
                </a:lnTo>
                <a:lnTo>
                  <a:pt x="480" y="4270"/>
                </a:lnTo>
                <a:lnTo>
                  <a:pt x="933" y="4054"/>
                </a:lnTo>
                <a:lnTo>
                  <a:pt x="1380" y="3804"/>
                </a:lnTo>
                <a:lnTo>
                  <a:pt x="1799" y="3534"/>
                </a:lnTo>
                <a:lnTo>
                  <a:pt x="2198" y="3229"/>
                </a:lnTo>
                <a:lnTo>
                  <a:pt x="2577" y="2905"/>
                </a:lnTo>
                <a:lnTo>
                  <a:pt x="2935" y="2554"/>
                </a:lnTo>
                <a:lnTo>
                  <a:pt x="3267" y="2175"/>
                </a:lnTo>
                <a:lnTo>
                  <a:pt x="3578" y="1777"/>
                </a:lnTo>
                <a:lnTo>
                  <a:pt x="3855" y="1365"/>
                </a:lnTo>
                <a:lnTo>
                  <a:pt x="4105" y="925"/>
                </a:lnTo>
                <a:lnTo>
                  <a:pt x="4328" y="473"/>
                </a:lnTo>
                <a:lnTo>
                  <a:pt x="4518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80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" name="TextBox 79">
            <a:extLst>
              <a:ext uri="{FF2B5EF4-FFF2-40B4-BE49-F238E27FC236}">
                <a16:creationId xmlns:a16="http://schemas.microsoft.com/office/drawing/2014/main" id="{07565241-D9F5-4AC9-8FA6-C95099D8A495}"/>
              </a:ext>
            </a:extLst>
          </p:cNvPr>
          <p:cNvSpPr txBox="1"/>
          <p:nvPr/>
        </p:nvSpPr>
        <p:spPr>
          <a:xfrm>
            <a:off x="4050059" y="1887095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Prescriptive</a:t>
            </a:r>
          </a:p>
        </p:txBody>
      </p:sp>
      <p:sp>
        <p:nvSpPr>
          <p:cNvPr id="17" name="TextBox 80">
            <a:extLst>
              <a:ext uri="{FF2B5EF4-FFF2-40B4-BE49-F238E27FC236}">
                <a16:creationId xmlns:a16="http://schemas.microsoft.com/office/drawing/2014/main" id="{9B012403-B515-46C3-BDCF-04C69B33CBBC}"/>
              </a:ext>
            </a:extLst>
          </p:cNvPr>
          <p:cNvSpPr txBox="1"/>
          <p:nvPr/>
        </p:nvSpPr>
        <p:spPr>
          <a:xfrm>
            <a:off x="2669218" y="333291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IN" sz="1200" b="1" dirty="0">
                <a:latin typeface="Arial" pitchFamily="34" charset="0"/>
                <a:cs typeface="Arial" pitchFamily="34" charset="0"/>
              </a:rPr>
              <a:t>Predictive</a:t>
            </a:r>
          </a:p>
        </p:txBody>
      </p:sp>
      <p:sp>
        <p:nvSpPr>
          <p:cNvPr id="18" name="TextBox 81">
            <a:extLst>
              <a:ext uri="{FF2B5EF4-FFF2-40B4-BE49-F238E27FC236}">
                <a16:creationId xmlns:a16="http://schemas.microsoft.com/office/drawing/2014/main" id="{941E5289-CD23-43F9-8094-B6351AB7E8D3}"/>
              </a:ext>
            </a:extLst>
          </p:cNvPr>
          <p:cNvSpPr txBox="1"/>
          <p:nvPr/>
        </p:nvSpPr>
        <p:spPr>
          <a:xfrm>
            <a:off x="5474988" y="3298925"/>
            <a:ext cx="1011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Descriptive</a:t>
            </a:r>
          </a:p>
        </p:txBody>
      </p:sp>
      <p:sp>
        <p:nvSpPr>
          <p:cNvPr id="19" name="TextBox 82">
            <a:extLst>
              <a:ext uri="{FF2B5EF4-FFF2-40B4-BE49-F238E27FC236}">
                <a16:creationId xmlns:a16="http://schemas.microsoft.com/office/drawing/2014/main" id="{09041BC0-82F2-4FB8-B713-8B2D9CD7F577}"/>
              </a:ext>
            </a:extLst>
          </p:cNvPr>
          <p:cNvSpPr txBox="1"/>
          <p:nvPr/>
        </p:nvSpPr>
        <p:spPr>
          <a:xfrm>
            <a:off x="4132883" y="4680264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1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Diagnostic</a:t>
            </a:r>
          </a:p>
        </p:txBody>
      </p:sp>
      <p:sp>
        <p:nvSpPr>
          <p:cNvPr id="20" name="TextBox 83">
            <a:extLst>
              <a:ext uri="{FF2B5EF4-FFF2-40B4-BE49-F238E27FC236}">
                <a16:creationId xmlns:a16="http://schemas.microsoft.com/office/drawing/2014/main" id="{A382260F-3FD6-43BB-B036-D8A5C86557A7}"/>
              </a:ext>
            </a:extLst>
          </p:cNvPr>
          <p:cNvSpPr txBox="1"/>
          <p:nvPr/>
        </p:nvSpPr>
        <p:spPr>
          <a:xfrm>
            <a:off x="4094145" y="3267629"/>
            <a:ext cx="955711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5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21" name="TextBox 85">
            <a:extLst>
              <a:ext uri="{FF2B5EF4-FFF2-40B4-BE49-F238E27FC236}">
                <a16:creationId xmlns:a16="http://schemas.microsoft.com/office/drawing/2014/main" id="{39B70106-C246-4661-83DE-B21D22DD90E7}"/>
              </a:ext>
            </a:extLst>
          </p:cNvPr>
          <p:cNvSpPr txBox="1"/>
          <p:nvPr/>
        </p:nvSpPr>
        <p:spPr>
          <a:xfrm>
            <a:off x="640508" y="2166225"/>
            <a:ext cx="172819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35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Prescriptive</a:t>
            </a:r>
          </a:p>
        </p:txBody>
      </p:sp>
      <p:sp>
        <p:nvSpPr>
          <p:cNvPr id="22" name="TextBox 105">
            <a:extLst>
              <a:ext uri="{FF2B5EF4-FFF2-40B4-BE49-F238E27FC236}">
                <a16:creationId xmlns:a16="http://schemas.microsoft.com/office/drawing/2014/main" id="{3FEEB1F2-F8C0-45D4-BA52-2AB6F35564EB}"/>
              </a:ext>
            </a:extLst>
          </p:cNvPr>
          <p:cNvSpPr txBox="1"/>
          <p:nvPr/>
        </p:nvSpPr>
        <p:spPr>
          <a:xfrm>
            <a:off x="640508" y="2494713"/>
            <a:ext cx="172819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Based on our findings, what decisions we can make?</a:t>
            </a:r>
          </a:p>
        </p:txBody>
      </p:sp>
      <p:sp>
        <p:nvSpPr>
          <p:cNvPr id="23" name="TextBox 106">
            <a:extLst>
              <a:ext uri="{FF2B5EF4-FFF2-40B4-BE49-F238E27FC236}">
                <a16:creationId xmlns:a16="http://schemas.microsoft.com/office/drawing/2014/main" id="{638B473B-CFB0-41F7-A53D-874A677DC214}"/>
              </a:ext>
            </a:extLst>
          </p:cNvPr>
          <p:cNvSpPr txBox="1"/>
          <p:nvPr/>
        </p:nvSpPr>
        <p:spPr>
          <a:xfrm>
            <a:off x="6775301" y="2166225"/>
            <a:ext cx="172819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35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Descriptive</a:t>
            </a:r>
          </a:p>
        </p:txBody>
      </p:sp>
      <p:sp>
        <p:nvSpPr>
          <p:cNvPr id="24" name="TextBox 107">
            <a:extLst>
              <a:ext uri="{FF2B5EF4-FFF2-40B4-BE49-F238E27FC236}">
                <a16:creationId xmlns:a16="http://schemas.microsoft.com/office/drawing/2014/main" id="{CE6DE994-B1E4-4F5F-A7C8-2D6FABA03A61}"/>
              </a:ext>
            </a:extLst>
          </p:cNvPr>
          <p:cNvSpPr txBox="1"/>
          <p:nvPr/>
        </p:nvSpPr>
        <p:spPr>
          <a:xfrm>
            <a:off x="6775301" y="2494713"/>
            <a:ext cx="172819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Clean , relate, summarize, and visualize. </a:t>
            </a:r>
          </a:p>
          <a:p>
            <a:pPr algn="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Tools: 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SQL, Python, Excel </a:t>
            </a:r>
            <a:r>
              <a:rPr lang="en-US" sz="1200" dirty="0" err="1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etc</a:t>
            </a:r>
            <a:endParaRPr lang="en-US" sz="1200" dirty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108">
            <a:extLst>
              <a:ext uri="{FF2B5EF4-FFF2-40B4-BE49-F238E27FC236}">
                <a16:creationId xmlns:a16="http://schemas.microsoft.com/office/drawing/2014/main" id="{E46E0F24-021B-472F-B68C-D9E71B7CAC0F}"/>
              </a:ext>
            </a:extLst>
          </p:cNvPr>
          <p:cNvSpPr txBox="1"/>
          <p:nvPr/>
        </p:nvSpPr>
        <p:spPr>
          <a:xfrm>
            <a:off x="640508" y="4178828"/>
            <a:ext cx="172819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35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Predative</a:t>
            </a:r>
          </a:p>
        </p:txBody>
      </p:sp>
      <p:sp>
        <p:nvSpPr>
          <p:cNvPr id="26" name="TextBox 109">
            <a:extLst>
              <a:ext uri="{FF2B5EF4-FFF2-40B4-BE49-F238E27FC236}">
                <a16:creationId xmlns:a16="http://schemas.microsoft.com/office/drawing/2014/main" id="{4234B909-6ED7-4281-A47D-C9265AA813CD}"/>
              </a:ext>
            </a:extLst>
          </p:cNvPr>
          <p:cNvSpPr txBox="1"/>
          <p:nvPr/>
        </p:nvSpPr>
        <p:spPr>
          <a:xfrm>
            <a:off x="640508" y="4507316"/>
            <a:ext cx="172819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" lastClr="FFFFFF">
                    <a:lumMod val="65000"/>
                  </a:sysClr>
                </a:solidFill>
                <a:latin typeface="Arial" pitchFamily="34" charset="0"/>
                <a:cs typeface="Arial" pitchFamily="34" charset="0"/>
              </a:rPr>
              <a:t>What will happen? Involves Building intelligent Models, evaluate and refine.  </a:t>
            </a:r>
          </a:p>
        </p:txBody>
      </p:sp>
      <p:sp>
        <p:nvSpPr>
          <p:cNvPr id="27" name="TextBox 110">
            <a:extLst>
              <a:ext uri="{FF2B5EF4-FFF2-40B4-BE49-F238E27FC236}">
                <a16:creationId xmlns:a16="http://schemas.microsoft.com/office/drawing/2014/main" id="{78945FF7-719A-40FF-BF42-6230B076A4BC}"/>
              </a:ext>
            </a:extLst>
          </p:cNvPr>
          <p:cNvSpPr txBox="1"/>
          <p:nvPr/>
        </p:nvSpPr>
        <p:spPr>
          <a:xfrm>
            <a:off x="6775301" y="4178828"/>
            <a:ext cx="172819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35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Diagnostic</a:t>
            </a:r>
          </a:p>
        </p:txBody>
      </p:sp>
      <p:sp>
        <p:nvSpPr>
          <p:cNvPr id="28" name="TextBox 111">
            <a:extLst>
              <a:ext uri="{FF2B5EF4-FFF2-40B4-BE49-F238E27FC236}">
                <a16:creationId xmlns:a16="http://schemas.microsoft.com/office/drawing/2014/main" id="{C055B576-83F3-4433-8C1D-B67B6E9A74F3}"/>
              </a:ext>
            </a:extLst>
          </p:cNvPr>
          <p:cNvSpPr txBox="1"/>
          <p:nvPr/>
        </p:nvSpPr>
        <p:spPr>
          <a:xfrm>
            <a:off x="6775301" y="4507316"/>
            <a:ext cx="172819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Discover data mining, drill down, causation, correlation</a:t>
            </a:r>
          </a:p>
          <a:p>
            <a:pPr algn="r"/>
            <a:r>
              <a:rPr lang="en-US" sz="1200" kern="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Tools: </a:t>
            </a:r>
            <a:r>
              <a:rPr lang="en-IN" sz="1200" dirty="0">
                <a:solidFill>
                  <a:schemeClr val="tx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R, Python, etc.</a:t>
            </a:r>
          </a:p>
          <a:p>
            <a:pPr algn="r" defTabSz="91424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tx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9ECCDF-4CB6-45D6-BB05-DB12E9212163}"/>
              </a:ext>
            </a:extLst>
          </p:cNvPr>
          <p:cNvGrpSpPr/>
          <p:nvPr/>
        </p:nvGrpSpPr>
        <p:grpSpPr>
          <a:xfrm>
            <a:off x="5118644" y="3927725"/>
            <a:ext cx="411810" cy="411560"/>
            <a:chOff x="5445126" y="984250"/>
            <a:chExt cx="5207000" cy="5203826"/>
          </a:xfrm>
          <a:solidFill>
            <a:sysClr val="window" lastClr="FFFFFF"/>
          </a:solidFill>
        </p:grpSpPr>
        <p:sp>
          <p:nvSpPr>
            <p:cNvPr id="30" name="Freeform 116">
              <a:extLst>
                <a:ext uri="{FF2B5EF4-FFF2-40B4-BE49-F238E27FC236}">
                  <a16:creationId xmlns:a16="http://schemas.microsoft.com/office/drawing/2014/main" id="{4E2028F7-5B5B-4915-AEA8-2682DFCE9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126" y="3382963"/>
              <a:ext cx="5207000" cy="2805113"/>
            </a:xfrm>
            <a:custGeom>
              <a:avLst/>
              <a:gdLst>
                <a:gd name="T0" fmla="*/ 451 w 6560"/>
                <a:gd name="T1" fmla="*/ 1122 h 3534"/>
                <a:gd name="T2" fmla="*/ 1751 w 6560"/>
                <a:gd name="T3" fmla="*/ 2902 h 3534"/>
                <a:gd name="T4" fmla="*/ 1785 w 6560"/>
                <a:gd name="T5" fmla="*/ 2741 h 3534"/>
                <a:gd name="T6" fmla="*/ 906 w 6560"/>
                <a:gd name="T7" fmla="*/ 1016 h 3534"/>
                <a:gd name="T8" fmla="*/ 2320 w 6560"/>
                <a:gd name="T9" fmla="*/ 383 h 3534"/>
                <a:gd name="T10" fmla="*/ 1939 w 6560"/>
                <a:gd name="T11" fmla="*/ 462 h 3534"/>
                <a:gd name="T12" fmla="*/ 1320 w 6560"/>
                <a:gd name="T13" fmla="*/ 943 h 3534"/>
                <a:gd name="T14" fmla="*/ 4643 w 6560"/>
                <a:gd name="T15" fmla="*/ 2360 h 3534"/>
                <a:gd name="T16" fmla="*/ 5002 w 6560"/>
                <a:gd name="T17" fmla="*/ 2205 h 3534"/>
                <a:gd name="T18" fmla="*/ 6137 w 6560"/>
                <a:gd name="T19" fmla="*/ 767 h 3534"/>
                <a:gd name="T20" fmla="*/ 6171 w 6560"/>
                <a:gd name="T21" fmla="*/ 616 h 3534"/>
                <a:gd name="T22" fmla="*/ 6081 w 6560"/>
                <a:gd name="T23" fmla="*/ 488 h 3534"/>
                <a:gd name="T24" fmla="*/ 5942 w 6560"/>
                <a:gd name="T25" fmla="*/ 464 h 3534"/>
                <a:gd name="T26" fmla="*/ 4996 w 6560"/>
                <a:gd name="T27" fmla="*/ 1429 h 3534"/>
                <a:gd name="T28" fmla="*/ 4731 w 6560"/>
                <a:gd name="T29" fmla="*/ 1593 h 3534"/>
                <a:gd name="T30" fmla="*/ 3421 w 6560"/>
                <a:gd name="T31" fmla="*/ 1608 h 3534"/>
                <a:gd name="T32" fmla="*/ 3291 w 6560"/>
                <a:gd name="T33" fmla="*/ 1505 h 3534"/>
                <a:gd name="T34" fmla="*/ 3291 w 6560"/>
                <a:gd name="T35" fmla="*/ 1337 h 3534"/>
                <a:gd name="T36" fmla="*/ 3421 w 6560"/>
                <a:gd name="T37" fmla="*/ 1234 h 3534"/>
                <a:gd name="T38" fmla="*/ 4530 w 6560"/>
                <a:gd name="T39" fmla="*/ 1210 h 3534"/>
                <a:gd name="T40" fmla="*/ 4633 w 6560"/>
                <a:gd name="T41" fmla="*/ 1080 h 3534"/>
                <a:gd name="T42" fmla="*/ 4595 w 6560"/>
                <a:gd name="T43" fmla="*/ 917 h 3534"/>
                <a:gd name="T44" fmla="*/ 4446 w 6560"/>
                <a:gd name="T45" fmla="*/ 845 h 3534"/>
                <a:gd name="T46" fmla="*/ 3313 w 6560"/>
                <a:gd name="T47" fmla="*/ 833 h 3534"/>
                <a:gd name="T48" fmla="*/ 3125 w 6560"/>
                <a:gd name="T49" fmla="*/ 753 h 3534"/>
                <a:gd name="T50" fmla="*/ 2874 w 6560"/>
                <a:gd name="T51" fmla="*/ 558 h 3534"/>
                <a:gd name="T52" fmla="*/ 2513 w 6560"/>
                <a:gd name="T53" fmla="*/ 403 h 3534"/>
                <a:gd name="T54" fmla="*/ 2483 w 6560"/>
                <a:gd name="T55" fmla="*/ 10 h 3534"/>
                <a:gd name="T56" fmla="*/ 2914 w 6560"/>
                <a:gd name="T57" fmla="*/ 137 h 3534"/>
                <a:gd name="T58" fmla="*/ 3243 w 6560"/>
                <a:gd name="T59" fmla="*/ 361 h 3534"/>
                <a:gd name="T60" fmla="*/ 3351 w 6560"/>
                <a:gd name="T61" fmla="*/ 440 h 3534"/>
                <a:gd name="T62" fmla="*/ 3437 w 6560"/>
                <a:gd name="T63" fmla="*/ 460 h 3534"/>
                <a:gd name="T64" fmla="*/ 4687 w 6560"/>
                <a:gd name="T65" fmla="*/ 514 h 3534"/>
                <a:gd name="T66" fmla="*/ 4926 w 6560"/>
                <a:gd name="T67" fmla="*/ 721 h 3534"/>
                <a:gd name="T68" fmla="*/ 5621 w 6560"/>
                <a:gd name="T69" fmla="*/ 205 h 3534"/>
                <a:gd name="T70" fmla="*/ 5890 w 6560"/>
                <a:gd name="T71" fmla="*/ 84 h 3534"/>
                <a:gd name="T72" fmla="*/ 6169 w 6560"/>
                <a:gd name="T73" fmla="*/ 110 h 3534"/>
                <a:gd name="T74" fmla="*/ 6410 w 6560"/>
                <a:gd name="T75" fmla="*/ 265 h 3534"/>
                <a:gd name="T76" fmla="*/ 6544 w 6560"/>
                <a:gd name="T77" fmla="*/ 520 h 3534"/>
                <a:gd name="T78" fmla="*/ 6540 w 6560"/>
                <a:gd name="T79" fmla="*/ 803 h 3534"/>
                <a:gd name="T80" fmla="*/ 5521 w 6560"/>
                <a:gd name="T81" fmla="*/ 2228 h 3534"/>
                <a:gd name="T82" fmla="*/ 5194 w 6560"/>
                <a:gd name="T83" fmla="*/ 2537 h 3534"/>
                <a:gd name="T84" fmla="*/ 4783 w 6560"/>
                <a:gd name="T85" fmla="*/ 2723 h 3534"/>
                <a:gd name="T86" fmla="*/ 2174 w 6560"/>
                <a:gd name="T87" fmla="*/ 2765 h 3534"/>
                <a:gd name="T88" fmla="*/ 2114 w 6560"/>
                <a:gd name="T89" fmla="*/ 3044 h 3534"/>
                <a:gd name="T90" fmla="*/ 1923 w 6560"/>
                <a:gd name="T91" fmla="*/ 3263 h 3534"/>
                <a:gd name="T92" fmla="*/ 1346 w 6560"/>
                <a:gd name="T93" fmla="*/ 3534 h 3534"/>
                <a:gd name="T94" fmla="*/ 1197 w 6560"/>
                <a:gd name="T95" fmla="*/ 3464 h 3534"/>
                <a:gd name="T96" fmla="*/ 0 w 6560"/>
                <a:gd name="T97" fmla="*/ 1038 h 3534"/>
                <a:gd name="T98" fmla="*/ 70 w 6560"/>
                <a:gd name="T99" fmla="*/ 889 h 3534"/>
                <a:gd name="T100" fmla="*/ 680 w 6560"/>
                <a:gd name="T101" fmla="*/ 602 h 3534"/>
                <a:gd name="T102" fmla="*/ 987 w 6560"/>
                <a:gd name="T103" fmla="*/ 628 h 3534"/>
                <a:gd name="T104" fmla="*/ 1618 w 6560"/>
                <a:gd name="T105" fmla="*/ 195 h 3534"/>
                <a:gd name="T106" fmla="*/ 2038 w 6560"/>
                <a:gd name="T107" fmla="*/ 30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3534">
                  <a:moveTo>
                    <a:pt x="788" y="977"/>
                  </a:moveTo>
                  <a:lnTo>
                    <a:pt x="744" y="981"/>
                  </a:lnTo>
                  <a:lnTo>
                    <a:pt x="704" y="997"/>
                  </a:lnTo>
                  <a:lnTo>
                    <a:pt x="451" y="1122"/>
                  </a:lnTo>
                  <a:lnTo>
                    <a:pt x="1432" y="3084"/>
                  </a:lnTo>
                  <a:lnTo>
                    <a:pt x="1683" y="2958"/>
                  </a:lnTo>
                  <a:lnTo>
                    <a:pt x="1721" y="2934"/>
                  </a:lnTo>
                  <a:lnTo>
                    <a:pt x="1751" y="2902"/>
                  </a:lnTo>
                  <a:lnTo>
                    <a:pt x="1773" y="2866"/>
                  </a:lnTo>
                  <a:lnTo>
                    <a:pt x="1787" y="2826"/>
                  </a:lnTo>
                  <a:lnTo>
                    <a:pt x="1791" y="2785"/>
                  </a:lnTo>
                  <a:lnTo>
                    <a:pt x="1785" y="2741"/>
                  </a:lnTo>
                  <a:lnTo>
                    <a:pt x="1769" y="2701"/>
                  </a:lnTo>
                  <a:lnTo>
                    <a:pt x="961" y="1082"/>
                  </a:lnTo>
                  <a:lnTo>
                    <a:pt x="937" y="1044"/>
                  </a:lnTo>
                  <a:lnTo>
                    <a:pt x="906" y="1016"/>
                  </a:lnTo>
                  <a:lnTo>
                    <a:pt x="870" y="995"/>
                  </a:lnTo>
                  <a:lnTo>
                    <a:pt x="830" y="981"/>
                  </a:lnTo>
                  <a:lnTo>
                    <a:pt x="788" y="977"/>
                  </a:lnTo>
                  <a:close/>
                  <a:moveTo>
                    <a:pt x="2320" y="383"/>
                  </a:moveTo>
                  <a:lnTo>
                    <a:pt x="2222" y="389"/>
                  </a:lnTo>
                  <a:lnTo>
                    <a:pt x="2126" y="403"/>
                  </a:lnTo>
                  <a:lnTo>
                    <a:pt x="2030" y="426"/>
                  </a:lnTo>
                  <a:lnTo>
                    <a:pt x="1939" y="462"/>
                  </a:lnTo>
                  <a:lnTo>
                    <a:pt x="1849" y="506"/>
                  </a:lnTo>
                  <a:lnTo>
                    <a:pt x="1765" y="558"/>
                  </a:lnTo>
                  <a:lnTo>
                    <a:pt x="1683" y="622"/>
                  </a:lnTo>
                  <a:lnTo>
                    <a:pt x="1320" y="943"/>
                  </a:lnTo>
                  <a:lnTo>
                    <a:pt x="2040" y="2382"/>
                  </a:lnTo>
                  <a:lnTo>
                    <a:pt x="4446" y="2382"/>
                  </a:lnTo>
                  <a:lnTo>
                    <a:pt x="4546" y="2376"/>
                  </a:lnTo>
                  <a:lnTo>
                    <a:pt x="4643" y="2360"/>
                  </a:lnTo>
                  <a:lnTo>
                    <a:pt x="4739" y="2336"/>
                  </a:lnTo>
                  <a:lnTo>
                    <a:pt x="4831" y="2300"/>
                  </a:lnTo>
                  <a:lnTo>
                    <a:pt x="4919" y="2256"/>
                  </a:lnTo>
                  <a:lnTo>
                    <a:pt x="5002" y="2205"/>
                  </a:lnTo>
                  <a:lnTo>
                    <a:pt x="5078" y="2143"/>
                  </a:lnTo>
                  <a:lnTo>
                    <a:pt x="5150" y="2075"/>
                  </a:lnTo>
                  <a:lnTo>
                    <a:pt x="5214" y="1997"/>
                  </a:lnTo>
                  <a:lnTo>
                    <a:pt x="6137" y="767"/>
                  </a:lnTo>
                  <a:lnTo>
                    <a:pt x="6157" y="733"/>
                  </a:lnTo>
                  <a:lnTo>
                    <a:pt x="6171" y="694"/>
                  </a:lnTo>
                  <a:lnTo>
                    <a:pt x="6175" y="656"/>
                  </a:lnTo>
                  <a:lnTo>
                    <a:pt x="6171" y="616"/>
                  </a:lnTo>
                  <a:lnTo>
                    <a:pt x="6159" y="576"/>
                  </a:lnTo>
                  <a:lnTo>
                    <a:pt x="6139" y="540"/>
                  </a:lnTo>
                  <a:lnTo>
                    <a:pt x="6111" y="510"/>
                  </a:lnTo>
                  <a:lnTo>
                    <a:pt x="6081" y="488"/>
                  </a:lnTo>
                  <a:lnTo>
                    <a:pt x="6049" y="472"/>
                  </a:lnTo>
                  <a:lnTo>
                    <a:pt x="6014" y="464"/>
                  </a:lnTo>
                  <a:lnTo>
                    <a:pt x="5978" y="460"/>
                  </a:lnTo>
                  <a:lnTo>
                    <a:pt x="5942" y="464"/>
                  </a:lnTo>
                  <a:lnTo>
                    <a:pt x="5906" y="476"/>
                  </a:lnTo>
                  <a:lnTo>
                    <a:pt x="5872" y="496"/>
                  </a:lnTo>
                  <a:lnTo>
                    <a:pt x="5842" y="522"/>
                  </a:lnTo>
                  <a:lnTo>
                    <a:pt x="4996" y="1429"/>
                  </a:lnTo>
                  <a:lnTo>
                    <a:pt x="4938" y="1485"/>
                  </a:lnTo>
                  <a:lnTo>
                    <a:pt x="4875" y="1529"/>
                  </a:lnTo>
                  <a:lnTo>
                    <a:pt x="4805" y="1565"/>
                  </a:lnTo>
                  <a:lnTo>
                    <a:pt x="4731" y="1593"/>
                  </a:lnTo>
                  <a:lnTo>
                    <a:pt x="4653" y="1608"/>
                  </a:lnTo>
                  <a:lnTo>
                    <a:pt x="4573" y="1612"/>
                  </a:lnTo>
                  <a:lnTo>
                    <a:pt x="3465" y="1612"/>
                  </a:lnTo>
                  <a:lnTo>
                    <a:pt x="3421" y="1608"/>
                  </a:lnTo>
                  <a:lnTo>
                    <a:pt x="3379" y="1595"/>
                  </a:lnTo>
                  <a:lnTo>
                    <a:pt x="3345" y="1571"/>
                  </a:lnTo>
                  <a:lnTo>
                    <a:pt x="3315" y="1541"/>
                  </a:lnTo>
                  <a:lnTo>
                    <a:pt x="3291" y="1505"/>
                  </a:lnTo>
                  <a:lnTo>
                    <a:pt x="3277" y="1465"/>
                  </a:lnTo>
                  <a:lnTo>
                    <a:pt x="3271" y="1421"/>
                  </a:lnTo>
                  <a:lnTo>
                    <a:pt x="3277" y="1377"/>
                  </a:lnTo>
                  <a:lnTo>
                    <a:pt x="3291" y="1337"/>
                  </a:lnTo>
                  <a:lnTo>
                    <a:pt x="3315" y="1302"/>
                  </a:lnTo>
                  <a:lnTo>
                    <a:pt x="3345" y="1272"/>
                  </a:lnTo>
                  <a:lnTo>
                    <a:pt x="3379" y="1250"/>
                  </a:lnTo>
                  <a:lnTo>
                    <a:pt x="3421" y="1234"/>
                  </a:lnTo>
                  <a:lnTo>
                    <a:pt x="3465" y="1230"/>
                  </a:lnTo>
                  <a:lnTo>
                    <a:pt x="4446" y="1230"/>
                  </a:lnTo>
                  <a:lnTo>
                    <a:pt x="4490" y="1224"/>
                  </a:lnTo>
                  <a:lnTo>
                    <a:pt x="4530" y="1210"/>
                  </a:lnTo>
                  <a:lnTo>
                    <a:pt x="4565" y="1188"/>
                  </a:lnTo>
                  <a:lnTo>
                    <a:pt x="4595" y="1158"/>
                  </a:lnTo>
                  <a:lnTo>
                    <a:pt x="4617" y="1122"/>
                  </a:lnTo>
                  <a:lnTo>
                    <a:pt x="4633" y="1080"/>
                  </a:lnTo>
                  <a:lnTo>
                    <a:pt x="4637" y="1036"/>
                  </a:lnTo>
                  <a:lnTo>
                    <a:pt x="4633" y="993"/>
                  </a:lnTo>
                  <a:lnTo>
                    <a:pt x="4617" y="953"/>
                  </a:lnTo>
                  <a:lnTo>
                    <a:pt x="4595" y="917"/>
                  </a:lnTo>
                  <a:lnTo>
                    <a:pt x="4565" y="887"/>
                  </a:lnTo>
                  <a:lnTo>
                    <a:pt x="4530" y="865"/>
                  </a:lnTo>
                  <a:lnTo>
                    <a:pt x="4490" y="851"/>
                  </a:lnTo>
                  <a:lnTo>
                    <a:pt x="4446" y="845"/>
                  </a:lnTo>
                  <a:lnTo>
                    <a:pt x="3437" y="845"/>
                  </a:lnTo>
                  <a:lnTo>
                    <a:pt x="3397" y="843"/>
                  </a:lnTo>
                  <a:lnTo>
                    <a:pt x="3355" y="839"/>
                  </a:lnTo>
                  <a:lnTo>
                    <a:pt x="3313" y="833"/>
                  </a:lnTo>
                  <a:lnTo>
                    <a:pt x="3269" y="821"/>
                  </a:lnTo>
                  <a:lnTo>
                    <a:pt x="3223" y="803"/>
                  </a:lnTo>
                  <a:lnTo>
                    <a:pt x="3175" y="781"/>
                  </a:lnTo>
                  <a:lnTo>
                    <a:pt x="3125" y="753"/>
                  </a:lnTo>
                  <a:lnTo>
                    <a:pt x="3072" y="717"/>
                  </a:lnTo>
                  <a:lnTo>
                    <a:pt x="3016" y="674"/>
                  </a:lnTo>
                  <a:lnTo>
                    <a:pt x="2954" y="622"/>
                  </a:lnTo>
                  <a:lnTo>
                    <a:pt x="2874" y="558"/>
                  </a:lnTo>
                  <a:lnTo>
                    <a:pt x="2788" y="506"/>
                  </a:lnTo>
                  <a:lnTo>
                    <a:pt x="2699" y="462"/>
                  </a:lnTo>
                  <a:lnTo>
                    <a:pt x="2607" y="426"/>
                  </a:lnTo>
                  <a:lnTo>
                    <a:pt x="2513" y="403"/>
                  </a:lnTo>
                  <a:lnTo>
                    <a:pt x="2415" y="389"/>
                  </a:lnTo>
                  <a:lnTo>
                    <a:pt x="2320" y="383"/>
                  </a:lnTo>
                  <a:close/>
                  <a:moveTo>
                    <a:pt x="2372" y="0"/>
                  </a:moveTo>
                  <a:lnTo>
                    <a:pt x="2483" y="10"/>
                  </a:lnTo>
                  <a:lnTo>
                    <a:pt x="2593" y="28"/>
                  </a:lnTo>
                  <a:lnTo>
                    <a:pt x="2703" y="56"/>
                  </a:lnTo>
                  <a:lnTo>
                    <a:pt x="2810" y="92"/>
                  </a:lnTo>
                  <a:lnTo>
                    <a:pt x="2914" y="137"/>
                  </a:lnTo>
                  <a:lnTo>
                    <a:pt x="3014" y="191"/>
                  </a:lnTo>
                  <a:lnTo>
                    <a:pt x="3111" y="257"/>
                  </a:lnTo>
                  <a:lnTo>
                    <a:pt x="3203" y="329"/>
                  </a:lnTo>
                  <a:lnTo>
                    <a:pt x="3243" y="361"/>
                  </a:lnTo>
                  <a:lnTo>
                    <a:pt x="3277" y="387"/>
                  </a:lnTo>
                  <a:lnTo>
                    <a:pt x="3305" y="409"/>
                  </a:lnTo>
                  <a:lnTo>
                    <a:pt x="3331" y="426"/>
                  </a:lnTo>
                  <a:lnTo>
                    <a:pt x="3351" y="440"/>
                  </a:lnTo>
                  <a:lnTo>
                    <a:pt x="3373" y="450"/>
                  </a:lnTo>
                  <a:lnTo>
                    <a:pt x="3393" y="456"/>
                  </a:lnTo>
                  <a:lnTo>
                    <a:pt x="3415" y="460"/>
                  </a:lnTo>
                  <a:lnTo>
                    <a:pt x="3437" y="460"/>
                  </a:lnTo>
                  <a:lnTo>
                    <a:pt x="4446" y="460"/>
                  </a:lnTo>
                  <a:lnTo>
                    <a:pt x="4530" y="466"/>
                  </a:lnTo>
                  <a:lnTo>
                    <a:pt x="4611" y="484"/>
                  </a:lnTo>
                  <a:lnTo>
                    <a:pt x="4687" y="514"/>
                  </a:lnTo>
                  <a:lnTo>
                    <a:pt x="4757" y="552"/>
                  </a:lnTo>
                  <a:lnTo>
                    <a:pt x="4821" y="600"/>
                  </a:lnTo>
                  <a:lnTo>
                    <a:pt x="4879" y="658"/>
                  </a:lnTo>
                  <a:lnTo>
                    <a:pt x="4926" y="721"/>
                  </a:lnTo>
                  <a:lnTo>
                    <a:pt x="4966" y="791"/>
                  </a:lnTo>
                  <a:lnTo>
                    <a:pt x="4996" y="867"/>
                  </a:lnTo>
                  <a:lnTo>
                    <a:pt x="5561" y="259"/>
                  </a:lnTo>
                  <a:lnTo>
                    <a:pt x="5621" y="205"/>
                  </a:lnTo>
                  <a:lnTo>
                    <a:pt x="5682" y="159"/>
                  </a:lnTo>
                  <a:lnTo>
                    <a:pt x="5750" y="125"/>
                  </a:lnTo>
                  <a:lnTo>
                    <a:pt x="5818" y="100"/>
                  </a:lnTo>
                  <a:lnTo>
                    <a:pt x="5890" y="84"/>
                  </a:lnTo>
                  <a:lnTo>
                    <a:pt x="5962" y="78"/>
                  </a:lnTo>
                  <a:lnTo>
                    <a:pt x="6031" y="80"/>
                  </a:lnTo>
                  <a:lnTo>
                    <a:pt x="6101" y="90"/>
                  </a:lnTo>
                  <a:lnTo>
                    <a:pt x="6169" y="110"/>
                  </a:lnTo>
                  <a:lnTo>
                    <a:pt x="6235" y="135"/>
                  </a:lnTo>
                  <a:lnTo>
                    <a:pt x="6297" y="171"/>
                  </a:lnTo>
                  <a:lnTo>
                    <a:pt x="6355" y="213"/>
                  </a:lnTo>
                  <a:lnTo>
                    <a:pt x="6410" y="265"/>
                  </a:lnTo>
                  <a:lnTo>
                    <a:pt x="6456" y="323"/>
                  </a:lnTo>
                  <a:lnTo>
                    <a:pt x="6494" y="385"/>
                  </a:lnTo>
                  <a:lnTo>
                    <a:pt x="6524" y="452"/>
                  </a:lnTo>
                  <a:lnTo>
                    <a:pt x="6544" y="520"/>
                  </a:lnTo>
                  <a:lnTo>
                    <a:pt x="6556" y="590"/>
                  </a:lnTo>
                  <a:lnTo>
                    <a:pt x="6560" y="662"/>
                  </a:lnTo>
                  <a:lnTo>
                    <a:pt x="6554" y="733"/>
                  </a:lnTo>
                  <a:lnTo>
                    <a:pt x="6540" y="803"/>
                  </a:lnTo>
                  <a:lnTo>
                    <a:pt x="6516" y="871"/>
                  </a:lnTo>
                  <a:lnTo>
                    <a:pt x="6484" y="937"/>
                  </a:lnTo>
                  <a:lnTo>
                    <a:pt x="6444" y="999"/>
                  </a:lnTo>
                  <a:lnTo>
                    <a:pt x="5521" y="2228"/>
                  </a:lnTo>
                  <a:lnTo>
                    <a:pt x="5449" y="2316"/>
                  </a:lnTo>
                  <a:lnTo>
                    <a:pt x="5369" y="2398"/>
                  </a:lnTo>
                  <a:lnTo>
                    <a:pt x="5284" y="2472"/>
                  </a:lnTo>
                  <a:lnTo>
                    <a:pt x="5194" y="2537"/>
                  </a:lnTo>
                  <a:lnTo>
                    <a:pt x="5096" y="2597"/>
                  </a:lnTo>
                  <a:lnTo>
                    <a:pt x="4996" y="2647"/>
                  </a:lnTo>
                  <a:lnTo>
                    <a:pt x="4891" y="2689"/>
                  </a:lnTo>
                  <a:lnTo>
                    <a:pt x="4783" y="2723"/>
                  </a:lnTo>
                  <a:lnTo>
                    <a:pt x="4673" y="2747"/>
                  </a:lnTo>
                  <a:lnTo>
                    <a:pt x="4560" y="2761"/>
                  </a:lnTo>
                  <a:lnTo>
                    <a:pt x="4446" y="2765"/>
                  </a:lnTo>
                  <a:lnTo>
                    <a:pt x="2174" y="2765"/>
                  </a:lnTo>
                  <a:lnTo>
                    <a:pt x="2172" y="2838"/>
                  </a:lnTo>
                  <a:lnTo>
                    <a:pt x="2162" y="2908"/>
                  </a:lnTo>
                  <a:lnTo>
                    <a:pt x="2142" y="2978"/>
                  </a:lnTo>
                  <a:lnTo>
                    <a:pt x="2114" y="3044"/>
                  </a:lnTo>
                  <a:lnTo>
                    <a:pt x="2078" y="3105"/>
                  </a:lnTo>
                  <a:lnTo>
                    <a:pt x="2034" y="3163"/>
                  </a:lnTo>
                  <a:lnTo>
                    <a:pt x="1983" y="3217"/>
                  </a:lnTo>
                  <a:lnTo>
                    <a:pt x="1923" y="3263"/>
                  </a:lnTo>
                  <a:lnTo>
                    <a:pt x="1857" y="3301"/>
                  </a:lnTo>
                  <a:lnTo>
                    <a:pt x="1432" y="3514"/>
                  </a:lnTo>
                  <a:lnTo>
                    <a:pt x="1390" y="3528"/>
                  </a:lnTo>
                  <a:lnTo>
                    <a:pt x="1346" y="3534"/>
                  </a:lnTo>
                  <a:lnTo>
                    <a:pt x="1304" y="3530"/>
                  </a:lnTo>
                  <a:lnTo>
                    <a:pt x="1265" y="3516"/>
                  </a:lnTo>
                  <a:lnTo>
                    <a:pt x="1229" y="3494"/>
                  </a:lnTo>
                  <a:lnTo>
                    <a:pt x="1197" y="3464"/>
                  </a:lnTo>
                  <a:lnTo>
                    <a:pt x="1173" y="3428"/>
                  </a:lnTo>
                  <a:lnTo>
                    <a:pt x="20" y="1122"/>
                  </a:lnTo>
                  <a:lnTo>
                    <a:pt x="6" y="1082"/>
                  </a:lnTo>
                  <a:lnTo>
                    <a:pt x="0" y="1038"/>
                  </a:lnTo>
                  <a:lnTo>
                    <a:pt x="4" y="997"/>
                  </a:lnTo>
                  <a:lnTo>
                    <a:pt x="18" y="957"/>
                  </a:lnTo>
                  <a:lnTo>
                    <a:pt x="40" y="921"/>
                  </a:lnTo>
                  <a:lnTo>
                    <a:pt x="70" y="889"/>
                  </a:lnTo>
                  <a:lnTo>
                    <a:pt x="106" y="865"/>
                  </a:lnTo>
                  <a:lnTo>
                    <a:pt x="531" y="654"/>
                  </a:lnTo>
                  <a:lnTo>
                    <a:pt x="604" y="622"/>
                  </a:lnTo>
                  <a:lnTo>
                    <a:pt x="680" y="602"/>
                  </a:lnTo>
                  <a:lnTo>
                    <a:pt x="758" y="592"/>
                  </a:lnTo>
                  <a:lnTo>
                    <a:pt x="834" y="594"/>
                  </a:lnTo>
                  <a:lnTo>
                    <a:pt x="912" y="606"/>
                  </a:lnTo>
                  <a:lnTo>
                    <a:pt x="987" y="628"/>
                  </a:lnTo>
                  <a:lnTo>
                    <a:pt x="1059" y="660"/>
                  </a:lnTo>
                  <a:lnTo>
                    <a:pt x="1430" y="333"/>
                  </a:lnTo>
                  <a:lnTo>
                    <a:pt x="1522" y="259"/>
                  </a:lnTo>
                  <a:lnTo>
                    <a:pt x="1618" y="195"/>
                  </a:lnTo>
                  <a:lnTo>
                    <a:pt x="1719" y="139"/>
                  </a:lnTo>
                  <a:lnTo>
                    <a:pt x="1823" y="94"/>
                  </a:lnTo>
                  <a:lnTo>
                    <a:pt x="1929" y="58"/>
                  </a:lnTo>
                  <a:lnTo>
                    <a:pt x="2038" y="30"/>
                  </a:lnTo>
                  <a:lnTo>
                    <a:pt x="2148" y="10"/>
                  </a:lnTo>
                  <a:lnTo>
                    <a:pt x="2260" y="2"/>
                  </a:lnTo>
                  <a:lnTo>
                    <a:pt x="2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1" name="Freeform 117">
              <a:extLst>
                <a:ext uri="{FF2B5EF4-FFF2-40B4-BE49-F238E27FC236}">
                  <a16:creationId xmlns:a16="http://schemas.microsoft.com/office/drawing/2014/main" id="{65E37F75-137A-43C0-955E-5304F51DB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26" y="984250"/>
              <a:ext cx="1839913" cy="2154238"/>
            </a:xfrm>
            <a:custGeom>
              <a:avLst/>
              <a:gdLst>
                <a:gd name="T0" fmla="*/ 975 w 2317"/>
                <a:gd name="T1" fmla="*/ 1575 h 2715"/>
                <a:gd name="T2" fmla="*/ 722 w 2317"/>
                <a:gd name="T3" fmla="*/ 1692 h 2715"/>
                <a:gd name="T4" fmla="*/ 526 w 2317"/>
                <a:gd name="T5" fmla="*/ 1888 h 2715"/>
                <a:gd name="T6" fmla="*/ 407 w 2317"/>
                <a:gd name="T7" fmla="*/ 2141 h 2715"/>
                <a:gd name="T8" fmla="*/ 1932 w 2317"/>
                <a:gd name="T9" fmla="*/ 2330 h 2715"/>
                <a:gd name="T10" fmla="*/ 1880 w 2317"/>
                <a:gd name="T11" fmla="*/ 2049 h 2715"/>
                <a:gd name="T12" fmla="*/ 1739 w 2317"/>
                <a:gd name="T13" fmla="*/ 1812 h 2715"/>
                <a:gd name="T14" fmla="*/ 1525 w 2317"/>
                <a:gd name="T15" fmla="*/ 1640 h 2715"/>
                <a:gd name="T16" fmla="*/ 1260 w 2317"/>
                <a:gd name="T17" fmla="*/ 1557 h 2715"/>
                <a:gd name="T18" fmla="*/ 1095 w 2317"/>
                <a:gd name="T19" fmla="*/ 391 h 2715"/>
                <a:gd name="T20" fmla="*/ 911 w 2317"/>
                <a:gd name="T21" fmla="*/ 480 h 2715"/>
                <a:gd name="T22" fmla="*/ 793 w 2317"/>
                <a:gd name="T23" fmla="*/ 646 h 2715"/>
                <a:gd name="T24" fmla="*/ 774 w 2317"/>
                <a:gd name="T25" fmla="*/ 849 h 2715"/>
                <a:gd name="T26" fmla="*/ 861 w 2317"/>
                <a:gd name="T27" fmla="*/ 1027 h 2715"/>
                <a:gd name="T28" fmla="*/ 1027 w 2317"/>
                <a:gd name="T29" fmla="*/ 1140 h 2715"/>
                <a:gd name="T30" fmla="*/ 1234 w 2317"/>
                <a:gd name="T31" fmla="*/ 1160 h 2715"/>
                <a:gd name="T32" fmla="*/ 1412 w 2317"/>
                <a:gd name="T33" fmla="*/ 1074 h 2715"/>
                <a:gd name="T34" fmla="*/ 1525 w 2317"/>
                <a:gd name="T35" fmla="*/ 915 h 2715"/>
                <a:gd name="T36" fmla="*/ 1543 w 2317"/>
                <a:gd name="T37" fmla="*/ 712 h 2715"/>
                <a:gd name="T38" fmla="*/ 1458 w 2317"/>
                <a:gd name="T39" fmla="*/ 528 h 2715"/>
                <a:gd name="T40" fmla="*/ 1298 w 2317"/>
                <a:gd name="T41" fmla="*/ 411 h 2715"/>
                <a:gd name="T42" fmla="*/ 1164 w 2317"/>
                <a:gd name="T43" fmla="*/ 0 h 2715"/>
                <a:gd name="T44" fmla="*/ 1444 w 2317"/>
                <a:gd name="T45" fmla="*/ 54 h 2715"/>
                <a:gd name="T46" fmla="*/ 1677 w 2317"/>
                <a:gd name="T47" fmla="*/ 201 h 2715"/>
                <a:gd name="T48" fmla="*/ 1845 w 2317"/>
                <a:gd name="T49" fmla="*/ 419 h 2715"/>
                <a:gd name="T50" fmla="*/ 1926 w 2317"/>
                <a:gd name="T51" fmla="*/ 686 h 2715"/>
                <a:gd name="T52" fmla="*/ 1914 w 2317"/>
                <a:gd name="T53" fmla="*/ 953 h 2715"/>
                <a:gd name="T54" fmla="*/ 1821 w 2317"/>
                <a:gd name="T55" fmla="*/ 1182 h 2715"/>
                <a:gd name="T56" fmla="*/ 1815 w 2317"/>
                <a:gd name="T57" fmla="*/ 1371 h 2715"/>
                <a:gd name="T58" fmla="*/ 2058 w 2317"/>
                <a:gd name="T59" fmla="*/ 1597 h 2715"/>
                <a:gd name="T60" fmla="*/ 2228 w 2317"/>
                <a:gd name="T61" fmla="*/ 1884 h 2715"/>
                <a:gd name="T62" fmla="*/ 2311 w 2317"/>
                <a:gd name="T63" fmla="*/ 2215 h 2715"/>
                <a:gd name="T64" fmla="*/ 2313 w 2317"/>
                <a:gd name="T65" fmla="*/ 2567 h 2715"/>
                <a:gd name="T66" fmla="*/ 2245 w 2317"/>
                <a:gd name="T67" fmla="*/ 2673 h 2715"/>
                <a:gd name="T68" fmla="*/ 2126 w 2317"/>
                <a:gd name="T69" fmla="*/ 2715 h 2715"/>
                <a:gd name="T70" fmla="*/ 107 w 2317"/>
                <a:gd name="T71" fmla="*/ 2695 h 2715"/>
                <a:gd name="T72" fmla="*/ 18 w 2317"/>
                <a:gd name="T73" fmla="*/ 2607 h 2715"/>
                <a:gd name="T74" fmla="*/ 0 w 2317"/>
                <a:gd name="T75" fmla="*/ 2330 h 2715"/>
                <a:gd name="T76" fmla="*/ 52 w 2317"/>
                <a:gd name="T77" fmla="*/ 1985 h 2715"/>
                <a:gd name="T78" fmla="*/ 199 w 2317"/>
                <a:gd name="T79" fmla="*/ 1682 h 2715"/>
                <a:gd name="T80" fmla="*/ 422 w 2317"/>
                <a:gd name="T81" fmla="*/ 1437 h 2715"/>
                <a:gd name="T82" fmla="*/ 546 w 2317"/>
                <a:gd name="T83" fmla="*/ 1248 h 2715"/>
                <a:gd name="T84" fmla="*/ 424 w 2317"/>
                <a:gd name="T85" fmla="*/ 1029 h 2715"/>
                <a:gd name="T86" fmla="*/ 383 w 2317"/>
                <a:gd name="T87" fmla="*/ 781 h 2715"/>
                <a:gd name="T88" fmla="*/ 436 w 2317"/>
                <a:gd name="T89" fmla="*/ 502 h 2715"/>
                <a:gd name="T90" fmla="*/ 584 w 2317"/>
                <a:gd name="T91" fmla="*/ 265 h 2715"/>
                <a:gd name="T92" fmla="*/ 801 w 2317"/>
                <a:gd name="T93" fmla="*/ 94 h 2715"/>
                <a:gd name="T94" fmla="*/ 1069 w 2317"/>
                <a:gd name="T95" fmla="*/ 6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17" h="2715">
                  <a:moveTo>
                    <a:pt x="1164" y="1549"/>
                  </a:moveTo>
                  <a:lnTo>
                    <a:pt x="1069" y="1557"/>
                  </a:lnTo>
                  <a:lnTo>
                    <a:pt x="975" y="1575"/>
                  </a:lnTo>
                  <a:lnTo>
                    <a:pt x="885" y="1603"/>
                  </a:lnTo>
                  <a:lnTo>
                    <a:pt x="801" y="1642"/>
                  </a:lnTo>
                  <a:lnTo>
                    <a:pt x="722" y="1692"/>
                  </a:lnTo>
                  <a:lnTo>
                    <a:pt x="648" y="1750"/>
                  </a:lnTo>
                  <a:lnTo>
                    <a:pt x="584" y="1816"/>
                  </a:lnTo>
                  <a:lnTo>
                    <a:pt x="526" y="1888"/>
                  </a:lnTo>
                  <a:lnTo>
                    <a:pt x="476" y="1967"/>
                  </a:lnTo>
                  <a:lnTo>
                    <a:pt x="436" y="2051"/>
                  </a:lnTo>
                  <a:lnTo>
                    <a:pt x="407" y="2141"/>
                  </a:lnTo>
                  <a:lnTo>
                    <a:pt x="389" y="2235"/>
                  </a:lnTo>
                  <a:lnTo>
                    <a:pt x="383" y="2330"/>
                  </a:lnTo>
                  <a:lnTo>
                    <a:pt x="1932" y="2330"/>
                  </a:lnTo>
                  <a:lnTo>
                    <a:pt x="1926" y="2233"/>
                  </a:lnTo>
                  <a:lnTo>
                    <a:pt x="1910" y="2139"/>
                  </a:lnTo>
                  <a:lnTo>
                    <a:pt x="1880" y="2049"/>
                  </a:lnTo>
                  <a:lnTo>
                    <a:pt x="1843" y="1963"/>
                  </a:lnTo>
                  <a:lnTo>
                    <a:pt x="1795" y="1886"/>
                  </a:lnTo>
                  <a:lnTo>
                    <a:pt x="1739" y="1812"/>
                  </a:lnTo>
                  <a:lnTo>
                    <a:pt x="1675" y="1746"/>
                  </a:lnTo>
                  <a:lnTo>
                    <a:pt x="1603" y="1690"/>
                  </a:lnTo>
                  <a:lnTo>
                    <a:pt x="1525" y="1640"/>
                  </a:lnTo>
                  <a:lnTo>
                    <a:pt x="1442" y="1603"/>
                  </a:lnTo>
                  <a:lnTo>
                    <a:pt x="1354" y="1573"/>
                  </a:lnTo>
                  <a:lnTo>
                    <a:pt x="1260" y="1557"/>
                  </a:lnTo>
                  <a:lnTo>
                    <a:pt x="1164" y="1549"/>
                  </a:lnTo>
                  <a:close/>
                  <a:moveTo>
                    <a:pt x="1164" y="385"/>
                  </a:moveTo>
                  <a:lnTo>
                    <a:pt x="1095" y="391"/>
                  </a:lnTo>
                  <a:lnTo>
                    <a:pt x="1029" y="411"/>
                  </a:lnTo>
                  <a:lnTo>
                    <a:pt x="967" y="441"/>
                  </a:lnTo>
                  <a:lnTo>
                    <a:pt x="911" y="480"/>
                  </a:lnTo>
                  <a:lnTo>
                    <a:pt x="863" y="528"/>
                  </a:lnTo>
                  <a:lnTo>
                    <a:pt x="823" y="584"/>
                  </a:lnTo>
                  <a:lnTo>
                    <a:pt x="793" y="646"/>
                  </a:lnTo>
                  <a:lnTo>
                    <a:pt x="774" y="712"/>
                  </a:lnTo>
                  <a:lnTo>
                    <a:pt x="768" y="781"/>
                  </a:lnTo>
                  <a:lnTo>
                    <a:pt x="774" y="849"/>
                  </a:lnTo>
                  <a:lnTo>
                    <a:pt x="793" y="915"/>
                  </a:lnTo>
                  <a:lnTo>
                    <a:pt x="823" y="973"/>
                  </a:lnTo>
                  <a:lnTo>
                    <a:pt x="861" y="1027"/>
                  </a:lnTo>
                  <a:lnTo>
                    <a:pt x="911" y="1074"/>
                  </a:lnTo>
                  <a:lnTo>
                    <a:pt x="967" y="1112"/>
                  </a:lnTo>
                  <a:lnTo>
                    <a:pt x="1027" y="1140"/>
                  </a:lnTo>
                  <a:lnTo>
                    <a:pt x="1095" y="1160"/>
                  </a:lnTo>
                  <a:lnTo>
                    <a:pt x="1164" y="1166"/>
                  </a:lnTo>
                  <a:lnTo>
                    <a:pt x="1234" y="1160"/>
                  </a:lnTo>
                  <a:lnTo>
                    <a:pt x="1298" y="1142"/>
                  </a:lnTo>
                  <a:lnTo>
                    <a:pt x="1358" y="1112"/>
                  </a:lnTo>
                  <a:lnTo>
                    <a:pt x="1412" y="1074"/>
                  </a:lnTo>
                  <a:lnTo>
                    <a:pt x="1458" y="1029"/>
                  </a:lnTo>
                  <a:lnTo>
                    <a:pt x="1496" y="975"/>
                  </a:lnTo>
                  <a:lnTo>
                    <a:pt x="1525" y="915"/>
                  </a:lnTo>
                  <a:lnTo>
                    <a:pt x="1543" y="851"/>
                  </a:lnTo>
                  <a:lnTo>
                    <a:pt x="1549" y="781"/>
                  </a:lnTo>
                  <a:lnTo>
                    <a:pt x="1543" y="712"/>
                  </a:lnTo>
                  <a:lnTo>
                    <a:pt x="1525" y="644"/>
                  </a:lnTo>
                  <a:lnTo>
                    <a:pt x="1496" y="584"/>
                  </a:lnTo>
                  <a:lnTo>
                    <a:pt x="1458" y="528"/>
                  </a:lnTo>
                  <a:lnTo>
                    <a:pt x="1410" y="478"/>
                  </a:lnTo>
                  <a:lnTo>
                    <a:pt x="1356" y="441"/>
                  </a:lnTo>
                  <a:lnTo>
                    <a:pt x="1298" y="411"/>
                  </a:lnTo>
                  <a:lnTo>
                    <a:pt x="1232" y="391"/>
                  </a:lnTo>
                  <a:lnTo>
                    <a:pt x="1164" y="385"/>
                  </a:lnTo>
                  <a:close/>
                  <a:moveTo>
                    <a:pt x="1164" y="0"/>
                  </a:moveTo>
                  <a:lnTo>
                    <a:pt x="1262" y="6"/>
                  </a:lnTo>
                  <a:lnTo>
                    <a:pt x="1354" y="26"/>
                  </a:lnTo>
                  <a:lnTo>
                    <a:pt x="1444" y="54"/>
                  </a:lnTo>
                  <a:lnTo>
                    <a:pt x="1527" y="94"/>
                  </a:lnTo>
                  <a:lnTo>
                    <a:pt x="1605" y="144"/>
                  </a:lnTo>
                  <a:lnTo>
                    <a:pt x="1677" y="201"/>
                  </a:lnTo>
                  <a:lnTo>
                    <a:pt x="1741" y="267"/>
                  </a:lnTo>
                  <a:lnTo>
                    <a:pt x="1797" y="339"/>
                  </a:lnTo>
                  <a:lnTo>
                    <a:pt x="1845" y="419"/>
                  </a:lnTo>
                  <a:lnTo>
                    <a:pt x="1882" y="502"/>
                  </a:lnTo>
                  <a:lnTo>
                    <a:pt x="1910" y="592"/>
                  </a:lnTo>
                  <a:lnTo>
                    <a:pt x="1926" y="686"/>
                  </a:lnTo>
                  <a:lnTo>
                    <a:pt x="1932" y="781"/>
                  </a:lnTo>
                  <a:lnTo>
                    <a:pt x="1928" y="869"/>
                  </a:lnTo>
                  <a:lnTo>
                    <a:pt x="1914" y="953"/>
                  </a:lnTo>
                  <a:lnTo>
                    <a:pt x="1890" y="1033"/>
                  </a:lnTo>
                  <a:lnTo>
                    <a:pt x="1859" y="1110"/>
                  </a:lnTo>
                  <a:lnTo>
                    <a:pt x="1821" y="1182"/>
                  </a:lnTo>
                  <a:lnTo>
                    <a:pt x="1775" y="1250"/>
                  </a:lnTo>
                  <a:lnTo>
                    <a:pt x="1721" y="1312"/>
                  </a:lnTo>
                  <a:lnTo>
                    <a:pt x="1815" y="1371"/>
                  </a:lnTo>
                  <a:lnTo>
                    <a:pt x="1902" y="1439"/>
                  </a:lnTo>
                  <a:lnTo>
                    <a:pt x="1984" y="1513"/>
                  </a:lnTo>
                  <a:lnTo>
                    <a:pt x="2058" y="1597"/>
                  </a:lnTo>
                  <a:lnTo>
                    <a:pt x="2124" y="1686"/>
                  </a:lnTo>
                  <a:lnTo>
                    <a:pt x="2182" y="1782"/>
                  </a:lnTo>
                  <a:lnTo>
                    <a:pt x="2228" y="1884"/>
                  </a:lnTo>
                  <a:lnTo>
                    <a:pt x="2267" y="1989"/>
                  </a:lnTo>
                  <a:lnTo>
                    <a:pt x="2295" y="2099"/>
                  </a:lnTo>
                  <a:lnTo>
                    <a:pt x="2311" y="2215"/>
                  </a:lnTo>
                  <a:lnTo>
                    <a:pt x="2317" y="2330"/>
                  </a:lnTo>
                  <a:lnTo>
                    <a:pt x="2317" y="2524"/>
                  </a:lnTo>
                  <a:lnTo>
                    <a:pt x="2313" y="2567"/>
                  </a:lnTo>
                  <a:lnTo>
                    <a:pt x="2297" y="2607"/>
                  </a:lnTo>
                  <a:lnTo>
                    <a:pt x="2275" y="2643"/>
                  </a:lnTo>
                  <a:lnTo>
                    <a:pt x="2245" y="2673"/>
                  </a:lnTo>
                  <a:lnTo>
                    <a:pt x="2210" y="2695"/>
                  </a:lnTo>
                  <a:lnTo>
                    <a:pt x="2170" y="2709"/>
                  </a:lnTo>
                  <a:lnTo>
                    <a:pt x="2126" y="2715"/>
                  </a:lnTo>
                  <a:lnTo>
                    <a:pt x="191" y="2715"/>
                  </a:lnTo>
                  <a:lnTo>
                    <a:pt x="147" y="2709"/>
                  </a:lnTo>
                  <a:lnTo>
                    <a:pt x="107" y="2695"/>
                  </a:lnTo>
                  <a:lnTo>
                    <a:pt x="71" y="2673"/>
                  </a:lnTo>
                  <a:lnTo>
                    <a:pt x="42" y="2643"/>
                  </a:lnTo>
                  <a:lnTo>
                    <a:pt x="18" y="2607"/>
                  </a:lnTo>
                  <a:lnTo>
                    <a:pt x="4" y="2567"/>
                  </a:lnTo>
                  <a:lnTo>
                    <a:pt x="0" y="2524"/>
                  </a:lnTo>
                  <a:lnTo>
                    <a:pt x="0" y="2330"/>
                  </a:lnTo>
                  <a:lnTo>
                    <a:pt x="6" y="2211"/>
                  </a:lnTo>
                  <a:lnTo>
                    <a:pt x="24" y="2097"/>
                  </a:lnTo>
                  <a:lnTo>
                    <a:pt x="52" y="1985"/>
                  </a:lnTo>
                  <a:lnTo>
                    <a:pt x="91" y="1878"/>
                  </a:lnTo>
                  <a:lnTo>
                    <a:pt x="141" y="1778"/>
                  </a:lnTo>
                  <a:lnTo>
                    <a:pt x="199" y="1682"/>
                  </a:lnTo>
                  <a:lnTo>
                    <a:pt x="267" y="1595"/>
                  </a:lnTo>
                  <a:lnTo>
                    <a:pt x="341" y="1511"/>
                  </a:lnTo>
                  <a:lnTo>
                    <a:pt x="422" y="1437"/>
                  </a:lnTo>
                  <a:lnTo>
                    <a:pt x="510" y="1371"/>
                  </a:lnTo>
                  <a:lnTo>
                    <a:pt x="602" y="1314"/>
                  </a:lnTo>
                  <a:lnTo>
                    <a:pt x="546" y="1248"/>
                  </a:lnTo>
                  <a:lnTo>
                    <a:pt x="498" y="1178"/>
                  </a:lnTo>
                  <a:lnTo>
                    <a:pt x="456" y="1106"/>
                  </a:lnTo>
                  <a:lnTo>
                    <a:pt x="424" y="1029"/>
                  </a:lnTo>
                  <a:lnTo>
                    <a:pt x="403" y="949"/>
                  </a:lnTo>
                  <a:lnTo>
                    <a:pt x="389" y="865"/>
                  </a:lnTo>
                  <a:lnTo>
                    <a:pt x="383" y="781"/>
                  </a:lnTo>
                  <a:lnTo>
                    <a:pt x="389" y="686"/>
                  </a:lnTo>
                  <a:lnTo>
                    <a:pt x="407" y="592"/>
                  </a:lnTo>
                  <a:lnTo>
                    <a:pt x="436" y="502"/>
                  </a:lnTo>
                  <a:lnTo>
                    <a:pt x="476" y="419"/>
                  </a:lnTo>
                  <a:lnTo>
                    <a:pt x="526" y="339"/>
                  </a:lnTo>
                  <a:lnTo>
                    <a:pt x="584" y="265"/>
                  </a:lnTo>
                  <a:lnTo>
                    <a:pt x="648" y="201"/>
                  </a:lnTo>
                  <a:lnTo>
                    <a:pt x="722" y="144"/>
                  </a:lnTo>
                  <a:lnTo>
                    <a:pt x="801" y="94"/>
                  </a:lnTo>
                  <a:lnTo>
                    <a:pt x="885" y="54"/>
                  </a:lnTo>
                  <a:lnTo>
                    <a:pt x="975" y="26"/>
                  </a:lnTo>
                  <a:lnTo>
                    <a:pt x="1069" y="6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2A716C-DA85-4BE4-8A8C-4C8A020119E9}"/>
              </a:ext>
            </a:extLst>
          </p:cNvPr>
          <p:cNvGrpSpPr/>
          <p:nvPr/>
        </p:nvGrpSpPr>
        <p:grpSpPr>
          <a:xfrm>
            <a:off x="8034962" y="3641975"/>
            <a:ext cx="411810" cy="411560"/>
            <a:chOff x="5445126" y="984250"/>
            <a:chExt cx="5207000" cy="5203826"/>
          </a:xfrm>
          <a:solidFill>
            <a:srgbClr val="F2F2F2"/>
          </a:solidFill>
        </p:grpSpPr>
        <p:sp>
          <p:nvSpPr>
            <p:cNvPr id="33" name="Freeform 122">
              <a:extLst>
                <a:ext uri="{FF2B5EF4-FFF2-40B4-BE49-F238E27FC236}">
                  <a16:creationId xmlns:a16="http://schemas.microsoft.com/office/drawing/2014/main" id="{4D8458DD-B911-471A-9D27-4FF037072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126" y="3382963"/>
              <a:ext cx="5207000" cy="2805113"/>
            </a:xfrm>
            <a:custGeom>
              <a:avLst/>
              <a:gdLst>
                <a:gd name="T0" fmla="*/ 451 w 6560"/>
                <a:gd name="T1" fmla="*/ 1122 h 3534"/>
                <a:gd name="T2" fmla="*/ 1751 w 6560"/>
                <a:gd name="T3" fmla="*/ 2902 h 3534"/>
                <a:gd name="T4" fmla="*/ 1785 w 6560"/>
                <a:gd name="T5" fmla="*/ 2741 h 3534"/>
                <a:gd name="T6" fmla="*/ 906 w 6560"/>
                <a:gd name="T7" fmla="*/ 1016 h 3534"/>
                <a:gd name="T8" fmla="*/ 2320 w 6560"/>
                <a:gd name="T9" fmla="*/ 383 h 3534"/>
                <a:gd name="T10" fmla="*/ 1939 w 6560"/>
                <a:gd name="T11" fmla="*/ 462 h 3534"/>
                <a:gd name="T12" fmla="*/ 1320 w 6560"/>
                <a:gd name="T13" fmla="*/ 943 h 3534"/>
                <a:gd name="T14" fmla="*/ 4643 w 6560"/>
                <a:gd name="T15" fmla="*/ 2360 h 3534"/>
                <a:gd name="T16" fmla="*/ 5002 w 6560"/>
                <a:gd name="T17" fmla="*/ 2205 h 3534"/>
                <a:gd name="T18" fmla="*/ 6137 w 6560"/>
                <a:gd name="T19" fmla="*/ 767 h 3534"/>
                <a:gd name="T20" fmla="*/ 6171 w 6560"/>
                <a:gd name="T21" fmla="*/ 616 h 3534"/>
                <a:gd name="T22" fmla="*/ 6081 w 6560"/>
                <a:gd name="T23" fmla="*/ 488 h 3534"/>
                <a:gd name="T24" fmla="*/ 5942 w 6560"/>
                <a:gd name="T25" fmla="*/ 464 h 3534"/>
                <a:gd name="T26" fmla="*/ 4996 w 6560"/>
                <a:gd name="T27" fmla="*/ 1429 h 3534"/>
                <a:gd name="T28" fmla="*/ 4731 w 6560"/>
                <a:gd name="T29" fmla="*/ 1593 h 3534"/>
                <a:gd name="T30" fmla="*/ 3421 w 6560"/>
                <a:gd name="T31" fmla="*/ 1608 h 3534"/>
                <a:gd name="T32" fmla="*/ 3291 w 6560"/>
                <a:gd name="T33" fmla="*/ 1505 h 3534"/>
                <a:gd name="T34" fmla="*/ 3291 w 6560"/>
                <a:gd name="T35" fmla="*/ 1337 h 3534"/>
                <a:gd name="T36" fmla="*/ 3421 w 6560"/>
                <a:gd name="T37" fmla="*/ 1234 h 3534"/>
                <a:gd name="T38" fmla="*/ 4530 w 6560"/>
                <a:gd name="T39" fmla="*/ 1210 h 3534"/>
                <a:gd name="T40" fmla="*/ 4633 w 6560"/>
                <a:gd name="T41" fmla="*/ 1080 h 3534"/>
                <a:gd name="T42" fmla="*/ 4595 w 6560"/>
                <a:gd name="T43" fmla="*/ 917 h 3534"/>
                <a:gd name="T44" fmla="*/ 4446 w 6560"/>
                <a:gd name="T45" fmla="*/ 845 h 3534"/>
                <a:gd name="T46" fmla="*/ 3313 w 6560"/>
                <a:gd name="T47" fmla="*/ 833 h 3534"/>
                <a:gd name="T48" fmla="*/ 3125 w 6560"/>
                <a:gd name="T49" fmla="*/ 753 h 3534"/>
                <a:gd name="T50" fmla="*/ 2874 w 6560"/>
                <a:gd name="T51" fmla="*/ 558 h 3534"/>
                <a:gd name="T52" fmla="*/ 2513 w 6560"/>
                <a:gd name="T53" fmla="*/ 403 h 3534"/>
                <a:gd name="T54" fmla="*/ 2483 w 6560"/>
                <a:gd name="T55" fmla="*/ 10 h 3534"/>
                <a:gd name="T56" fmla="*/ 2914 w 6560"/>
                <a:gd name="T57" fmla="*/ 137 h 3534"/>
                <a:gd name="T58" fmla="*/ 3243 w 6560"/>
                <a:gd name="T59" fmla="*/ 361 h 3534"/>
                <a:gd name="T60" fmla="*/ 3351 w 6560"/>
                <a:gd name="T61" fmla="*/ 440 h 3534"/>
                <a:gd name="T62" fmla="*/ 3437 w 6560"/>
                <a:gd name="T63" fmla="*/ 460 h 3534"/>
                <a:gd name="T64" fmla="*/ 4687 w 6560"/>
                <a:gd name="T65" fmla="*/ 514 h 3534"/>
                <a:gd name="T66" fmla="*/ 4926 w 6560"/>
                <a:gd name="T67" fmla="*/ 721 h 3534"/>
                <a:gd name="T68" fmla="*/ 5621 w 6560"/>
                <a:gd name="T69" fmla="*/ 205 h 3534"/>
                <a:gd name="T70" fmla="*/ 5890 w 6560"/>
                <a:gd name="T71" fmla="*/ 84 h 3534"/>
                <a:gd name="T72" fmla="*/ 6169 w 6560"/>
                <a:gd name="T73" fmla="*/ 110 h 3534"/>
                <a:gd name="T74" fmla="*/ 6410 w 6560"/>
                <a:gd name="T75" fmla="*/ 265 h 3534"/>
                <a:gd name="T76" fmla="*/ 6544 w 6560"/>
                <a:gd name="T77" fmla="*/ 520 h 3534"/>
                <a:gd name="T78" fmla="*/ 6540 w 6560"/>
                <a:gd name="T79" fmla="*/ 803 h 3534"/>
                <a:gd name="T80" fmla="*/ 5521 w 6560"/>
                <a:gd name="T81" fmla="*/ 2228 h 3534"/>
                <a:gd name="T82" fmla="*/ 5194 w 6560"/>
                <a:gd name="T83" fmla="*/ 2537 h 3534"/>
                <a:gd name="T84" fmla="*/ 4783 w 6560"/>
                <a:gd name="T85" fmla="*/ 2723 h 3534"/>
                <a:gd name="T86" fmla="*/ 2174 w 6560"/>
                <a:gd name="T87" fmla="*/ 2765 h 3534"/>
                <a:gd name="T88" fmla="*/ 2114 w 6560"/>
                <a:gd name="T89" fmla="*/ 3044 h 3534"/>
                <a:gd name="T90" fmla="*/ 1923 w 6560"/>
                <a:gd name="T91" fmla="*/ 3263 h 3534"/>
                <a:gd name="T92" fmla="*/ 1346 w 6560"/>
                <a:gd name="T93" fmla="*/ 3534 h 3534"/>
                <a:gd name="T94" fmla="*/ 1197 w 6560"/>
                <a:gd name="T95" fmla="*/ 3464 h 3534"/>
                <a:gd name="T96" fmla="*/ 0 w 6560"/>
                <a:gd name="T97" fmla="*/ 1038 h 3534"/>
                <a:gd name="T98" fmla="*/ 70 w 6560"/>
                <a:gd name="T99" fmla="*/ 889 h 3534"/>
                <a:gd name="T100" fmla="*/ 680 w 6560"/>
                <a:gd name="T101" fmla="*/ 602 h 3534"/>
                <a:gd name="T102" fmla="*/ 987 w 6560"/>
                <a:gd name="T103" fmla="*/ 628 h 3534"/>
                <a:gd name="T104" fmla="*/ 1618 w 6560"/>
                <a:gd name="T105" fmla="*/ 195 h 3534"/>
                <a:gd name="T106" fmla="*/ 2038 w 6560"/>
                <a:gd name="T107" fmla="*/ 30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60" h="3534">
                  <a:moveTo>
                    <a:pt x="788" y="977"/>
                  </a:moveTo>
                  <a:lnTo>
                    <a:pt x="744" y="981"/>
                  </a:lnTo>
                  <a:lnTo>
                    <a:pt x="704" y="997"/>
                  </a:lnTo>
                  <a:lnTo>
                    <a:pt x="451" y="1122"/>
                  </a:lnTo>
                  <a:lnTo>
                    <a:pt x="1432" y="3084"/>
                  </a:lnTo>
                  <a:lnTo>
                    <a:pt x="1683" y="2958"/>
                  </a:lnTo>
                  <a:lnTo>
                    <a:pt x="1721" y="2934"/>
                  </a:lnTo>
                  <a:lnTo>
                    <a:pt x="1751" y="2902"/>
                  </a:lnTo>
                  <a:lnTo>
                    <a:pt x="1773" y="2866"/>
                  </a:lnTo>
                  <a:lnTo>
                    <a:pt x="1787" y="2826"/>
                  </a:lnTo>
                  <a:lnTo>
                    <a:pt x="1791" y="2785"/>
                  </a:lnTo>
                  <a:lnTo>
                    <a:pt x="1785" y="2741"/>
                  </a:lnTo>
                  <a:lnTo>
                    <a:pt x="1769" y="2701"/>
                  </a:lnTo>
                  <a:lnTo>
                    <a:pt x="961" y="1082"/>
                  </a:lnTo>
                  <a:lnTo>
                    <a:pt x="937" y="1044"/>
                  </a:lnTo>
                  <a:lnTo>
                    <a:pt x="906" y="1016"/>
                  </a:lnTo>
                  <a:lnTo>
                    <a:pt x="870" y="995"/>
                  </a:lnTo>
                  <a:lnTo>
                    <a:pt x="830" y="981"/>
                  </a:lnTo>
                  <a:lnTo>
                    <a:pt x="788" y="977"/>
                  </a:lnTo>
                  <a:close/>
                  <a:moveTo>
                    <a:pt x="2320" y="383"/>
                  </a:moveTo>
                  <a:lnTo>
                    <a:pt x="2222" y="389"/>
                  </a:lnTo>
                  <a:lnTo>
                    <a:pt x="2126" y="403"/>
                  </a:lnTo>
                  <a:lnTo>
                    <a:pt x="2030" y="426"/>
                  </a:lnTo>
                  <a:lnTo>
                    <a:pt x="1939" y="462"/>
                  </a:lnTo>
                  <a:lnTo>
                    <a:pt x="1849" y="506"/>
                  </a:lnTo>
                  <a:lnTo>
                    <a:pt x="1765" y="558"/>
                  </a:lnTo>
                  <a:lnTo>
                    <a:pt x="1683" y="622"/>
                  </a:lnTo>
                  <a:lnTo>
                    <a:pt x="1320" y="943"/>
                  </a:lnTo>
                  <a:lnTo>
                    <a:pt x="2040" y="2382"/>
                  </a:lnTo>
                  <a:lnTo>
                    <a:pt x="4446" y="2382"/>
                  </a:lnTo>
                  <a:lnTo>
                    <a:pt x="4546" y="2376"/>
                  </a:lnTo>
                  <a:lnTo>
                    <a:pt x="4643" y="2360"/>
                  </a:lnTo>
                  <a:lnTo>
                    <a:pt x="4739" y="2336"/>
                  </a:lnTo>
                  <a:lnTo>
                    <a:pt x="4831" y="2300"/>
                  </a:lnTo>
                  <a:lnTo>
                    <a:pt x="4919" y="2256"/>
                  </a:lnTo>
                  <a:lnTo>
                    <a:pt x="5002" y="2205"/>
                  </a:lnTo>
                  <a:lnTo>
                    <a:pt x="5078" y="2143"/>
                  </a:lnTo>
                  <a:lnTo>
                    <a:pt x="5150" y="2075"/>
                  </a:lnTo>
                  <a:lnTo>
                    <a:pt x="5214" y="1997"/>
                  </a:lnTo>
                  <a:lnTo>
                    <a:pt x="6137" y="767"/>
                  </a:lnTo>
                  <a:lnTo>
                    <a:pt x="6157" y="733"/>
                  </a:lnTo>
                  <a:lnTo>
                    <a:pt x="6171" y="694"/>
                  </a:lnTo>
                  <a:lnTo>
                    <a:pt x="6175" y="656"/>
                  </a:lnTo>
                  <a:lnTo>
                    <a:pt x="6171" y="616"/>
                  </a:lnTo>
                  <a:lnTo>
                    <a:pt x="6159" y="576"/>
                  </a:lnTo>
                  <a:lnTo>
                    <a:pt x="6139" y="540"/>
                  </a:lnTo>
                  <a:lnTo>
                    <a:pt x="6111" y="510"/>
                  </a:lnTo>
                  <a:lnTo>
                    <a:pt x="6081" y="488"/>
                  </a:lnTo>
                  <a:lnTo>
                    <a:pt x="6049" y="472"/>
                  </a:lnTo>
                  <a:lnTo>
                    <a:pt x="6014" y="464"/>
                  </a:lnTo>
                  <a:lnTo>
                    <a:pt x="5978" y="460"/>
                  </a:lnTo>
                  <a:lnTo>
                    <a:pt x="5942" y="464"/>
                  </a:lnTo>
                  <a:lnTo>
                    <a:pt x="5906" y="476"/>
                  </a:lnTo>
                  <a:lnTo>
                    <a:pt x="5872" y="496"/>
                  </a:lnTo>
                  <a:lnTo>
                    <a:pt x="5842" y="522"/>
                  </a:lnTo>
                  <a:lnTo>
                    <a:pt x="4996" y="1429"/>
                  </a:lnTo>
                  <a:lnTo>
                    <a:pt x="4938" y="1485"/>
                  </a:lnTo>
                  <a:lnTo>
                    <a:pt x="4875" y="1529"/>
                  </a:lnTo>
                  <a:lnTo>
                    <a:pt x="4805" y="1565"/>
                  </a:lnTo>
                  <a:lnTo>
                    <a:pt x="4731" y="1593"/>
                  </a:lnTo>
                  <a:lnTo>
                    <a:pt x="4653" y="1608"/>
                  </a:lnTo>
                  <a:lnTo>
                    <a:pt x="4573" y="1612"/>
                  </a:lnTo>
                  <a:lnTo>
                    <a:pt x="3465" y="1612"/>
                  </a:lnTo>
                  <a:lnTo>
                    <a:pt x="3421" y="1608"/>
                  </a:lnTo>
                  <a:lnTo>
                    <a:pt x="3379" y="1595"/>
                  </a:lnTo>
                  <a:lnTo>
                    <a:pt x="3345" y="1571"/>
                  </a:lnTo>
                  <a:lnTo>
                    <a:pt x="3315" y="1541"/>
                  </a:lnTo>
                  <a:lnTo>
                    <a:pt x="3291" y="1505"/>
                  </a:lnTo>
                  <a:lnTo>
                    <a:pt x="3277" y="1465"/>
                  </a:lnTo>
                  <a:lnTo>
                    <a:pt x="3271" y="1421"/>
                  </a:lnTo>
                  <a:lnTo>
                    <a:pt x="3277" y="1377"/>
                  </a:lnTo>
                  <a:lnTo>
                    <a:pt x="3291" y="1337"/>
                  </a:lnTo>
                  <a:lnTo>
                    <a:pt x="3315" y="1302"/>
                  </a:lnTo>
                  <a:lnTo>
                    <a:pt x="3345" y="1272"/>
                  </a:lnTo>
                  <a:lnTo>
                    <a:pt x="3379" y="1250"/>
                  </a:lnTo>
                  <a:lnTo>
                    <a:pt x="3421" y="1234"/>
                  </a:lnTo>
                  <a:lnTo>
                    <a:pt x="3465" y="1230"/>
                  </a:lnTo>
                  <a:lnTo>
                    <a:pt x="4446" y="1230"/>
                  </a:lnTo>
                  <a:lnTo>
                    <a:pt x="4490" y="1224"/>
                  </a:lnTo>
                  <a:lnTo>
                    <a:pt x="4530" y="1210"/>
                  </a:lnTo>
                  <a:lnTo>
                    <a:pt x="4565" y="1188"/>
                  </a:lnTo>
                  <a:lnTo>
                    <a:pt x="4595" y="1158"/>
                  </a:lnTo>
                  <a:lnTo>
                    <a:pt x="4617" y="1122"/>
                  </a:lnTo>
                  <a:lnTo>
                    <a:pt x="4633" y="1080"/>
                  </a:lnTo>
                  <a:lnTo>
                    <a:pt x="4637" y="1036"/>
                  </a:lnTo>
                  <a:lnTo>
                    <a:pt x="4633" y="993"/>
                  </a:lnTo>
                  <a:lnTo>
                    <a:pt x="4617" y="953"/>
                  </a:lnTo>
                  <a:lnTo>
                    <a:pt x="4595" y="917"/>
                  </a:lnTo>
                  <a:lnTo>
                    <a:pt x="4565" y="887"/>
                  </a:lnTo>
                  <a:lnTo>
                    <a:pt x="4530" y="865"/>
                  </a:lnTo>
                  <a:lnTo>
                    <a:pt x="4490" y="851"/>
                  </a:lnTo>
                  <a:lnTo>
                    <a:pt x="4446" y="845"/>
                  </a:lnTo>
                  <a:lnTo>
                    <a:pt x="3437" y="845"/>
                  </a:lnTo>
                  <a:lnTo>
                    <a:pt x="3397" y="843"/>
                  </a:lnTo>
                  <a:lnTo>
                    <a:pt x="3355" y="839"/>
                  </a:lnTo>
                  <a:lnTo>
                    <a:pt x="3313" y="833"/>
                  </a:lnTo>
                  <a:lnTo>
                    <a:pt x="3269" y="821"/>
                  </a:lnTo>
                  <a:lnTo>
                    <a:pt x="3223" y="803"/>
                  </a:lnTo>
                  <a:lnTo>
                    <a:pt x="3175" y="781"/>
                  </a:lnTo>
                  <a:lnTo>
                    <a:pt x="3125" y="753"/>
                  </a:lnTo>
                  <a:lnTo>
                    <a:pt x="3072" y="717"/>
                  </a:lnTo>
                  <a:lnTo>
                    <a:pt x="3016" y="674"/>
                  </a:lnTo>
                  <a:lnTo>
                    <a:pt x="2954" y="622"/>
                  </a:lnTo>
                  <a:lnTo>
                    <a:pt x="2874" y="558"/>
                  </a:lnTo>
                  <a:lnTo>
                    <a:pt x="2788" y="506"/>
                  </a:lnTo>
                  <a:lnTo>
                    <a:pt x="2699" y="462"/>
                  </a:lnTo>
                  <a:lnTo>
                    <a:pt x="2607" y="426"/>
                  </a:lnTo>
                  <a:lnTo>
                    <a:pt x="2513" y="403"/>
                  </a:lnTo>
                  <a:lnTo>
                    <a:pt x="2415" y="389"/>
                  </a:lnTo>
                  <a:lnTo>
                    <a:pt x="2320" y="383"/>
                  </a:lnTo>
                  <a:close/>
                  <a:moveTo>
                    <a:pt x="2372" y="0"/>
                  </a:moveTo>
                  <a:lnTo>
                    <a:pt x="2483" y="10"/>
                  </a:lnTo>
                  <a:lnTo>
                    <a:pt x="2593" y="28"/>
                  </a:lnTo>
                  <a:lnTo>
                    <a:pt x="2703" y="56"/>
                  </a:lnTo>
                  <a:lnTo>
                    <a:pt x="2810" y="92"/>
                  </a:lnTo>
                  <a:lnTo>
                    <a:pt x="2914" y="137"/>
                  </a:lnTo>
                  <a:lnTo>
                    <a:pt x="3014" y="191"/>
                  </a:lnTo>
                  <a:lnTo>
                    <a:pt x="3111" y="257"/>
                  </a:lnTo>
                  <a:lnTo>
                    <a:pt x="3203" y="329"/>
                  </a:lnTo>
                  <a:lnTo>
                    <a:pt x="3243" y="361"/>
                  </a:lnTo>
                  <a:lnTo>
                    <a:pt x="3277" y="387"/>
                  </a:lnTo>
                  <a:lnTo>
                    <a:pt x="3305" y="409"/>
                  </a:lnTo>
                  <a:lnTo>
                    <a:pt x="3331" y="426"/>
                  </a:lnTo>
                  <a:lnTo>
                    <a:pt x="3351" y="440"/>
                  </a:lnTo>
                  <a:lnTo>
                    <a:pt x="3373" y="450"/>
                  </a:lnTo>
                  <a:lnTo>
                    <a:pt x="3393" y="456"/>
                  </a:lnTo>
                  <a:lnTo>
                    <a:pt x="3415" y="460"/>
                  </a:lnTo>
                  <a:lnTo>
                    <a:pt x="3437" y="460"/>
                  </a:lnTo>
                  <a:lnTo>
                    <a:pt x="4446" y="460"/>
                  </a:lnTo>
                  <a:lnTo>
                    <a:pt x="4530" y="466"/>
                  </a:lnTo>
                  <a:lnTo>
                    <a:pt x="4611" y="484"/>
                  </a:lnTo>
                  <a:lnTo>
                    <a:pt x="4687" y="514"/>
                  </a:lnTo>
                  <a:lnTo>
                    <a:pt x="4757" y="552"/>
                  </a:lnTo>
                  <a:lnTo>
                    <a:pt x="4821" y="600"/>
                  </a:lnTo>
                  <a:lnTo>
                    <a:pt x="4879" y="658"/>
                  </a:lnTo>
                  <a:lnTo>
                    <a:pt x="4926" y="721"/>
                  </a:lnTo>
                  <a:lnTo>
                    <a:pt x="4966" y="791"/>
                  </a:lnTo>
                  <a:lnTo>
                    <a:pt x="4996" y="867"/>
                  </a:lnTo>
                  <a:lnTo>
                    <a:pt x="5561" y="259"/>
                  </a:lnTo>
                  <a:lnTo>
                    <a:pt x="5621" y="205"/>
                  </a:lnTo>
                  <a:lnTo>
                    <a:pt x="5682" y="159"/>
                  </a:lnTo>
                  <a:lnTo>
                    <a:pt x="5750" y="125"/>
                  </a:lnTo>
                  <a:lnTo>
                    <a:pt x="5818" y="100"/>
                  </a:lnTo>
                  <a:lnTo>
                    <a:pt x="5890" y="84"/>
                  </a:lnTo>
                  <a:lnTo>
                    <a:pt x="5962" y="78"/>
                  </a:lnTo>
                  <a:lnTo>
                    <a:pt x="6031" y="80"/>
                  </a:lnTo>
                  <a:lnTo>
                    <a:pt x="6101" y="90"/>
                  </a:lnTo>
                  <a:lnTo>
                    <a:pt x="6169" y="110"/>
                  </a:lnTo>
                  <a:lnTo>
                    <a:pt x="6235" y="135"/>
                  </a:lnTo>
                  <a:lnTo>
                    <a:pt x="6297" y="171"/>
                  </a:lnTo>
                  <a:lnTo>
                    <a:pt x="6355" y="213"/>
                  </a:lnTo>
                  <a:lnTo>
                    <a:pt x="6410" y="265"/>
                  </a:lnTo>
                  <a:lnTo>
                    <a:pt x="6456" y="323"/>
                  </a:lnTo>
                  <a:lnTo>
                    <a:pt x="6494" y="385"/>
                  </a:lnTo>
                  <a:lnTo>
                    <a:pt x="6524" y="452"/>
                  </a:lnTo>
                  <a:lnTo>
                    <a:pt x="6544" y="520"/>
                  </a:lnTo>
                  <a:lnTo>
                    <a:pt x="6556" y="590"/>
                  </a:lnTo>
                  <a:lnTo>
                    <a:pt x="6560" y="662"/>
                  </a:lnTo>
                  <a:lnTo>
                    <a:pt x="6554" y="733"/>
                  </a:lnTo>
                  <a:lnTo>
                    <a:pt x="6540" y="803"/>
                  </a:lnTo>
                  <a:lnTo>
                    <a:pt x="6516" y="871"/>
                  </a:lnTo>
                  <a:lnTo>
                    <a:pt x="6484" y="937"/>
                  </a:lnTo>
                  <a:lnTo>
                    <a:pt x="6444" y="999"/>
                  </a:lnTo>
                  <a:lnTo>
                    <a:pt x="5521" y="2228"/>
                  </a:lnTo>
                  <a:lnTo>
                    <a:pt x="5449" y="2316"/>
                  </a:lnTo>
                  <a:lnTo>
                    <a:pt x="5369" y="2398"/>
                  </a:lnTo>
                  <a:lnTo>
                    <a:pt x="5284" y="2472"/>
                  </a:lnTo>
                  <a:lnTo>
                    <a:pt x="5194" y="2537"/>
                  </a:lnTo>
                  <a:lnTo>
                    <a:pt x="5096" y="2597"/>
                  </a:lnTo>
                  <a:lnTo>
                    <a:pt x="4996" y="2647"/>
                  </a:lnTo>
                  <a:lnTo>
                    <a:pt x="4891" y="2689"/>
                  </a:lnTo>
                  <a:lnTo>
                    <a:pt x="4783" y="2723"/>
                  </a:lnTo>
                  <a:lnTo>
                    <a:pt x="4673" y="2747"/>
                  </a:lnTo>
                  <a:lnTo>
                    <a:pt x="4560" y="2761"/>
                  </a:lnTo>
                  <a:lnTo>
                    <a:pt x="4446" y="2765"/>
                  </a:lnTo>
                  <a:lnTo>
                    <a:pt x="2174" y="2765"/>
                  </a:lnTo>
                  <a:lnTo>
                    <a:pt x="2172" y="2838"/>
                  </a:lnTo>
                  <a:lnTo>
                    <a:pt x="2162" y="2908"/>
                  </a:lnTo>
                  <a:lnTo>
                    <a:pt x="2142" y="2978"/>
                  </a:lnTo>
                  <a:lnTo>
                    <a:pt x="2114" y="3044"/>
                  </a:lnTo>
                  <a:lnTo>
                    <a:pt x="2078" y="3105"/>
                  </a:lnTo>
                  <a:lnTo>
                    <a:pt x="2034" y="3163"/>
                  </a:lnTo>
                  <a:lnTo>
                    <a:pt x="1983" y="3217"/>
                  </a:lnTo>
                  <a:lnTo>
                    <a:pt x="1923" y="3263"/>
                  </a:lnTo>
                  <a:lnTo>
                    <a:pt x="1857" y="3301"/>
                  </a:lnTo>
                  <a:lnTo>
                    <a:pt x="1432" y="3514"/>
                  </a:lnTo>
                  <a:lnTo>
                    <a:pt x="1390" y="3528"/>
                  </a:lnTo>
                  <a:lnTo>
                    <a:pt x="1346" y="3534"/>
                  </a:lnTo>
                  <a:lnTo>
                    <a:pt x="1304" y="3530"/>
                  </a:lnTo>
                  <a:lnTo>
                    <a:pt x="1265" y="3516"/>
                  </a:lnTo>
                  <a:lnTo>
                    <a:pt x="1229" y="3494"/>
                  </a:lnTo>
                  <a:lnTo>
                    <a:pt x="1197" y="3464"/>
                  </a:lnTo>
                  <a:lnTo>
                    <a:pt x="1173" y="3428"/>
                  </a:lnTo>
                  <a:lnTo>
                    <a:pt x="20" y="1122"/>
                  </a:lnTo>
                  <a:lnTo>
                    <a:pt x="6" y="1082"/>
                  </a:lnTo>
                  <a:lnTo>
                    <a:pt x="0" y="1038"/>
                  </a:lnTo>
                  <a:lnTo>
                    <a:pt x="4" y="997"/>
                  </a:lnTo>
                  <a:lnTo>
                    <a:pt x="18" y="957"/>
                  </a:lnTo>
                  <a:lnTo>
                    <a:pt x="40" y="921"/>
                  </a:lnTo>
                  <a:lnTo>
                    <a:pt x="70" y="889"/>
                  </a:lnTo>
                  <a:lnTo>
                    <a:pt x="106" y="865"/>
                  </a:lnTo>
                  <a:lnTo>
                    <a:pt x="531" y="654"/>
                  </a:lnTo>
                  <a:lnTo>
                    <a:pt x="604" y="622"/>
                  </a:lnTo>
                  <a:lnTo>
                    <a:pt x="680" y="602"/>
                  </a:lnTo>
                  <a:lnTo>
                    <a:pt x="758" y="592"/>
                  </a:lnTo>
                  <a:lnTo>
                    <a:pt x="834" y="594"/>
                  </a:lnTo>
                  <a:lnTo>
                    <a:pt x="912" y="606"/>
                  </a:lnTo>
                  <a:lnTo>
                    <a:pt x="987" y="628"/>
                  </a:lnTo>
                  <a:lnTo>
                    <a:pt x="1059" y="660"/>
                  </a:lnTo>
                  <a:lnTo>
                    <a:pt x="1430" y="333"/>
                  </a:lnTo>
                  <a:lnTo>
                    <a:pt x="1522" y="259"/>
                  </a:lnTo>
                  <a:lnTo>
                    <a:pt x="1618" y="195"/>
                  </a:lnTo>
                  <a:lnTo>
                    <a:pt x="1719" y="139"/>
                  </a:lnTo>
                  <a:lnTo>
                    <a:pt x="1823" y="94"/>
                  </a:lnTo>
                  <a:lnTo>
                    <a:pt x="1929" y="58"/>
                  </a:lnTo>
                  <a:lnTo>
                    <a:pt x="2038" y="30"/>
                  </a:lnTo>
                  <a:lnTo>
                    <a:pt x="2148" y="10"/>
                  </a:lnTo>
                  <a:lnTo>
                    <a:pt x="2260" y="2"/>
                  </a:lnTo>
                  <a:lnTo>
                    <a:pt x="2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E72ED2D4-2001-4DAC-8A13-BE5E4F609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26" y="984250"/>
              <a:ext cx="1839913" cy="2154238"/>
            </a:xfrm>
            <a:custGeom>
              <a:avLst/>
              <a:gdLst>
                <a:gd name="T0" fmla="*/ 975 w 2317"/>
                <a:gd name="T1" fmla="*/ 1575 h 2715"/>
                <a:gd name="T2" fmla="*/ 722 w 2317"/>
                <a:gd name="T3" fmla="*/ 1692 h 2715"/>
                <a:gd name="T4" fmla="*/ 526 w 2317"/>
                <a:gd name="T5" fmla="*/ 1888 h 2715"/>
                <a:gd name="T6" fmla="*/ 407 w 2317"/>
                <a:gd name="T7" fmla="*/ 2141 h 2715"/>
                <a:gd name="T8" fmla="*/ 1932 w 2317"/>
                <a:gd name="T9" fmla="*/ 2330 h 2715"/>
                <a:gd name="T10" fmla="*/ 1880 w 2317"/>
                <a:gd name="T11" fmla="*/ 2049 h 2715"/>
                <a:gd name="T12" fmla="*/ 1739 w 2317"/>
                <a:gd name="T13" fmla="*/ 1812 h 2715"/>
                <a:gd name="T14" fmla="*/ 1525 w 2317"/>
                <a:gd name="T15" fmla="*/ 1640 h 2715"/>
                <a:gd name="T16" fmla="*/ 1260 w 2317"/>
                <a:gd name="T17" fmla="*/ 1557 h 2715"/>
                <a:gd name="T18" fmla="*/ 1095 w 2317"/>
                <a:gd name="T19" fmla="*/ 391 h 2715"/>
                <a:gd name="T20" fmla="*/ 911 w 2317"/>
                <a:gd name="T21" fmla="*/ 480 h 2715"/>
                <a:gd name="T22" fmla="*/ 793 w 2317"/>
                <a:gd name="T23" fmla="*/ 646 h 2715"/>
                <a:gd name="T24" fmla="*/ 774 w 2317"/>
                <a:gd name="T25" fmla="*/ 849 h 2715"/>
                <a:gd name="T26" fmla="*/ 861 w 2317"/>
                <a:gd name="T27" fmla="*/ 1027 h 2715"/>
                <a:gd name="T28" fmla="*/ 1027 w 2317"/>
                <a:gd name="T29" fmla="*/ 1140 h 2715"/>
                <a:gd name="T30" fmla="*/ 1234 w 2317"/>
                <a:gd name="T31" fmla="*/ 1160 h 2715"/>
                <a:gd name="T32" fmla="*/ 1412 w 2317"/>
                <a:gd name="T33" fmla="*/ 1074 h 2715"/>
                <a:gd name="T34" fmla="*/ 1525 w 2317"/>
                <a:gd name="T35" fmla="*/ 915 h 2715"/>
                <a:gd name="T36" fmla="*/ 1543 w 2317"/>
                <a:gd name="T37" fmla="*/ 712 h 2715"/>
                <a:gd name="T38" fmla="*/ 1458 w 2317"/>
                <a:gd name="T39" fmla="*/ 528 h 2715"/>
                <a:gd name="T40" fmla="*/ 1298 w 2317"/>
                <a:gd name="T41" fmla="*/ 411 h 2715"/>
                <a:gd name="T42" fmla="*/ 1164 w 2317"/>
                <a:gd name="T43" fmla="*/ 0 h 2715"/>
                <a:gd name="T44" fmla="*/ 1444 w 2317"/>
                <a:gd name="T45" fmla="*/ 54 h 2715"/>
                <a:gd name="T46" fmla="*/ 1677 w 2317"/>
                <a:gd name="T47" fmla="*/ 201 h 2715"/>
                <a:gd name="T48" fmla="*/ 1845 w 2317"/>
                <a:gd name="T49" fmla="*/ 419 h 2715"/>
                <a:gd name="T50" fmla="*/ 1926 w 2317"/>
                <a:gd name="T51" fmla="*/ 686 h 2715"/>
                <a:gd name="T52" fmla="*/ 1914 w 2317"/>
                <a:gd name="T53" fmla="*/ 953 h 2715"/>
                <a:gd name="T54" fmla="*/ 1821 w 2317"/>
                <a:gd name="T55" fmla="*/ 1182 h 2715"/>
                <a:gd name="T56" fmla="*/ 1815 w 2317"/>
                <a:gd name="T57" fmla="*/ 1371 h 2715"/>
                <a:gd name="T58" fmla="*/ 2058 w 2317"/>
                <a:gd name="T59" fmla="*/ 1597 h 2715"/>
                <a:gd name="T60" fmla="*/ 2228 w 2317"/>
                <a:gd name="T61" fmla="*/ 1884 h 2715"/>
                <a:gd name="T62" fmla="*/ 2311 w 2317"/>
                <a:gd name="T63" fmla="*/ 2215 h 2715"/>
                <a:gd name="T64" fmla="*/ 2313 w 2317"/>
                <a:gd name="T65" fmla="*/ 2567 h 2715"/>
                <a:gd name="T66" fmla="*/ 2245 w 2317"/>
                <a:gd name="T67" fmla="*/ 2673 h 2715"/>
                <a:gd name="T68" fmla="*/ 2126 w 2317"/>
                <a:gd name="T69" fmla="*/ 2715 h 2715"/>
                <a:gd name="T70" fmla="*/ 107 w 2317"/>
                <a:gd name="T71" fmla="*/ 2695 h 2715"/>
                <a:gd name="T72" fmla="*/ 18 w 2317"/>
                <a:gd name="T73" fmla="*/ 2607 h 2715"/>
                <a:gd name="T74" fmla="*/ 0 w 2317"/>
                <a:gd name="T75" fmla="*/ 2330 h 2715"/>
                <a:gd name="T76" fmla="*/ 52 w 2317"/>
                <a:gd name="T77" fmla="*/ 1985 h 2715"/>
                <a:gd name="T78" fmla="*/ 199 w 2317"/>
                <a:gd name="T79" fmla="*/ 1682 h 2715"/>
                <a:gd name="T80" fmla="*/ 422 w 2317"/>
                <a:gd name="T81" fmla="*/ 1437 h 2715"/>
                <a:gd name="T82" fmla="*/ 546 w 2317"/>
                <a:gd name="T83" fmla="*/ 1248 h 2715"/>
                <a:gd name="T84" fmla="*/ 424 w 2317"/>
                <a:gd name="T85" fmla="*/ 1029 h 2715"/>
                <a:gd name="T86" fmla="*/ 383 w 2317"/>
                <a:gd name="T87" fmla="*/ 781 h 2715"/>
                <a:gd name="T88" fmla="*/ 436 w 2317"/>
                <a:gd name="T89" fmla="*/ 502 h 2715"/>
                <a:gd name="T90" fmla="*/ 584 w 2317"/>
                <a:gd name="T91" fmla="*/ 265 h 2715"/>
                <a:gd name="T92" fmla="*/ 801 w 2317"/>
                <a:gd name="T93" fmla="*/ 94 h 2715"/>
                <a:gd name="T94" fmla="*/ 1069 w 2317"/>
                <a:gd name="T95" fmla="*/ 6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17" h="2715">
                  <a:moveTo>
                    <a:pt x="1164" y="1549"/>
                  </a:moveTo>
                  <a:lnTo>
                    <a:pt x="1069" y="1557"/>
                  </a:lnTo>
                  <a:lnTo>
                    <a:pt x="975" y="1575"/>
                  </a:lnTo>
                  <a:lnTo>
                    <a:pt x="885" y="1603"/>
                  </a:lnTo>
                  <a:lnTo>
                    <a:pt x="801" y="1642"/>
                  </a:lnTo>
                  <a:lnTo>
                    <a:pt x="722" y="1692"/>
                  </a:lnTo>
                  <a:lnTo>
                    <a:pt x="648" y="1750"/>
                  </a:lnTo>
                  <a:lnTo>
                    <a:pt x="584" y="1816"/>
                  </a:lnTo>
                  <a:lnTo>
                    <a:pt x="526" y="1888"/>
                  </a:lnTo>
                  <a:lnTo>
                    <a:pt x="476" y="1967"/>
                  </a:lnTo>
                  <a:lnTo>
                    <a:pt x="436" y="2051"/>
                  </a:lnTo>
                  <a:lnTo>
                    <a:pt x="407" y="2141"/>
                  </a:lnTo>
                  <a:lnTo>
                    <a:pt x="389" y="2235"/>
                  </a:lnTo>
                  <a:lnTo>
                    <a:pt x="383" y="2330"/>
                  </a:lnTo>
                  <a:lnTo>
                    <a:pt x="1932" y="2330"/>
                  </a:lnTo>
                  <a:lnTo>
                    <a:pt x="1926" y="2233"/>
                  </a:lnTo>
                  <a:lnTo>
                    <a:pt x="1910" y="2139"/>
                  </a:lnTo>
                  <a:lnTo>
                    <a:pt x="1880" y="2049"/>
                  </a:lnTo>
                  <a:lnTo>
                    <a:pt x="1843" y="1963"/>
                  </a:lnTo>
                  <a:lnTo>
                    <a:pt x="1795" y="1886"/>
                  </a:lnTo>
                  <a:lnTo>
                    <a:pt x="1739" y="1812"/>
                  </a:lnTo>
                  <a:lnTo>
                    <a:pt x="1675" y="1746"/>
                  </a:lnTo>
                  <a:lnTo>
                    <a:pt x="1603" y="1690"/>
                  </a:lnTo>
                  <a:lnTo>
                    <a:pt x="1525" y="1640"/>
                  </a:lnTo>
                  <a:lnTo>
                    <a:pt x="1442" y="1603"/>
                  </a:lnTo>
                  <a:lnTo>
                    <a:pt x="1354" y="1573"/>
                  </a:lnTo>
                  <a:lnTo>
                    <a:pt x="1260" y="1557"/>
                  </a:lnTo>
                  <a:lnTo>
                    <a:pt x="1164" y="1549"/>
                  </a:lnTo>
                  <a:close/>
                  <a:moveTo>
                    <a:pt x="1164" y="385"/>
                  </a:moveTo>
                  <a:lnTo>
                    <a:pt x="1095" y="391"/>
                  </a:lnTo>
                  <a:lnTo>
                    <a:pt x="1029" y="411"/>
                  </a:lnTo>
                  <a:lnTo>
                    <a:pt x="967" y="441"/>
                  </a:lnTo>
                  <a:lnTo>
                    <a:pt x="911" y="480"/>
                  </a:lnTo>
                  <a:lnTo>
                    <a:pt x="863" y="528"/>
                  </a:lnTo>
                  <a:lnTo>
                    <a:pt x="823" y="584"/>
                  </a:lnTo>
                  <a:lnTo>
                    <a:pt x="793" y="646"/>
                  </a:lnTo>
                  <a:lnTo>
                    <a:pt x="774" y="712"/>
                  </a:lnTo>
                  <a:lnTo>
                    <a:pt x="768" y="781"/>
                  </a:lnTo>
                  <a:lnTo>
                    <a:pt x="774" y="849"/>
                  </a:lnTo>
                  <a:lnTo>
                    <a:pt x="793" y="915"/>
                  </a:lnTo>
                  <a:lnTo>
                    <a:pt x="823" y="973"/>
                  </a:lnTo>
                  <a:lnTo>
                    <a:pt x="861" y="1027"/>
                  </a:lnTo>
                  <a:lnTo>
                    <a:pt x="911" y="1074"/>
                  </a:lnTo>
                  <a:lnTo>
                    <a:pt x="967" y="1112"/>
                  </a:lnTo>
                  <a:lnTo>
                    <a:pt x="1027" y="1140"/>
                  </a:lnTo>
                  <a:lnTo>
                    <a:pt x="1095" y="1160"/>
                  </a:lnTo>
                  <a:lnTo>
                    <a:pt x="1164" y="1166"/>
                  </a:lnTo>
                  <a:lnTo>
                    <a:pt x="1234" y="1160"/>
                  </a:lnTo>
                  <a:lnTo>
                    <a:pt x="1298" y="1142"/>
                  </a:lnTo>
                  <a:lnTo>
                    <a:pt x="1358" y="1112"/>
                  </a:lnTo>
                  <a:lnTo>
                    <a:pt x="1412" y="1074"/>
                  </a:lnTo>
                  <a:lnTo>
                    <a:pt x="1458" y="1029"/>
                  </a:lnTo>
                  <a:lnTo>
                    <a:pt x="1496" y="975"/>
                  </a:lnTo>
                  <a:lnTo>
                    <a:pt x="1525" y="915"/>
                  </a:lnTo>
                  <a:lnTo>
                    <a:pt x="1543" y="851"/>
                  </a:lnTo>
                  <a:lnTo>
                    <a:pt x="1549" y="781"/>
                  </a:lnTo>
                  <a:lnTo>
                    <a:pt x="1543" y="712"/>
                  </a:lnTo>
                  <a:lnTo>
                    <a:pt x="1525" y="644"/>
                  </a:lnTo>
                  <a:lnTo>
                    <a:pt x="1496" y="584"/>
                  </a:lnTo>
                  <a:lnTo>
                    <a:pt x="1458" y="528"/>
                  </a:lnTo>
                  <a:lnTo>
                    <a:pt x="1410" y="478"/>
                  </a:lnTo>
                  <a:lnTo>
                    <a:pt x="1356" y="441"/>
                  </a:lnTo>
                  <a:lnTo>
                    <a:pt x="1298" y="411"/>
                  </a:lnTo>
                  <a:lnTo>
                    <a:pt x="1232" y="391"/>
                  </a:lnTo>
                  <a:lnTo>
                    <a:pt x="1164" y="385"/>
                  </a:lnTo>
                  <a:close/>
                  <a:moveTo>
                    <a:pt x="1164" y="0"/>
                  </a:moveTo>
                  <a:lnTo>
                    <a:pt x="1262" y="6"/>
                  </a:lnTo>
                  <a:lnTo>
                    <a:pt x="1354" y="26"/>
                  </a:lnTo>
                  <a:lnTo>
                    <a:pt x="1444" y="54"/>
                  </a:lnTo>
                  <a:lnTo>
                    <a:pt x="1527" y="94"/>
                  </a:lnTo>
                  <a:lnTo>
                    <a:pt x="1605" y="144"/>
                  </a:lnTo>
                  <a:lnTo>
                    <a:pt x="1677" y="201"/>
                  </a:lnTo>
                  <a:lnTo>
                    <a:pt x="1741" y="267"/>
                  </a:lnTo>
                  <a:lnTo>
                    <a:pt x="1797" y="339"/>
                  </a:lnTo>
                  <a:lnTo>
                    <a:pt x="1845" y="419"/>
                  </a:lnTo>
                  <a:lnTo>
                    <a:pt x="1882" y="502"/>
                  </a:lnTo>
                  <a:lnTo>
                    <a:pt x="1910" y="592"/>
                  </a:lnTo>
                  <a:lnTo>
                    <a:pt x="1926" y="686"/>
                  </a:lnTo>
                  <a:lnTo>
                    <a:pt x="1932" y="781"/>
                  </a:lnTo>
                  <a:lnTo>
                    <a:pt x="1928" y="869"/>
                  </a:lnTo>
                  <a:lnTo>
                    <a:pt x="1914" y="953"/>
                  </a:lnTo>
                  <a:lnTo>
                    <a:pt x="1890" y="1033"/>
                  </a:lnTo>
                  <a:lnTo>
                    <a:pt x="1859" y="1110"/>
                  </a:lnTo>
                  <a:lnTo>
                    <a:pt x="1821" y="1182"/>
                  </a:lnTo>
                  <a:lnTo>
                    <a:pt x="1775" y="1250"/>
                  </a:lnTo>
                  <a:lnTo>
                    <a:pt x="1721" y="1312"/>
                  </a:lnTo>
                  <a:lnTo>
                    <a:pt x="1815" y="1371"/>
                  </a:lnTo>
                  <a:lnTo>
                    <a:pt x="1902" y="1439"/>
                  </a:lnTo>
                  <a:lnTo>
                    <a:pt x="1984" y="1513"/>
                  </a:lnTo>
                  <a:lnTo>
                    <a:pt x="2058" y="1597"/>
                  </a:lnTo>
                  <a:lnTo>
                    <a:pt x="2124" y="1686"/>
                  </a:lnTo>
                  <a:lnTo>
                    <a:pt x="2182" y="1782"/>
                  </a:lnTo>
                  <a:lnTo>
                    <a:pt x="2228" y="1884"/>
                  </a:lnTo>
                  <a:lnTo>
                    <a:pt x="2267" y="1989"/>
                  </a:lnTo>
                  <a:lnTo>
                    <a:pt x="2295" y="2099"/>
                  </a:lnTo>
                  <a:lnTo>
                    <a:pt x="2311" y="2215"/>
                  </a:lnTo>
                  <a:lnTo>
                    <a:pt x="2317" y="2330"/>
                  </a:lnTo>
                  <a:lnTo>
                    <a:pt x="2317" y="2524"/>
                  </a:lnTo>
                  <a:lnTo>
                    <a:pt x="2313" y="2567"/>
                  </a:lnTo>
                  <a:lnTo>
                    <a:pt x="2297" y="2607"/>
                  </a:lnTo>
                  <a:lnTo>
                    <a:pt x="2275" y="2643"/>
                  </a:lnTo>
                  <a:lnTo>
                    <a:pt x="2245" y="2673"/>
                  </a:lnTo>
                  <a:lnTo>
                    <a:pt x="2210" y="2695"/>
                  </a:lnTo>
                  <a:lnTo>
                    <a:pt x="2170" y="2709"/>
                  </a:lnTo>
                  <a:lnTo>
                    <a:pt x="2126" y="2715"/>
                  </a:lnTo>
                  <a:lnTo>
                    <a:pt x="191" y="2715"/>
                  </a:lnTo>
                  <a:lnTo>
                    <a:pt x="147" y="2709"/>
                  </a:lnTo>
                  <a:lnTo>
                    <a:pt x="107" y="2695"/>
                  </a:lnTo>
                  <a:lnTo>
                    <a:pt x="71" y="2673"/>
                  </a:lnTo>
                  <a:lnTo>
                    <a:pt x="42" y="2643"/>
                  </a:lnTo>
                  <a:lnTo>
                    <a:pt x="18" y="2607"/>
                  </a:lnTo>
                  <a:lnTo>
                    <a:pt x="4" y="2567"/>
                  </a:lnTo>
                  <a:lnTo>
                    <a:pt x="0" y="2524"/>
                  </a:lnTo>
                  <a:lnTo>
                    <a:pt x="0" y="2330"/>
                  </a:lnTo>
                  <a:lnTo>
                    <a:pt x="6" y="2211"/>
                  </a:lnTo>
                  <a:lnTo>
                    <a:pt x="24" y="2097"/>
                  </a:lnTo>
                  <a:lnTo>
                    <a:pt x="52" y="1985"/>
                  </a:lnTo>
                  <a:lnTo>
                    <a:pt x="91" y="1878"/>
                  </a:lnTo>
                  <a:lnTo>
                    <a:pt x="141" y="1778"/>
                  </a:lnTo>
                  <a:lnTo>
                    <a:pt x="199" y="1682"/>
                  </a:lnTo>
                  <a:lnTo>
                    <a:pt x="267" y="1595"/>
                  </a:lnTo>
                  <a:lnTo>
                    <a:pt x="341" y="1511"/>
                  </a:lnTo>
                  <a:lnTo>
                    <a:pt x="422" y="1437"/>
                  </a:lnTo>
                  <a:lnTo>
                    <a:pt x="510" y="1371"/>
                  </a:lnTo>
                  <a:lnTo>
                    <a:pt x="602" y="1314"/>
                  </a:lnTo>
                  <a:lnTo>
                    <a:pt x="546" y="1248"/>
                  </a:lnTo>
                  <a:lnTo>
                    <a:pt x="498" y="1178"/>
                  </a:lnTo>
                  <a:lnTo>
                    <a:pt x="456" y="1106"/>
                  </a:lnTo>
                  <a:lnTo>
                    <a:pt x="424" y="1029"/>
                  </a:lnTo>
                  <a:lnTo>
                    <a:pt x="403" y="949"/>
                  </a:lnTo>
                  <a:lnTo>
                    <a:pt x="389" y="865"/>
                  </a:lnTo>
                  <a:lnTo>
                    <a:pt x="383" y="781"/>
                  </a:lnTo>
                  <a:lnTo>
                    <a:pt x="389" y="686"/>
                  </a:lnTo>
                  <a:lnTo>
                    <a:pt x="407" y="592"/>
                  </a:lnTo>
                  <a:lnTo>
                    <a:pt x="436" y="502"/>
                  </a:lnTo>
                  <a:lnTo>
                    <a:pt x="476" y="419"/>
                  </a:lnTo>
                  <a:lnTo>
                    <a:pt x="526" y="339"/>
                  </a:lnTo>
                  <a:lnTo>
                    <a:pt x="584" y="265"/>
                  </a:lnTo>
                  <a:lnTo>
                    <a:pt x="648" y="201"/>
                  </a:lnTo>
                  <a:lnTo>
                    <a:pt x="722" y="144"/>
                  </a:lnTo>
                  <a:lnTo>
                    <a:pt x="801" y="94"/>
                  </a:lnTo>
                  <a:lnTo>
                    <a:pt x="885" y="54"/>
                  </a:lnTo>
                  <a:lnTo>
                    <a:pt x="975" y="26"/>
                  </a:lnTo>
                  <a:lnTo>
                    <a:pt x="1069" y="6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7C05A9E5-1617-4275-A499-547CD2AAB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1856"/>
          <a:stretch/>
        </p:blipFill>
        <p:spPr>
          <a:xfrm>
            <a:off x="3563418" y="2402252"/>
            <a:ext cx="507391" cy="49561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E52444BA-19A2-49E9-8D55-8A4FCF806F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1856"/>
          <a:stretch/>
        </p:blipFill>
        <p:spPr>
          <a:xfrm>
            <a:off x="704946" y="1717939"/>
            <a:ext cx="507391" cy="49561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BA0F074-A1ED-4893-B152-3713C8AC7E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50071"/>
          <a:stretch/>
        </p:blipFill>
        <p:spPr>
          <a:xfrm>
            <a:off x="3564947" y="3950914"/>
            <a:ext cx="571674" cy="35678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268B02B-89DE-4528-BED8-D201B76D9F9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50071"/>
          <a:stretch/>
        </p:blipFill>
        <p:spPr>
          <a:xfrm>
            <a:off x="679422" y="3705437"/>
            <a:ext cx="742978" cy="46369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9DDB7B8-DFE7-4CC5-AC0A-64370F2817B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14683"/>
          <a:stretch/>
        </p:blipFill>
        <p:spPr>
          <a:xfrm>
            <a:off x="5155277" y="2445463"/>
            <a:ext cx="457200" cy="48758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B98CD0B-43DF-44B2-A56D-C5DB884E361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25907"/>
          <a:stretch/>
        </p:blipFill>
        <p:spPr>
          <a:xfrm>
            <a:off x="7947494" y="1754026"/>
            <a:ext cx="457200" cy="4234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28CE21-A4BA-4788-92B8-FD61D3CACDD2}"/>
              </a:ext>
            </a:extLst>
          </p:cNvPr>
          <p:cNvSpPr/>
          <p:nvPr/>
        </p:nvSpPr>
        <p:spPr>
          <a:xfrm>
            <a:off x="461720" y="5358156"/>
            <a:ext cx="7864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Predictive analytics is the practice of extracting insights from the existing data using some statistical modeling and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21686964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5B46-83FD-41E8-9C91-D9FFB528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311C-1B4A-4DCF-ACB0-29372C8B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08" y="1296140"/>
            <a:ext cx="8331092" cy="5232540"/>
          </a:xfrm>
        </p:spPr>
        <p:txBody>
          <a:bodyPr/>
          <a:lstStyle/>
          <a:p>
            <a:r>
              <a:rPr lang="en-US" sz="2400" dirty="0"/>
              <a:t>Suppose we have three points</a:t>
            </a:r>
          </a:p>
          <a:p>
            <a:pPr marL="21431" indent="0">
              <a:buNone/>
            </a:pPr>
            <a:r>
              <a:rPr lang="en-US" sz="2400" b="1" dirty="0"/>
              <a:t>	</a:t>
            </a: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=[1, 2], </a:t>
            </a:r>
          </a:p>
          <a:p>
            <a:pPr marL="21431" indent="0">
              <a:buNone/>
            </a:pPr>
            <a:r>
              <a:rPr lang="en-US" sz="2000" dirty="0"/>
              <a:t>	P</a:t>
            </a:r>
            <a:r>
              <a:rPr lang="en-US" sz="2000" baseline="-25000" dirty="0"/>
              <a:t>2</a:t>
            </a:r>
            <a:r>
              <a:rPr lang="en-US" sz="2000" dirty="0"/>
              <a:t>=[1.75, 3],</a:t>
            </a:r>
          </a:p>
          <a:p>
            <a:pPr marL="21431" indent="0">
              <a:buNone/>
            </a:pPr>
            <a:r>
              <a:rPr lang="en-US" sz="2000" dirty="0"/>
              <a:t>	P</a:t>
            </a:r>
            <a:r>
              <a:rPr lang="en-US" sz="2000" baseline="-25000" dirty="0"/>
              <a:t>3</a:t>
            </a:r>
            <a:r>
              <a:rPr lang="en-US" sz="2000" dirty="0"/>
              <a:t>=[1, 3.5]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28575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28575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Which of the two points P2, P3 is more similar to P1?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2B03D-CED1-40DC-80CD-103815CC7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1FE394-A4EF-494F-959A-C0C87EABF957}"/>
              </a:ext>
            </a:extLst>
          </p:cNvPr>
          <p:cNvGrpSpPr/>
          <p:nvPr/>
        </p:nvGrpSpPr>
        <p:grpSpPr>
          <a:xfrm>
            <a:off x="3219321" y="2060620"/>
            <a:ext cx="4743450" cy="3142118"/>
            <a:chOff x="2200275" y="3643569"/>
            <a:chExt cx="4743450" cy="31421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004A05-6931-4869-9434-335360102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" b="6584"/>
            <a:stretch/>
          </p:blipFill>
          <p:spPr>
            <a:xfrm>
              <a:off x="2200275" y="3643569"/>
              <a:ext cx="4743450" cy="31421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3FC4C0-821F-4883-96DC-EDBAB6664BAD}"/>
                </a:ext>
              </a:extLst>
            </p:cNvPr>
            <p:cNvSpPr txBox="1"/>
            <p:nvPr/>
          </p:nvSpPr>
          <p:spPr>
            <a:xfrm>
              <a:off x="3921082" y="4757428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E915AB-CDD5-44E6-BA2E-6DDB8D68A5FD}"/>
                </a:ext>
              </a:extLst>
            </p:cNvPr>
            <p:cNvSpPr txBox="1"/>
            <p:nvPr/>
          </p:nvSpPr>
          <p:spPr>
            <a:xfrm>
              <a:off x="3235282" y="4371296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144027-0D6D-4EB3-B721-6B6D0478CA92}"/>
                </a:ext>
              </a:extLst>
            </p:cNvPr>
            <p:cNvSpPr txBox="1"/>
            <p:nvPr/>
          </p:nvSpPr>
          <p:spPr>
            <a:xfrm>
              <a:off x="3009900" y="5551271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2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0B53-C1C0-464D-A0C2-197CD05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Measurements: Dissimilarity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D6AB-188E-4119-B82A-A105C749D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Dis-similarity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Numerical measure of how different are two data elements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Score ≈ 0 when elements are more alike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Score range [0,∞ ⁡)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Examples</a:t>
            </a:r>
            <a:r>
              <a:rPr lang="en-US" sz="2400" b="1" dirty="0">
                <a:latin typeface="Lato"/>
              </a:rPr>
              <a:t>: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Euclidean  Distance </a:t>
            </a:r>
          </a:p>
          <a:p>
            <a:pPr lvl="1"/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 err="1">
                <a:solidFill>
                  <a:srgbClr val="7030A0"/>
                </a:solidFill>
              </a:rPr>
              <a:t>Minkowski</a:t>
            </a:r>
            <a:r>
              <a:rPr lang="en-US" sz="2200" dirty="0">
                <a:solidFill>
                  <a:srgbClr val="7030A0"/>
                </a:solidFill>
              </a:rPr>
              <a:t> Distance </a:t>
            </a:r>
          </a:p>
          <a:p>
            <a:pPr lvl="1"/>
            <a:endParaRPr lang="en-US" sz="2200" dirty="0">
              <a:solidFill>
                <a:srgbClr val="7030A0"/>
              </a:solidFill>
            </a:endParaRPr>
          </a:p>
          <a:p>
            <a:pPr lvl="1"/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 err="1">
                <a:solidFill>
                  <a:srgbClr val="7030A0"/>
                </a:solidFill>
              </a:rPr>
              <a:t>Mahalanobis</a:t>
            </a:r>
            <a:r>
              <a:rPr lang="en-US" sz="2200" dirty="0">
                <a:solidFill>
                  <a:srgbClr val="7030A0"/>
                </a:solidFill>
              </a:rPr>
              <a:t> Distance </a:t>
            </a:r>
          </a:p>
          <a:p>
            <a:pPr lvl="1"/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dirty="0">
              <a:solidFill>
                <a:srgbClr val="7030A0"/>
              </a:solidFill>
            </a:endParaRPr>
          </a:p>
          <a:p>
            <a:pPr lvl="2"/>
            <a:endParaRPr lang="en-US" sz="2000" dirty="0">
              <a:solidFill>
                <a:srgbClr val="7030A0"/>
              </a:solidFill>
            </a:endParaRPr>
          </a:p>
          <a:p>
            <a:pPr lvl="1"/>
            <a:endParaRPr lang="en-US" sz="2400" b="1" dirty="0"/>
          </a:p>
          <a:p>
            <a:pPr marL="400050" lvl="1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39D1-36B5-405E-BEB4-F584C8632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8FFCE-EA5B-4465-9D2F-B152A201F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0" b="13780"/>
          <a:stretch/>
        </p:blipFill>
        <p:spPr>
          <a:xfrm>
            <a:off x="3442998" y="4275632"/>
            <a:ext cx="4538899" cy="702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F5FB0-88A1-4CBF-A833-8B1EB09DE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998" y="5339303"/>
            <a:ext cx="4538899" cy="445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4A4F22-E079-4762-88F8-5B36BB92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46" y="3545573"/>
            <a:ext cx="4015602" cy="4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4E91-AE09-4FE2-A30A-DF065020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12D5-A9F4-4C7C-845F-B598FFFB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08" y="1296140"/>
            <a:ext cx="8331092" cy="5232540"/>
          </a:xfrm>
        </p:spPr>
        <p:txBody>
          <a:bodyPr/>
          <a:lstStyle/>
          <a:p>
            <a:r>
              <a:rPr lang="en-US" sz="3600" dirty="0"/>
              <a:t>Suppose we have three points</a:t>
            </a:r>
          </a:p>
          <a:p>
            <a:pPr marL="278606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=[1, 2],   P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=[1.75, 3],  P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=[1, 3.5]</a:t>
            </a:r>
          </a:p>
          <a:p>
            <a:r>
              <a:rPr lang="en-US" sz="2400" dirty="0"/>
              <a:t>Compute Euclidean distances from P1 to P2 and P3?</a:t>
            </a:r>
          </a:p>
          <a:p>
            <a:pPr>
              <a:spcAft>
                <a:spcPts val="2400"/>
              </a:spcAft>
            </a:pPr>
            <a:r>
              <a:rPr lang="en-US" sz="2400" dirty="0"/>
              <a:t>Compute </a:t>
            </a:r>
            <a:r>
              <a:rPr lang="en-US" sz="2400" dirty="0" err="1"/>
              <a:t>Cityblock</a:t>
            </a:r>
            <a:r>
              <a:rPr lang="en-US" sz="2400" dirty="0"/>
              <a:t> distances from P1 to P2 and P3?</a:t>
            </a:r>
          </a:p>
          <a:p>
            <a:pPr>
              <a:spcAft>
                <a:spcPts val="2400"/>
              </a:spcAft>
            </a:pPr>
            <a:endParaRPr lang="en-US" sz="2400" dirty="0"/>
          </a:p>
          <a:p>
            <a:pPr algn="l"/>
            <a:r>
              <a:rPr lang="en-US" sz="2400" dirty="0"/>
              <a:t>use </a:t>
            </a:r>
            <a:r>
              <a:rPr lang="en-US" sz="2400" b="1" i="1" dirty="0" err="1"/>
              <a:t>euclidean_distances</a:t>
            </a:r>
            <a:r>
              <a:rPr lang="en-US" sz="2400" b="1" i="1" dirty="0"/>
              <a:t>( )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b="1" i="1" dirty="0" err="1"/>
              <a:t>manhattan_distances</a:t>
            </a:r>
            <a:r>
              <a:rPr lang="en-US" sz="2400" b="1" i="1" dirty="0"/>
              <a:t>( )</a:t>
            </a:r>
            <a:r>
              <a:rPr lang="en-US" sz="2400" b="1" dirty="0"/>
              <a:t>	</a:t>
            </a:r>
          </a:p>
          <a:p>
            <a:pPr algn="l"/>
            <a:endParaRPr lang="en-US" sz="2400" dirty="0"/>
          </a:p>
          <a:p>
            <a:pPr lvl="1"/>
            <a:r>
              <a:rPr lang="en-US" sz="3200" dirty="0"/>
              <a:t>Results:</a:t>
            </a:r>
          </a:p>
          <a:p>
            <a:pPr lvl="2"/>
            <a:r>
              <a:rPr lang="en-US" sz="2400" dirty="0"/>
              <a:t>Euclidean:  E(P1, P2) = </a:t>
            </a:r>
            <a:r>
              <a:rPr lang="en-US" sz="2400" b="1" dirty="0">
                <a:solidFill>
                  <a:srgbClr val="00B050"/>
                </a:solidFill>
              </a:rPr>
              <a:t>1.25</a:t>
            </a:r>
            <a:r>
              <a:rPr lang="en-US" sz="2400" dirty="0"/>
              <a:t>,  E(P1, P3) = 1.5</a:t>
            </a:r>
          </a:p>
          <a:p>
            <a:pPr lvl="2"/>
            <a:r>
              <a:rPr lang="en-US" sz="2400" dirty="0" err="1"/>
              <a:t>Cityblock</a:t>
            </a:r>
            <a:r>
              <a:rPr lang="en-US" sz="2400" dirty="0"/>
              <a:t>: Mink(P1, P2, 1) = 1.75,    Mink(P1, P3, 1) = </a:t>
            </a:r>
            <a:r>
              <a:rPr lang="en-US" sz="2400" b="1" dirty="0">
                <a:solidFill>
                  <a:srgbClr val="00B050"/>
                </a:solidFill>
              </a:rPr>
              <a:t>1.5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9103A-E6B6-4E6E-9995-B9A9820EB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67611-AB17-47A2-815F-770C0A318180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8851B9-8F1A-4708-9F8D-896650640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6" y="3159226"/>
            <a:ext cx="6429608" cy="7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B0F-488B-4A67-A878-7BEE8AE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CDCA-4B14-41F0-852F-8189A80A9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29DCA-FF07-4A9B-B490-5BEB248B6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66D452-F0BE-46DC-9E15-533D62A5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42" y="2105848"/>
            <a:ext cx="6404615" cy="1562101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05DEA8-0AD4-42D3-96D3-B36D91B68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41" y="3924952"/>
            <a:ext cx="6524416" cy="17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A532-F08B-4780-AD6B-6D339351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8960A-DB9A-4582-9640-93664BC4C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CA9728CD-144C-40A8-BA34-E99C79057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5597" y="1318136"/>
            <a:ext cx="2295482" cy="2219581"/>
          </a:xfrm>
          <a:prstGeom prst="rect">
            <a:avLst/>
          </a:prstGeom>
        </p:spPr>
      </p:pic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80D3D6E7-DC84-4984-92D6-8EA2AFDC1C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53" y="1377693"/>
            <a:ext cx="1876633" cy="19868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6543D6-2B88-4E85-9437-31FA08BD7FBB}"/>
              </a:ext>
            </a:extLst>
          </p:cNvPr>
          <p:cNvSpPr/>
          <p:nvPr/>
        </p:nvSpPr>
        <p:spPr>
          <a:xfrm>
            <a:off x="188821" y="1388304"/>
            <a:ext cx="1362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Euclidean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4304-4384-480C-803B-295501D63D2C}"/>
              </a:ext>
            </a:extLst>
          </p:cNvPr>
          <p:cNvSpPr/>
          <p:nvPr/>
        </p:nvSpPr>
        <p:spPr>
          <a:xfrm>
            <a:off x="4666652" y="1388304"/>
            <a:ext cx="1322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City-block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7BDC4-7B59-4A0D-B41D-57233882350F}"/>
              </a:ext>
            </a:extLst>
          </p:cNvPr>
          <p:cNvGrpSpPr/>
          <p:nvPr/>
        </p:nvGrpSpPr>
        <p:grpSpPr>
          <a:xfrm>
            <a:off x="1804194" y="3643569"/>
            <a:ext cx="4743450" cy="3142118"/>
            <a:chOff x="2200275" y="3643569"/>
            <a:chExt cx="4743450" cy="31421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6B13D3-0B54-4C91-8C5C-ADA4ED273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" b="6584"/>
            <a:stretch/>
          </p:blipFill>
          <p:spPr>
            <a:xfrm>
              <a:off x="2200275" y="3643569"/>
              <a:ext cx="4743450" cy="31421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65657-EE0B-44C9-B85A-215242CA69B0}"/>
                </a:ext>
              </a:extLst>
            </p:cNvPr>
            <p:cNvSpPr txBox="1"/>
            <p:nvPr/>
          </p:nvSpPr>
          <p:spPr>
            <a:xfrm>
              <a:off x="3921082" y="4757428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37C71B-56BC-4B61-8EFB-00337784A2B8}"/>
                </a:ext>
              </a:extLst>
            </p:cNvPr>
            <p:cNvSpPr txBox="1"/>
            <p:nvPr/>
          </p:nvSpPr>
          <p:spPr>
            <a:xfrm>
              <a:off x="3235282" y="4371296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52AA2F-FFE3-416F-9AB0-2717975CBAF5}"/>
                </a:ext>
              </a:extLst>
            </p:cNvPr>
            <p:cNvSpPr txBox="1"/>
            <p:nvPr/>
          </p:nvSpPr>
          <p:spPr>
            <a:xfrm>
              <a:off x="3009900" y="5551271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</a:t>
              </a:r>
              <a:r>
                <a:rPr lang="en-US" sz="2000" b="1" baseline="-25000" dirty="0"/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B60CA3-27DD-4410-8511-F661F9549EBD}"/>
              </a:ext>
            </a:extLst>
          </p:cNvPr>
          <p:cNvSpPr txBox="1"/>
          <p:nvPr/>
        </p:nvSpPr>
        <p:spPr>
          <a:xfrm>
            <a:off x="2636112" y="51059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BED71-35DF-48C4-B1A4-BB0682B5E609}"/>
              </a:ext>
            </a:extLst>
          </p:cNvPr>
          <p:cNvSpPr txBox="1"/>
          <p:nvPr/>
        </p:nvSpPr>
        <p:spPr>
          <a:xfrm>
            <a:off x="2899362" y="501903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D279F-82DD-4001-A309-84E8E292BB9D}"/>
              </a:ext>
            </a:extLst>
          </p:cNvPr>
          <p:cNvSpPr txBox="1"/>
          <p:nvPr/>
        </p:nvSpPr>
        <p:spPr>
          <a:xfrm>
            <a:off x="2428684" y="48189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F30466-111E-4549-BB6B-97BABF6EB648}"/>
              </a:ext>
            </a:extLst>
          </p:cNvPr>
          <p:cNvCxnSpPr/>
          <p:nvPr/>
        </p:nvCxnSpPr>
        <p:spPr>
          <a:xfrm>
            <a:off x="2858687" y="5051418"/>
            <a:ext cx="8538" cy="5322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B65FC5-9742-47D2-81FE-986F93B5C035}"/>
              </a:ext>
            </a:extLst>
          </p:cNvPr>
          <p:cNvCxnSpPr>
            <a:cxnSpLocks/>
          </p:cNvCxnSpPr>
          <p:nvPr/>
        </p:nvCxnSpPr>
        <p:spPr>
          <a:xfrm>
            <a:off x="2895472" y="5052066"/>
            <a:ext cx="476448" cy="2522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D4608C-BCDB-4D75-AC3D-8320BA3B7ABA}"/>
              </a:ext>
            </a:extLst>
          </p:cNvPr>
          <p:cNvCxnSpPr>
            <a:cxnSpLocks/>
          </p:cNvCxnSpPr>
          <p:nvPr/>
        </p:nvCxnSpPr>
        <p:spPr>
          <a:xfrm>
            <a:off x="2857137" y="4833055"/>
            <a:ext cx="4269" cy="258164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6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6D2C-4C6E-4AEC-B018-6ACB943B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283303-5652-4ACB-9FB8-0A64CAC0523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3000"/>
                  </a:spcAft>
                </a:pPr>
                <a:r>
                  <a:rPr lang="en-US" sz="2800" dirty="0"/>
                  <a:t>Conversion from one type to another is possible as:</a:t>
                </a:r>
              </a:p>
              <a:p>
                <a:r>
                  <a:rPr lang="en-US" sz="2800" dirty="0"/>
                  <a:t>From similarity to dis-similarity and vice versa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1 −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800" dirty="0"/>
              </a:p>
              <a:p>
                <a:r>
                  <a:rPr lang="en-US" sz="2800" dirty="0"/>
                  <a:t>From Dis-similarity to similarity 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283303-5652-4ACB-9FB8-0A64CAC05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44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7813-C4F2-4421-8A15-7C399BD87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4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67B0-57DC-4B14-BE90-2AA600A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dirty="0"/>
              <a:t>Standardization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ACA0-60C7-4ECD-8D2E-DB0DC6479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Standardization (</a:t>
            </a:r>
            <a:r>
              <a:rPr lang="en-US" sz="2800" dirty="0"/>
              <a:t>Normalization) is the process of rescaling the values of variables in your data to share a common </a:t>
            </a:r>
            <a:r>
              <a:rPr lang="en-US" sz="2800" b="1" dirty="0"/>
              <a:t>scale. </a:t>
            </a:r>
            <a:r>
              <a:rPr lang="en-US" sz="2800" dirty="0"/>
              <a:t>Common examples</a:t>
            </a:r>
          </a:p>
          <a:p>
            <a:pPr lvl="1"/>
            <a:r>
              <a:rPr lang="en-US" sz="2400" b="1" dirty="0"/>
              <a:t>Min-max</a:t>
            </a:r>
          </a:p>
          <a:p>
            <a:pPr lvl="1"/>
            <a:r>
              <a:rPr lang="en-US" sz="2400" b="1" dirty="0"/>
              <a:t>Z-score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EA6A1-5895-47B1-B8F0-8D4AA5625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AC96B-5E0B-4473-AF17-B729AB75F256}"/>
                  </a:ext>
                </a:extLst>
              </p:cNvPr>
              <p:cNvSpPr txBox="1"/>
              <p:nvPr/>
            </p:nvSpPr>
            <p:spPr>
              <a:xfrm>
                <a:off x="3590458" y="2925857"/>
                <a:ext cx="1230593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AC96B-5E0B-4473-AF17-B729AB75F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458" y="2925857"/>
                <a:ext cx="1230593" cy="639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AD8DC5-F87D-490D-B71D-EB1D517D8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0" y="4495070"/>
            <a:ext cx="7966292" cy="10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91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1855-859B-4BE4-8821-64CF6D4A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B991-8D3E-4BB0-87EA-48A56CD41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we need to evaluate?</a:t>
            </a:r>
          </a:p>
          <a:p>
            <a:pPr lvl="1"/>
            <a:r>
              <a:rPr lang="en-US" sz="2200" dirty="0"/>
              <a:t>Compare clustering algorithms </a:t>
            </a:r>
          </a:p>
          <a:p>
            <a:pPr lvl="1"/>
            <a:r>
              <a:rPr lang="en-US" sz="2200" dirty="0"/>
              <a:t>Increase confidence in the clustering results</a:t>
            </a:r>
          </a:p>
          <a:p>
            <a:pPr lvl="1"/>
            <a:endParaRPr lang="en-US" sz="1800" dirty="0"/>
          </a:p>
          <a:p>
            <a:r>
              <a:rPr lang="en-US" sz="2800" dirty="0"/>
              <a:t>A good clustering will produce high quality clusters</a:t>
            </a:r>
          </a:p>
          <a:p>
            <a:pPr lvl="1"/>
            <a:r>
              <a:rPr lang="en-US" sz="2200" dirty="0"/>
              <a:t>The intra-class similarity is high</a:t>
            </a:r>
          </a:p>
          <a:p>
            <a:pPr lvl="1"/>
            <a:r>
              <a:rPr lang="en-US" sz="2200" dirty="0"/>
              <a:t>The inter-class similarity is low</a:t>
            </a:r>
          </a:p>
          <a:p>
            <a:pPr lvl="1"/>
            <a:r>
              <a:rPr lang="en-US" sz="2200" dirty="0"/>
              <a:t>The quality depends on the similarity metrics used </a:t>
            </a:r>
          </a:p>
          <a:p>
            <a:pPr lvl="1"/>
            <a:endParaRPr lang="en-US" sz="1800" dirty="0"/>
          </a:p>
          <a:p>
            <a:r>
              <a:rPr lang="en-US" sz="2800" dirty="0"/>
              <a:t>There are two clustering evaluation methods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Comparing the clustering results to a ground truth (</a:t>
            </a:r>
            <a:r>
              <a:rPr lang="en-US" sz="2200" b="1" dirty="0">
                <a:solidFill>
                  <a:srgbClr val="FF0000"/>
                </a:solidFill>
              </a:rPr>
              <a:t>External Index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If GT is not available use (</a:t>
            </a:r>
            <a:r>
              <a:rPr lang="en-US" sz="2200" b="1" dirty="0">
                <a:solidFill>
                  <a:srgbClr val="FF0000"/>
                </a:solidFill>
              </a:rPr>
              <a:t>Internal Index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AC70-D182-4D8A-8EB8-EB248EFD4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5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6C9-0F9F-4A48-83C3-0E363926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dirty="0"/>
              <a:t>External Index</a:t>
            </a:r>
            <a:r>
              <a:rPr lang="en-US" b="0" dirty="0"/>
              <a:t>: </a:t>
            </a:r>
            <a:r>
              <a:rPr lang="en-US" sz="2800" b="0" dirty="0"/>
              <a:t>Rand</a:t>
            </a:r>
            <a:r>
              <a:rPr lang="en-US" sz="2800" dirty="0"/>
              <a:t> </a:t>
            </a:r>
            <a:r>
              <a:rPr lang="en-US" sz="2800" b="0" dirty="0"/>
              <a:t>Index and Jaccard Coefficient 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5D0CA2-2DE2-4ACF-A3E5-8F7C4165B0E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pair of data object (</a:t>
                </a:r>
                <a:r>
                  <a:rPr lang="en-US" sz="2400" i="1" dirty="0"/>
                  <a:t>P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, </a:t>
                </a:r>
                <a:r>
                  <a:rPr lang="en-US" sz="2400" i="1" dirty="0" err="1"/>
                  <a:t>P</a:t>
                </a:r>
                <a:r>
                  <a:rPr lang="en-US" sz="2400" i="1" baseline="-25000" dirty="0" err="1"/>
                  <a:t>j</a:t>
                </a:r>
                <a:r>
                  <a:rPr lang="en-US" sz="2400" dirty="0"/>
                  <a:t>) falls into one of the following categories</a:t>
                </a:r>
              </a:p>
              <a:p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Rand index </a:t>
                </a:r>
                <a:endParaRPr lang="en-US" sz="2400" dirty="0"/>
              </a:p>
              <a:p>
                <a:r>
                  <a:rPr lang="en-US" sz="2400" dirty="0"/>
                  <a:t> 	 Rand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𝐴𝑔𝑟𝑒𝑒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𝑎𝑔𝑟𝑒𝑒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𝑑𝑖𝑠𝑎𝑔𝑟𝑒𝑒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:r>
                  <a:rPr lang="en-US" sz="2400" dirty="0"/>
                  <a:t>Rand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ar-K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b="1" dirty="0"/>
                  <a:t>Jaccard Coefficient </a:t>
                </a:r>
              </a:p>
              <a:p>
                <a:pPr marL="28575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Jaccard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𝑝𝑜𝑠𝑖𝑡𝑖𝑣𝑒𝐴𝑔𝑟𝑒𝑒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𝑝𝑜𝑠𝑖𝑡𝑖𝑣𝑒𝐴𝑔𝑟𝑒𝑒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𝐷𝑖𝑠𝑎𝑔𝑟𝑒𝑒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5D0CA2-2DE2-4ACF-A3E5-8F7C4165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44" t="-1632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FE7A-2F52-4C80-8128-FDAB482BB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76417F-A32D-4EC3-8C65-6F85E6FCAA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9713" y="2128550"/>
          <a:ext cx="4376516" cy="193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129">
                  <a:extLst>
                    <a:ext uri="{9D8B030D-6E8A-4147-A177-3AD203B41FA5}">
                      <a16:colId xmlns:a16="http://schemas.microsoft.com/office/drawing/2014/main" val="3174960025"/>
                    </a:ext>
                  </a:extLst>
                </a:gridCol>
                <a:gridCol w="1094129">
                  <a:extLst>
                    <a:ext uri="{9D8B030D-6E8A-4147-A177-3AD203B41FA5}">
                      <a16:colId xmlns:a16="http://schemas.microsoft.com/office/drawing/2014/main" val="115982867"/>
                    </a:ext>
                  </a:extLst>
                </a:gridCol>
                <a:gridCol w="1094129">
                  <a:extLst>
                    <a:ext uri="{9D8B030D-6E8A-4147-A177-3AD203B41FA5}">
                      <a16:colId xmlns:a16="http://schemas.microsoft.com/office/drawing/2014/main" val="3491596680"/>
                    </a:ext>
                  </a:extLst>
                </a:gridCol>
                <a:gridCol w="1094129">
                  <a:extLst>
                    <a:ext uri="{9D8B030D-6E8A-4147-A177-3AD203B41FA5}">
                      <a16:colId xmlns:a16="http://schemas.microsoft.com/office/drawing/2014/main" val="476622476"/>
                    </a:ext>
                  </a:extLst>
                </a:gridCol>
              </a:tblGrid>
              <a:tr h="38709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03195"/>
                  </a:ext>
                </a:extLst>
              </a:tr>
              <a:tr h="3870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12814"/>
                  </a:ext>
                </a:extLst>
              </a:tr>
              <a:tr h="3870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2668"/>
                  </a:ext>
                </a:extLst>
              </a:tr>
              <a:tr h="3870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5394"/>
                  </a:ext>
                </a:extLst>
              </a:tr>
              <a:tr h="3870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1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61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21A-5BC1-4976-A9CB-E2401E1D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 External Index)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0F6C-AFBB-4274-831D-0E7791F32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CA41F5E8-CA8E-46B7-A9A3-2BDC1C93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1" y="1199193"/>
            <a:ext cx="3196310" cy="5293679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5B31D7-777B-4ED7-8AA1-3B44C9BD6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56" y="1658285"/>
            <a:ext cx="4821550" cy="4764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6E5331-5957-4260-8C0A-22CC880A4012}"/>
              </a:ext>
            </a:extLst>
          </p:cNvPr>
          <p:cNvSpPr/>
          <p:nvPr/>
        </p:nvSpPr>
        <p:spPr>
          <a:xfrm>
            <a:off x="934497" y="1919235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DC05E2-67D4-4128-BB44-467A5B837E04}"/>
              </a:ext>
            </a:extLst>
          </p:cNvPr>
          <p:cNvSpPr/>
          <p:nvPr/>
        </p:nvSpPr>
        <p:spPr>
          <a:xfrm>
            <a:off x="1444949" y="1919235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16974-F4BA-409A-B565-87ECDD8BB36A}"/>
              </a:ext>
            </a:extLst>
          </p:cNvPr>
          <p:cNvSpPr/>
          <p:nvPr/>
        </p:nvSpPr>
        <p:spPr>
          <a:xfrm>
            <a:off x="934497" y="2280975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70DA8-295F-4431-8C52-C032CA268F06}"/>
              </a:ext>
            </a:extLst>
          </p:cNvPr>
          <p:cNvSpPr/>
          <p:nvPr/>
        </p:nvSpPr>
        <p:spPr>
          <a:xfrm>
            <a:off x="1444949" y="2280975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ED9E67-BD8B-4D25-BCF6-B7FAC2406299}"/>
              </a:ext>
            </a:extLst>
          </p:cNvPr>
          <p:cNvSpPr/>
          <p:nvPr/>
        </p:nvSpPr>
        <p:spPr>
          <a:xfrm>
            <a:off x="2463860" y="3057212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FA88D-4A5E-45C5-9BB2-95985EDDF07B}"/>
              </a:ext>
            </a:extLst>
          </p:cNvPr>
          <p:cNvSpPr/>
          <p:nvPr/>
        </p:nvSpPr>
        <p:spPr>
          <a:xfrm>
            <a:off x="2974312" y="3057212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220DC-F038-459F-9196-D20F4635C112}"/>
              </a:ext>
            </a:extLst>
          </p:cNvPr>
          <p:cNvSpPr/>
          <p:nvPr/>
        </p:nvSpPr>
        <p:spPr>
          <a:xfrm>
            <a:off x="2463860" y="3418952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4A8D9-3EAF-439A-AD6E-321EC70DF543}"/>
              </a:ext>
            </a:extLst>
          </p:cNvPr>
          <p:cNvSpPr/>
          <p:nvPr/>
        </p:nvSpPr>
        <p:spPr>
          <a:xfrm>
            <a:off x="2974312" y="3418952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86740-CFAE-4E1B-BD3C-662CED1F54F0}"/>
              </a:ext>
            </a:extLst>
          </p:cNvPr>
          <p:cNvSpPr/>
          <p:nvPr/>
        </p:nvSpPr>
        <p:spPr>
          <a:xfrm>
            <a:off x="1952719" y="2665324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1F2FE-8315-46B6-929B-6103CFD3AF5B}"/>
              </a:ext>
            </a:extLst>
          </p:cNvPr>
          <p:cNvSpPr/>
          <p:nvPr/>
        </p:nvSpPr>
        <p:spPr>
          <a:xfrm>
            <a:off x="917960" y="3057212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4A107-39B5-455E-A40F-689D249C0E97}"/>
              </a:ext>
            </a:extLst>
          </p:cNvPr>
          <p:cNvSpPr/>
          <p:nvPr/>
        </p:nvSpPr>
        <p:spPr>
          <a:xfrm>
            <a:off x="1428412" y="3057212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D68FC-B925-41B9-B5DB-9234C7720ECF}"/>
              </a:ext>
            </a:extLst>
          </p:cNvPr>
          <p:cNvSpPr/>
          <p:nvPr/>
        </p:nvSpPr>
        <p:spPr>
          <a:xfrm>
            <a:off x="917960" y="3418952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E020E-3167-4270-8760-7FD8DE91F924}"/>
              </a:ext>
            </a:extLst>
          </p:cNvPr>
          <p:cNvSpPr/>
          <p:nvPr/>
        </p:nvSpPr>
        <p:spPr>
          <a:xfrm>
            <a:off x="1428412" y="3418952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668FA1-388E-4791-A341-ADD743E55F01}"/>
              </a:ext>
            </a:extLst>
          </p:cNvPr>
          <p:cNvSpPr/>
          <p:nvPr/>
        </p:nvSpPr>
        <p:spPr>
          <a:xfrm>
            <a:off x="2463860" y="1919235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F55FE1-3CF1-4AAF-87C6-68AFB6BBB1C3}"/>
              </a:ext>
            </a:extLst>
          </p:cNvPr>
          <p:cNvSpPr/>
          <p:nvPr/>
        </p:nvSpPr>
        <p:spPr>
          <a:xfrm>
            <a:off x="2974312" y="1919235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3E4ECD-EA2B-4F7D-A6C2-18120C4BAF49}"/>
              </a:ext>
            </a:extLst>
          </p:cNvPr>
          <p:cNvSpPr/>
          <p:nvPr/>
        </p:nvSpPr>
        <p:spPr>
          <a:xfrm>
            <a:off x="2463860" y="2280975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CBAC4E-F9FF-4C92-A27D-621B5A16C7B4}"/>
              </a:ext>
            </a:extLst>
          </p:cNvPr>
          <p:cNvSpPr/>
          <p:nvPr/>
        </p:nvSpPr>
        <p:spPr>
          <a:xfrm>
            <a:off x="2974312" y="2280975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CD490-7980-468F-AD5B-5BE7CA827F00}"/>
              </a:ext>
            </a:extLst>
          </p:cNvPr>
          <p:cNvSpPr/>
          <p:nvPr/>
        </p:nvSpPr>
        <p:spPr>
          <a:xfrm>
            <a:off x="7628713" y="3386270"/>
            <a:ext cx="442127" cy="341644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3450F-DF72-4B7A-B6F9-3791BD12213A}"/>
              </a:ext>
            </a:extLst>
          </p:cNvPr>
          <p:cNvSpPr/>
          <p:nvPr/>
        </p:nvSpPr>
        <p:spPr>
          <a:xfrm>
            <a:off x="6136695" y="2906486"/>
            <a:ext cx="442127" cy="341644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40A-8D14-E44A-A316-4680B3C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 cycle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447B-C066-BC46-A891-A1A14731D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9B7727C1-D955-41E6-BD82-C94DE8DEB66B}"/>
              </a:ext>
            </a:extLst>
          </p:cNvPr>
          <p:cNvSpPr txBox="1"/>
          <p:nvPr/>
        </p:nvSpPr>
        <p:spPr>
          <a:xfrm>
            <a:off x="4337797" y="1683407"/>
            <a:ext cx="4343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23" dirty="0">
                <a:solidFill>
                  <a:schemeClr val="accent3">
                    <a:lumMod val="50000"/>
                  </a:schemeClr>
                </a:solidFill>
                <a:latin typeface="+mj-lt"/>
                <a:cs typeface="Poppins" panose="02000000000000000000" pitchFamily="2" charset="0"/>
              </a:rPr>
              <a:t>It is very important to have a predefine goal at this stage. </a:t>
            </a:r>
            <a:endParaRPr lang="en-US" sz="1050" spc="-23" dirty="0">
              <a:solidFill>
                <a:schemeClr val="accent3">
                  <a:lumMod val="50000"/>
                </a:schemeClr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4E44813B-7CF7-4FA8-B786-914036972E1F}"/>
              </a:ext>
            </a:extLst>
          </p:cNvPr>
          <p:cNvSpPr txBox="1"/>
          <p:nvPr/>
        </p:nvSpPr>
        <p:spPr>
          <a:xfrm>
            <a:off x="4652085" y="2485682"/>
            <a:ext cx="405223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23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It includes 1) collecting the right data, 2)  preprocess them, 3) clean them,  and most importantly set the depended and independent variables. </a:t>
            </a:r>
          </a:p>
        </p:txBody>
      </p:sp>
      <p:sp>
        <p:nvSpPr>
          <p:cNvPr id="78" name="TextBox 14">
            <a:extLst>
              <a:ext uri="{FF2B5EF4-FFF2-40B4-BE49-F238E27FC236}">
                <a16:creationId xmlns:a16="http://schemas.microsoft.com/office/drawing/2014/main" id="{C78CD27C-8525-403A-811C-E32BAEDD33F4}"/>
              </a:ext>
            </a:extLst>
          </p:cNvPr>
          <p:cNvSpPr txBox="1"/>
          <p:nvPr/>
        </p:nvSpPr>
        <p:spPr>
          <a:xfrm>
            <a:off x="4848525" y="3361377"/>
            <a:ext cx="365935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23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Assumes data is in good shape, selecting and building a model is a crucial step.  It requires deep understanding of the data, objectives and the capability of chosen models </a:t>
            </a: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EF234286-2353-4EDA-BBC3-C76CE3E02485}"/>
              </a:ext>
            </a:extLst>
          </p:cNvPr>
          <p:cNvSpPr txBox="1"/>
          <p:nvPr/>
        </p:nvSpPr>
        <p:spPr>
          <a:xfrm>
            <a:off x="4715164" y="4361158"/>
            <a:ext cx="38733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23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Deploying a trained model requires validation before send it to action. At this stage a careful evaluation is required to understand the causes that might influence the model responses. 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D8BA81A9-07CD-42A8-BA14-57713AC92C68}"/>
              </a:ext>
            </a:extLst>
          </p:cNvPr>
          <p:cNvSpPr txBox="1"/>
          <p:nvPr/>
        </p:nvSpPr>
        <p:spPr>
          <a:xfrm>
            <a:off x="4226933" y="5287465"/>
            <a:ext cx="413260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23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The above two step usually repeat many times and re-evaluation is done at this stage.</a:t>
            </a:r>
          </a:p>
        </p:txBody>
      </p:sp>
      <p:sp>
        <p:nvSpPr>
          <p:cNvPr id="84" name="Freeform 1142">
            <a:extLst>
              <a:ext uri="{FF2B5EF4-FFF2-40B4-BE49-F238E27FC236}">
                <a16:creationId xmlns:a16="http://schemas.microsoft.com/office/drawing/2014/main" id="{DE5FC491-60DE-453B-872B-AE9937E441DF}"/>
              </a:ext>
            </a:extLst>
          </p:cNvPr>
          <p:cNvSpPr>
            <a:spLocks/>
          </p:cNvSpPr>
          <p:nvPr/>
        </p:nvSpPr>
        <p:spPr bwMode="auto">
          <a:xfrm>
            <a:off x="12795" y="1644745"/>
            <a:ext cx="2251472" cy="4419600"/>
          </a:xfrm>
          <a:custGeom>
            <a:avLst/>
            <a:gdLst>
              <a:gd name="T0" fmla="*/ 191 w 946"/>
              <a:gd name="T1" fmla="*/ 1856 h 1856"/>
              <a:gd name="T2" fmla="*/ 930 w 946"/>
              <a:gd name="T3" fmla="*/ 946 h 1856"/>
              <a:gd name="T4" fmla="*/ 0 w 946"/>
              <a:gd name="T5" fmla="*/ 16 h 1856"/>
              <a:gd name="T6" fmla="*/ 0 w 946"/>
              <a:gd name="T7" fmla="*/ 0 h 1856"/>
              <a:gd name="T8" fmla="*/ 669 w 946"/>
              <a:gd name="T9" fmla="*/ 277 h 1856"/>
              <a:gd name="T10" fmla="*/ 946 w 946"/>
              <a:gd name="T11" fmla="*/ 946 h 1856"/>
              <a:gd name="T12" fmla="*/ 669 w 946"/>
              <a:gd name="T13" fmla="*/ 1615 h 1856"/>
              <a:gd name="T14" fmla="*/ 259 w 946"/>
              <a:gd name="T15" fmla="*/ 1856 h 1856"/>
              <a:gd name="T16" fmla="*/ 191 w 946"/>
              <a:gd name="T17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6" h="1856">
                <a:moveTo>
                  <a:pt x="191" y="1856"/>
                </a:moveTo>
                <a:cubicBezTo>
                  <a:pt x="612" y="1768"/>
                  <a:pt x="930" y="1393"/>
                  <a:pt x="930" y="946"/>
                </a:cubicBezTo>
                <a:cubicBezTo>
                  <a:pt x="930" y="433"/>
                  <a:pt x="513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253" y="0"/>
                  <a:pt x="490" y="99"/>
                  <a:pt x="669" y="277"/>
                </a:cubicBezTo>
                <a:cubicBezTo>
                  <a:pt x="847" y="456"/>
                  <a:pt x="946" y="693"/>
                  <a:pt x="946" y="946"/>
                </a:cubicBezTo>
                <a:cubicBezTo>
                  <a:pt x="946" y="1199"/>
                  <a:pt x="847" y="1436"/>
                  <a:pt x="669" y="1615"/>
                </a:cubicBezTo>
                <a:cubicBezTo>
                  <a:pt x="553" y="1731"/>
                  <a:pt x="412" y="1813"/>
                  <a:pt x="259" y="1856"/>
                </a:cubicBezTo>
                <a:lnTo>
                  <a:pt x="191" y="1856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15" name="TextBox 7">
            <a:extLst>
              <a:ext uri="{FF2B5EF4-FFF2-40B4-BE49-F238E27FC236}">
                <a16:creationId xmlns:a16="http://schemas.microsoft.com/office/drawing/2014/main" id="{4A341FC3-C229-4BD6-8D8A-E7F457A66F60}"/>
              </a:ext>
            </a:extLst>
          </p:cNvPr>
          <p:cNvSpPr txBox="1">
            <a:spLocks/>
          </p:cNvSpPr>
          <p:nvPr/>
        </p:nvSpPr>
        <p:spPr>
          <a:xfrm>
            <a:off x="2652959" y="1946111"/>
            <a:ext cx="17863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23" dirty="0">
                <a:solidFill>
                  <a:schemeClr val="accent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Define Objectives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8074EC-E908-4560-82A0-6A52EECB2BBA}"/>
              </a:ext>
            </a:extLst>
          </p:cNvPr>
          <p:cNvCxnSpPr/>
          <p:nvPr/>
        </p:nvCxnSpPr>
        <p:spPr>
          <a:xfrm>
            <a:off x="4145347" y="1827876"/>
            <a:ext cx="0" cy="481632"/>
          </a:xfrm>
          <a:prstGeom prst="line">
            <a:avLst/>
          </a:prstGeom>
          <a:ln w="127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0">
            <a:extLst>
              <a:ext uri="{FF2B5EF4-FFF2-40B4-BE49-F238E27FC236}">
                <a16:creationId xmlns:a16="http://schemas.microsoft.com/office/drawing/2014/main" id="{E7E6A3CA-7E26-46D8-87E3-46088514BAE4}"/>
              </a:ext>
            </a:extLst>
          </p:cNvPr>
          <p:cNvSpPr txBox="1">
            <a:spLocks/>
          </p:cNvSpPr>
          <p:nvPr/>
        </p:nvSpPr>
        <p:spPr>
          <a:xfrm>
            <a:off x="3045420" y="2659342"/>
            <a:ext cx="16210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23" dirty="0">
                <a:solidFill>
                  <a:schemeClr val="accent2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Data Preparation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26111D0-0890-4477-856A-47C2CF297427}"/>
              </a:ext>
            </a:extLst>
          </p:cNvPr>
          <p:cNvCxnSpPr/>
          <p:nvPr/>
        </p:nvCxnSpPr>
        <p:spPr>
          <a:xfrm>
            <a:off x="4537809" y="2543994"/>
            <a:ext cx="0" cy="481632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3">
            <a:extLst>
              <a:ext uri="{FF2B5EF4-FFF2-40B4-BE49-F238E27FC236}">
                <a16:creationId xmlns:a16="http://schemas.microsoft.com/office/drawing/2014/main" id="{8FBE85DB-F7F5-4437-89FB-ADE4502E6F34}"/>
              </a:ext>
            </a:extLst>
          </p:cNvPr>
          <p:cNvSpPr txBox="1">
            <a:spLocks/>
          </p:cNvSpPr>
          <p:nvPr/>
        </p:nvSpPr>
        <p:spPr>
          <a:xfrm>
            <a:off x="3218370" y="3647230"/>
            <a:ext cx="1720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23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Modeling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649997B-8E9B-4484-A43C-CBBDEE344979}"/>
              </a:ext>
            </a:extLst>
          </p:cNvPr>
          <p:cNvCxnSpPr/>
          <p:nvPr/>
        </p:nvCxnSpPr>
        <p:spPr>
          <a:xfrm>
            <a:off x="4710759" y="3522840"/>
            <a:ext cx="0" cy="481632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6">
            <a:extLst>
              <a:ext uri="{FF2B5EF4-FFF2-40B4-BE49-F238E27FC236}">
                <a16:creationId xmlns:a16="http://schemas.microsoft.com/office/drawing/2014/main" id="{8E973A9C-4AE2-4557-AB9F-3A57FF129D9F}"/>
              </a:ext>
            </a:extLst>
          </p:cNvPr>
          <p:cNvSpPr txBox="1">
            <a:spLocks/>
          </p:cNvSpPr>
          <p:nvPr/>
        </p:nvSpPr>
        <p:spPr>
          <a:xfrm>
            <a:off x="3045420" y="4613172"/>
            <a:ext cx="1992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23" dirty="0">
                <a:solidFill>
                  <a:schemeClr val="accent4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Monitor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F3B625-DEAC-4667-9BCF-54BAF3DF1CFB}"/>
              </a:ext>
            </a:extLst>
          </p:cNvPr>
          <p:cNvCxnSpPr/>
          <p:nvPr/>
        </p:nvCxnSpPr>
        <p:spPr>
          <a:xfrm>
            <a:off x="4537809" y="4501685"/>
            <a:ext cx="0" cy="481632"/>
          </a:xfrm>
          <a:prstGeom prst="line">
            <a:avLst/>
          </a:prstGeom>
          <a:ln w="127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9">
            <a:extLst>
              <a:ext uri="{FF2B5EF4-FFF2-40B4-BE49-F238E27FC236}">
                <a16:creationId xmlns:a16="http://schemas.microsoft.com/office/drawing/2014/main" id="{926E801A-E77A-4879-8362-7385CF532317}"/>
              </a:ext>
            </a:extLst>
          </p:cNvPr>
          <p:cNvSpPr txBox="1">
            <a:spLocks/>
          </p:cNvSpPr>
          <p:nvPr/>
        </p:nvSpPr>
        <p:spPr>
          <a:xfrm>
            <a:off x="2652958" y="5351200"/>
            <a:ext cx="19714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-23" dirty="0">
                <a:solidFill>
                  <a:schemeClr val="accent6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Refinement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3EE970E-27A6-4EA4-83E5-6A816F414C93}"/>
              </a:ext>
            </a:extLst>
          </p:cNvPr>
          <p:cNvCxnSpPr/>
          <p:nvPr/>
        </p:nvCxnSpPr>
        <p:spPr>
          <a:xfrm>
            <a:off x="4145347" y="5217803"/>
            <a:ext cx="0" cy="481632"/>
          </a:xfrm>
          <a:prstGeom prst="line">
            <a:avLst/>
          </a:prstGeom>
          <a:ln w="127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8171FC-2231-46D9-9E4C-BB3977861997}"/>
              </a:ext>
            </a:extLst>
          </p:cNvPr>
          <p:cNvGrpSpPr/>
          <p:nvPr/>
        </p:nvGrpSpPr>
        <p:grpSpPr>
          <a:xfrm>
            <a:off x="12793" y="1766644"/>
            <a:ext cx="1989362" cy="3978723"/>
            <a:chOff x="12793" y="1766644"/>
            <a:chExt cx="1989362" cy="3978723"/>
          </a:xfrm>
        </p:grpSpPr>
        <p:sp>
          <p:nvSpPr>
            <p:cNvPr id="128" name="TextBox 22">
              <a:extLst>
                <a:ext uri="{FF2B5EF4-FFF2-40B4-BE49-F238E27FC236}">
                  <a16:creationId xmlns:a16="http://schemas.microsoft.com/office/drawing/2014/main" id="{FD9A6ECD-6B7B-4907-8E00-6A5E7111F652}"/>
                </a:ext>
              </a:extLst>
            </p:cNvPr>
            <p:cNvSpPr txBox="1">
              <a:spLocks/>
            </p:cNvSpPr>
            <p:nvPr/>
          </p:nvSpPr>
          <p:spPr>
            <a:xfrm>
              <a:off x="39396" y="3229193"/>
              <a:ext cx="151414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Garamond"/>
                  <a:sym typeface="Raleway"/>
                </a:rPr>
                <a:t>Predictive Analytics</a:t>
              </a:r>
            </a:p>
          </p:txBody>
        </p:sp>
        <p:sp>
          <p:nvSpPr>
            <p:cNvPr id="129" name="Freeform 1140">
              <a:extLst>
                <a:ext uri="{FF2B5EF4-FFF2-40B4-BE49-F238E27FC236}">
                  <a16:creationId xmlns:a16="http://schemas.microsoft.com/office/drawing/2014/main" id="{894CF5D9-CF51-4A70-B4EE-8E86F88D2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3" y="1766644"/>
              <a:ext cx="1989362" cy="3978723"/>
            </a:xfrm>
            <a:custGeom>
              <a:avLst/>
              <a:gdLst>
                <a:gd name="T0" fmla="*/ 0 w 660"/>
                <a:gd name="T1" fmla="*/ 1320 h 1320"/>
                <a:gd name="T2" fmla="*/ 0 w 660"/>
                <a:gd name="T3" fmla="*/ 1304 h 1320"/>
                <a:gd name="T4" fmla="*/ 644 w 660"/>
                <a:gd name="T5" fmla="*/ 660 h 1320"/>
                <a:gd name="T6" fmla="*/ 0 w 660"/>
                <a:gd name="T7" fmla="*/ 16 h 1320"/>
                <a:gd name="T8" fmla="*/ 0 w 660"/>
                <a:gd name="T9" fmla="*/ 0 h 1320"/>
                <a:gd name="T10" fmla="*/ 660 w 660"/>
                <a:gd name="T11" fmla="*/ 660 h 1320"/>
                <a:gd name="T12" fmla="*/ 0 w 660"/>
                <a:gd name="T13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1320">
                  <a:moveTo>
                    <a:pt x="0" y="1320"/>
                  </a:moveTo>
                  <a:cubicBezTo>
                    <a:pt x="0" y="1304"/>
                    <a:pt x="0" y="1304"/>
                    <a:pt x="0" y="1304"/>
                  </a:cubicBezTo>
                  <a:cubicBezTo>
                    <a:pt x="355" y="1304"/>
                    <a:pt x="644" y="1015"/>
                    <a:pt x="644" y="660"/>
                  </a:cubicBezTo>
                  <a:cubicBezTo>
                    <a:pt x="644" y="305"/>
                    <a:pt x="35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4" y="0"/>
                    <a:pt x="660" y="296"/>
                    <a:pt x="660" y="660"/>
                  </a:cubicBezTo>
                  <a:cubicBezTo>
                    <a:pt x="660" y="1024"/>
                    <a:pt x="364" y="1320"/>
                    <a:pt x="0" y="132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130" name="Freeform 1143">
            <a:extLst>
              <a:ext uri="{FF2B5EF4-FFF2-40B4-BE49-F238E27FC236}">
                <a16:creationId xmlns:a16="http://schemas.microsoft.com/office/drawing/2014/main" id="{9172AB11-CBC3-4A4F-A60F-6DC98531873D}"/>
              </a:ext>
            </a:extLst>
          </p:cNvPr>
          <p:cNvSpPr>
            <a:spLocks noEditPoints="1"/>
          </p:cNvSpPr>
          <p:nvPr/>
        </p:nvSpPr>
        <p:spPr bwMode="auto">
          <a:xfrm>
            <a:off x="979629" y="2055179"/>
            <a:ext cx="1271599" cy="24021"/>
          </a:xfrm>
          <a:custGeom>
            <a:avLst/>
            <a:gdLst>
              <a:gd name="T0" fmla="*/ 148 w 424"/>
              <a:gd name="T1" fmla="*/ 8 h 8"/>
              <a:gd name="T2" fmla="*/ 132 w 424"/>
              <a:gd name="T3" fmla="*/ 0 h 8"/>
              <a:gd name="T4" fmla="*/ 136 w 424"/>
              <a:gd name="T5" fmla="*/ 4 h 8"/>
              <a:gd name="T6" fmla="*/ 176 w 424"/>
              <a:gd name="T7" fmla="*/ 4 h 8"/>
              <a:gd name="T8" fmla="*/ 180 w 424"/>
              <a:gd name="T9" fmla="*/ 0 h 8"/>
              <a:gd name="T10" fmla="*/ 212 w 424"/>
              <a:gd name="T11" fmla="*/ 8 h 8"/>
              <a:gd name="T12" fmla="*/ 196 w 424"/>
              <a:gd name="T13" fmla="*/ 0 h 8"/>
              <a:gd name="T14" fmla="*/ 200 w 424"/>
              <a:gd name="T15" fmla="*/ 4 h 8"/>
              <a:gd name="T16" fmla="*/ 112 w 424"/>
              <a:gd name="T17" fmla="*/ 4 h 8"/>
              <a:gd name="T18" fmla="*/ 116 w 424"/>
              <a:gd name="T19" fmla="*/ 0 h 8"/>
              <a:gd name="T20" fmla="*/ 164 w 424"/>
              <a:gd name="T21" fmla="*/ 8 h 8"/>
              <a:gd name="T22" fmla="*/ 20 w 424"/>
              <a:gd name="T23" fmla="*/ 0 h 8"/>
              <a:gd name="T24" fmla="*/ 24 w 424"/>
              <a:gd name="T25" fmla="*/ 4 h 8"/>
              <a:gd name="T26" fmla="*/ 96 w 424"/>
              <a:gd name="T27" fmla="*/ 4 h 8"/>
              <a:gd name="T28" fmla="*/ 100 w 424"/>
              <a:gd name="T29" fmla="*/ 0 h 8"/>
              <a:gd name="T30" fmla="*/ 4 w 424"/>
              <a:gd name="T31" fmla="*/ 8 h 8"/>
              <a:gd name="T32" fmla="*/ 36 w 424"/>
              <a:gd name="T33" fmla="*/ 0 h 8"/>
              <a:gd name="T34" fmla="*/ 40 w 424"/>
              <a:gd name="T35" fmla="*/ 4 h 8"/>
              <a:gd name="T36" fmla="*/ 80 w 424"/>
              <a:gd name="T37" fmla="*/ 4 h 8"/>
              <a:gd name="T38" fmla="*/ 84 w 424"/>
              <a:gd name="T39" fmla="*/ 0 h 8"/>
              <a:gd name="T40" fmla="*/ 68 w 424"/>
              <a:gd name="T41" fmla="*/ 8 h 8"/>
              <a:gd name="T42" fmla="*/ 52 w 424"/>
              <a:gd name="T43" fmla="*/ 0 h 8"/>
              <a:gd name="T44" fmla="*/ 56 w 424"/>
              <a:gd name="T45" fmla="*/ 4 h 8"/>
              <a:gd name="T46" fmla="*/ 336 w 424"/>
              <a:gd name="T47" fmla="*/ 4 h 8"/>
              <a:gd name="T48" fmla="*/ 340 w 424"/>
              <a:gd name="T49" fmla="*/ 0 h 8"/>
              <a:gd name="T50" fmla="*/ 372 w 424"/>
              <a:gd name="T51" fmla="*/ 8 h 8"/>
              <a:gd name="T52" fmla="*/ 356 w 424"/>
              <a:gd name="T53" fmla="*/ 0 h 8"/>
              <a:gd name="T54" fmla="*/ 360 w 424"/>
              <a:gd name="T55" fmla="*/ 4 h 8"/>
              <a:gd name="T56" fmla="*/ 384 w 424"/>
              <a:gd name="T57" fmla="*/ 4 h 8"/>
              <a:gd name="T58" fmla="*/ 388 w 424"/>
              <a:gd name="T59" fmla="*/ 0 h 8"/>
              <a:gd name="T60" fmla="*/ 420 w 424"/>
              <a:gd name="T61" fmla="*/ 8 h 8"/>
              <a:gd name="T62" fmla="*/ 404 w 424"/>
              <a:gd name="T63" fmla="*/ 0 h 8"/>
              <a:gd name="T64" fmla="*/ 408 w 424"/>
              <a:gd name="T65" fmla="*/ 4 h 8"/>
              <a:gd name="T66" fmla="*/ 224 w 424"/>
              <a:gd name="T67" fmla="*/ 4 h 8"/>
              <a:gd name="T68" fmla="*/ 228 w 424"/>
              <a:gd name="T69" fmla="*/ 0 h 8"/>
              <a:gd name="T70" fmla="*/ 260 w 424"/>
              <a:gd name="T71" fmla="*/ 8 h 8"/>
              <a:gd name="T72" fmla="*/ 244 w 424"/>
              <a:gd name="T73" fmla="*/ 0 h 8"/>
              <a:gd name="T74" fmla="*/ 248 w 424"/>
              <a:gd name="T75" fmla="*/ 4 h 8"/>
              <a:gd name="T76" fmla="*/ 272 w 424"/>
              <a:gd name="T77" fmla="*/ 4 h 8"/>
              <a:gd name="T78" fmla="*/ 276 w 424"/>
              <a:gd name="T79" fmla="*/ 0 h 8"/>
              <a:gd name="T80" fmla="*/ 308 w 424"/>
              <a:gd name="T81" fmla="*/ 8 h 8"/>
              <a:gd name="T82" fmla="*/ 324 w 424"/>
              <a:gd name="T83" fmla="*/ 0 h 8"/>
              <a:gd name="T84" fmla="*/ 328 w 424"/>
              <a:gd name="T85" fmla="*/ 4 h 8"/>
              <a:gd name="T86" fmla="*/ 288 w 424"/>
              <a:gd name="T87" fmla="*/ 4 h 8"/>
              <a:gd name="T88" fmla="*/ 292 w 424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4" h="8"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7"/>
                  <a:pt x="146" y="8"/>
                  <a:pt x="148" y="8"/>
                </a:cubicBezTo>
                <a:cubicBezTo>
                  <a:pt x="150" y="8"/>
                  <a:pt x="152" y="7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7"/>
                  <a:pt x="130" y="8"/>
                  <a:pt x="132" y="8"/>
                </a:cubicBezTo>
                <a:cubicBezTo>
                  <a:pt x="134" y="8"/>
                  <a:pt x="136" y="7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7"/>
                  <a:pt x="178" y="8"/>
                  <a:pt x="180" y="8"/>
                </a:cubicBezTo>
                <a:cubicBezTo>
                  <a:pt x="182" y="8"/>
                  <a:pt x="184" y="7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7"/>
                  <a:pt x="210" y="8"/>
                  <a:pt x="212" y="8"/>
                </a:cubicBezTo>
                <a:cubicBezTo>
                  <a:pt x="214" y="8"/>
                  <a:pt x="216" y="7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7"/>
                  <a:pt x="194" y="8"/>
                  <a:pt x="196" y="8"/>
                </a:cubicBezTo>
                <a:cubicBezTo>
                  <a:pt x="198" y="8"/>
                  <a:pt x="200" y="7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7"/>
                  <a:pt x="114" y="8"/>
                  <a:pt x="116" y="8"/>
                </a:cubicBezTo>
                <a:cubicBezTo>
                  <a:pt x="118" y="8"/>
                  <a:pt x="120" y="7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7"/>
                  <a:pt x="162" y="8"/>
                  <a:pt x="164" y="8"/>
                </a:cubicBezTo>
                <a:cubicBezTo>
                  <a:pt x="166" y="8"/>
                  <a:pt x="168" y="7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7"/>
                  <a:pt x="18" y="8"/>
                  <a:pt x="20" y="8"/>
                </a:cubicBezTo>
                <a:cubicBezTo>
                  <a:pt x="22" y="8"/>
                  <a:pt x="24" y="7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7"/>
                  <a:pt x="98" y="8"/>
                  <a:pt x="100" y="8"/>
                </a:cubicBezTo>
                <a:cubicBezTo>
                  <a:pt x="102" y="8"/>
                  <a:pt x="104" y="7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6" y="8"/>
                  <a:pt x="8" y="7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7"/>
                  <a:pt x="34" y="8"/>
                  <a:pt x="36" y="8"/>
                </a:cubicBezTo>
                <a:cubicBezTo>
                  <a:pt x="38" y="8"/>
                  <a:pt x="40" y="7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7"/>
                  <a:pt x="82" y="8"/>
                  <a:pt x="84" y="8"/>
                </a:cubicBezTo>
                <a:cubicBezTo>
                  <a:pt x="86" y="8"/>
                  <a:pt x="88" y="7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7"/>
                  <a:pt x="66" y="8"/>
                  <a:pt x="68" y="8"/>
                </a:cubicBezTo>
                <a:cubicBezTo>
                  <a:pt x="70" y="8"/>
                  <a:pt x="72" y="7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7"/>
                  <a:pt x="50" y="8"/>
                  <a:pt x="52" y="8"/>
                </a:cubicBezTo>
                <a:cubicBezTo>
                  <a:pt x="54" y="8"/>
                  <a:pt x="56" y="7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40" y="0"/>
                </a:moveTo>
                <a:cubicBezTo>
                  <a:pt x="338" y="0"/>
                  <a:pt x="336" y="2"/>
                  <a:pt x="336" y="4"/>
                </a:cubicBezTo>
                <a:cubicBezTo>
                  <a:pt x="336" y="7"/>
                  <a:pt x="338" y="8"/>
                  <a:pt x="340" y="8"/>
                </a:cubicBezTo>
                <a:cubicBezTo>
                  <a:pt x="342" y="8"/>
                  <a:pt x="344" y="7"/>
                  <a:pt x="344" y="4"/>
                </a:cubicBezTo>
                <a:cubicBezTo>
                  <a:pt x="344" y="2"/>
                  <a:pt x="342" y="0"/>
                  <a:pt x="340" y="0"/>
                </a:cubicBezTo>
                <a:close/>
                <a:moveTo>
                  <a:pt x="372" y="0"/>
                </a:moveTo>
                <a:cubicBezTo>
                  <a:pt x="370" y="0"/>
                  <a:pt x="368" y="2"/>
                  <a:pt x="368" y="4"/>
                </a:cubicBezTo>
                <a:cubicBezTo>
                  <a:pt x="368" y="7"/>
                  <a:pt x="370" y="8"/>
                  <a:pt x="372" y="8"/>
                </a:cubicBezTo>
                <a:cubicBezTo>
                  <a:pt x="374" y="8"/>
                  <a:pt x="376" y="7"/>
                  <a:pt x="376" y="4"/>
                </a:cubicBezTo>
                <a:cubicBezTo>
                  <a:pt x="376" y="2"/>
                  <a:pt x="374" y="0"/>
                  <a:pt x="372" y="0"/>
                </a:cubicBezTo>
                <a:close/>
                <a:moveTo>
                  <a:pt x="356" y="0"/>
                </a:moveTo>
                <a:cubicBezTo>
                  <a:pt x="354" y="0"/>
                  <a:pt x="352" y="2"/>
                  <a:pt x="352" y="4"/>
                </a:cubicBezTo>
                <a:cubicBezTo>
                  <a:pt x="352" y="7"/>
                  <a:pt x="354" y="8"/>
                  <a:pt x="356" y="8"/>
                </a:cubicBezTo>
                <a:cubicBezTo>
                  <a:pt x="358" y="8"/>
                  <a:pt x="360" y="7"/>
                  <a:pt x="360" y="4"/>
                </a:cubicBezTo>
                <a:cubicBezTo>
                  <a:pt x="360" y="2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2"/>
                  <a:pt x="384" y="4"/>
                </a:cubicBezTo>
                <a:cubicBezTo>
                  <a:pt x="384" y="7"/>
                  <a:pt x="386" y="8"/>
                  <a:pt x="388" y="8"/>
                </a:cubicBezTo>
                <a:cubicBezTo>
                  <a:pt x="390" y="8"/>
                  <a:pt x="392" y="7"/>
                  <a:pt x="392" y="4"/>
                </a:cubicBezTo>
                <a:cubicBezTo>
                  <a:pt x="392" y="2"/>
                  <a:pt x="390" y="0"/>
                  <a:pt x="388" y="0"/>
                </a:cubicBezTo>
                <a:close/>
                <a:moveTo>
                  <a:pt x="420" y="0"/>
                </a:moveTo>
                <a:cubicBezTo>
                  <a:pt x="418" y="0"/>
                  <a:pt x="416" y="2"/>
                  <a:pt x="416" y="4"/>
                </a:cubicBezTo>
                <a:cubicBezTo>
                  <a:pt x="416" y="7"/>
                  <a:pt x="418" y="8"/>
                  <a:pt x="420" y="8"/>
                </a:cubicBezTo>
                <a:cubicBezTo>
                  <a:pt x="422" y="8"/>
                  <a:pt x="424" y="7"/>
                  <a:pt x="424" y="4"/>
                </a:cubicBezTo>
                <a:cubicBezTo>
                  <a:pt x="424" y="2"/>
                  <a:pt x="422" y="0"/>
                  <a:pt x="420" y="0"/>
                </a:cubicBezTo>
                <a:close/>
                <a:moveTo>
                  <a:pt x="404" y="0"/>
                </a:moveTo>
                <a:cubicBezTo>
                  <a:pt x="402" y="0"/>
                  <a:pt x="400" y="2"/>
                  <a:pt x="400" y="4"/>
                </a:cubicBezTo>
                <a:cubicBezTo>
                  <a:pt x="400" y="7"/>
                  <a:pt x="402" y="8"/>
                  <a:pt x="404" y="8"/>
                </a:cubicBezTo>
                <a:cubicBezTo>
                  <a:pt x="406" y="8"/>
                  <a:pt x="408" y="7"/>
                  <a:pt x="408" y="4"/>
                </a:cubicBezTo>
                <a:cubicBezTo>
                  <a:pt x="408" y="2"/>
                  <a:pt x="406" y="0"/>
                  <a:pt x="404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7"/>
                  <a:pt x="226" y="8"/>
                  <a:pt x="228" y="8"/>
                </a:cubicBezTo>
                <a:cubicBezTo>
                  <a:pt x="230" y="8"/>
                  <a:pt x="232" y="7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7"/>
                  <a:pt x="258" y="8"/>
                  <a:pt x="260" y="8"/>
                </a:cubicBezTo>
                <a:cubicBezTo>
                  <a:pt x="262" y="8"/>
                  <a:pt x="264" y="7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7"/>
                  <a:pt x="242" y="8"/>
                  <a:pt x="244" y="8"/>
                </a:cubicBezTo>
                <a:cubicBezTo>
                  <a:pt x="246" y="8"/>
                  <a:pt x="248" y="7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7"/>
                  <a:pt x="274" y="8"/>
                  <a:pt x="276" y="8"/>
                </a:cubicBezTo>
                <a:cubicBezTo>
                  <a:pt x="278" y="8"/>
                  <a:pt x="280" y="7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308" y="0"/>
                </a:moveTo>
                <a:cubicBezTo>
                  <a:pt x="306" y="0"/>
                  <a:pt x="304" y="2"/>
                  <a:pt x="304" y="4"/>
                </a:cubicBezTo>
                <a:cubicBezTo>
                  <a:pt x="304" y="7"/>
                  <a:pt x="306" y="8"/>
                  <a:pt x="308" y="8"/>
                </a:cubicBezTo>
                <a:cubicBezTo>
                  <a:pt x="310" y="8"/>
                  <a:pt x="312" y="7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324" y="0"/>
                </a:moveTo>
                <a:cubicBezTo>
                  <a:pt x="322" y="0"/>
                  <a:pt x="320" y="2"/>
                  <a:pt x="320" y="4"/>
                </a:cubicBezTo>
                <a:cubicBezTo>
                  <a:pt x="320" y="7"/>
                  <a:pt x="322" y="8"/>
                  <a:pt x="324" y="8"/>
                </a:cubicBezTo>
                <a:cubicBezTo>
                  <a:pt x="326" y="8"/>
                  <a:pt x="328" y="7"/>
                  <a:pt x="328" y="4"/>
                </a:cubicBezTo>
                <a:cubicBezTo>
                  <a:pt x="328" y="2"/>
                  <a:pt x="326" y="0"/>
                  <a:pt x="324" y="0"/>
                </a:cubicBezTo>
                <a:close/>
                <a:moveTo>
                  <a:pt x="292" y="0"/>
                </a:moveTo>
                <a:cubicBezTo>
                  <a:pt x="290" y="0"/>
                  <a:pt x="288" y="2"/>
                  <a:pt x="288" y="4"/>
                </a:cubicBezTo>
                <a:cubicBezTo>
                  <a:pt x="288" y="7"/>
                  <a:pt x="290" y="8"/>
                  <a:pt x="292" y="8"/>
                </a:cubicBezTo>
                <a:cubicBezTo>
                  <a:pt x="294" y="8"/>
                  <a:pt x="296" y="7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31" name="Freeform 1144">
            <a:extLst>
              <a:ext uri="{FF2B5EF4-FFF2-40B4-BE49-F238E27FC236}">
                <a16:creationId xmlns:a16="http://schemas.microsoft.com/office/drawing/2014/main" id="{208F6BBC-E621-4592-A9D0-2A191A4EA631}"/>
              </a:ext>
            </a:extLst>
          </p:cNvPr>
          <p:cNvSpPr>
            <a:spLocks noEditPoints="1"/>
          </p:cNvSpPr>
          <p:nvPr/>
        </p:nvSpPr>
        <p:spPr bwMode="auto">
          <a:xfrm>
            <a:off x="1697249" y="2772799"/>
            <a:ext cx="935309" cy="24021"/>
          </a:xfrm>
          <a:custGeom>
            <a:avLst/>
            <a:gdLst>
              <a:gd name="T0" fmla="*/ 96 w 312"/>
              <a:gd name="T1" fmla="*/ 4 h 8"/>
              <a:gd name="T2" fmla="*/ 104 w 312"/>
              <a:gd name="T3" fmla="*/ 4 h 8"/>
              <a:gd name="T4" fmla="*/ 116 w 312"/>
              <a:gd name="T5" fmla="*/ 0 h 8"/>
              <a:gd name="T6" fmla="*/ 116 w 312"/>
              <a:gd name="T7" fmla="*/ 8 h 8"/>
              <a:gd name="T8" fmla="*/ 116 w 312"/>
              <a:gd name="T9" fmla="*/ 0 h 8"/>
              <a:gd name="T10" fmla="*/ 128 w 312"/>
              <a:gd name="T11" fmla="*/ 4 h 8"/>
              <a:gd name="T12" fmla="*/ 136 w 312"/>
              <a:gd name="T13" fmla="*/ 4 h 8"/>
              <a:gd name="T14" fmla="*/ 84 w 312"/>
              <a:gd name="T15" fmla="*/ 0 h 8"/>
              <a:gd name="T16" fmla="*/ 84 w 312"/>
              <a:gd name="T17" fmla="*/ 8 h 8"/>
              <a:gd name="T18" fmla="*/ 84 w 312"/>
              <a:gd name="T19" fmla="*/ 0 h 8"/>
              <a:gd name="T20" fmla="*/ 144 w 312"/>
              <a:gd name="T21" fmla="*/ 4 h 8"/>
              <a:gd name="T22" fmla="*/ 152 w 312"/>
              <a:gd name="T23" fmla="*/ 4 h 8"/>
              <a:gd name="T24" fmla="*/ 68 w 312"/>
              <a:gd name="T25" fmla="*/ 0 h 8"/>
              <a:gd name="T26" fmla="*/ 68 w 312"/>
              <a:gd name="T27" fmla="*/ 8 h 8"/>
              <a:gd name="T28" fmla="*/ 68 w 312"/>
              <a:gd name="T29" fmla="*/ 0 h 8"/>
              <a:gd name="T30" fmla="*/ 16 w 312"/>
              <a:gd name="T31" fmla="*/ 4 h 8"/>
              <a:gd name="T32" fmla="*/ 24 w 312"/>
              <a:gd name="T33" fmla="*/ 4 h 8"/>
              <a:gd name="T34" fmla="*/ 4 w 312"/>
              <a:gd name="T35" fmla="*/ 0 h 8"/>
              <a:gd name="T36" fmla="*/ 4 w 312"/>
              <a:gd name="T37" fmla="*/ 8 h 8"/>
              <a:gd name="T38" fmla="*/ 4 w 312"/>
              <a:gd name="T39" fmla="*/ 0 h 8"/>
              <a:gd name="T40" fmla="*/ 48 w 312"/>
              <a:gd name="T41" fmla="*/ 4 h 8"/>
              <a:gd name="T42" fmla="*/ 56 w 312"/>
              <a:gd name="T43" fmla="*/ 4 h 8"/>
              <a:gd name="T44" fmla="*/ 36 w 312"/>
              <a:gd name="T45" fmla="*/ 0 h 8"/>
              <a:gd name="T46" fmla="*/ 36 w 312"/>
              <a:gd name="T47" fmla="*/ 8 h 8"/>
              <a:gd name="T48" fmla="*/ 36 w 312"/>
              <a:gd name="T49" fmla="*/ 0 h 8"/>
              <a:gd name="T50" fmla="*/ 160 w 312"/>
              <a:gd name="T51" fmla="*/ 4 h 8"/>
              <a:gd name="T52" fmla="*/ 168 w 312"/>
              <a:gd name="T53" fmla="*/ 4 h 8"/>
              <a:gd name="T54" fmla="*/ 276 w 312"/>
              <a:gd name="T55" fmla="*/ 0 h 8"/>
              <a:gd name="T56" fmla="*/ 276 w 312"/>
              <a:gd name="T57" fmla="*/ 8 h 8"/>
              <a:gd name="T58" fmla="*/ 276 w 312"/>
              <a:gd name="T59" fmla="*/ 0 h 8"/>
              <a:gd name="T60" fmla="*/ 288 w 312"/>
              <a:gd name="T61" fmla="*/ 4 h 8"/>
              <a:gd name="T62" fmla="*/ 296 w 312"/>
              <a:gd name="T63" fmla="*/ 4 h 8"/>
              <a:gd name="T64" fmla="*/ 180 w 312"/>
              <a:gd name="T65" fmla="*/ 0 h 8"/>
              <a:gd name="T66" fmla="*/ 180 w 312"/>
              <a:gd name="T67" fmla="*/ 8 h 8"/>
              <a:gd name="T68" fmla="*/ 180 w 312"/>
              <a:gd name="T69" fmla="*/ 0 h 8"/>
              <a:gd name="T70" fmla="*/ 304 w 312"/>
              <a:gd name="T71" fmla="*/ 4 h 8"/>
              <a:gd name="T72" fmla="*/ 312 w 312"/>
              <a:gd name="T73" fmla="*/ 4 h 8"/>
              <a:gd name="T74" fmla="*/ 260 w 312"/>
              <a:gd name="T75" fmla="*/ 0 h 8"/>
              <a:gd name="T76" fmla="*/ 260 w 312"/>
              <a:gd name="T77" fmla="*/ 8 h 8"/>
              <a:gd name="T78" fmla="*/ 260 w 312"/>
              <a:gd name="T79" fmla="*/ 0 h 8"/>
              <a:gd name="T80" fmla="*/ 192 w 312"/>
              <a:gd name="T81" fmla="*/ 4 h 8"/>
              <a:gd name="T82" fmla="*/ 200 w 312"/>
              <a:gd name="T83" fmla="*/ 4 h 8"/>
              <a:gd name="T84" fmla="*/ 244 w 312"/>
              <a:gd name="T85" fmla="*/ 0 h 8"/>
              <a:gd name="T86" fmla="*/ 244 w 312"/>
              <a:gd name="T87" fmla="*/ 8 h 8"/>
              <a:gd name="T88" fmla="*/ 244 w 312"/>
              <a:gd name="T89" fmla="*/ 0 h 8"/>
              <a:gd name="T90" fmla="*/ 208 w 312"/>
              <a:gd name="T91" fmla="*/ 4 h 8"/>
              <a:gd name="T92" fmla="*/ 216 w 312"/>
              <a:gd name="T93" fmla="*/ 4 h 8"/>
              <a:gd name="T94" fmla="*/ 228 w 312"/>
              <a:gd name="T95" fmla="*/ 0 h 8"/>
              <a:gd name="T96" fmla="*/ 228 w 312"/>
              <a:gd name="T97" fmla="*/ 8 h 8"/>
              <a:gd name="T98" fmla="*/ 228 w 312"/>
              <a:gd name="T9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8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32" name="Freeform 1145">
            <a:extLst>
              <a:ext uri="{FF2B5EF4-FFF2-40B4-BE49-F238E27FC236}">
                <a16:creationId xmlns:a16="http://schemas.microsoft.com/office/drawing/2014/main" id="{89EFC78A-3552-45EE-82D5-6BBDCF495ED8}"/>
              </a:ext>
            </a:extLst>
          </p:cNvPr>
          <p:cNvSpPr>
            <a:spLocks noEditPoints="1"/>
          </p:cNvSpPr>
          <p:nvPr/>
        </p:nvSpPr>
        <p:spPr bwMode="auto">
          <a:xfrm>
            <a:off x="1958473" y="3751645"/>
            <a:ext cx="839226" cy="24021"/>
          </a:xfrm>
          <a:custGeom>
            <a:avLst/>
            <a:gdLst>
              <a:gd name="T0" fmla="*/ 64 w 280"/>
              <a:gd name="T1" fmla="*/ 4 h 8"/>
              <a:gd name="T2" fmla="*/ 72 w 280"/>
              <a:gd name="T3" fmla="*/ 4 h 8"/>
              <a:gd name="T4" fmla="*/ 84 w 280"/>
              <a:gd name="T5" fmla="*/ 0 h 8"/>
              <a:gd name="T6" fmla="*/ 84 w 280"/>
              <a:gd name="T7" fmla="*/ 8 h 8"/>
              <a:gd name="T8" fmla="*/ 84 w 280"/>
              <a:gd name="T9" fmla="*/ 0 h 8"/>
              <a:gd name="T10" fmla="*/ 112 w 280"/>
              <a:gd name="T11" fmla="*/ 4 h 8"/>
              <a:gd name="T12" fmla="*/ 120 w 280"/>
              <a:gd name="T13" fmla="*/ 4 h 8"/>
              <a:gd name="T14" fmla="*/ 100 w 280"/>
              <a:gd name="T15" fmla="*/ 0 h 8"/>
              <a:gd name="T16" fmla="*/ 100 w 280"/>
              <a:gd name="T17" fmla="*/ 8 h 8"/>
              <a:gd name="T18" fmla="*/ 100 w 280"/>
              <a:gd name="T19" fmla="*/ 0 h 8"/>
              <a:gd name="T20" fmla="*/ 32 w 280"/>
              <a:gd name="T21" fmla="*/ 4 h 8"/>
              <a:gd name="T22" fmla="*/ 40 w 280"/>
              <a:gd name="T23" fmla="*/ 4 h 8"/>
              <a:gd name="T24" fmla="*/ 4 w 280"/>
              <a:gd name="T25" fmla="*/ 0 h 8"/>
              <a:gd name="T26" fmla="*/ 4 w 280"/>
              <a:gd name="T27" fmla="*/ 8 h 8"/>
              <a:gd name="T28" fmla="*/ 4 w 280"/>
              <a:gd name="T29" fmla="*/ 0 h 8"/>
              <a:gd name="T30" fmla="*/ 16 w 280"/>
              <a:gd name="T31" fmla="*/ 4 h 8"/>
              <a:gd name="T32" fmla="*/ 24 w 280"/>
              <a:gd name="T33" fmla="*/ 4 h 8"/>
              <a:gd name="T34" fmla="*/ 52 w 280"/>
              <a:gd name="T35" fmla="*/ 0 h 8"/>
              <a:gd name="T36" fmla="*/ 52 w 280"/>
              <a:gd name="T37" fmla="*/ 8 h 8"/>
              <a:gd name="T38" fmla="*/ 52 w 280"/>
              <a:gd name="T39" fmla="*/ 0 h 8"/>
              <a:gd name="T40" fmla="*/ 128 w 280"/>
              <a:gd name="T41" fmla="*/ 4 h 8"/>
              <a:gd name="T42" fmla="*/ 136 w 280"/>
              <a:gd name="T43" fmla="*/ 4 h 8"/>
              <a:gd name="T44" fmla="*/ 260 w 280"/>
              <a:gd name="T45" fmla="*/ 0 h 8"/>
              <a:gd name="T46" fmla="*/ 260 w 280"/>
              <a:gd name="T47" fmla="*/ 8 h 8"/>
              <a:gd name="T48" fmla="*/ 260 w 280"/>
              <a:gd name="T49" fmla="*/ 0 h 8"/>
              <a:gd name="T50" fmla="*/ 144 w 280"/>
              <a:gd name="T51" fmla="*/ 4 h 8"/>
              <a:gd name="T52" fmla="*/ 152 w 280"/>
              <a:gd name="T53" fmla="*/ 4 h 8"/>
              <a:gd name="T54" fmla="*/ 244 w 280"/>
              <a:gd name="T55" fmla="*/ 0 h 8"/>
              <a:gd name="T56" fmla="*/ 244 w 280"/>
              <a:gd name="T57" fmla="*/ 8 h 8"/>
              <a:gd name="T58" fmla="*/ 244 w 280"/>
              <a:gd name="T59" fmla="*/ 0 h 8"/>
              <a:gd name="T60" fmla="*/ 272 w 280"/>
              <a:gd name="T61" fmla="*/ 4 h 8"/>
              <a:gd name="T62" fmla="*/ 280 w 280"/>
              <a:gd name="T63" fmla="*/ 4 h 8"/>
              <a:gd name="T64" fmla="*/ 228 w 280"/>
              <a:gd name="T65" fmla="*/ 0 h 8"/>
              <a:gd name="T66" fmla="*/ 228 w 280"/>
              <a:gd name="T67" fmla="*/ 8 h 8"/>
              <a:gd name="T68" fmla="*/ 228 w 280"/>
              <a:gd name="T69" fmla="*/ 0 h 8"/>
              <a:gd name="T70" fmla="*/ 176 w 280"/>
              <a:gd name="T71" fmla="*/ 4 h 8"/>
              <a:gd name="T72" fmla="*/ 184 w 280"/>
              <a:gd name="T73" fmla="*/ 4 h 8"/>
              <a:gd name="T74" fmla="*/ 164 w 280"/>
              <a:gd name="T75" fmla="*/ 0 h 8"/>
              <a:gd name="T76" fmla="*/ 164 w 280"/>
              <a:gd name="T77" fmla="*/ 8 h 8"/>
              <a:gd name="T78" fmla="*/ 164 w 280"/>
              <a:gd name="T79" fmla="*/ 0 h 8"/>
              <a:gd name="T80" fmla="*/ 192 w 280"/>
              <a:gd name="T81" fmla="*/ 4 h 8"/>
              <a:gd name="T82" fmla="*/ 200 w 280"/>
              <a:gd name="T83" fmla="*/ 4 h 8"/>
              <a:gd name="T84" fmla="*/ 212 w 280"/>
              <a:gd name="T85" fmla="*/ 0 h 8"/>
              <a:gd name="T86" fmla="*/ 212 w 280"/>
              <a:gd name="T87" fmla="*/ 8 h 8"/>
              <a:gd name="T88" fmla="*/ 212 w 280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0" h="8"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33" name="Freeform 1146">
            <a:extLst>
              <a:ext uri="{FF2B5EF4-FFF2-40B4-BE49-F238E27FC236}">
                <a16:creationId xmlns:a16="http://schemas.microsoft.com/office/drawing/2014/main" id="{222CC584-A533-4F73-BA81-093DC3025D74}"/>
              </a:ext>
            </a:extLst>
          </p:cNvPr>
          <p:cNvSpPr>
            <a:spLocks noEditPoints="1"/>
          </p:cNvSpPr>
          <p:nvPr/>
        </p:nvSpPr>
        <p:spPr bwMode="auto">
          <a:xfrm>
            <a:off x="1697249" y="4718480"/>
            <a:ext cx="935309" cy="24021"/>
          </a:xfrm>
          <a:custGeom>
            <a:avLst/>
            <a:gdLst>
              <a:gd name="T0" fmla="*/ 96 w 312"/>
              <a:gd name="T1" fmla="*/ 4 h 8"/>
              <a:gd name="T2" fmla="*/ 104 w 312"/>
              <a:gd name="T3" fmla="*/ 4 h 8"/>
              <a:gd name="T4" fmla="*/ 84 w 312"/>
              <a:gd name="T5" fmla="*/ 0 h 8"/>
              <a:gd name="T6" fmla="*/ 84 w 312"/>
              <a:gd name="T7" fmla="*/ 8 h 8"/>
              <a:gd name="T8" fmla="*/ 84 w 312"/>
              <a:gd name="T9" fmla="*/ 0 h 8"/>
              <a:gd name="T10" fmla="*/ 112 w 312"/>
              <a:gd name="T11" fmla="*/ 4 h 8"/>
              <a:gd name="T12" fmla="*/ 120 w 312"/>
              <a:gd name="T13" fmla="*/ 4 h 8"/>
              <a:gd name="T14" fmla="*/ 132 w 312"/>
              <a:gd name="T15" fmla="*/ 0 h 8"/>
              <a:gd name="T16" fmla="*/ 132 w 312"/>
              <a:gd name="T17" fmla="*/ 8 h 8"/>
              <a:gd name="T18" fmla="*/ 132 w 312"/>
              <a:gd name="T19" fmla="*/ 0 h 8"/>
              <a:gd name="T20" fmla="*/ 32 w 312"/>
              <a:gd name="T21" fmla="*/ 4 h 8"/>
              <a:gd name="T22" fmla="*/ 40 w 312"/>
              <a:gd name="T23" fmla="*/ 4 h 8"/>
              <a:gd name="T24" fmla="*/ 20 w 312"/>
              <a:gd name="T25" fmla="*/ 0 h 8"/>
              <a:gd name="T26" fmla="*/ 20 w 312"/>
              <a:gd name="T27" fmla="*/ 8 h 8"/>
              <a:gd name="T28" fmla="*/ 20 w 312"/>
              <a:gd name="T29" fmla="*/ 0 h 8"/>
              <a:gd name="T30" fmla="*/ 0 w 312"/>
              <a:gd name="T31" fmla="*/ 4 h 8"/>
              <a:gd name="T32" fmla="*/ 8 w 312"/>
              <a:gd name="T33" fmla="*/ 4 h 8"/>
              <a:gd name="T34" fmla="*/ 52 w 312"/>
              <a:gd name="T35" fmla="*/ 0 h 8"/>
              <a:gd name="T36" fmla="*/ 52 w 312"/>
              <a:gd name="T37" fmla="*/ 8 h 8"/>
              <a:gd name="T38" fmla="*/ 52 w 312"/>
              <a:gd name="T39" fmla="*/ 0 h 8"/>
              <a:gd name="T40" fmla="*/ 64 w 312"/>
              <a:gd name="T41" fmla="*/ 4 h 8"/>
              <a:gd name="T42" fmla="*/ 72 w 312"/>
              <a:gd name="T43" fmla="*/ 4 h 8"/>
              <a:gd name="T44" fmla="*/ 148 w 312"/>
              <a:gd name="T45" fmla="*/ 0 h 8"/>
              <a:gd name="T46" fmla="*/ 148 w 312"/>
              <a:gd name="T47" fmla="*/ 8 h 8"/>
              <a:gd name="T48" fmla="*/ 148 w 312"/>
              <a:gd name="T49" fmla="*/ 0 h 8"/>
              <a:gd name="T50" fmla="*/ 192 w 312"/>
              <a:gd name="T51" fmla="*/ 4 h 8"/>
              <a:gd name="T52" fmla="*/ 200 w 312"/>
              <a:gd name="T53" fmla="*/ 4 h 8"/>
              <a:gd name="T54" fmla="*/ 276 w 312"/>
              <a:gd name="T55" fmla="*/ 0 h 8"/>
              <a:gd name="T56" fmla="*/ 276 w 312"/>
              <a:gd name="T57" fmla="*/ 8 h 8"/>
              <a:gd name="T58" fmla="*/ 276 w 312"/>
              <a:gd name="T59" fmla="*/ 0 h 8"/>
              <a:gd name="T60" fmla="*/ 160 w 312"/>
              <a:gd name="T61" fmla="*/ 4 h 8"/>
              <a:gd name="T62" fmla="*/ 168 w 312"/>
              <a:gd name="T63" fmla="*/ 4 h 8"/>
              <a:gd name="T64" fmla="*/ 292 w 312"/>
              <a:gd name="T65" fmla="*/ 0 h 8"/>
              <a:gd name="T66" fmla="*/ 292 w 312"/>
              <a:gd name="T67" fmla="*/ 8 h 8"/>
              <a:gd name="T68" fmla="*/ 292 w 312"/>
              <a:gd name="T69" fmla="*/ 0 h 8"/>
              <a:gd name="T70" fmla="*/ 304 w 312"/>
              <a:gd name="T71" fmla="*/ 4 h 8"/>
              <a:gd name="T72" fmla="*/ 312 w 312"/>
              <a:gd name="T73" fmla="*/ 4 h 8"/>
              <a:gd name="T74" fmla="*/ 260 w 312"/>
              <a:gd name="T75" fmla="*/ 0 h 8"/>
              <a:gd name="T76" fmla="*/ 260 w 312"/>
              <a:gd name="T77" fmla="*/ 8 h 8"/>
              <a:gd name="T78" fmla="*/ 260 w 312"/>
              <a:gd name="T79" fmla="*/ 0 h 8"/>
              <a:gd name="T80" fmla="*/ 240 w 312"/>
              <a:gd name="T81" fmla="*/ 4 h 8"/>
              <a:gd name="T82" fmla="*/ 248 w 312"/>
              <a:gd name="T83" fmla="*/ 4 h 8"/>
              <a:gd name="T84" fmla="*/ 212 w 312"/>
              <a:gd name="T85" fmla="*/ 0 h 8"/>
              <a:gd name="T86" fmla="*/ 212 w 312"/>
              <a:gd name="T87" fmla="*/ 8 h 8"/>
              <a:gd name="T88" fmla="*/ 212 w 312"/>
              <a:gd name="T89" fmla="*/ 0 h 8"/>
              <a:gd name="T90" fmla="*/ 176 w 312"/>
              <a:gd name="T91" fmla="*/ 4 h 8"/>
              <a:gd name="T92" fmla="*/ 184 w 312"/>
              <a:gd name="T93" fmla="*/ 4 h 8"/>
              <a:gd name="T94" fmla="*/ 228 w 312"/>
              <a:gd name="T95" fmla="*/ 0 h 8"/>
              <a:gd name="T96" fmla="*/ 228 w 312"/>
              <a:gd name="T97" fmla="*/ 8 h 8"/>
              <a:gd name="T98" fmla="*/ 228 w 312"/>
              <a:gd name="T9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8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34" name="Freeform 1147">
            <a:extLst>
              <a:ext uri="{FF2B5EF4-FFF2-40B4-BE49-F238E27FC236}">
                <a16:creationId xmlns:a16="http://schemas.microsoft.com/office/drawing/2014/main" id="{C343F1A5-80C9-4288-875A-59366C17DD9D}"/>
              </a:ext>
            </a:extLst>
          </p:cNvPr>
          <p:cNvSpPr>
            <a:spLocks noEditPoints="1"/>
          </p:cNvSpPr>
          <p:nvPr/>
        </p:nvSpPr>
        <p:spPr bwMode="auto">
          <a:xfrm>
            <a:off x="979629" y="5448110"/>
            <a:ext cx="1271599" cy="24021"/>
          </a:xfrm>
          <a:custGeom>
            <a:avLst/>
            <a:gdLst>
              <a:gd name="T0" fmla="*/ 132 w 424"/>
              <a:gd name="T1" fmla="*/ 8 h 8"/>
              <a:gd name="T2" fmla="*/ 148 w 424"/>
              <a:gd name="T3" fmla="*/ 0 h 8"/>
              <a:gd name="T4" fmla="*/ 152 w 424"/>
              <a:gd name="T5" fmla="*/ 4 h 8"/>
              <a:gd name="T6" fmla="*/ 112 w 424"/>
              <a:gd name="T7" fmla="*/ 4 h 8"/>
              <a:gd name="T8" fmla="*/ 116 w 424"/>
              <a:gd name="T9" fmla="*/ 0 h 8"/>
              <a:gd name="T10" fmla="*/ 100 w 424"/>
              <a:gd name="T11" fmla="*/ 8 h 8"/>
              <a:gd name="T12" fmla="*/ 164 w 424"/>
              <a:gd name="T13" fmla="*/ 0 h 8"/>
              <a:gd name="T14" fmla="*/ 168 w 424"/>
              <a:gd name="T15" fmla="*/ 4 h 8"/>
              <a:gd name="T16" fmla="*/ 192 w 424"/>
              <a:gd name="T17" fmla="*/ 4 h 8"/>
              <a:gd name="T18" fmla="*/ 196 w 424"/>
              <a:gd name="T19" fmla="*/ 0 h 8"/>
              <a:gd name="T20" fmla="*/ 36 w 424"/>
              <a:gd name="T21" fmla="*/ 8 h 8"/>
              <a:gd name="T22" fmla="*/ 20 w 424"/>
              <a:gd name="T23" fmla="*/ 0 h 8"/>
              <a:gd name="T24" fmla="*/ 24 w 424"/>
              <a:gd name="T25" fmla="*/ 4 h 8"/>
              <a:gd name="T26" fmla="*/ 0 w 424"/>
              <a:gd name="T27" fmla="*/ 4 h 8"/>
              <a:gd name="T28" fmla="*/ 4 w 424"/>
              <a:gd name="T29" fmla="*/ 0 h 8"/>
              <a:gd name="T30" fmla="*/ 212 w 424"/>
              <a:gd name="T31" fmla="*/ 8 h 8"/>
              <a:gd name="T32" fmla="*/ 84 w 424"/>
              <a:gd name="T33" fmla="*/ 0 h 8"/>
              <a:gd name="T34" fmla="*/ 88 w 424"/>
              <a:gd name="T35" fmla="*/ 4 h 8"/>
              <a:gd name="T36" fmla="*/ 48 w 424"/>
              <a:gd name="T37" fmla="*/ 4 h 8"/>
              <a:gd name="T38" fmla="*/ 52 w 424"/>
              <a:gd name="T39" fmla="*/ 0 h 8"/>
              <a:gd name="T40" fmla="*/ 68 w 424"/>
              <a:gd name="T41" fmla="*/ 8 h 8"/>
              <a:gd name="T42" fmla="*/ 180 w 424"/>
              <a:gd name="T43" fmla="*/ 0 h 8"/>
              <a:gd name="T44" fmla="*/ 184 w 424"/>
              <a:gd name="T45" fmla="*/ 4 h 8"/>
              <a:gd name="T46" fmla="*/ 336 w 424"/>
              <a:gd name="T47" fmla="*/ 4 h 8"/>
              <a:gd name="T48" fmla="*/ 340 w 424"/>
              <a:gd name="T49" fmla="*/ 0 h 8"/>
              <a:gd name="T50" fmla="*/ 228 w 424"/>
              <a:gd name="T51" fmla="*/ 8 h 8"/>
              <a:gd name="T52" fmla="*/ 356 w 424"/>
              <a:gd name="T53" fmla="*/ 0 h 8"/>
              <a:gd name="T54" fmla="*/ 360 w 424"/>
              <a:gd name="T55" fmla="*/ 4 h 8"/>
              <a:gd name="T56" fmla="*/ 384 w 424"/>
              <a:gd name="T57" fmla="*/ 4 h 8"/>
              <a:gd name="T58" fmla="*/ 388 w 424"/>
              <a:gd name="T59" fmla="*/ 0 h 8"/>
              <a:gd name="T60" fmla="*/ 404 w 424"/>
              <a:gd name="T61" fmla="*/ 8 h 8"/>
              <a:gd name="T62" fmla="*/ 420 w 424"/>
              <a:gd name="T63" fmla="*/ 0 h 8"/>
              <a:gd name="T64" fmla="*/ 424 w 424"/>
              <a:gd name="T65" fmla="*/ 4 h 8"/>
              <a:gd name="T66" fmla="*/ 368 w 424"/>
              <a:gd name="T67" fmla="*/ 4 h 8"/>
              <a:gd name="T68" fmla="*/ 372 w 424"/>
              <a:gd name="T69" fmla="*/ 0 h 8"/>
              <a:gd name="T70" fmla="*/ 260 w 424"/>
              <a:gd name="T71" fmla="*/ 8 h 8"/>
              <a:gd name="T72" fmla="*/ 276 w 424"/>
              <a:gd name="T73" fmla="*/ 0 h 8"/>
              <a:gd name="T74" fmla="*/ 280 w 424"/>
              <a:gd name="T75" fmla="*/ 4 h 8"/>
              <a:gd name="T76" fmla="*/ 240 w 424"/>
              <a:gd name="T77" fmla="*/ 4 h 8"/>
              <a:gd name="T78" fmla="*/ 244 w 424"/>
              <a:gd name="T79" fmla="*/ 0 h 8"/>
              <a:gd name="T80" fmla="*/ 324 w 424"/>
              <a:gd name="T81" fmla="*/ 8 h 8"/>
              <a:gd name="T82" fmla="*/ 308 w 424"/>
              <a:gd name="T83" fmla="*/ 0 h 8"/>
              <a:gd name="T84" fmla="*/ 312 w 424"/>
              <a:gd name="T85" fmla="*/ 4 h 8"/>
              <a:gd name="T86" fmla="*/ 288 w 424"/>
              <a:gd name="T87" fmla="*/ 4 h 8"/>
              <a:gd name="T88" fmla="*/ 292 w 424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4" h="8">
                <a:moveTo>
                  <a:pt x="132" y="0"/>
                </a:moveTo>
                <a:cubicBezTo>
                  <a:pt x="130" y="0"/>
                  <a:pt x="128" y="1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1"/>
                  <a:pt x="134" y="0"/>
                  <a:pt x="132" y="0"/>
                </a:cubicBezTo>
                <a:close/>
                <a:moveTo>
                  <a:pt x="148" y="0"/>
                </a:moveTo>
                <a:cubicBezTo>
                  <a:pt x="146" y="0"/>
                  <a:pt x="144" y="1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1"/>
                  <a:pt x="150" y="0"/>
                  <a:pt x="148" y="0"/>
                </a:cubicBezTo>
                <a:close/>
                <a:moveTo>
                  <a:pt x="116" y="0"/>
                </a:move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1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1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1"/>
                  <a:pt x="102" y="0"/>
                  <a:pt x="100" y="0"/>
                </a:cubicBezTo>
                <a:close/>
                <a:moveTo>
                  <a:pt x="164" y="0"/>
                </a:moveTo>
                <a:cubicBezTo>
                  <a:pt x="162" y="0"/>
                  <a:pt x="160" y="1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1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1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1"/>
                  <a:pt x="198" y="0"/>
                  <a:pt x="196" y="0"/>
                </a:cubicBezTo>
                <a:close/>
                <a:moveTo>
                  <a:pt x="36" y="0"/>
                </a:moveTo>
                <a:cubicBezTo>
                  <a:pt x="34" y="0"/>
                  <a:pt x="32" y="1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1"/>
                  <a:pt x="38" y="0"/>
                  <a:pt x="36" y="0"/>
                </a:cubicBezTo>
                <a:close/>
                <a:moveTo>
                  <a:pt x="20" y="0"/>
                </a:moveTo>
                <a:cubicBezTo>
                  <a:pt x="18" y="0"/>
                  <a:pt x="16" y="1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1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1"/>
                  <a:pt x="6" y="0"/>
                  <a:pt x="4" y="0"/>
                </a:cubicBezTo>
                <a:close/>
                <a:moveTo>
                  <a:pt x="212" y="0"/>
                </a:moveTo>
                <a:cubicBezTo>
                  <a:pt x="210" y="0"/>
                  <a:pt x="208" y="1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1"/>
                  <a:pt x="214" y="0"/>
                  <a:pt x="212" y="0"/>
                </a:cubicBezTo>
                <a:close/>
                <a:moveTo>
                  <a:pt x="84" y="0"/>
                </a:moveTo>
                <a:cubicBezTo>
                  <a:pt x="82" y="0"/>
                  <a:pt x="80" y="1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1"/>
                  <a:pt x="86" y="0"/>
                  <a:pt x="84" y="0"/>
                </a:cubicBezTo>
                <a:close/>
                <a:moveTo>
                  <a:pt x="52" y="0"/>
                </a:moveTo>
                <a:cubicBezTo>
                  <a:pt x="50" y="0"/>
                  <a:pt x="48" y="1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1"/>
                  <a:pt x="54" y="0"/>
                  <a:pt x="52" y="0"/>
                </a:cubicBezTo>
                <a:close/>
                <a:moveTo>
                  <a:pt x="68" y="0"/>
                </a:moveTo>
                <a:cubicBezTo>
                  <a:pt x="66" y="0"/>
                  <a:pt x="64" y="1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1"/>
                  <a:pt x="70" y="0"/>
                  <a:pt x="68" y="0"/>
                </a:cubicBezTo>
                <a:close/>
                <a:moveTo>
                  <a:pt x="180" y="0"/>
                </a:moveTo>
                <a:cubicBezTo>
                  <a:pt x="178" y="0"/>
                  <a:pt x="176" y="1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1"/>
                  <a:pt x="182" y="0"/>
                  <a:pt x="180" y="0"/>
                </a:cubicBezTo>
                <a:close/>
                <a:moveTo>
                  <a:pt x="340" y="0"/>
                </a:moveTo>
                <a:cubicBezTo>
                  <a:pt x="338" y="0"/>
                  <a:pt x="336" y="1"/>
                  <a:pt x="336" y="4"/>
                </a:cubicBezTo>
                <a:cubicBezTo>
                  <a:pt x="336" y="6"/>
                  <a:pt x="338" y="8"/>
                  <a:pt x="340" y="8"/>
                </a:cubicBezTo>
                <a:cubicBezTo>
                  <a:pt x="342" y="8"/>
                  <a:pt x="344" y="6"/>
                  <a:pt x="344" y="4"/>
                </a:cubicBezTo>
                <a:cubicBezTo>
                  <a:pt x="344" y="1"/>
                  <a:pt x="342" y="0"/>
                  <a:pt x="340" y="0"/>
                </a:cubicBezTo>
                <a:close/>
                <a:moveTo>
                  <a:pt x="228" y="0"/>
                </a:moveTo>
                <a:cubicBezTo>
                  <a:pt x="226" y="0"/>
                  <a:pt x="224" y="1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1"/>
                  <a:pt x="230" y="0"/>
                  <a:pt x="228" y="0"/>
                </a:cubicBezTo>
                <a:close/>
                <a:moveTo>
                  <a:pt x="356" y="0"/>
                </a:moveTo>
                <a:cubicBezTo>
                  <a:pt x="354" y="0"/>
                  <a:pt x="352" y="1"/>
                  <a:pt x="352" y="4"/>
                </a:cubicBezTo>
                <a:cubicBezTo>
                  <a:pt x="352" y="6"/>
                  <a:pt x="354" y="8"/>
                  <a:pt x="356" y="8"/>
                </a:cubicBezTo>
                <a:cubicBezTo>
                  <a:pt x="358" y="8"/>
                  <a:pt x="360" y="6"/>
                  <a:pt x="360" y="4"/>
                </a:cubicBezTo>
                <a:cubicBezTo>
                  <a:pt x="360" y="1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1"/>
                  <a:pt x="384" y="4"/>
                </a:cubicBezTo>
                <a:cubicBezTo>
                  <a:pt x="384" y="6"/>
                  <a:pt x="386" y="8"/>
                  <a:pt x="388" y="8"/>
                </a:cubicBezTo>
                <a:cubicBezTo>
                  <a:pt x="390" y="8"/>
                  <a:pt x="392" y="6"/>
                  <a:pt x="392" y="4"/>
                </a:cubicBezTo>
                <a:cubicBezTo>
                  <a:pt x="392" y="1"/>
                  <a:pt x="390" y="0"/>
                  <a:pt x="388" y="0"/>
                </a:cubicBezTo>
                <a:close/>
                <a:moveTo>
                  <a:pt x="404" y="0"/>
                </a:moveTo>
                <a:cubicBezTo>
                  <a:pt x="402" y="0"/>
                  <a:pt x="400" y="1"/>
                  <a:pt x="400" y="4"/>
                </a:cubicBezTo>
                <a:cubicBezTo>
                  <a:pt x="400" y="6"/>
                  <a:pt x="402" y="8"/>
                  <a:pt x="404" y="8"/>
                </a:cubicBezTo>
                <a:cubicBezTo>
                  <a:pt x="406" y="8"/>
                  <a:pt x="408" y="6"/>
                  <a:pt x="408" y="4"/>
                </a:cubicBezTo>
                <a:cubicBezTo>
                  <a:pt x="408" y="1"/>
                  <a:pt x="406" y="0"/>
                  <a:pt x="404" y="0"/>
                </a:cubicBezTo>
                <a:close/>
                <a:moveTo>
                  <a:pt x="420" y="0"/>
                </a:moveTo>
                <a:cubicBezTo>
                  <a:pt x="418" y="0"/>
                  <a:pt x="416" y="1"/>
                  <a:pt x="416" y="4"/>
                </a:cubicBezTo>
                <a:cubicBezTo>
                  <a:pt x="416" y="6"/>
                  <a:pt x="418" y="8"/>
                  <a:pt x="420" y="8"/>
                </a:cubicBezTo>
                <a:cubicBezTo>
                  <a:pt x="422" y="8"/>
                  <a:pt x="424" y="6"/>
                  <a:pt x="424" y="4"/>
                </a:cubicBezTo>
                <a:cubicBezTo>
                  <a:pt x="424" y="1"/>
                  <a:pt x="422" y="0"/>
                  <a:pt x="420" y="0"/>
                </a:cubicBezTo>
                <a:close/>
                <a:moveTo>
                  <a:pt x="372" y="0"/>
                </a:moveTo>
                <a:cubicBezTo>
                  <a:pt x="370" y="0"/>
                  <a:pt x="368" y="1"/>
                  <a:pt x="368" y="4"/>
                </a:cubicBezTo>
                <a:cubicBezTo>
                  <a:pt x="368" y="6"/>
                  <a:pt x="370" y="8"/>
                  <a:pt x="372" y="8"/>
                </a:cubicBezTo>
                <a:cubicBezTo>
                  <a:pt x="374" y="8"/>
                  <a:pt x="376" y="6"/>
                  <a:pt x="376" y="4"/>
                </a:cubicBezTo>
                <a:cubicBezTo>
                  <a:pt x="376" y="1"/>
                  <a:pt x="374" y="0"/>
                  <a:pt x="372" y="0"/>
                </a:cubicBezTo>
                <a:close/>
                <a:moveTo>
                  <a:pt x="260" y="0"/>
                </a:moveTo>
                <a:cubicBezTo>
                  <a:pt x="258" y="0"/>
                  <a:pt x="256" y="1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1"/>
                  <a:pt x="262" y="0"/>
                  <a:pt x="260" y="0"/>
                </a:cubicBezTo>
                <a:close/>
                <a:moveTo>
                  <a:pt x="276" y="0"/>
                </a:moveTo>
                <a:cubicBezTo>
                  <a:pt x="274" y="0"/>
                  <a:pt x="272" y="1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1"/>
                  <a:pt x="278" y="0"/>
                  <a:pt x="276" y="0"/>
                </a:cubicBezTo>
                <a:close/>
                <a:moveTo>
                  <a:pt x="244" y="0"/>
                </a:moveTo>
                <a:cubicBezTo>
                  <a:pt x="242" y="0"/>
                  <a:pt x="240" y="1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1"/>
                  <a:pt x="246" y="0"/>
                  <a:pt x="244" y="0"/>
                </a:cubicBezTo>
                <a:close/>
                <a:moveTo>
                  <a:pt x="324" y="0"/>
                </a:moveTo>
                <a:cubicBezTo>
                  <a:pt x="322" y="0"/>
                  <a:pt x="320" y="1"/>
                  <a:pt x="320" y="4"/>
                </a:cubicBezTo>
                <a:cubicBezTo>
                  <a:pt x="320" y="6"/>
                  <a:pt x="322" y="8"/>
                  <a:pt x="324" y="8"/>
                </a:cubicBezTo>
                <a:cubicBezTo>
                  <a:pt x="326" y="8"/>
                  <a:pt x="328" y="6"/>
                  <a:pt x="328" y="4"/>
                </a:cubicBezTo>
                <a:cubicBezTo>
                  <a:pt x="328" y="1"/>
                  <a:pt x="326" y="0"/>
                  <a:pt x="324" y="0"/>
                </a:cubicBezTo>
                <a:close/>
                <a:moveTo>
                  <a:pt x="308" y="0"/>
                </a:moveTo>
                <a:cubicBezTo>
                  <a:pt x="306" y="0"/>
                  <a:pt x="304" y="1"/>
                  <a:pt x="304" y="4"/>
                </a:cubicBezTo>
                <a:cubicBezTo>
                  <a:pt x="304" y="6"/>
                  <a:pt x="306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1"/>
                  <a:pt x="310" y="0"/>
                  <a:pt x="308" y="0"/>
                </a:cubicBezTo>
                <a:close/>
                <a:moveTo>
                  <a:pt x="292" y="0"/>
                </a:moveTo>
                <a:cubicBezTo>
                  <a:pt x="290" y="0"/>
                  <a:pt x="288" y="1"/>
                  <a:pt x="288" y="4"/>
                </a:cubicBezTo>
                <a:cubicBezTo>
                  <a:pt x="288" y="6"/>
                  <a:pt x="290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1"/>
                  <a:pt x="294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4FFA5F1-6B3D-4F2F-91AA-89C5DC30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500" y="5186885"/>
            <a:ext cx="541969" cy="54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FADB1B-969F-484F-9B4C-ABB04B957258}"/>
              </a:ext>
            </a:extLst>
          </p:cNvPr>
          <p:cNvGrpSpPr/>
          <p:nvPr/>
        </p:nvGrpSpPr>
        <p:grpSpPr>
          <a:xfrm>
            <a:off x="1787326" y="3580496"/>
            <a:ext cx="366317" cy="366317"/>
            <a:chOff x="1787326" y="3580496"/>
            <a:chExt cx="366317" cy="36631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B260FF-BC28-4B86-B085-D92D92C9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336" y="3592507"/>
              <a:ext cx="342296" cy="342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37" name="Freeform 1150">
              <a:extLst>
                <a:ext uri="{FF2B5EF4-FFF2-40B4-BE49-F238E27FC236}">
                  <a16:creationId xmlns:a16="http://schemas.microsoft.com/office/drawing/2014/main" id="{2A9FC34E-D526-4E7E-89E3-E5D274F74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7326" y="3580496"/>
              <a:ext cx="366317" cy="366317"/>
            </a:xfrm>
            <a:custGeom>
              <a:avLst/>
              <a:gdLst>
                <a:gd name="T0" fmla="*/ 61 w 122"/>
                <a:gd name="T1" fmla="*/ 122 h 122"/>
                <a:gd name="T2" fmla="*/ 61 w 122"/>
                <a:gd name="T3" fmla="*/ 122 h 122"/>
                <a:gd name="T4" fmla="*/ 61 w 122"/>
                <a:gd name="T5" fmla="*/ 122 h 122"/>
                <a:gd name="T6" fmla="*/ 0 w 122"/>
                <a:gd name="T7" fmla="*/ 61 h 122"/>
                <a:gd name="T8" fmla="*/ 18 w 122"/>
                <a:gd name="T9" fmla="*/ 18 h 122"/>
                <a:gd name="T10" fmla="*/ 61 w 122"/>
                <a:gd name="T11" fmla="*/ 0 h 122"/>
                <a:gd name="T12" fmla="*/ 122 w 122"/>
                <a:gd name="T13" fmla="*/ 61 h 122"/>
                <a:gd name="T14" fmla="*/ 61 w 122"/>
                <a:gd name="T15" fmla="*/ 122 h 122"/>
                <a:gd name="T16" fmla="*/ 61 w 122"/>
                <a:gd name="T17" fmla="*/ 8 h 122"/>
                <a:gd name="T18" fmla="*/ 24 w 122"/>
                <a:gd name="T19" fmla="*/ 24 h 122"/>
                <a:gd name="T20" fmla="*/ 8 w 122"/>
                <a:gd name="T21" fmla="*/ 61 h 122"/>
                <a:gd name="T22" fmla="*/ 61 w 122"/>
                <a:gd name="T23" fmla="*/ 114 h 122"/>
                <a:gd name="T24" fmla="*/ 61 w 122"/>
                <a:gd name="T25" fmla="*/ 114 h 122"/>
                <a:gd name="T26" fmla="*/ 114 w 122"/>
                <a:gd name="T27" fmla="*/ 61 h 122"/>
                <a:gd name="T28" fmla="*/ 61 w 122"/>
                <a:gd name="T2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61" y="122"/>
                  </a:move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27" y="122"/>
                    <a:pt x="0" y="95"/>
                    <a:pt x="0" y="61"/>
                  </a:cubicBezTo>
                  <a:cubicBezTo>
                    <a:pt x="0" y="45"/>
                    <a:pt x="7" y="30"/>
                    <a:pt x="18" y="18"/>
                  </a:cubicBezTo>
                  <a:cubicBezTo>
                    <a:pt x="30" y="7"/>
                    <a:pt x="45" y="0"/>
                    <a:pt x="61" y="0"/>
                  </a:cubicBezTo>
                  <a:cubicBezTo>
                    <a:pt x="94" y="0"/>
                    <a:pt x="122" y="28"/>
                    <a:pt x="122" y="61"/>
                  </a:cubicBezTo>
                  <a:cubicBezTo>
                    <a:pt x="122" y="95"/>
                    <a:pt x="94" y="122"/>
                    <a:pt x="61" y="122"/>
                  </a:cubicBezTo>
                  <a:close/>
                  <a:moveTo>
                    <a:pt x="61" y="8"/>
                  </a:moveTo>
                  <a:cubicBezTo>
                    <a:pt x="47" y="8"/>
                    <a:pt x="34" y="14"/>
                    <a:pt x="24" y="24"/>
                  </a:cubicBezTo>
                  <a:cubicBezTo>
                    <a:pt x="14" y="34"/>
                    <a:pt x="8" y="47"/>
                    <a:pt x="8" y="61"/>
                  </a:cubicBezTo>
                  <a:cubicBezTo>
                    <a:pt x="8" y="90"/>
                    <a:pt x="32" y="114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90" y="114"/>
                    <a:pt x="114" y="90"/>
                    <a:pt x="114" y="61"/>
                  </a:cubicBezTo>
                  <a:cubicBezTo>
                    <a:pt x="114" y="32"/>
                    <a:pt x="90" y="8"/>
                    <a:pt x="61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70F605-B3E4-4454-8BC0-7921BF623829}"/>
              </a:ext>
            </a:extLst>
          </p:cNvPr>
          <p:cNvGrpSpPr/>
          <p:nvPr/>
        </p:nvGrpSpPr>
        <p:grpSpPr>
          <a:xfrm>
            <a:off x="1499077" y="4547332"/>
            <a:ext cx="402348" cy="390338"/>
            <a:chOff x="1499077" y="4547332"/>
            <a:chExt cx="402348" cy="390338"/>
          </a:xfrm>
        </p:grpSpPr>
        <p:sp>
          <p:nvSpPr>
            <p:cNvPr id="138" name="Freeform 1151">
              <a:extLst>
                <a:ext uri="{FF2B5EF4-FFF2-40B4-BE49-F238E27FC236}">
                  <a16:creationId xmlns:a16="http://schemas.microsoft.com/office/drawing/2014/main" id="{EEBBDF4D-3C5D-470E-BE13-E61A58F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091" y="4547332"/>
              <a:ext cx="387334" cy="390338"/>
            </a:xfrm>
            <a:custGeom>
              <a:avLst/>
              <a:gdLst>
                <a:gd name="T0" fmla="*/ 36 w 129"/>
                <a:gd name="T1" fmla="*/ 114 h 130"/>
                <a:gd name="T2" fmla="*/ 114 w 129"/>
                <a:gd name="T3" fmla="*/ 93 h 130"/>
                <a:gd name="T4" fmla="*/ 93 w 129"/>
                <a:gd name="T5" fmla="*/ 16 h 130"/>
                <a:gd name="T6" fmla="*/ 16 w 129"/>
                <a:gd name="T7" fmla="*/ 37 h 130"/>
                <a:gd name="T8" fmla="*/ 36 w 129"/>
                <a:gd name="T9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30">
                  <a:moveTo>
                    <a:pt x="36" y="114"/>
                  </a:moveTo>
                  <a:cubicBezTo>
                    <a:pt x="63" y="130"/>
                    <a:pt x="98" y="121"/>
                    <a:pt x="114" y="93"/>
                  </a:cubicBezTo>
                  <a:cubicBezTo>
                    <a:pt x="129" y="66"/>
                    <a:pt x="120" y="32"/>
                    <a:pt x="93" y="16"/>
                  </a:cubicBezTo>
                  <a:cubicBezTo>
                    <a:pt x="66" y="0"/>
                    <a:pt x="31" y="10"/>
                    <a:pt x="16" y="37"/>
                  </a:cubicBezTo>
                  <a:cubicBezTo>
                    <a:pt x="0" y="64"/>
                    <a:pt x="9" y="98"/>
                    <a:pt x="36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39" name="Freeform 1152">
              <a:extLst>
                <a:ext uri="{FF2B5EF4-FFF2-40B4-BE49-F238E27FC236}">
                  <a16:creationId xmlns:a16="http://schemas.microsoft.com/office/drawing/2014/main" id="{727055BB-ECD1-4197-AB45-84AC3B1B4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9077" y="4547333"/>
              <a:ext cx="396342" cy="366317"/>
            </a:xfrm>
            <a:custGeom>
              <a:avLst/>
              <a:gdLst>
                <a:gd name="T0" fmla="*/ 70 w 132"/>
                <a:gd name="T1" fmla="*/ 122 h 122"/>
                <a:gd name="T2" fmla="*/ 70 w 132"/>
                <a:gd name="T3" fmla="*/ 122 h 122"/>
                <a:gd name="T4" fmla="*/ 39 w 132"/>
                <a:gd name="T5" fmla="*/ 114 h 122"/>
                <a:gd name="T6" fmla="*/ 17 w 132"/>
                <a:gd name="T7" fmla="*/ 31 h 122"/>
                <a:gd name="T8" fmla="*/ 70 w 132"/>
                <a:gd name="T9" fmla="*/ 0 h 122"/>
                <a:gd name="T10" fmla="*/ 100 w 132"/>
                <a:gd name="T11" fmla="*/ 9 h 122"/>
                <a:gd name="T12" fmla="*/ 128 w 132"/>
                <a:gd name="T13" fmla="*/ 45 h 122"/>
                <a:gd name="T14" fmla="*/ 122 w 132"/>
                <a:gd name="T15" fmla="*/ 91 h 122"/>
                <a:gd name="T16" fmla="*/ 70 w 132"/>
                <a:gd name="T17" fmla="*/ 122 h 122"/>
                <a:gd name="T18" fmla="*/ 70 w 132"/>
                <a:gd name="T19" fmla="*/ 8 h 122"/>
                <a:gd name="T20" fmla="*/ 24 w 132"/>
                <a:gd name="T21" fmla="*/ 35 h 122"/>
                <a:gd name="T22" fmla="*/ 43 w 132"/>
                <a:gd name="T23" fmla="*/ 107 h 122"/>
                <a:gd name="T24" fmla="*/ 70 w 132"/>
                <a:gd name="T25" fmla="*/ 114 h 122"/>
                <a:gd name="T26" fmla="*/ 115 w 132"/>
                <a:gd name="T27" fmla="*/ 87 h 122"/>
                <a:gd name="T28" fmla="*/ 121 w 132"/>
                <a:gd name="T29" fmla="*/ 47 h 122"/>
                <a:gd name="T30" fmla="*/ 96 w 132"/>
                <a:gd name="T31" fmla="*/ 15 h 122"/>
                <a:gd name="T32" fmla="*/ 70 w 132"/>
                <a:gd name="T33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22">
                  <a:moveTo>
                    <a:pt x="70" y="122"/>
                  </a:moveTo>
                  <a:cubicBezTo>
                    <a:pt x="70" y="122"/>
                    <a:pt x="70" y="122"/>
                    <a:pt x="70" y="122"/>
                  </a:cubicBezTo>
                  <a:cubicBezTo>
                    <a:pt x="59" y="122"/>
                    <a:pt x="48" y="119"/>
                    <a:pt x="39" y="114"/>
                  </a:cubicBezTo>
                  <a:cubicBezTo>
                    <a:pt x="10" y="97"/>
                    <a:pt x="0" y="60"/>
                    <a:pt x="17" y="31"/>
                  </a:cubicBezTo>
                  <a:cubicBezTo>
                    <a:pt x="28" y="12"/>
                    <a:pt x="48" y="0"/>
                    <a:pt x="70" y="0"/>
                  </a:cubicBezTo>
                  <a:cubicBezTo>
                    <a:pt x="80" y="0"/>
                    <a:pt x="91" y="3"/>
                    <a:pt x="100" y="9"/>
                  </a:cubicBezTo>
                  <a:cubicBezTo>
                    <a:pt x="114" y="17"/>
                    <a:pt x="124" y="30"/>
                    <a:pt x="128" y="45"/>
                  </a:cubicBezTo>
                  <a:cubicBezTo>
                    <a:pt x="132" y="61"/>
                    <a:pt x="130" y="77"/>
                    <a:pt x="122" y="91"/>
                  </a:cubicBezTo>
                  <a:cubicBezTo>
                    <a:pt x="111" y="110"/>
                    <a:pt x="91" y="122"/>
                    <a:pt x="70" y="122"/>
                  </a:cubicBezTo>
                  <a:close/>
                  <a:moveTo>
                    <a:pt x="70" y="8"/>
                  </a:moveTo>
                  <a:cubicBezTo>
                    <a:pt x="51" y="8"/>
                    <a:pt x="33" y="18"/>
                    <a:pt x="24" y="35"/>
                  </a:cubicBezTo>
                  <a:cubicBezTo>
                    <a:pt x="9" y="60"/>
                    <a:pt x="18" y="92"/>
                    <a:pt x="43" y="107"/>
                  </a:cubicBezTo>
                  <a:cubicBezTo>
                    <a:pt x="51" y="111"/>
                    <a:pt x="60" y="114"/>
                    <a:pt x="70" y="114"/>
                  </a:cubicBezTo>
                  <a:cubicBezTo>
                    <a:pt x="88" y="114"/>
                    <a:pt x="106" y="104"/>
                    <a:pt x="115" y="87"/>
                  </a:cubicBezTo>
                  <a:cubicBezTo>
                    <a:pt x="122" y="75"/>
                    <a:pt x="124" y="61"/>
                    <a:pt x="121" y="47"/>
                  </a:cubicBezTo>
                  <a:cubicBezTo>
                    <a:pt x="117" y="34"/>
                    <a:pt x="108" y="22"/>
                    <a:pt x="96" y="15"/>
                  </a:cubicBezTo>
                  <a:cubicBezTo>
                    <a:pt x="88" y="11"/>
                    <a:pt x="79" y="8"/>
                    <a:pt x="70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AEFB6A-7C96-4F41-819F-FABA061C4921}"/>
              </a:ext>
            </a:extLst>
          </p:cNvPr>
          <p:cNvGrpSpPr/>
          <p:nvPr/>
        </p:nvGrpSpPr>
        <p:grpSpPr>
          <a:xfrm>
            <a:off x="784459" y="5264952"/>
            <a:ext cx="414359" cy="387334"/>
            <a:chOff x="784459" y="5264952"/>
            <a:chExt cx="414359" cy="387334"/>
          </a:xfrm>
        </p:grpSpPr>
        <p:sp>
          <p:nvSpPr>
            <p:cNvPr id="140" name="Freeform 1153">
              <a:extLst>
                <a:ext uri="{FF2B5EF4-FFF2-40B4-BE49-F238E27FC236}">
                  <a16:creationId xmlns:a16="http://schemas.microsoft.com/office/drawing/2014/main" id="{23A12CE2-CF5A-4BB2-9E23-6AF1536B7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70" y="5264952"/>
              <a:ext cx="390338" cy="387334"/>
            </a:xfrm>
            <a:custGeom>
              <a:avLst/>
              <a:gdLst>
                <a:gd name="T0" fmla="*/ 16 w 130"/>
                <a:gd name="T1" fmla="*/ 93 h 129"/>
                <a:gd name="T2" fmla="*/ 93 w 130"/>
                <a:gd name="T3" fmla="*/ 114 h 129"/>
                <a:gd name="T4" fmla="*/ 114 w 130"/>
                <a:gd name="T5" fmla="*/ 36 h 129"/>
                <a:gd name="T6" fmla="*/ 37 w 130"/>
                <a:gd name="T7" fmla="*/ 16 h 129"/>
                <a:gd name="T8" fmla="*/ 16 w 130"/>
                <a:gd name="T9" fmla="*/ 9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9">
                  <a:moveTo>
                    <a:pt x="16" y="93"/>
                  </a:moveTo>
                  <a:cubicBezTo>
                    <a:pt x="32" y="120"/>
                    <a:pt x="66" y="129"/>
                    <a:pt x="93" y="114"/>
                  </a:cubicBezTo>
                  <a:cubicBezTo>
                    <a:pt x="120" y="98"/>
                    <a:pt x="130" y="63"/>
                    <a:pt x="114" y="36"/>
                  </a:cubicBezTo>
                  <a:cubicBezTo>
                    <a:pt x="98" y="9"/>
                    <a:pt x="64" y="0"/>
                    <a:pt x="37" y="16"/>
                  </a:cubicBezTo>
                  <a:cubicBezTo>
                    <a:pt x="10" y="31"/>
                    <a:pt x="0" y="66"/>
                    <a:pt x="16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1" name="Freeform 1154">
              <a:extLst>
                <a:ext uri="{FF2B5EF4-FFF2-40B4-BE49-F238E27FC236}">
                  <a16:creationId xmlns:a16="http://schemas.microsoft.com/office/drawing/2014/main" id="{DE2C2F7D-AC13-4137-8DCC-C9F0810A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459" y="5276962"/>
              <a:ext cx="414359" cy="363313"/>
            </a:xfrm>
            <a:custGeom>
              <a:avLst/>
              <a:gdLst>
                <a:gd name="T0" fmla="*/ 69 w 138"/>
                <a:gd name="T1" fmla="*/ 121 h 121"/>
                <a:gd name="T2" fmla="*/ 69 w 138"/>
                <a:gd name="T3" fmla="*/ 121 h 121"/>
                <a:gd name="T4" fmla="*/ 16 w 138"/>
                <a:gd name="T5" fmla="*/ 91 h 121"/>
                <a:gd name="T6" fmla="*/ 39 w 138"/>
                <a:gd name="T7" fmla="*/ 8 h 121"/>
                <a:gd name="T8" fmla="*/ 69 w 138"/>
                <a:gd name="T9" fmla="*/ 0 h 121"/>
                <a:gd name="T10" fmla="*/ 122 w 138"/>
                <a:gd name="T11" fmla="*/ 30 h 121"/>
                <a:gd name="T12" fmla="*/ 99 w 138"/>
                <a:gd name="T13" fmla="*/ 113 h 121"/>
                <a:gd name="T14" fmla="*/ 69 w 138"/>
                <a:gd name="T15" fmla="*/ 121 h 121"/>
                <a:gd name="T16" fmla="*/ 69 w 138"/>
                <a:gd name="T17" fmla="*/ 8 h 121"/>
                <a:gd name="T18" fmla="*/ 43 w 138"/>
                <a:gd name="T19" fmla="*/ 15 h 121"/>
                <a:gd name="T20" fmla="*/ 23 w 138"/>
                <a:gd name="T21" fmla="*/ 87 h 121"/>
                <a:gd name="T22" fmla="*/ 69 w 138"/>
                <a:gd name="T23" fmla="*/ 113 h 121"/>
                <a:gd name="T24" fmla="*/ 69 w 138"/>
                <a:gd name="T25" fmla="*/ 113 h 121"/>
                <a:gd name="T26" fmla="*/ 95 w 138"/>
                <a:gd name="T27" fmla="*/ 106 h 121"/>
                <a:gd name="T28" fmla="*/ 115 w 138"/>
                <a:gd name="T29" fmla="*/ 34 h 121"/>
                <a:gd name="T30" fmla="*/ 69 w 138"/>
                <a:gd name="T31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21">
                  <a:moveTo>
                    <a:pt x="69" y="121"/>
                  </a:moveTo>
                  <a:cubicBezTo>
                    <a:pt x="69" y="121"/>
                    <a:pt x="69" y="121"/>
                    <a:pt x="69" y="121"/>
                  </a:cubicBezTo>
                  <a:cubicBezTo>
                    <a:pt x="47" y="121"/>
                    <a:pt x="27" y="110"/>
                    <a:pt x="16" y="91"/>
                  </a:cubicBezTo>
                  <a:cubicBezTo>
                    <a:pt x="0" y="62"/>
                    <a:pt x="10" y="25"/>
                    <a:pt x="39" y="8"/>
                  </a:cubicBezTo>
                  <a:cubicBezTo>
                    <a:pt x="48" y="3"/>
                    <a:pt x="58" y="0"/>
                    <a:pt x="69" y="0"/>
                  </a:cubicBezTo>
                  <a:cubicBezTo>
                    <a:pt x="91" y="0"/>
                    <a:pt x="111" y="12"/>
                    <a:pt x="122" y="30"/>
                  </a:cubicBezTo>
                  <a:cubicBezTo>
                    <a:pt x="138" y="59"/>
                    <a:pt x="128" y="97"/>
                    <a:pt x="99" y="113"/>
                  </a:cubicBezTo>
                  <a:cubicBezTo>
                    <a:pt x="90" y="119"/>
                    <a:pt x="80" y="121"/>
                    <a:pt x="69" y="121"/>
                  </a:cubicBezTo>
                  <a:close/>
                  <a:moveTo>
                    <a:pt x="69" y="8"/>
                  </a:moveTo>
                  <a:cubicBezTo>
                    <a:pt x="60" y="8"/>
                    <a:pt x="51" y="10"/>
                    <a:pt x="43" y="15"/>
                  </a:cubicBezTo>
                  <a:cubicBezTo>
                    <a:pt x="17" y="30"/>
                    <a:pt x="9" y="62"/>
                    <a:pt x="23" y="87"/>
                  </a:cubicBezTo>
                  <a:cubicBezTo>
                    <a:pt x="33" y="103"/>
                    <a:pt x="5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8" y="113"/>
                    <a:pt x="87" y="111"/>
                    <a:pt x="95" y="106"/>
                  </a:cubicBezTo>
                  <a:cubicBezTo>
                    <a:pt x="120" y="92"/>
                    <a:pt x="129" y="60"/>
                    <a:pt x="115" y="34"/>
                  </a:cubicBezTo>
                  <a:cubicBezTo>
                    <a:pt x="105" y="18"/>
                    <a:pt x="88" y="8"/>
                    <a:pt x="69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142" name="Freeform 1155">
            <a:extLst>
              <a:ext uri="{FF2B5EF4-FFF2-40B4-BE49-F238E27FC236}">
                <a16:creationId xmlns:a16="http://schemas.microsoft.com/office/drawing/2014/main" id="{2601C074-E5F2-4516-97BA-CADB204F1C62}"/>
              </a:ext>
            </a:extLst>
          </p:cNvPr>
          <p:cNvSpPr>
            <a:spLocks/>
          </p:cNvSpPr>
          <p:nvPr/>
        </p:nvSpPr>
        <p:spPr bwMode="auto">
          <a:xfrm>
            <a:off x="796470" y="1875025"/>
            <a:ext cx="390338" cy="387334"/>
          </a:xfrm>
          <a:custGeom>
            <a:avLst/>
            <a:gdLst>
              <a:gd name="T0" fmla="*/ 114 w 130"/>
              <a:gd name="T1" fmla="*/ 93 h 129"/>
              <a:gd name="T2" fmla="*/ 93 w 130"/>
              <a:gd name="T3" fmla="*/ 15 h 129"/>
              <a:gd name="T4" fmla="*/ 16 w 130"/>
              <a:gd name="T5" fmla="*/ 36 h 129"/>
              <a:gd name="T6" fmla="*/ 37 w 130"/>
              <a:gd name="T7" fmla="*/ 114 h 129"/>
              <a:gd name="T8" fmla="*/ 114 w 130"/>
              <a:gd name="T9" fmla="*/ 9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29">
                <a:moveTo>
                  <a:pt x="114" y="93"/>
                </a:moveTo>
                <a:cubicBezTo>
                  <a:pt x="130" y="66"/>
                  <a:pt x="120" y="31"/>
                  <a:pt x="93" y="15"/>
                </a:cubicBezTo>
                <a:cubicBezTo>
                  <a:pt x="66" y="0"/>
                  <a:pt x="32" y="9"/>
                  <a:pt x="16" y="36"/>
                </a:cubicBezTo>
                <a:cubicBezTo>
                  <a:pt x="0" y="63"/>
                  <a:pt x="10" y="98"/>
                  <a:pt x="37" y="114"/>
                </a:cubicBezTo>
                <a:cubicBezTo>
                  <a:pt x="64" y="129"/>
                  <a:pt x="98" y="120"/>
                  <a:pt x="114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43" name="Freeform 1156">
            <a:extLst>
              <a:ext uri="{FF2B5EF4-FFF2-40B4-BE49-F238E27FC236}">
                <a16:creationId xmlns:a16="http://schemas.microsoft.com/office/drawing/2014/main" id="{F6F2591D-B37D-40CA-9A5B-E4559DFC6F32}"/>
              </a:ext>
            </a:extLst>
          </p:cNvPr>
          <p:cNvSpPr>
            <a:spLocks noEditPoints="1"/>
          </p:cNvSpPr>
          <p:nvPr/>
        </p:nvSpPr>
        <p:spPr bwMode="auto">
          <a:xfrm>
            <a:off x="802475" y="1887035"/>
            <a:ext cx="378327" cy="363313"/>
          </a:xfrm>
          <a:custGeom>
            <a:avLst/>
            <a:gdLst>
              <a:gd name="T0" fmla="*/ 63 w 126"/>
              <a:gd name="T1" fmla="*/ 121 h 121"/>
              <a:gd name="T2" fmla="*/ 63 w 126"/>
              <a:gd name="T3" fmla="*/ 121 h 121"/>
              <a:gd name="T4" fmla="*/ 33 w 126"/>
              <a:gd name="T5" fmla="*/ 113 h 121"/>
              <a:gd name="T6" fmla="*/ 4 w 126"/>
              <a:gd name="T7" fmla="*/ 76 h 121"/>
              <a:gd name="T8" fmla="*/ 10 w 126"/>
              <a:gd name="T9" fmla="*/ 30 h 121"/>
              <a:gd name="T10" fmla="*/ 63 w 126"/>
              <a:gd name="T11" fmla="*/ 0 h 121"/>
              <a:gd name="T12" fmla="*/ 93 w 126"/>
              <a:gd name="T13" fmla="*/ 8 h 121"/>
              <a:gd name="T14" fmla="*/ 122 w 126"/>
              <a:gd name="T15" fmla="*/ 45 h 121"/>
              <a:gd name="T16" fmla="*/ 116 w 126"/>
              <a:gd name="T17" fmla="*/ 91 h 121"/>
              <a:gd name="T18" fmla="*/ 63 w 126"/>
              <a:gd name="T19" fmla="*/ 121 h 121"/>
              <a:gd name="T20" fmla="*/ 63 w 126"/>
              <a:gd name="T21" fmla="*/ 8 h 121"/>
              <a:gd name="T22" fmla="*/ 17 w 126"/>
              <a:gd name="T23" fmla="*/ 34 h 121"/>
              <a:gd name="T24" fmla="*/ 12 w 126"/>
              <a:gd name="T25" fmla="*/ 74 h 121"/>
              <a:gd name="T26" fmla="*/ 37 w 126"/>
              <a:gd name="T27" fmla="*/ 106 h 121"/>
              <a:gd name="T28" fmla="*/ 63 w 126"/>
              <a:gd name="T29" fmla="*/ 113 h 121"/>
              <a:gd name="T30" fmla="*/ 109 w 126"/>
              <a:gd name="T31" fmla="*/ 87 h 121"/>
              <a:gd name="T32" fmla="*/ 114 w 126"/>
              <a:gd name="T33" fmla="*/ 47 h 121"/>
              <a:gd name="T34" fmla="*/ 89 w 126"/>
              <a:gd name="T35" fmla="*/ 15 h 121"/>
              <a:gd name="T36" fmla="*/ 63 w 126"/>
              <a:gd name="T37" fmla="*/ 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121">
                <a:moveTo>
                  <a:pt x="63" y="121"/>
                </a:moveTo>
                <a:cubicBezTo>
                  <a:pt x="63" y="121"/>
                  <a:pt x="63" y="121"/>
                  <a:pt x="63" y="121"/>
                </a:cubicBezTo>
                <a:cubicBezTo>
                  <a:pt x="52" y="121"/>
                  <a:pt x="42" y="118"/>
                  <a:pt x="33" y="113"/>
                </a:cubicBezTo>
                <a:cubicBezTo>
                  <a:pt x="19" y="105"/>
                  <a:pt x="9" y="92"/>
                  <a:pt x="4" y="76"/>
                </a:cubicBezTo>
                <a:cubicBezTo>
                  <a:pt x="0" y="61"/>
                  <a:pt x="2" y="44"/>
                  <a:pt x="10" y="30"/>
                </a:cubicBezTo>
                <a:cubicBezTo>
                  <a:pt x="21" y="11"/>
                  <a:pt x="41" y="0"/>
                  <a:pt x="63" y="0"/>
                </a:cubicBezTo>
                <a:cubicBezTo>
                  <a:pt x="74" y="0"/>
                  <a:pt x="84" y="3"/>
                  <a:pt x="93" y="8"/>
                </a:cubicBezTo>
                <a:cubicBezTo>
                  <a:pt x="107" y="16"/>
                  <a:pt x="117" y="29"/>
                  <a:pt x="122" y="45"/>
                </a:cubicBezTo>
                <a:cubicBezTo>
                  <a:pt x="126" y="60"/>
                  <a:pt x="124" y="77"/>
                  <a:pt x="116" y="91"/>
                </a:cubicBezTo>
                <a:cubicBezTo>
                  <a:pt x="105" y="110"/>
                  <a:pt x="85" y="121"/>
                  <a:pt x="63" y="121"/>
                </a:cubicBezTo>
                <a:close/>
                <a:moveTo>
                  <a:pt x="63" y="8"/>
                </a:moveTo>
                <a:cubicBezTo>
                  <a:pt x="44" y="8"/>
                  <a:pt x="27" y="18"/>
                  <a:pt x="17" y="34"/>
                </a:cubicBezTo>
                <a:cubicBezTo>
                  <a:pt x="10" y="46"/>
                  <a:pt x="8" y="61"/>
                  <a:pt x="12" y="74"/>
                </a:cubicBezTo>
                <a:cubicBezTo>
                  <a:pt x="16" y="88"/>
                  <a:pt x="24" y="99"/>
                  <a:pt x="37" y="106"/>
                </a:cubicBezTo>
                <a:cubicBezTo>
                  <a:pt x="45" y="111"/>
                  <a:pt x="54" y="113"/>
                  <a:pt x="63" y="113"/>
                </a:cubicBezTo>
                <a:cubicBezTo>
                  <a:pt x="82" y="113"/>
                  <a:pt x="99" y="103"/>
                  <a:pt x="109" y="87"/>
                </a:cubicBezTo>
                <a:cubicBezTo>
                  <a:pt x="116" y="75"/>
                  <a:pt x="118" y="60"/>
                  <a:pt x="114" y="47"/>
                </a:cubicBezTo>
                <a:cubicBezTo>
                  <a:pt x="110" y="33"/>
                  <a:pt x="102" y="22"/>
                  <a:pt x="89" y="15"/>
                </a:cubicBezTo>
                <a:cubicBezTo>
                  <a:pt x="81" y="10"/>
                  <a:pt x="72" y="8"/>
                  <a:pt x="6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9BD8A2-8D6D-477C-A1A8-E233B59810A0}"/>
              </a:ext>
            </a:extLst>
          </p:cNvPr>
          <p:cNvGrpSpPr/>
          <p:nvPr/>
        </p:nvGrpSpPr>
        <p:grpSpPr>
          <a:xfrm>
            <a:off x="1514091" y="2589641"/>
            <a:ext cx="402346" cy="390338"/>
            <a:chOff x="1514091" y="2589641"/>
            <a:chExt cx="402346" cy="390338"/>
          </a:xfrm>
        </p:grpSpPr>
        <p:sp>
          <p:nvSpPr>
            <p:cNvPr id="144" name="Freeform 1157">
              <a:extLst>
                <a:ext uri="{FF2B5EF4-FFF2-40B4-BE49-F238E27FC236}">
                  <a16:creationId xmlns:a16="http://schemas.microsoft.com/office/drawing/2014/main" id="{53556427-BFBF-4337-AACC-B97D85DB4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091" y="2589641"/>
              <a:ext cx="387334" cy="390338"/>
            </a:xfrm>
            <a:custGeom>
              <a:avLst/>
              <a:gdLst>
                <a:gd name="T0" fmla="*/ 93 w 129"/>
                <a:gd name="T1" fmla="*/ 114 h 130"/>
                <a:gd name="T2" fmla="*/ 114 w 129"/>
                <a:gd name="T3" fmla="*/ 37 h 130"/>
                <a:gd name="T4" fmla="*/ 36 w 129"/>
                <a:gd name="T5" fmla="*/ 16 h 130"/>
                <a:gd name="T6" fmla="*/ 16 w 129"/>
                <a:gd name="T7" fmla="*/ 93 h 130"/>
                <a:gd name="T8" fmla="*/ 93 w 129"/>
                <a:gd name="T9" fmla="*/ 11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30">
                  <a:moveTo>
                    <a:pt x="93" y="114"/>
                  </a:moveTo>
                  <a:cubicBezTo>
                    <a:pt x="120" y="99"/>
                    <a:pt x="129" y="64"/>
                    <a:pt x="114" y="37"/>
                  </a:cubicBezTo>
                  <a:cubicBezTo>
                    <a:pt x="98" y="10"/>
                    <a:pt x="63" y="0"/>
                    <a:pt x="36" y="16"/>
                  </a:cubicBezTo>
                  <a:cubicBezTo>
                    <a:pt x="9" y="32"/>
                    <a:pt x="0" y="66"/>
                    <a:pt x="16" y="93"/>
                  </a:cubicBezTo>
                  <a:cubicBezTo>
                    <a:pt x="31" y="121"/>
                    <a:pt x="66" y="130"/>
                    <a:pt x="93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145" name="Freeform 1158">
              <a:extLst>
                <a:ext uri="{FF2B5EF4-FFF2-40B4-BE49-F238E27FC236}">
                  <a16:creationId xmlns:a16="http://schemas.microsoft.com/office/drawing/2014/main" id="{2E7EF771-8BED-481A-B77A-D2D46BF3E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0095" y="2601652"/>
              <a:ext cx="396342" cy="366317"/>
            </a:xfrm>
            <a:custGeom>
              <a:avLst/>
              <a:gdLst>
                <a:gd name="T0" fmla="*/ 63 w 132"/>
                <a:gd name="T1" fmla="*/ 122 h 122"/>
                <a:gd name="T2" fmla="*/ 63 w 132"/>
                <a:gd name="T3" fmla="*/ 122 h 122"/>
                <a:gd name="T4" fmla="*/ 10 w 132"/>
                <a:gd name="T5" fmla="*/ 91 h 122"/>
                <a:gd name="T6" fmla="*/ 4 w 132"/>
                <a:gd name="T7" fmla="*/ 45 h 122"/>
                <a:gd name="T8" fmla="*/ 32 w 132"/>
                <a:gd name="T9" fmla="*/ 9 h 122"/>
                <a:gd name="T10" fmla="*/ 63 w 132"/>
                <a:gd name="T11" fmla="*/ 0 h 122"/>
                <a:gd name="T12" fmla="*/ 115 w 132"/>
                <a:gd name="T13" fmla="*/ 31 h 122"/>
                <a:gd name="T14" fmla="*/ 93 w 132"/>
                <a:gd name="T15" fmla="*/ 114 h 122"/>
                <a:gd name="T16" fmla="*/ 63 w 132"/>
                <a:gd name="T17" fmla="*/ 122 h 122"/>
                <a:gd name="T18" fmla="*/ 63 w 132"/>
                <a:gd name="T19" fmla="*/ 8 h 122"/>
                <a:gd name="T20" fmla="*/ 36 w 132"/>
                <a:gd name="T21" fmla="*/ 15 h 122"/>
                <a:gd name="T22" fmla="*/ 12 w 132"/>
                <a:gd name="T23" fmla="*/ 47 h 122"/>
                <a:gd name="T24" fmla="*/ 17 w 132"/>
                <a:gd name="T25" fmla="*/ 87 h 122"/>
                <a:gd name="T26" fmla="*/ 63 w 132"/>
                <a:gd name="T27" fmla="*/ 114 h 122"/>
                <a:gd name="T28" fmla="*/ 63 w 132"/>
                <a:gd name="T29" fmla="*/ 114 h 122"/>
                <a:gd name="T30" fmla="*/ 89 w 132"/>
                <a:gd name="T31" fmla="*/ 107 h 122"/>
                <a:gd name="T32" fmla="*/ 108 w 132"/>
                <a:gd name="T33" fmla="*/ 35 h 122"/>
                <a:gd name="T34" fmla="*/ 63 w 132"/>
                <a:gd name="T35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22">
                  <a:moveTo>
                    <a:pt x="63" y="122"/>
                  </a:moveTo>
                  <a:cubicBezTo>
                    <a:pt x="63" y="122"/>
                    <a:pt x="63" y="122"/>
                    <a:pt x="63" y="122"/>
                  </a:cubicBezTo>
                  <a:cubicBezTo>
                    <a:pt x="41" y="122"/>
                    <a:pt x="21" y="110"/>
                    <a:pt x="10" y="91"/>
                  </a:cubicBezTo>
                  <a:cubicBezTo>
                    <a:pt x="2" y="77"/>
                    <a:pt x="0" y="61"/>
                    <a:pt x="4" y="45"/>
                  </a:cubicBezTo>
                  <a:cubicBezTo>
                    <a:pt x="8" y="30"/>
                    <a:pt x="18" y="17"/>
                    <a:pt x="32" y="9"/>
                  </a:cubicBezTo>
                  <a:cubicBezTo>
                    <a:pt x="42" y="3"/>
                    <a:pt x="52" y="0"/>
                    <a:pt x="63" y="0"/>
                  </a:cubicBezTo>
                  <a:cubicBezTo>
                    <a:pt x="84" y="0"/>
                    <a:pt x="104" y="12"/>
                    <a:pt x="115" y="31"/>
                  </a:cubicBezTo>
                  <a:cubicBezTo>
                    <a:pt x="132" y="60"/>
                    <a:pt x="122" y="97"/>
                    <a:pt x="93" y="114"/>
                  </a:cubicBezTo>
                  <a:cubicBezTo>
                    <a:pt x="84" y="119"/>
                    <a:pt x="73" y="122"/>
                    <a:pt x="63" y="122"/>
                  </a:cubicBezTo>
                  <a:close/>
                  <a:moveTo>
                    <a:pt x="63" y="8"/>
                  </a:moveTo>
                  <a:cubicBezTo>
                    <a:pt x="53" y="8"/>
                    <a:pt x="44" y="11"/>
                    <a:pt x="36" y="15"/>
                  </a:cubicBezTo>
                  <a:cubicBezTo>
                    <a:pt x="24" y="23"/>
                    <a:pt x="15" y="34"/>
                    <a:pt x="12" y="47"/>
                  </a:cubicBezTo>
                  <a:cubicBezTo>
                    <a:pt x="8" y="61"/>
                    <a:pt x="10" y="75"/>
                    <a:pt x="17" y="87"/>
                  </a:cubicBezTo>
                  <a:cubicBezTo>
                    <a:pt x="26" y="104"/>
                    <a:pt x="44" y="114"/>
                    <a:pt x="63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72" y="114"/>
                    <a:pt x="81" y="111"/>
                    <a:pt x="89" y="107"/>
                  </a:cubicBezTo>
                  <a:cubicBezTo>
                    <a:pt x="114" y="92"/>
                    <a:pt x="123" y="60"/>
                    <a:pt x="108" y="35"/>
                  </a:cubicBezTo>
                  <a:cubicBezTo>
                    <a:pt x="99" y="19"/>
                    <a:pt x="81" y="8"/>
                    <a:pt x="63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spc="-23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8C0B5CF6-16B0-4687-861B-479238A3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500" y="1796957"/>
            <a:ext cx="541969" cy="54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47" name="Freeform 1160">
            <a:extLst>
              <a:ext uri="{FF2B5EF4-FFF2-40B4-BE49-F238E27FC236}">
                <a16:creationId xmlns:a16="http://schemas.microsoft.com/office/drawing/2014/main" id="{1C290AB4-296F-4BDF-8CAD-4B1A85324975}"/>
              </a:ext>
            </a:extLst>
          </p:cNvPr>
          <p:cNvSpPr>
            <a:spLocks noEditPoints="1"/>
          </p:cNvSpPr>
          <p:nvPr/>
        </p:nvSpPr>
        <p:spPr bwMode="auto">
          <a:xfrm>
            <a:off x="2144635" y="1905050"/>
            <a:ext cx="232701" cy="339293"/>
          </a:xfrm>
          <a:custGeom>
            <a:avLst/>
            <a:gdLst>
              <a:gd name="T0" fmla="*/ 22 w 78"/>
              <a:gd name="T1" fmla="*/ 98 h 113"/>
              <a:gd name="T2" fmla="*/ 23 w 78"/>
              <a:gd name="T3" fmla="*/ 104 h 113"/>
              <a:gd name="T4" fmla="*/ 28 w 78"/>
              <a:gd name="T5" fmla="*/ 107 h 113"/>
              <a:gd name="T6" fmla="*/ 29 w 78"/>
              <a:gd name="T7" fmla="*/ 110 h 113"/>
              <a:gd name="T8" fmla="*/ 39 w 78"/>
              <a:gd name="T9" fmla="*/ 113 h 113"/>
              <a:gd name="T10" fmla="*/ 48 w 78"/>
              <a:gd name="T11" fmla="*/ 110 h 113"/>
              <a:gd name="T12" fmla="*/ 49 w 78"/>
              <a:gd name="T13" fmla="*/ 107 h 113"/>
              <a:gd name="T14" fmla="*/ 54 w 78"/>
              <a:gd name="T15" fmla="*/ 104 h 113"/>
              <a:gd name="T16" fmla="*/ 55 w 78"/>
              <a:gd name="T17" fmla="*/ 98 h 113"/>
              <a:gd name="T18" fmla="*/ 39 w 78"/>
              <a:gd name="T19" fmla="*/ 100 h 113"/>
              <a:gd name="T20" fmla="*/ 22 w 78"/>
              <a:gd name="T21" fmla="*/ 98 h 113"/>
              <a:gd name="T22" fmla="*/ 21 w 78"/>
              <a:gd name="T23" fmla="*/ 87 h 113"/>
              <a:gd name="T24" fmla="*/ 21 w 78"/>
              <a:gd name="T25" fmla="*/ 92 h 113"/>
              <a:gd name="T26" fmla="*/ 39 w 78"/>
              <a:gd name="T27" fmla="*/ 96 h 113"/>
              <a:gd name="T28" fmla="*/ 56 w 78"/>
              <a:gd name="T29" fmla="*/ 93 h 113"/>
              <a:gd name="T30" fmla="*/ 57 w 78"/>
              <a:gd name="T31" fmla="*/ 87 h 113"/>
              <a:gd name="T32" fmla="*/ 39 w 78"/>
              <a:gd name="T33" fmla="*/ 90 h 113"/>
              <a:gd name="T34" fmla="*/ 21 w 78"/>
              <a:gd name="T35" fmla="*/ 87 h 113"/>
              <a:gd name="T36" fmla="*/ 47 w 78"/>
              <a:gd name="T37" fmla="*/ 53 h 113"/>
              <a:gd name="T38" fmla="*/ 39 w 78"/>
              <a:gd name="T39" fmla="*/ 37 h 113"/>
              <a:gd name="T40" fmla="*/ 30 w 78"/>
              <a:gd name="T41" fmla="*/ 53 h 113"/>
              <a:gd name="T42" fmla="*/ 26 w 78"/>
              <a:gd name="T43" fmla="*/ 45 h 113"/>
              <a:gd name="T44" fmla="*/ 21 w 78"/>
              <a:gd name="T45" fmla="*/ 48 h 113"/>
              <a:gd name="T46" fmla="*/ 30 w 78"/>
              <a:gd name="T47" fmla="*/ 66 h 113"/>
              <a:gd name="T48" fmla="*/ 39 w 78"/>
              <a:gd name="T49" fmla="*/ 50 h 113"/>
              <a:gd name="T50" fmla="*/ 48 w 78"/>
              <a:gd name="T51" fmla="*/ 66 h 113"/>
              <a:gd name="T52" fmla="*/ 56 w 78"/>
              <a:gd name="T53" fmla="*/ 48 h 113"/>
              <a:gd name="T54" fmla="*/ 51 w 78"/>
              <a:gd name="T55" fmla="*/ 45 h 113"/>
              <a:gd name="T56" fmla="*/ 47 w 78"/>
              <a:gd name="T57" fmla="*/ 53 h 113"/>
              <a:gd name="T58" fmla="*/ 39 w 78"/>
              <a:gd name="T59" fmla="*/ 0 h 113"/>
              <a:gd name="T60" fmla="*/ 0 w 78"/>
              <a:gd name="T61" fmla="*/ 39 h 113"/>
              <a:gd name="T62" fmla="*/ 18 w 78"/>
              <a:gd name="T63" fmla="*/ 72 h 113"/>
              <a:gd name="T64" fmla="*/ 20 w 78"/>
              <a:gd name="T65" fmla="*/ 82 h 113"/>
              <a:gd name="T66" fmla="*/ 39 w 78"/>
              <a:gd name="T67" fmla="*/ 85 h 113"/>
              <a:gd name="T68" fmla="*/ 57 w 78"/>
              <a:gd name="T69" fmla="*/ 82 h 113"/>
              <a:gd name="T70" fmla="*/ 59 w 78"/>
              <a:gd name="T71" fmla="*/ 72 h 113"/>
              <a:gd name="T72" fmla="*/ 78 w 78"/>
              <a:gd name="T73" fmla="*/ 39 h 113"/>
              <a:gd name="T74" fmla="*/ 39 w 78"/>
              <a:gd name="T75" fmla="*/ 0 h 113"/>
              <a:gd name="T76" fmla="*/ 53 w 78"/>
              <a:gd name="T77" fmla="*/ 67 h 113"/>
              <a:gd name="T78" fmla="*/ 52 w 78"/>
              <a:gd name="T79" fmla="*/ 76 h 113"/>
              <a:gd name="T80" fmla="*/ 39 w 78"/>
              <a:gd name="T81" fmla="*/ 78 h 113"/>
              <a:gd name="T82" fmla="*/ 25 w 78"/>
              <a:gd name="T83" fmla="*/ 76 h 113"/>
              <a:gd name="T84" fmla="*/ 24 w 78"/>
              <a:gd name="T85" fmla="*/ 67 h 113"/>
              <a:gd name="T86" fmla="*/ 7 w 78"/>
              <a:gd name="T87" fmla="*/ 39 h 113"/>
              <a:gd name="T88" fmla="*/ 39 w 78"/>
              <a:gd name="T89" fmla="*/ 6 h 113"/>
              <a:gd name="T90" fmla="*/ 71 w 78"/>
              <a:gd name="T91" fmla="*/ 39 h 113"/>
              <a:gd name="T92" fmla="*/ 53 w 78"/>
              <a:gd name="T93" fmla="*/ 67 h 113"/>
              <a:gd name="T94" fmla="*/ 39 w 78"/>
              <a:gd name="T95" fmla="*/ 16 h 113"/>
              <a:gd name="T96" fmla="*/ 41 w 78"/>
              <a:gd name="T97" fmla="*/ 14 h 113"/>
              <a:gd name="T98" fmla="*/ 39 w 78"/>
              <a:gd name="T99" fmla="*/ 11 h 113"/>
              <a:gd name="T100" fmla="*/ 12 w 78"/>
              <a:gd name="T101" fmla="*/ 39 h 113"/>
              <a:gd name="T102" fmla="*/ 14 w 78"/>
              <a:gd name="T103" fmla="*/ 41 h 113"/>
              <a:gd name="T104" fmla="*/ 16 w 78"/>
              <a:gd name="T105" fmla="*/ 39 h 113"/>
              <a:gd name="T106" fmla="*/ 39 w 78"/>
              <a:gd name="T107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" h="113">
                <a:moveTo>
                  <a:pt x="22" y="98"/>
                </a:move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4" y="105"/>
                  <a:pt x="28" y="107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29" y="110"/>
                  <a:pt x="31" y="113"/>
                  <a:pt x="39" y="113"/>
                </a:cubicBezTo>
                <a:cubicBezTo>
                  <a:pt x="46" y="113"/>
                  <a:pt x="48" y="110"/>
                  <a:pt x="48" y="110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53" y="105"/>
                  <a:pt x="54" y="104"/>
                  <a:pt x="54" y="104"/>
                </a:cubicBezTo>
                <a:cubicBezTo>
                  <a:pt x="55" y="98"/>
                  <a:pt x="55" y="98"/>
                  <a:pt x="55" y="98"/>
                </a:cubicBezTo>
                <a:cubicBezTo>
                  <a:pt x="50" y="99"/>
                  <a:pt x="44" y="100"/>
                  <a:pt x="39" y="100"/>
                </a:cubicBezTo>
                <a:cubicBezTo>
                  <a:pt x="33" y="100"/>
                  <a:pt x="27" y="99"/>
                  <a:pt x="22" y="98"/>
                </a:cubicBezTo>
                <a:close/>
                <a:moveTo>
                  <a:pt x="21" y="87"/>
                </a:moveTo>
                <a:cubicBezTo>
                  <a:pt x="21" y="92"/>
                  <a:pt x="21" y="92"/>
                  <a:pt x="21" y="92"/>
                </a:cubicBezTo>
                <a:cubicBezTo>
                  <a:pt x="27" y="95"/>
                  <a:pt x="32" y="96"/>
                  <a:pt x="39" y="96"/>
                </a:cubicBezTo>
                <a:cubicBezTo>
                  <a:pt x="45" y="96"/>
                  <a:pt x="51" y="95"/>
                  <a:pt x="56" y="93"/>
                </a:cubicBezTo>
                <a:cubicBezTo>
                  <a:pt x="57" y="87"/>
                  <a:pt x="57" y="87"/>
                  <a:pt x="57" y="87"/>
                </a:cubicBezTo>
                <a:cubicBezTo>
                  <a:pt x="51" y="89"/>
                  <a:pt x="45" y="90"/>
                  <a:pt x="39" y="90"/>
                </a:cubicBezTo>
                <a:cubicBezTo>
                  <a:pt x="32" y="90"/>
                  <a:pt x="26" y="89"/>
                  <a:pt x="21" y="87"/>
                </a:cubicBezTo>
                <a:close/>
                <a:moveTo>
                  <a:pt x="47" y="53"/>
                </a:moveTo>
                <a:cubicBezTo>
                  <a:pt x="39" y="37"/>
                  <a:pt x="39" y="37"/>
                  <a:pt x="39" y="37"/>
                </a:cubicBezTo>
                <a:cubicBezTo>
                  <a:pt x="30" y="53"/>
                  <a:pt x="30" y="53"/>
                  <a:pt x="30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1" y="48"/>
                  <a:pt x="21" y="48"/>
                  <a:pt x="21" y="48"/>
                </a:cubicBezTo>
                <a:cubicBezTo>
                  <a:pt x="30" y="66"/>
                  <a:pt x="30" y="66"/>
                  <a:pt x="30" y="66"/>
                </a:cubicBezTo>
                <a:cubicBezTo>
                  <a:pt x="39" y="50"/>
                  <a:pt x="39" y="50"/>
                  <a:pt x="39" y="50"/>
                </a:cubicBezTo>
                <a:cubicBezTo>
                  <a:pt x="48" y="66"/>
                  <a:pt x="48" y="66"/>
                  <a:pt x="48" y="66"/>
                </a:cubicBezTo>
                <a:cubicBezTo>
                  <a:pt x="56" y="48"/>
                  <a:pt x="56" y="48"/>
                  <a:pt x="56" y="48"/>
                </a:cubicBezTo>
                <a:cubicBezTo>
                  <a:pt x="51" y="45"/>
                  <a:pt x="51" y="45"/>
                  <a:pt x="51" y="45"/>
                </a:cubicBezTo>
                <a:lnTo>
                  <a:pt x="47" y="53"/>
                </a:lnTo>
                <a:close/>
                <a:moveTo>
                  <a:pt x="39" y="0"/>
                </a:moveTo>
                <a:cubicBezTo>
                  <a:pt x="17" y="0"/>
                  <a:pt x="0" y="17"/>
                  <a:pt x="0" y="39"/>
                </a:cubicBezTo>
                <a:cubicBezTo>
                  <a:pt x="0" y="53"/>
                  <a:pt x="7" y="65"/>
                  <a:pt x="18" y="72"/>
                </a:cubicBezTo>
                <a:cubicBezTo>
                  <a:pt x="20" y="82"/>
                  <a:pt x="20" y="82"/>
                  <a:pt x="20" y="82"/>
                </a:cubicBezTo>
                <a:cubicBezTo>
                  <a:pt x="25" y="84"/>
                  <a:pt x="32" y="85"/>
                  <a:pt x="39" y="85"/>
                </a:cubicBezTo>
                <a:cubicBezTo>
                  <a:pt x="45" y="85"/>
                  <a:pt x="52" y="84"/>
                  <a:pt x="57" y="82"/>
                </a:cubicBezTo>
                <a:cubicBezTo>
                  <a:pt x="59" y="72"/>
                  <a:pt x="59" y="72"/>
                  <a:pt x="59" y="72"/>
                </a:cubicBezTo>
                <a:cubicBezTo>
                  <a:pt x="70" y="65"/>
                  <a:pt x="78" y="53"/>
                  <a:pt x="78" y="39"/>
                </a:cubicBezTo>
                <a:cubicBezTo>
                  <a:pt x="78" y="17"/>
                  <a:pt x="60" y="0"/>
                  <a:pt x="39" y="0"/>
                </a:cubicBezTo>
                <a:close/>
                <a:moveTo>
                  <a:pt x="53" y="67"/>
                </a:move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48" y="78"/>
                  <a:pt x="39" y="78"/>
                </a:cubicBezTo>
                <a:cubicBezTo>
                  <a:pt x="29" y="78"/>
                  <a:pt x="25" y="76"/>
                  <a:pt x="25" y="76"/>
                </a:cubicBezTo>
                <a:cubicBezTo>
                  <a:pt x="24" y="67"/>
                  <a:pt x="24" y="67"/>
                  <a:pt x="24" y="67"/>
                </a:cubicBezTo>
                <a:cubicBezTo>
                  <a:pt x="14" y="62"/>
                  <a:pt x="7" y="51"/>
                  <a:pt x="7" y="39"/>
                </a:cubicBezTo>
                <a:cubicBezTo>
                  <a:pt x="7" y="21"/>
                  <a:pt x="21" y="6"/>
                  <a:pt x="39" y="6"/>
                </a:cubicBezTo>
                <a:cubicBezTo>
                  <a:pt x="56" y="6"/>
                  <a:pt x="71" y="21"/>
                  <a:pt x="71" y="39"/>
                </a:cubicBezTo>
                <a:cubicBezTo>
                  <a:pt x="71" y="51"/>
                  <a:pt x="63" y="62"/>
                  <a:pt x="53" y="67"/>
                </a:cubicBezTo>
                <a:close/>
                <a:moveTo>
                  <a:pt x="39" y="16"/>
                </a:moveTo>
                <a:cubicBezTo>
                  <a:pt x="40" y="16"/>
                  <a:pt x="41" y="15"/>
                  <a:pt x="41" y="14"/>
                </a:cubicBezTo>
                <a:cubicBezTo>
                  <a:pt x="41" y="12"/>
                  <a:pt x="40" y="11"/>
                  <a:pt x="39" y="11"/>
                </a:cubicBezTo>
                <a:cubicBezTo>
                  <a:pt x="24" y="11"/>
                  <a:pt x="12" y="24"/>
                  <a:pt x="12" y="39"/>
                </a:cubicBezTo>
                <a:cubicBezTo>
                  <a:pt x="12" y="40"/>
                  <a:pt x="12" y="41"/>
                  <a:pt x="14" y="41"/>
                </a:cubicBezTo>
                <a:cubicBezTo>
                  <a:pt x="15" y="41"/>
                  <a:pt x="16" y="40"/>
                  <a:pt x="16" y="39"/>
                </a:cubicBezTo>
                <a:cubicBezTo>
                  <a:pt x="16" y="26"/>
                  <a:pt x="26" y="16"/>
                  <a:pt x="39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6148C2E-7888-441A-B776-C51C7D72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40" y="2511573"/>
            <a:ext cx="543469" cy="5464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28E2472-6327-4190-91B2-B975C9D2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489" y="3490419"/>
            <a:ext cx="543469" cy="5464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79C6BC8-9DD4-45FA-816F-3CB12A1B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40" y="4457254"/>
            <a:ext cx="543469" cy="5464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spc="-23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BD2D7CEE-2986-469C-AA8A-62C183287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7359" y="4481276"/>
            <a:ext cx="469428" cy="469428"/>
          </a:xfrm>
          <a:prstGeom prst="rect">
            <a:avLst/>
          </a:prstGeom>
        </p:spPr>
      </p:pic>
      <p:pic>
        <p:nvPicPr>
          <p:cNvPr id="12" name="Graphic 11" descr="Statistics">
            <a:extLst>
              <a:ext uri="{FF2B5EF4-FFF2-40B4-BE49-F238E27FC236}">
                <a16:creationId xmlns:a16="http://schemas.microsoft.com/office/drawing/2014/main" id="{09766997-F61D-4A06-8907-CC19D6012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1588" y="3555213"/>
            <a:ext cx="417377" cy="417377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04E6C26E-0384-43F6-8DA0-0ED97F573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9637" y="2597383"/>
            <a:ext cx="394852" cy="394852"/>
          </a:xfrm>
          <a:prstGeom prst="rect">
            <a:avLst/>
          </a:prstGeom>
        </p:spPr>
      </p:pic>
      <p:pic>
        <p:nvPicPr>
          <p:cNvPr id="23" name="Graphic 22" descr="Repeat">
            <a:extLst>
              <a:ext uri="{FF2B5EF4-FFF2-40B4-BE49-F238E27FC236}">
                <a16:creationId xmlns:a16="http://schemas.microsoft.com/office/drawing/2014/main" id="{417514DC-78A4-4574-9176-479D749D6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3986" y="5250832"/>
            <a:ext cx="434483" cy="4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  <p:bldP spid="81" grpId="0"/>
      <p:bldP spid="115" grpId="0"/>
      <p:bldP spid="120" grpId="0"/>
      <p:bldP spid="122" grpId="0"/>
      <p:bldP spid="124" grpId="0"/>
      <p:bldP spid="126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2" grpId="0" animBg="1"/>
      <p:bldP spid="143" grpId="0" animBg="1"/>
      <p:bldP spid="146" grpId="0" animBg="1"/>
      <p:bldP spid="147" grpId="0" animBg="1"/>
      <p:bldP spid="148" grpId="0" animBg="1"/>
      <p:bldP spid="150" grpId="0" animBg="1"/>
      <p:bldP spid="1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8356-DA75-4A8F-BB73-CAA325E6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C163-F638-4DDD-90E1-68A55392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Scikit</a:t>
            </a:r>
            <a:r>
              <a:rPr lang="en-US" sz="2400" dirty="0"/>
              <a:t>-learn provides both metrics, however, Rand index is adjusted.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ARI has range of [-1, 1], the positive index means good clustering, perfect is 1.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758AB-7E1A-4A6E-96E7-6BCFAACF4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237E5D-97E3-49EB-BA91-4787537BE18E}"/>
                  </a:ext>
                </a:extLst>
              </p:cNvPr>
              <p:cNvSpPr txBox="1"/>
              <p:nvPr/>
            </p:nvSpPr>
            <p:spPr>
              <a:xfrm>
                <a:off x="2817580" y="2354135"/>
                <a:ext cx="3244671" cy="770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𝐴𝑅𝐼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237E5D-97E3-49EB-BA91-4787537BE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80" y="2354135"/>
                <a:ext cx="3244671" cy="77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378F58-3B02-459C-B29D-F382B1F77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39" y="4182662"/>
            <a:ext cx="7180439" cy="98587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968FFE9-F1A6-4E41-9976-A8C00102EE15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EX3</a:t>
            </a:r>
          </a:p>
        </p:txBody>
      </p:sp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DDE3FC4-BD00-4AEC-B7D9-C0E8A8E2D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4" y="5777201"/>
            <a:ext cx="7099395" cy="449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58F64-C7A0-42C9-A2A2-98EC881D185B}"/>
              </a:ext>
            </a:extLst>
          </p:cNvPr>
          <p:cNvSpPr txBox="1"/>
          <p:nvPr/>
        </p:nvSpPr>
        <p:spPr>
          <a:xfrm>
            <a:off x="886039" y="54288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7447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173D-0576-4DDA-8FFD-768C5DF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4A85-691B-408C-9106-8B3D667A3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Rand: 0.219 ( 22%)</a:t>
            </a:r>
          </a:p>
          <a:p>
            <a:r>
              <a:rPr lang="en-US" dirty="0"/>
              <a:t>Jaccard: 0.66 (66%)</a:t>
            </a:r>
          </a:p>
          <a:p>
            <a:r>
              <a:rPr lang="en-US" dirty="0"/>
              <a:t>Jaccard Similarity: 0.75 (75%)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FE01-14D6-40D0-B216-A10257831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420BEBB-38CC-43E1-8F0E-7B580CE6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6" y="1248226"/>
            <a:ext cx="4175334" cy="2586477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174D9B1-1E90-4870-BE3B-3AC5F209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6" y="3834703"/>
            <a:ext cx="3973637" cy="28037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21C489-7EDC-42A1-BE16-4C4F49E93B30}"/>
              </a:ext>
            </a:extLst>
          </p:cNvPr>
          <p:cNvSpPr/>
          <p:nvPr/>
        </p:nvSpPr>
        <p:spPr>
          <a:xfrm>
            <a:off x="434767" y="3530535"/>
            <a:ext cx="3320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Garamond"/>
              </a:rPr>
              <a:t>With</a:t>
            </a:r>
            <a:r>
              <a:rPr lang="en-US" sz="1800" dirty="0"/>
              <a:t> </a:t>
            </a:r>
            <a:r>
              <a:rPr lang="en-US" sz="1800" dirty="0">
                <a:latin typeface="Garamond"/>
                <a:sym typeface="Lato"/>
              </a:rPr>
              <a:t>the above results, Jaccard tells that we got 66%-75% hits. This means if we are in a two cluster setting, about 25% of datapoints in the other cluster are not labeled correctly. Similarly, Rand is positive which indicates accepted cluster, but many misses in the second cluster.  </a:t>
            </a:r>
          </a:p>
        </p:txBody>
      </p:sp>
    </p:spTree>
    <p:extLst>
      <p:ext uri="{BB962C8B-B14F-4D97-AF65-F5344CB8AC3E}">
        <p14:creationId xmlns:p14="http://schemas.microsoft.com/office/powerpoint/2010/main" val="3917978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A424-7611-443E-BB3E-7FEA5F68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Index: </a:t>
            </a:r>
            <a:r>
              <a:rPr lang="en-US" i="1" dirty="0"/>
              <a:t>cohesion &amp;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FCCB86-75DB-44C7-8B36-9AF2A43513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No GT, use clustered data to measure the clustering quality </a:t>
                </a:r>
              </a:p>
              <a:p>
                <a:r>
                  <a:rPr lang="en-US" sz="2400" dirty="0"/>
                  <a:t>Measure the “</a:t>
                </a:r>
                <a:r>
                  <a:rPr lang="en-US" sz="2400" i="1" dirty="0"/>
                  <a:t>cohesion</a:t>
                </a:r>
                <a:r>
                  <a:rPr lang="en-US" sz="2400" dirty="0"/>
                  <a:t>” and “</a:t>
                </a:r>
                <a:r>
                  <a:rPr lang="en-US" sz="2400" i="1" dirty="0"/>
                  <a:t>separation</a:t>
                </a:r>
                <a:r>
                  <a:rPr lang="en-US" sz="2400" dirty="0"/>
                  <a:t>” of clusters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Cohesion(inertia) </a:t>
                </a:r>
                <a:r>
                  <a:rPr lang="en-US" sz="2400" dirty="0"/>
                  <a:t>is measured by the within cluster sum of squares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Separation </a:t>
                </a:r>
                <a:r>
                  <a:rPr lang="en-US" sz="2400" dirty="0"/>
                  <a:t>is measured by the between cluster sum of squares </a:t>
                </a:r>
              </a:p>
              <a:p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is the size of cluster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m is the centroid of all data</a:t>
                </a:r>
              </a:p>
              <a:p>
                <a:pPr lvl="1"/>
                <a:r>
                  <a:rPr lang="en-US" sz="1800" dirty="0"/>
                  <a:t>BSS + WSS = constant </a:t>
                </a:r>
              </a:p>
              <a:p>
                <a:pPr lvl="1"/>
                <a:r>
                  <a:rPr lang="en-US" sz="1800" dirty="0"/>
                  <a:t>WSS is called Sum of Squared Error (SSE) </a:t>
                </a:r>
              </a:p>
              <a:p>
                <a:pPr lvl="1"/>
                <a:r>
                  <a:rPr lang="en-US" sz="1800" dirty="0"/>
                  <a:t>Larger number of clusters tend to result in smaller SSE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FCCB86-75DB-44C7-8B36-9AF2A4351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44" t="-1632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E08A0-F012-47A8-81AF-63FEE5EDE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8856D81C-57EF-4BA0-826D-64CBAF5E9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74" y="3050948"/>
            <a:ext cx="2981451" cy="756103"/>
          </a:xfrm>
          <a:prstGeom prst="rect">
            <a:avLst/>
          </a:prstGeom>
        </p:spPr>
      </p:pic>
      <p:pic>
        <p:nvPicPr>
          <p:cNvPr id="10" name="Picture 9" descr="A close up of a clock&#10;&#10;Description generated with high confidence">
            <a:extLst>
              <a:ext uri="{FF2B5EF4-FFF2-40B4-BE49-F238E27FC236}">
                <a16:creationId xmlns:a16="http://schemas.microsoft.com/office/drawing/2014/main" id="{FD405FBC-B7AA-456E-8BCC-61C3BB930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51" y="4162776"/>
            <a:ext cx="2981451" cy="7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0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D700-EF69-4D9E-80AC-636A2F74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Index: 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273ED6-8F12-47F4-B509-1DB7503000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For a data point,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  <a:p>
                <a:pPr lvl="1"/>
                <a:r>
                  <a:rPr lang="en-US" sz="2200" dirty="0"/>
                  <a:t>Calculate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200" b="1" i="1" dirty="0"/>
                  <a:t> </a:t>
                </a:r>
                <a:r>
                  <a:rPr lang="en-US" sz="2200" dirty="0"/>
                  <a:t>= average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to all points in the same cluster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150" dirty="0"/>
                  <a:t>Calculate </a:t>
                </a:r>
                <a14:m>
                  <m:oMath xmlns:m="http://schemas.openxmlformats.org/officeDocument/2006/math">
                    <m:r>
                      <a:rPr lang="en-US" sz="2150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150" b="1" i="1" dirty="0"/>
                  <a:t> </a:t>
                </a:r>
                <a:r>
                  <a:rPr lang="en-US" sz="2150" dirty="0"/>
                  <a:t>= min (average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5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5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50" i="1" dirty="0"/>
                  <a:t> </a:t>
                </a:r>
                <a:r>
                  <a:rPr lang="en-US" sz="2150" dirty="0"/>
                  <a:t>to points in another cluster </a:t>
                </a:r>
                <a14:m>
                  <m:oMath xmlns:m="http://schemas.openxmlformats.org/officeDocument/2006/math">
                    <m:r>
                      <a:rPr lang="en-US" sz="215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150" dirty="0"/>
                  <a:t>) </a:t>
                </a:r>
              </a:p>
              <a:p>
                <a:r>
                  <a:rPr lang="en-US" sz="2400" dirty="0"/>
                  <a:t>– The </a:t>
                </a:r>
                <a:r>
                  <a:rPr lang="en-US" sz="2400" b="1" dirty="0"/>
                  <a:t>silhouette coefficient </a:t>
                </a:r>
                <a:r>
                  <a:rPr lang="en-US" sz="2400" dirty="0"/>
                  <a:t>for a point is then given by</a:t>
                </a:r>
              </a:p>
              <a:p>
                <a:pPr marL="21431" indent="0" algn="ctr">
                  <a:buNone/>
                </a:pPr>
                <a:r>
                  <a:rPr lang="en-US" sz="2400" dirty="0"/>
                  <a:t>SC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Calculate the Average Silhouette for a cluster or a clustering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 Typically between 0 and 1 </a:t>
                </a:r>
              </a:p>
              <a:p>
                <a:r>
                  <a:rPr lang="en-US" sz="2400" dirty="0"/>
                  <a:t> The closer to 1 the better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273ED6-8F12-47F4-B509-1DB750300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44" t="-699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D686-A46E-41AD-BF5E-3D0F28CA7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6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76548D39-E13D-4829-9BBD-B49260515C72}"/>
              </a:ext>
            </a:extLst>
          </p:cNvPr>
          <p:cNvSpPr/>
          <p:nvPr/>
        </p:nvSpPr>
        <p:spPr>
          <a:xfrm>
            <a:off x="6937812" y="1731244"/>
            <a:ext cx="24765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6BED5-8D25-45B3-8F88-8DB3189D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 Internal Index)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1854-9990-4702-A398-7DC25ADDE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28100-1665-48E9-BBE5-06F62323A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EA61639-9394-466D-96ED-774C86157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52985"/>
                  </p:ext>
                </p:extLst>
              </p:nvPr>
            </p:nvGraphicFramePr>
            <p:xfrm>
              <a:off x="758992" y="2755440"/>
              <a:ext cx="7209351" cy="2227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8406">
                      <a:extLst>
                        <a:ext uri="{9D8B030D-6E8A-4147-A177-3AD203B41FA5}">
                          <a16:colId xmlns:a16="http://schemas.microsoft.com/office/drawing/2014/main" val="2139467365"/>
                        </a:ext>
                      </a:extLst>
                    </a:gridCol>
                    <a:gridCol w="4311702">
                      <a:extLst>
                        <a:ext uri="{9D8B030D-6E8A-4147-A177-3AD203B41FA5}">
                          <a16:colId xmlns:a16="http://schemas.microsoft.com/office/drawing/2014/main" val="1131585366"/>
                        </a:ext>
                      </a:extLst>
                    </a:gridCol>
                    <a:gridCol w="1139243">
                      <a:extLst>
                        <a:ext uri="{9D8B030D-6E8A-4147-A177-3AD203B41FA5}">
                          <a16:colId xmlns:a16="http://schemas.microsoft.com/office/drawing/2014/main" val="3745425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Data Point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Calculation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Scores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6724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 =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1−1.5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1−2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=0.625</m:t>
                                </m:r>
                              </m:oMath>
                            </m:oMathPara>
                          </a14:m>
                          <a:endParaRPr lang="en-US" sz="1200" b="0" baseline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1−4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1−4.5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1−5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=12.42</m:t>
                                </m:r>
                              </m:oMath>
                            </m:oMathPara>
                          </a14:m>
                          <a:endParaRPr lang="en-US" sz="1200" b="0" baseline="0" dirty="0"/>
                        </a:p>
                        <a:p>
                          <a:pPr algn="ctr"/>
                          <a:endParaRPr lang="en-US" sz="1200" b="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=0.95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8170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X=4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4−4.5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4−5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=0.625</m:t>
                                </m:r>
                              </m:oMath>
                            </m:oMathPara>
                          </a14:m>
                          <a:endParaRPr lang="en-US" sz="1200" b="0" baseline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4−2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4−1.5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4−1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2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200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2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6.42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200" dirty="0"/>
                            <a:t> 0.90</a:t>
                          </a:r>
                        </a:p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6834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EA61639-9394-466D-96ED-774C86157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52985"/>
                  </p:ext>
                </p:extLst>
              </p:nvPr>
            </p:nvGraphicFramePr>
            <p:xfrm>
              <a:off x="758992" y="2755440"/>
              <a:ext cx="7209351" cy="2227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8406">
                      <a:extLst>
                        <a:ext uri="{9D8B030D-6E8A-4147-A177-3AD203B41FA5}">
                          <a16:colId xmlns:a16="http://schemas.microsoft.com/office/drawing/2014/main" val="2139467365"/>
                        </a:ext>
                      </a:extLst>
                    </a:gridCol>
                    <a:gridCol w="4311702">
                      <a:extLst>
                        <a:ext uri="{9D8B030D-6E8A-4147-A177-3AD203B41FA5}">
                          <a16:colId xmlns:a16="http://schemas.microsoft.com/office/drawing/2014/main" val="1131585366"/>
                        </a:ext>
                      </a:extLst>
                    </a:gridCol>
                    <a:gridCol w="1139243">
                      <a:extLst>
                        <a:ext uri="{9D8B030D-6E8A-4147-A177-3AD203B41FA5}">
                          <a16:colId xmlns:a16="http://schemas.microsoft.com/office/drawing/2014/main" val="374542522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Data Point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Calculation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Scores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6724259"/>
                      </a:ext>
                    </a:extLst>
                  </a:tr>
                  <a:tr h="1007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 =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960" t="-41566" r="-26977" b="-825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3690" t="-41566" r="-2139" b="-825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70780"/>
                      </a:ext>
                    </a:extLst>
                  </a:tr>
                  <a:tr h="8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X=4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960" t="-174074" r="-26977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3690" t="-174074" r="-2139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8344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66480A-B321-4363-A627-EE60609D0679}"/>
              </a:ext>
            </a:extLst>
          </p:cNvPr>
          <p:cNvCxnSpPr>
            <a:cxnSpLocks/>
          </p:cNvCxnSpPr>
          <p:nvPr/>
        </p:nvCxnSpPr>
        <p:spPr>
          <a:xfrm>
            <a:off x="971550" y="1866900"/>
            <a:ext cx="7067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B0A573C-72F7-471C-99CC-95DF4D2C1104}"/>
              </a:ext>
            </a:extLst>
          </p:cNvPr>
          <p:cNvSpPr/>
          <p:nvPr/>
        </p:nvSpPr>
        <p:spPr>
          <a:xfrm>
            <a:off x="857669" y="1731244"/>
            <a:ext cx="24765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2454D-5B30-4FE9-BA58-07D7BD6C4270}"/>
              </a:ext>
            </a:extLst>
          </p:cNvPr>
          <p:cNvSpPr/>
          <p:nvPr/>
        </p:nvSpPr>
        <p:spPr>
          <a:xfrm>
            <a:off x="3029369" y="1731244"/>
            <a:ext cx="24765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9925D1-5081-4ED4-A70A-4CC3E9B2A1D4}"/>
              </a:ext>
            </a:extLst>
          </p:cNvPr>
          <p:cNvSpPr/>
          <p:nvPr/>
        </p:nvSpPr>
        <p:spPr>
          <a:xfrm>
            <a:off x="5801144" y="1731244"/>
            <a:ext cx="24765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AA2AE6-D5AD-45BC-ACE7-FAF7D8F5EA24}"/>
              </a:ext>
            </a:extLst>
          </p:cNvPr>
          <p:cNvSpPr/>
          <p:nvPr/>
        </p:nvSpPr>
        <p:spPr>
          <a:xfrm>
            <a:off x="7820025" y="1731244"/>
            <a:ext cx="24765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9B62AE-62B2-4128-B030-BAACCD984D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1494" y="1562100"/>
            <a:ext cx="0" cy="16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261A9-05C1-4CF8-B396-644DD1D396DB}"/>
              </a:ext>
            </a:extLst>
          </p:cNvPr>
          <p:cNvCxnSpPr>
            <a:cxnSpLocks/>
          </p:cNvCxnSpPr>
          <p:nvPr/>
        </p:nvCxnSpPr>
        <p:spPr>
          <a:xfrm>
            <a:off x="3153194" y="1562100"/>
            <a:ext cx="0" cy="16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F9B1E8-6A82-4BBC-817D-8FCB8461ABE0}"/>
              </a:ext>
            </a:extLst>
          </p:cNvPr>
          <p:cNvCxnSpPr>
            <a:cxnSpLocks/>
          </p:cNvCxnSpPr>
          <p:nvPr/>
        </p:nvCxnSpPr>
        <p:spPr>
          <a:xfrm>
            <a:off x="5924969" y="1562100"/>
            <a:ext cx="0" cy="16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E0021A-DFD3-4E11-9B63-95D9B6C32F29}"/>
              </a:ext>
            </a:extLst>
          </p:cNvPr>
          <p:cNvCxnSpPr>
            <a:cxnSpLocks/>
          </p:cNvCxnSpPr>
          <p:nvPr/>
        </p:nvCxnSpPr>
        <p:spPr>
          <a:xfrm>
            <a:off x="7943850" y="1562100"/>
            <a:ext cx="0" cy="16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08AF09-DF0E-4925-AFDA-A87919F8A20D}"/>
              </a:ext>
            </a:extLst>
          </p:cNvPr>
          <p:cNvSpPr txBox="1"/>
          <p:nvPr/>
        </p:nvSpPr>
        <p:spPr>
          <a:xfrm>
            <a:off x="833245" y="19026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E43D6-9ABE-4D91-B5AF-7C3F2B97001A}"/>
              </a:ext>
            </a:extLst>
          </p:cNvPr>
          <p:cNvSpPr txBox="1"/>
          <p:nvPr/>
        </p:nvSpPr>
        <p:spPr>
          <a:xfrm>
            <a:off x="3011168" y="19026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6F221-3795-47EB-B9C8-FC752D06E6EB}"/>
              </a:ext>
            </a:extLst>
          </p:cNvPr>
          <p:cNvSpPr txBox="1"/>
          <p:nvPr/>
        </p:nvSpPr>
        <p:spPr>
          <a:xfrm>
            <a:off x="5808238" y="19026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19788-1339-40E0-9871-1E59038B66B8}"/>
              </a:ext>
            </a:extLst>
          </p:cNvPr>
          <p:cNvSpPr txBox="1"/>
          <p:nvPr/>
        </p:nvSpPr>
        <p:spPr>
          <a:xfrm>
            <a:off x="7820025" y="19026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AE1EB-2009-4C62-94AD-3F1E7C41FDD2}"/>
              </a:ext>
            </a:extLst>
          </p:cNvPr>
          <p:cNvSpPr txBox="1"/>
          <p:nvPr/>
        </p:nvSpPr>
        <p:spPr>
          <a:xfrm>
            <a:off x="4511199" y="19026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93F1FFB2-C9FE-4B3A-8E61-E50FA70EA2AB}"/>
              </a:ext>
            </a:extLst>
          </p:cNvPr>
          <p:cNvSpPr/>
          <p:nvPr/>
        </p:nvSpPr>
        <p:spPr>
          <a:xfrm>
            <a:off x="1868083" y="1752600"/>
            <a:ext cx="158750" cy="228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0867F-2E54-4ABC-B54D-582E76670315}"/>
              </a:ext>
            </a:extLst>
          </p:cNvPr>
          <p:cNvSpPr txBox="1"/>
          <p:nvPr/>
        </p:nvSpPr>
        <p:spPr>
          <a:xfrm>
            <a:off x="1804850" y="138767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F89E7D2-07F9-4DA2-BE68-F0AEBE40B5C4}"/>
              </a:ext>
            </a:extLst>
          </p:cNvPr>
          <p:cNvSpPr/>
          <p:nvPr/>
        </p:nvSpPr>
        <p:spPr>
          <a:xfrm>
            <a:off x="6982262" y="1752600"/>
            <a:ext cx="158750" cy="228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0323E-9019-47C1-8C9E-4F5A93AED28B}"/>
              </a:ext>
            </a:extLst>
          </p:cNvPr>
          <p:cNvSpPr txBox="1"/>
          <p:nvPr/>
        </p:nvSpPr>
        <p:spPr>
          <a:xfrm>
            <a:off x="6919029" y="138767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3701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7A2B-4CDA-46C6-ACEF-93515FE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per sample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D1451-DF11-4EA3-B7F2-D3F5A9124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E5BEB5B-DAD8-44C0-9E30-000A94C0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45" y="1296140"/>
            <a:ext cx="5178426" cy="51046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EE161-4683-41AD-9E61-77144028FCF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14436" y="2156059"/>
            <a:ext cx="1470955" cy="4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2002E6-C942-4571-8E20-BFCC15935235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399789" y="2200637"/>
            <a:ext cx="1185602" cy="122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F557F2-16F5-41A8-8C83-2D25BD51676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114436" y="2200637"/>
            <a:ext cx="1470955" cy="282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B28D85-8A13-449B-B32E-92F18F5103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114436" y="2200637"/>
            <a:ext cx="1470955" cy="79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31B4E2-2D04-41C9-B1F0-7905AC48913C}"/>
              </a:ext>
            </a:extLst>
          </p:cNvPr>
          <p:cNvSpPr txBox="1"/>
          <p:nvPr/>
        </p:nvSpPr>
        <p:spPr>
          <a:xfrm>
            <a:off x="6585391" y="1785138"/>
            <a:ext cx="239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clusters </a:t>
            </a:r>
          </a:p>
          <a:p>
            <a:r>
              <a:rPr lang="en-US" dirty="0">
                <a:solidFill>
                  <a:srgbClr val="FF0000"/>
                </a:solidFill>
              </a:rPr>
              <a:t>are well formed</a:t>
            </a:r>
          </a:p>
        </p:txBody>
      </p:sp>
    </p:spTree>
    <p:extLst>
      <p:ext uri="{BB962C8B-B14F-4D97-AF65-F5344CB8AC3E}">
        <p14:creationId xmlns:p14="http://schemas.microsoft.com/office/powerpoint/2010/main" val="15223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9138-8E0D-46C5-A2B5-78ECE8FB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Silhouette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1BDF-D446-4AA8-8CF0-1F941ACC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3D204-812C-4F2D-BAA6-B762264E0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402F6B-5FEB-49B5-A7F9-C9123892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8" y="1296140"/>
            <a:ext cx="6184741" cy="1967872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4E67A4-CDA7-479F-B644-2A4F6D30A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8" y="3264012"/>
            <a:ext cx="4155265" cy="1681635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4344B5-F881-43D7-9047-646D46BAF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7" y="5340236"/>
            <a:ext cx="4197609" cy="10460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794CF01-79D8-4005-882B-47DDD7189A75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EX4</a:t>
            </a:r>
          </a:p>
        </p:txBody>
      </p:sp>
    </p:spTree>
    <p:extLst>
      <p:ext uri="{BB962C8B-B14F-4D97-AF65-F5344CB8AC3E}">
        <p14:creationId xmlns:p14="http://schemas.microsoft.com/office/powerpoint/2010/main" val="768789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173D-0576-4DDA-8FFD-768C5DF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4A85-691B-408C-9106-8B3D667A3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WSS: 338.0</a:t>
            </a:r>
          </a:p>
          <a:p>
            <a:r>
              <a:rPr lang="en-US" dirty="0"/>
              <a:t>BSS: 109.33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FE01-14D6-40D0-B216-A10257831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420BEBB-38CC-43E1-8F0E-7B580CE6A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6" y="1248226"/>
            <a:ext cx="4175334" cy="2586477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174D9B1-1E90-4870-BE3B-3AC5F2099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6" y="3834703"/>
            <a:ext cx="3973637" cy="28037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21C489-7EDC-42A1-BE16-4C4F49E93B30}"/>
              </a:ext>
            </a:extLst>
          </p:cNvPr>
          <p:cNvSpPr/>
          <p:nvPr/>
        </p:nvSpPr>
        <p:spPr>
          <a:xfrm>
            <a:off x="434767" y="3530535"/>
            <a:ext cx="3320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Garamond"/>
              </a:rPr>
              <a:t>WSS(Cohesion), from the results our clustering is not good. We have bad cohesion and small separation between clusters. For good results the values must be the opposite</a:t>
            </a:r>
            <a:endParaRPr lang="en-US" sz="1800" dirty="0">
              <a:latin typeface="Garamond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3760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266C-8C69-A844-87D6-76EDBC44F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4425-DC2A-5D46-A2F9-8CA9ADDA1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02630-E277-F545-BC4C-12D102925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1C5-8B9D-1640-B426-B7767A9CEF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6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90D2C-F5E9-4BC2-9DA0-03D0E85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95802-DDFF-47BD-8819-A4449D984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The K-means algorithm by far is the most popular  and widely used  algorithm.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K-means clustering algorithm is a machine learning technique used to identify distinct patterns or structures within unlabeled data.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It is centroid-based (partition) algorithm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 The variable </a:t>
            </a:r>
            <a:r>
              <a:rPr lang="en-US" sz="2600" b="1" i="1" dirty="0"/>
              <a:t>K</a:t>
            </a:r>
            <a:r>
              <a:rPr lang="en-US" sz="2600" dirty="0"/>
              <a:t> represents the number of groups in the data.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9DBDC-9400-4F37-8E45-AB88C31D7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395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40A-8D14-E44A-A316-4680B3C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39BD-7F0E-3240-BDE7-FE7DE4780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Usually predictive analytics applications consider three fundamental components:</a:t>
            </a:r>
          </a:p>
          <a:p>
            <a:pPr marL="21431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447B-C066-BC46-A891-A1A14731D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957E7E-DD83-46A9-8051-EAB00C3C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834" y="4704425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75898F5-0A01-4385-8624-74D22F7C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496" y="3291924"/>
            <a:ext cx="1240971" cy="12409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FEA2C4-097E-4C11-8C5B-1C9E38E820CA}"/>
              </a:ext>
            </a:extLst>
          </p:cNvPr>
          <p:cNvSpPr/>
          <p:nvPr/>
        </p:nvSpPr>
        <p:spPr>
          <a:xfrm>
            <a:off x="3458168" y="3055319"/>
            <a:ext cx="2078162" cy="19920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Predictive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87AE-7E36-424D-8D41-2CB214AA857C}"/>
              </a:ext>
            </a:extLst>
          </p:cNvPr>
          <p:cNvSpPr txBox="1"/>
          <p:nvPr/>
        </p:nvSpPr>
        <p:spPr>
          <a:xfrm>
            <a:off x="1256704" y="29325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908611-302A-4EF3-8782-0DF5F28FC924}"/>
              </a:ext>
            </a:extLst>
          </p:cNvPr>
          <p:cNvSpPr/>
          <p:nvPr/>
        </p:nvSpPr>
        <p:spPr>
          <a:xfrm>
            <a:off x="2108197" y="3931402"/>
            <a:ext cx="1240971" cy="407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F0802-1076-4B2C-80A2-419C5B115ADE}"/>
              </a:ext>
            </a:extLst>
          </p:cNvPr>
          <p:cNvSpPr txBox="1"/>
          <p:nvPr/>
        </p:nvSpPr>
        <p:spPr>
          <a:xfrm>
            <a:off x="535214" y="4486707"/>
            <a:ext cx="2888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Data quality is a crucial requirement for predictive analytics. Every predictive model is strongly depending on the quality of the historical data it processes.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7DF6734A-AB0D-465C-8EAA-FC7E612B05FA}"/>
              </a:ext>
            </a:extLst>
          </p:cNvPr>
          <p:cNvSpPr/>
          <p:nvPr/>
        </p:nvSpPr>
        <p:spPr>
          <a:xfrm rot="16200000">
            <a:off x="4052583" y="5375270"/>
            <a:ext cx="889330" cy="37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15177F51-7331-4617-B388-7F529010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8714" y="5757192"/>
            <a:ext cx="875437" cy="875437"/>
          </a:xfrm>
          <a:prstGeom prst="rect">
            <a:avLst/>
          </a:prstGeom>
        </p:spPr>
      </p:pic>
      <p:pic>
        <p:nvPicPr>
          <p:cNvPr id="80" name="Graphic 79" descr="Gears">
            <a:extLst>
              <a:ext uri="{FF2B5EF4-FFF2-40B4-BE49-F238E27FC236}">
                <a16:creationId xmlns:a16="http://schemas.microsoft.com/office/drawing/2014/main" id="{CFF46A32-2E3D-4BED-A286-D5CFD254A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124904">
            <a:off x="3807878" y="5725719"/>
            <a:ext cx="875437" cy="87543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F6231EA-2343-4448-A19A-8B4087321879}"/>
              </a:ext>
            </a:extLst>
          </p:cNvPr>
          <p:cNvSpPr txBox="1"/>
          <p:nvPr/>
        </p:nvSpPr>
        <p:spPr>
          <a:xfrm>
            <a:off x="5279248" y="5010995"/>
            <a:ext cx="2888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Includes the various statistical and ML techniques ranging from basic to complex methods.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19BABB-991D-4E7D-B2AC-DAD136BC449B}"/>
              </a:ext>
            </a:extLst>
          </p:cNvPr>
          <p:cNvSpPr txBox="1"/>
          <p:nvPr/>
        </p:nvSpPr>
        <p:spPr>
          <a:xfrm>
            <a:off x="2573956" y="6195952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modeling</a:t>
            </a:r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5517AF99-6C45-442D-9EB2-52176555436E}"/>
              </a:ext>
            </a:extLst>
          </p:cNvPr>
          <p:cNvSpPr/>
          <p:nvPr/>
        </p:nvSpPr>
        <p:spPr>
          <a:xfrm rot="8390456">
            <a:off x="5207612" y="2893797"/>
            <a:ext cx="889330" cy="3731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153F55-E7D4-45B9-BC5C-9382CC2B2DE9}"/>
              </a:ext>
            </a:extLst>
          </p:cNvPr>
          <p:cNvSpPr txBox="1"/>
          <p:nvPr/>
        </p:nvSpPr>
        <p:spPr>
          <a:xfrm>
            <a:off x="6033672" y="2163178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Assumptions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C2E2F8-34BA-4167-993E-55376198F545}"/>
              </a:ext>
            </a:extLst>
          </p:cNvPr>
          <p:cNvSpPr txBox="1"/>
          <p:nvPr/>
        </p:nvSpPr>
        <p:spPr>
          <a:xfrm>
            <a:off x="5993554" y="2997322"/>
            <a:ext cx="288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conclusions are usually assuming the future will follow patterns related to the past!</a:t>
            </a:r>
          </a:p>
        </p:txBody>
      </p:sp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134CC45D-D055-47D8-A1EF-A9790EEC7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614933" y="2094167"/>
            <a:ext cx="599686" cy="5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6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/>
      <p:bldP spid="79" grpId="0" animBg="1"/>
      <p:bldP spid="83" grpId="0"/>
      <p:bldP spid="84" grpId="0"/>
      <p:bldP spid="85" grpId="0" animBg="1"/>
      <p:bldP spid="86" grpId="0"/>
      <p:bldP spid="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E1E2-D17C-4E51-8AA6-418814B3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ED88-BF0A-4625-93FA-FAFEF486C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57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Choose the number of clusters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</a:p>
          <a:p>
            <a:pPr marL="4857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Specify the cluster seeds (Initial Centroids)</a:t>
            </a:r>
          </a:p>
          <a:p>
            <a:pPr marL="4857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Assign each point to a centroid based on distance</a:t>
            </a:r>
          </a:p>
          <a:p>
            <a:pPr marL="4857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Adjust the centroids coordinates</a:t>
            </a:r>
          </a:p>
          <a:p>
            <a:pPr marL="485775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Repeat the last two steps until no centroid updates. </a:t>
            </a:r>
          </a:p>
          <a:p>
            <a:pPr marL="485775" indent="-457200">
              <a:buFont typeface="+mj-lt"/>
              <a:buAutoNum type="arabicPeriod"/>
            </a:pPr>
            <a:endParaRPr lang="en-US" dirty="0"/>
          </a:p>
          <a:p>
            <a:pPr marL="485775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6A4D-7166-4AC8-92F1-16F093C81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326-B536-4BDE-9C98-E40055F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Illustration (animi)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851D-1CF4-4960-8DAD-503862C2F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CC0CB-53D0-42B8-BBE7-014B0C527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26" name="Picture 2" descr="https://cdn-images-1.medium.com/max/800/1*KrcZK0xYgTa4qFrVr0fO2w.gif">
            <a:extLst>
              <a:ext uri="{FF2B5EF4-FFF2-40B4-BE49-F238E27FC236}">
                <a16:creationId xmlns:a16="http://schemas.microsoft.com/office/drawing/2014/main" id="{0219C038-6AC1-42BA-A28C-5A11D7952A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9" y="1764433"/>
            <a:ext cx="665959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A0B98-502B-4F35-9C9D-427EFEEB7BC2}"/>
              </a:ext>
            </a:extLst>
          </p:cNvPr>
          <p:cNvSpPr/>
          <p:nvPr/>
        </p:nvSpPr>
        <p:spPr>
          <a:xfrm>
            <a:off x="1" y="6311790"/>
            <a:ext cx="828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Source: https://towardsdatascience.com/the-5-clustering-algorithms-data-scientists-need-to-know-a36d136ef68</a:t>
            </a:r>
          </a:p>
        </p:txBody>
      </p:sp>
    </p:spTree>
    <p:extLst>
      <p:ext uri="{BB962C8B-B14F-4D97-AF65-F5344CB8AC3E}">
        <p14:creationId xmlns:p14="http://schemas.microsoft.com/office/powerpoint/2010/main" val="2508063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1238-7F33-4D58-BFFF-867EFF7E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9F3C-E322-41E8-A864-050E7FA4B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altLang="en-US" sz="2400" dirty="0"/>
              <a:t>Suppose we have 4 samples and each has two features (Feat1, and Feat2). Our goal is to gather them into groups (</a:t>
            </a:r>
            <a:r>
              <a:rPr lang="en-GB" altLang="en-US" sz="2400" i="1" dirty="0"/>
              <a:t>K = 2).</a:t>
            </a:r>
            <a:endParaRPr lang="ar-KW" altLang="en-US" sz="2400" dirty="0"/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EF07B-6404-4803-A286-EF94484D8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52D86-971B-4033-BEDB-724E424092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2308" y="3135087"/>
          <a:ext cx="3162075" cy="2008415"/>
        </p:xfrm>
        <a:graphic>
          <a:graphicData uri="http://schemas.openxmlformats.org/drawingml/2006/table">
            <a:tbl>
              <a:tblPr/>
              <a:tblGrid>
                <a:gridCol w="1054025">
                  <a:extLst>
                    <a:ext uri="{9D8B030D-6E8A-4147-A177-3AD203B41FA5}">
                      <a16:colId xmlns:a16="http://schemas.microsoft.com/office/drawing/2014/main" val="3686917371"/>
                    </a:ext>
                  </a:extLst>
                </a:gridCol>
                <a:gridCol w="1054025">
                  <a:extLst>
                    <a:ext uri="{9D8B030D-6E8A-4147-A177-3AD203B41FA5}">
                      <a16:colId xmlns:a16="http://schemas.microsoft.com/office/drawing/2014/main" val="943477864"/>
                    </a:ext>
                  </a:extLst>
                </a:gridCol>
                <a:gridCol w="1054025">
                  <a:extLst>
                    <a:ext uri="{9D8B030D-6E8A-4147-A177-3AD203B41FA5}">
                      <a16:colId xmlns:a16="http://schemas.microsoft.com/office/drawing/2014/main" val="3764274305"/>
                    </a:ext>
                  </a:extLst>
                </a:gridCol>
              </a:tblGrid>
              <a:tr h="40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95045"/>
                  </a:ext>
                </a:extLst>
              </a:tr>
              <a:tr h="40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600367"/>
                  </a:ext>
                </a:extLst>
              </a:tr>
              <a:tr h="40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184229"/>
                  </a:ext>
                </a:extLst>
              </a:tr>
              <a:tr h="40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710150"/>
                  </a:ext>
                </a:extLst>
              </a:tr>
              <a:tr h="4016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901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236042D-D0A3-4EF2-A8AB-4ABFA427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18" y="3015333"/>
            <a:ext cx="3631238" cy="21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9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2E80-D7EC-46D1-A413-90BEF2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FE60-FFEA-4978-B2C4-FF3E734A2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Step 1: Select number of clusters: 2</a:t>
            </a:r>
          </a:p>
          <a:p>
            <a:r>
              <a:rPr lang="en-US" sz="2800" dirty="0"/>
              <a:t>Step 2: </a:t>
            </a:r>
            <a:r>
              <a:rPr lang="en-US" altLang="en-US" sz="2800" dirty="0"/>
              <a:t>Initial seed points, let us select A, and B points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Step 3: </a:t>
            </a:r>
            <a:r>
              <a:rPr lang="en-GB" altLang="en-US" sz="2800" dirty="0">
                <a:solidFill>
                  <a:srgbClr val="FF0000"/>
                </a:solidFill>
              </a:rPr>
              <a:t>Assign each point to a cluster with the nearest seed point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C0F1-CA84-4EE2-A48D-EEC4C7143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02F5-0C9E-4336-8805-2426BA0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" y="2514600"/>
            <a:ext cx="3631238" cy="2182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3BE3-5671-4E90-82F9-4B11B850B749}"/>
              </a:ext>
            </a:extLst>
          </p:cNvPr>
          <p:cNvSpPr txBox="1"/>
          <p:nvPr/>
        </p:nvSpPr>
        <p:spPr>
          <a:xfrm>
            <a:off x="1797158" y="3429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A827-A81D-4F39-A286-905C41232023}"/>
              </a:ext>
            </a:extLst>
          </p:cNvPr>
          <p:cNvSpPr txBox="1"/>
          <p:nvPr/>
        </p:nvSpPr>
        <p:spPr>
          <a:xfrm>
            <a:off x="2260708" y="3428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28AC11-4A97-47BE-A55C-B16ED29AD506}"/>
                  </a:ext>
                </a:extLst>
              </p:cNvPr>
              <p:cNvSpPr txBox="1"/>
              <p:nvPr/>
            </p:nvSpPr>
            <p:spPr>
              <a:xfrm>
                <a:off x="5381625" y="2228850"/>
                <a:ext cx="2821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 </m:t>
                      </m:r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28AC11-4A97-47BE-A55C-B16ED29A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5" y="2228850"/>
                <a:ext cx="2821613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4D17F2-EEB8-41C5-BCFE-3535E601BB07}"/>
                  </a:ext>
                </a:extLst>
              </p:cNvPr>
              <p:cNvSpPr txBox="1"/>
              <p:nvPr/>
            </p:nvSpPr>
            <p:spPr>
              <a:xfrm>
                <a:off x="5381625" y="2524899"/>
                <a:ext cx="2821613" cy="98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61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4D17F2-EEB8-41C5-BCFE-3535E601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5" y="2524899"/>
                <a:ext cx="2821613" cy="986937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4AF382-0D6E-416E-96F9-E44C58D434F7}"/>
              </a:ext>
            </a:extLst>
          </p:cNvPr>
          <p:cNvSpPr txBox="1"/>
          <p:nvPr/>
        </p:nvSpPr>
        <p:spPr>
          <a:xfrm>
            <a:off x="1797158" y="39124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6FFF-490E-46E6-9423-6869104212FA}"/>
              </a:ext>
            </a:extLst>
          </p:cNvPr>
          <p:cNvSpPr txBox="1"/>
          <p:nvPr/>
        </p:nvSpPr>
        <p:spPr>
          <a:xfrm>
            <a:off x="2292026" y="38398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1CDF0-8350-400B-B536-7FF4EE84DAA9}"/>
              </a:ext>
            </a:extLst>
          </p:cNvPr>
          <p:cNvSpPr txBox="1"/>
          <p:nvPr/>
        </p:nvSpPr>
        <p:spPr>
          <a:xfrm>
            <a:off x="3303212" y="32751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B0AA1-8929-4576-87C9-67BFC6382D33}"/>
              </a:ext>
            </a:extLst>
          </p:cNvPr>
          <p:cNvSpPr txBox="1"/>
          <p:nvPr/>
        </p:nvSpPr>
        <p:spPr>
          <a:xfrm>
            <a:off x="3779462" y="29086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A4ECF-4750-4DF3-AA94-3143C93C415B}"/>
                  </a:ext>
                </a:extLst>
              </p:cNvPr>
              <p:cNvSpPr txBox="1"/>
              <p:nvPr/>
            </p:nvSpPr>
            <p:spPr>
              <a:xfrm>
                <a:off x="5381625" y="3726718"/>
                <a:ext cx="3076575" cy="98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A4ECF-4750-4DF3-AA94-3143C93C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5" y="3726718"/>
                <a:ext cx="3076575" cy="986937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B038061F-148F-4A6A-8885-4748E188957E}"/>
              </a:ext>
            </a:extLst>
          </p:cNvPr>
          <p:cNvSpPr/>
          <p:nvPr/>
        </p:nvSpPr>
        <p:spPr>
          <a:xfrm>
            <a:off x="8254146" y="2720731"/>
            <a:ext cx="508854" cy="1426940"/>
          </a:xfrm>
          <a:prstGeom prst="curved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36444-24E6-4C64-B2DA-6F7EFF4B8AB7}"/>
                  </a:ext>
                </a:extLst>
              </p:cNvPr>
              <p:cNvSpPr txBox="1"/>
              <p:nvPr/>
            </p:nvSpPr>
            <p:spPr>
              <a:xfrm>
                <a:off x="2599262" y="5551800"/>
                <a:ext cx="3400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36444-24E6-4C64-B2DA-6F7EFF4B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62" y="5551800"/>
                <a:ext cx="3400483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98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2E80-D7EC-46D1-A413-90BEF2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FE60-FFEA-4978-B2C4-FF3E734A2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Step 4: Adjust the centroids coordinates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C0F1-CA84-4EE2-A48D-EEC4C7143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02F5-0C9E-4336-8805-2426BA0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" y="2514600"/>
            <a:ext cx="3631238" cy="2182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3BE3-5671-4E90-82F9-4B11B850B749}"/>
              </a:ext>
            </a:extLst>
          </p:cNvPr>
          <p:cNvSpPr txBox="1"/>
          <p:nvPr/>
        </p:nvSpPr>
        <p:spPr>
          <a:xfrm>
            <a:off x="1797158" y="3429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A827-A81D-4F39-A286-905C41232023}"/>
              </a:ext>
            </a:extLst>
          </p:cNvPr>
          <p:cNvSpPr txBox="1"/>
          <p:nvPr/>
        </p:nvSpPr>
        <p:spPr>
          <a:xfrm>
            <a:off x="2260708" y="3428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AF382-0D6E-416E-96F9-E44C58D434F7}"/>
              </a:ext>
            </a:extLst>
          </p:cNvPr>
          <p:cNvSpPr txBox="1"/>
          <p:nvPr/>
        </p:nvSpPr>
        <p:spPr>
          <a:xfrm>
            <a:off x="1797158" y="39124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6FFF-490E-46E6-9423-6869104212FA}"/>
              </a:ext>
            </a:extLst>
          </p:cNvPr>
          <p:cNvSpPr txBox="1"/>
          <p:nvPr/>
        </p:nvSpPr>
        <p:spPr>
          <a:xfrm>
            <a:off x="2292026" y="38398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1CDF0-8350-400B-B536-7FF4EE84DAA9}"/>
              </a:ext>
            </a:extLst>
          </p:cNvPr>
          <p:cNvSpPr txBox="1"/>
          <p:nvPr/>
        </p:nvSpPr>
        <p:spPr>
          <a:xfrm>
            <a:off x="3303212" y="32751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B0AA1-8929-4576-87C9-67BFC6382D33}"/>
              </a:ext>
            </a:extLst>
          </p:cNvPr>
          <p:cNvSpPr txBox="1"/>
          <p:nvPr/>
        </p:nvSpPr>
        <p:spPr>
          <a:xfrm>
            <a:off x="3779462" y="29086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9BBA2-0B27-4CE4-9826-3A6A7A3112EE}"/>
              </a:ext>
            </a:extLst>
          </p:cNvPr>
          <p:cNvSpPr/>
          <p:nvPr/>
        </p:nvSpPr>
        <p:spPr>
          <a:xfrm>
            <a:off x="882644" y="5119162"/>
            <a:ext cx="756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2000" dirty="0">
                <a:solidFill>
                  <a:srgbClr val="FF0000"/>
                </a:solidFill>
              </a:rPr>
              <a:t>End of Iteration 1, repeat! ( we have centroid change coordinates)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58B60-8399-4C45-948C-89AE560A6EA7}"/>
              </a:ext>
            </a:extLst>
          </p:cNvPr>
          <p:cNvSpPr txBox="1"/>
          <p:nvPr/>
        </p:nvSpPr>
        <p:spPr>
          <a:xfrm>
            <a:off x="3077800" y="2985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C02C96-8DF4-48B8-956F-3B9F00E7EC64}"/>
              </a:ext>
            </a:extLst>
          </p:cNvPr>
          <p:cNvGrpSpPr/>
          <p:nvPr/>
        </p:nvGrpSpPr>
        <p:grpSpPr>
          <a:xfrm>
            <a:off x="4868420" y="2570139"/>
            <a:ext cx="3484069" cy="617974"/>
            <a:chOff x="4868420" y="2570139"/>
            <a:chExt cx="3484069" cy="617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928AC11-4A97-47BE-A55C-B16ED29AD506}"/>
                    </a:ext>
                  </a:extLst>
                </p:cNvPr>
                <p:cNvSpPr txBox="1"/>
                <p:nvPr/>
              </p:nvSpPr>
              <p:spPr>
                <a:xfrm>
                  <a:off x="5869468" y="2603338"/>
                  <a:ext cx="19929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endParaRPr 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928AC11-4A97-47BE-A55C-B16ED29AD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468" y="2603338"/>
                  <a:ext cx="19929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86BF4C-7B6D-4276-B515-2F29A1E6DB45}"/>
                </a:ext>
              </a:extLst>
            </p:cNvPr>
            <p:cNvSpPr/>
            <p:nvPr/>
          </p:nvSpPr>
          <p:spPr>
            <a:xfrm>
              <a:off x="4868420" y="2589557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sz="1800" dirty="0"/>
                <a:t>Centroid:</a:t>
              </a:r>
              <a:endParaRPr lang="en-US" sz="1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E25D1E-62DF-4934-BAEA-A31C8A5DF18E}"/>
                </a:ext>
              </a:extLst>
            </p:cNvPr>
            <p:cNvSpPr/>
            <p:nvPr/>
          </p:nvSpPr>
          <p:spPr>
            <a:xfrm>
              <a:off x="6988013" y="2570139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sz="1800" dirty="0">
                  <a:solidFill>
                    <a:srgbClr val="FF0000"/>
                  </a:solidFill>
                </a:rPr>
                <a:t>No change!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19B20E-3041-40DC-AC34-E52238CE1C05}"/>
              </a:ext>
            </a:extLst>
          </p:cNvPr>
          <p:cNvGrpSpPr/>
          <p:nvPr/>
        </p:nvGrpSpPr>
        <p:grpSpPr>
          <a:xfrm>
            <a:off x="4945295" y="3356198"/>
            <a:ext cx="3527485" cy="806183"/>
            <a:chOff x="4920083" y="3185118"/>
            <a:chExt cx="3527485" cy="806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AD23D5E-BC09-476E-9D03-7244B4DF9B2D}"/>
                    </a:ext>
                  </a:extLst>
                </p:cNvPr>
                <p:cNvSpPr/>
                <p:nvPr/>
              </p:nvSpPr>
              <p:spPr>
                <a:xfrm>
                  <a:off x="5869468" y="3185118"/>
                  <a:ext cx="2578100" cy="8061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2+4+5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1+3+4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= (3.66, 2.66)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AD23D5E-BC09-476E-9D03-7244B4DF9B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468" y="3185118"/>
                  <a:ext cx="2578100" cy="806183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8AB836-CC8A-471B-9DDA-3C2AC14C8641}"/>
                </a:ext>
              </a:extLst>
            </p:cNvPr>
            <p:cNvSpPr/>
            <p:nvPr/>
          </p:nvSpPr>
          <p:spPr>
            <a:xfrm>
              <a:off x="4920083" y="3263887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sz="1800" dirty="0"/>
                <a:t>Centroid: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37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2E80-D7EC-46D1-A413-90BEF2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(Iteration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FE60-FFEA-4978-B2C4-FF3E734A2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Step 3: </a:t>
            </a:r>
            <a:r>
              <a:rPr lang="en-GB" altLang="en-US" sz="2800" dirty="0">
                <a:solidFill>
                  <a:srgbClr val="FF0000"/>
                </a:solidFill>
              </a:rPr>
              <a:t>Assign each point to a cluster with the nearest seed point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C0F1-CA84-4EE2-A48D-EEC4C7143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02F5-0C9E-4336-8805-2426BA0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" y="2514600"/>
            <a:ext cx="3631238" cy="2182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3BE3-5671-4E90-82F9-4B11B850B749}"/>
              </a:ext>
            </a:extLst>
          </p:cNvPr>
          <p:cNvSpPr txBox="1"/>
          <p:nvPr/>
        </p:nvSpPr>
        <p:spPr>
          <a:xfrm>
            <a:off x="1797158" y="3429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28AC11-4A97-47BE-A55C-B16ED29AD506}"/>
                  </a:ext>
                </a:extLst>
              </p:cNvPr>
              <p:cNvSpPr txBox="1"/>
              <p:nvPr/>
            </p:nvSpPr>
            <p:spPr>
              <a:xfrm>
                <a:off x="5381625" y="2228850"/>
                <a:ext cx="2821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 </m:t>
                      </m:r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28AC11-4A97-47BE-A55C-B16ED29A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5" y="2228850"/>
                <a:ext cx="2821613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4D17F2-EEB8-41C5-BCFE-3535E601BB07}"/>
                  </a:ext>
                </a:extLst>
              </p:cNvPr>
              <p:cNvSpPr txBox="1"/>
              <p:nvPr/>
            </p:nvSpPr>
            <p:spPr>
              <a:xfrm>
                <a:off x="5256693" y="2524899"/>
                <a:ext cx="2821613" cy="98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61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4D17F2-EEB8-41C5-BCFE-3535E601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93" y="2524899"/>
                <a:ext cx="2821613" cy="986937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4AF382-0D6E-416E-96F9-E44C58D434F7}"/>
              </a:ext>
            </a:extLst>
          </p:cNvPr>
          <p:cNvSpPr txBox="1"/>
          <p:nvPr/>
        </p:nvSpPr>
        <p:spPr>
          <a:xfrm>
            <a:off x="1797158" y="39124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6FFF-490E-46E6-9423-6869104212FA}"/>
              </a:ext>
            </a:extLst>
          </p:cNvPr>
          <p:cNvSpPr txBox="1"/>
          <p:nvPr/>
        </p:nvSpPr>
        <p:spPr>
          <a:xfrm>
            <a:off x="2292026" y="38398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1CDF0-8350-400B-B536-7FF4EE84DAA9}"/>
              </a:ext>
            </a:extLst>
          </p:cNvPr>
          <p:cNvSpPr txBox="1"/>
          <p:nvPr/>
        </p:nvSpPr>
        <p:spPr>
          <a:xfrm>
            <a:off x="3303212" y="32751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B0AA1-8929-4576-87C9-67BFC6382D33}"/>
              </a:ext>
            </a:extLst>
          </p:cNvPr>
          <p:cNvSpPr txBox="1"/>
          <p:nvPr/>
        </p:nvSpPr>
        <p:spPr>
          <a:xfrm>
            <a:off x="3779462" y="29086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A4ECF-4750-4DF3-AA94-3143C93C415B}"/>
                  </a:ext>
                </a:extLst>
              </p:cNvPr>
              <p:cNvSpPr txBox="1"/>
              <p:nvPr/>
            </p:nvSpPr>
            <p:spPr>
              <a:xfrm>
                <a:off x="5080854" y="3661786"/>
                <a:ext cx="3330467" cy="98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89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A4ECF-4750-4DF3-AA94-3143C93C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54" y="3661786"/>
                <a:ext cx="3330467" cy="986937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B038061F-148F-4A6A-8885-4748E188957E}"/>
              </a:ext>
            </a:extLst>
          </p:cNvPr>
          <p:cNvSpPr/>
          <p:nvPr/>
        </p:nvSpPr>
        <p:spPr>
          <a:xfrm>
            <a:off x="8332303" y="3009037"/>
            <a:ext cx="508854" cy="1426940"/>
          </a:xfrm>
          <a:prstGeom prst="curved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36444-24E6-4C64-B2DA-6F7EFF4B8AB7}"/>
                  </a:ext>
                </a:extLst>
              </p:cNvPr>
              <p:cNvSpPr txBox="1"/>
              <p:nvPr/>
            </p:nvSpPr>
            <p:spPr>
              <a:xfrm>
                <a:off x="2444472" y="5527973"/>
                <a:ext cx="34004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36444-24E6-4C64-B2DA-6F7EFF4B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72" y="5527973"/>
                <a:ext cx="340048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5091129-C422-41F0-BB6C-AC8D07F13B92}"/>
              </a:ext>
            </a:extLst>
          </p:cNvPr>
          <p:cNvSpPr txBox="1"/>
          <p:nvPr/>
        </p:nvSpPr>
        <p:spPr>
          <a:xfrm>
            <a:off x="3077800" y="2985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47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2E80-D7EC-46D1-A413-90BEF2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FE60-FFEA-4978-B2C4-FF3E734A2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Step 4: Adjust the centroids coordinates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C0F1-CA84-4EE2-A48D-EEC4C7143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02F5-0C9E-4336-8805-2426BA0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2" y="2514600"/>
            <a:ext cx="3631238" cy="2182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A3BE3-5671-4E90-82F9-4B11B850B749}"/>
              </a:ext>
            </a:extLst>
          </p:cNvPr>
          <p:cNvSpPr txBox="1"/>
          <p:nvPr/>
        </p:nvSpPr>
        <p:spPr>
          <a:xfrm>
            <a:off x="1797158" y="3429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AF382-0D6E-416E-96F9-E44C58D434F7}"/>
              </a:ext>
            </a:extLst>
          </p:cNvPr>
          <p:cNvSpPr txBox="1"/>
          <p:nvPr/>
        </p:nvSpPr>
        <p:spPr>
          <a:xfrm>
            <a:off x="1797158" y="39124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6FFF-490E-46E6-9423-6869104212FA}"/>
              </a:ext>
            </a:extLst>
          </p:cNvPr>
          <p:cNvSpPr txBox="1"/>
          <p:nvPr/>
        </p:nvSpPr>
        <p:spPr>
          <a:xfrm>
            <a:off x="2292026" y="38398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1CDF0-8350-400B-B536-7FF4EE84DAA9}"/>
              </a:ext>
            </a:extLst>
          </p:cNvPr>
          <p:cNvSpPr txBox="1"/>
          <p:nvPr/>
        </p:nvSpPr>
        <p:spPr>
          <a:xfrm>
            <a:off x="3303212" y="327511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B0AA1-8929-4576-87C9-67BFC6382D33}"/>
              </a:ext>
            </a:extLst>
          </p:cNvPr>
          <p:cNvSpPr txBox="1"/>
          <p:nvPr/>
        </p:nvSpPr>
        <p:spPr>
          <a:xfrm>
            <a:off x="3779462" y="29086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9BBA2-0B27-4CE4-9826-3A6A7A3112EE}"/>
              </a:ext>
            </a:extLst>
          </p:cNvPr>
          <p:cNvSpPr/>
          <p:nvPr/>
        </p:nvSpPr>
        <p:spPr>
          <a:xfrm>
            <a:off x="882644" y="5119162"/>
            <a:ext cx="6979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1800" dirty="0">
                <a:solidFill>
                  <a:srgbClr val="FF0000"/>
                </a:solidFill>
              </a:rPr>
              <a:t>End of Iteration 2, repeat! ( we have centroid change coordinates)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58B60-8399-4C45-948C-89AE560A6EA7}"/>
              </a:ext>
            </a:extLst>
          </p:cNvPr>
          <p:cNvSpPr txBox="1"/>
          <p:nvPr/>
        </p:nvSpPr>
        <p:spPr>
          <a:xfrm>
            <a:off x="3077800" y="2985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C02C96-8DF4-48B8-956F-3B9F00E7EC64}"/>
              </a:ext>
            </a:extLst>
          </p:cNvPr>
          <p:cNvGrpSpPr/>
          <p:nvPr/>
        </p:nvGrpSpPr>
        <p:grpSpPr>
          <a:xfrm>
            <a:off x="4868420" y="2570139"/>
            <a:ext cx="2993986" cy="1078998"/>
            <a:chOff x="4868420" y="2570139"/>
            <a:chExt cx="2993986" cy="1078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928AC11-4A97-47BE-A55C-B16ED29AD506}"/>
                    </a:ext>
                  </a:extLst>
                </p:cNvPr>
                <p:cNvSpPr txBox="1"/>
                <p:nvPr/>
              </p:nvSpPr>
              <p:spPr>
                <a:xfrm>
                  <a:off x="5869468" y="2603338"/>
                  <a:ext cx="1992938" cy="1045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= 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endParaRPr 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928AC11-4A97-47BE-A55C-B16ED29AD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468" y="2603338"/>
                  <a:ext cx="1992938" cy="10457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86BF4C-7B6D-4276-B515-2F29A1E6DB45}"/>
                </a:ext>
              </a:extLst>
            </p:cNvPr>
            <p:cNvSpPr/>
            <p:nvPr/>
          </p:nvSpPr>
          <p:spPr>
            <a:xfrm>
              <a:off x="4868420" y="2589557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sz="1800" dirty="0"/>
                <a:t>Centroid:</a:t>
              </a:r>
              <a:endParaRPr lang="en-US" sz="1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E25D1E-62DF-4934-BAEA-A31C8A5DF18E}"/>
                </a:ext>
              </a:extLst>
            </p:cNvPr>
            <p:cNvSpPr/>
            <p:nvPr/>
          </p:nvSpPr>
          <p:spPr>
            <a:xfrm>
              <a:off x="6988013" y="2570139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19B20E-3041-40DC-AC34-E52238CE1C05}"/>
              </a:ext>
            </a:extLst>
          </p:cNvPr>
          <p:cNvGrpSpPr/>
          <p:nvPr/>
        </p:nvGrpSpPr>
        <p:grpSpPr>
          <a:xfrm>
            <a:off x="4903757" y="3627781"/>
            <a:ext cx="3527485" cy="804579"/>
            <a:chOff x="4920083" y="3185118"/>
            <a:chExt cx="3527485" cy="8045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AD23D5E-BC09-476E-9D03-7244B4DF9B2D}"/>
                    </a:ext>
                  </a:extLst>
                </p:cNvPr>
                <p:cNvSpPr/>
                <p:nvPr/>
              </p:nvSpPr>
              <p:spPr>
                <a:xfrm>
                  <a:off x="5869468" y="3185118"/>
                  <a:ext cx="2578100" cy="8045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4+5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3+4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= 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4.5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3.5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AD23D5E-BC09-476E-9D03-7244B4DF9B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468" y="3185118"/>
                  <a:ext cx="2578100" cy="804579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8AB836-CC8A-471B-9DDA-3C2AC14C8641}"/>
                </a:ext>
              </a:extLst>
            </p:cNvPr>
            <p:cNvSpPr/>
            <p:nvPr/>
          </p:nvSpPr>
          <p:spPr>
            <a:xfrm>
              <a:off x="4920083" y="3263887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sz="1800" dirty="0"/>
                <a:t>Centroid:</a:t>
              </a:r>
              <a:endParaRPr lang="en-US" sz="18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DC27631-D3C2-4859-97F7-C8C6D6A6E371}"/>
              </a:ext>
            </a:extLst>
          </p:cNvPr>
          <p:cNvSpPr txBox="1"/>
          <p:nvPr/>
        </p:nvSpPr>
        <p:spPr>
          <a:xfrm>
            <a:off x="3512206" y="27226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2C9E8-FA39-4E38-95C0-496F98721733}"/>
              </a:ext>
            </a:extLst>
          </p:cNvPr>
          <p:cNvSpPr txBox="1"/>
          <p:nvPr/>
        </p:nvSpPr>
        <p:spPr>
          <a:xfrm>
            <a:off x="2050296" y="35567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B16546-662B-41E3-9BCC-D6CFCFC99F6F}"/>
              </a:ext>
            </a:extLst>
          </p:cNvPr>
          <p:cNvSpPr/>
          <p:nvPr/>
        </p:nvSpPr>
        <p:spPr>
          <a:xfrm>
            <a:off x="431908" y="5601873"/>
            <a:ext cx="8331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1800" dirty="0">
                <a:solidFill>
                  <a:srgbClr val="00B050"/>
                </a:solidFill>
              </a:rPr>
              <a:t>Iteration 3, Will introduce no change to clusters centroids, hence Convergence. </a:t>
            </a:r>
          </a:p>
        </p:txBody>
      </p:sp>
    </p:spTree>
    <p:extLst>
      <p:ext uri="{BB962C8B-B14F-4D97-AF65-F5344CB8AC3E}">
        <p14:creationId xmlns:p14="http://schemas.microsoft.com/office/powerpoint/2010/main" val="21460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8" grpId="0"/>
      <p:bldP spid="25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B745-1D36-4659-B118-C434284F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How K-means partitions?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9A95-5E12-4B8D-8890-8549064E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029" y="5665842"/>
            <a:ext cx="8331092" cy="974058"/>
          </a:xfrm>
        </p:spPr>
        <p:txBody>
          <a:bodyPr/>
          <a:lstStyle/>
          <a:p>
            <a:pPr algn="l">
              <a:defRPr/>
            </a:pPr>
            <a:r>
              <a:rPr lang="en-GB" sz="2500" dirty="0">
                <a:latin typeface="Garamond" panose="02020404030301010803" pitchFamily="18" charset="0"/>
              </a:rPr>
              <a:t>Changing initial positions of centroids may lead to a new grouping (</a:t>
            </a:r>
            <a:r>
              <a:rPr lang="en-GB" sz="2500" b="1" dirty="0">
                <a:latin typeface="Garamond" panose="02020404030301010803" pitchFamily="18" charset="0"/>
              </a:rPr>
              <a:t>partitioning</a:t>
            </a:r>
            <a:r>
              <a:rPr lang="en-GB" sz="2500" dirty="0">
                <a:latin typeface="Garamond" panose="02020404030301010803" pitchFamily="18" charset="0"/>
              </a:rPr>
              <a:t>). </a:t>
            </a:r>
            <a:endParaRPr lang="en-US" sz="25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5608A-4A34-4B43-9530-35B62E9F7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B08C03-4488-43EE-9441-12298B922169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3A81B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3A81BA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ea typeface="ＭＳ Ｐゴシック" pitchFamily="64" charset="-128"/>
              <a:cs typeface="+mn-cs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40B58DE-D51C-44D5-B50B-83FA1F21C2EF}"/>
              </a:ext>
            </a:extLst>
          </p:cNvPr>
          <p:cNvSpPr/>
          <p:nvPr/>
        </p:nvSpPr>
        <p:spPr>
          <a:xfrm>
            <a:off x="628741" y="1401773"/>
            <a:ext cx="1134091" cy="690981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start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A931F6FF-C63A-4364-9039-D28C87605A7B}"/>
              </a:ext>
            </a:extLst>
          </p:cNvPr>
          <p:cNvSpPr/>
          <p:nvPr/>
        </p:nvSpPr>
        <p:spPr>
          <a:xfrm>
            <a:off x="2537461" y="1490138"/>
            <a:ext cx="2011903" cy="514252"/>
          </a:xfrm>
          <a:prstGeom prst="flowChartInputOutpu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Select (K)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55A2353-3EB3-4102-BDFC-2EB55FAD188A}"/>
              </a:ext>
            </a:extLst>
          </p:cNvPr>
          <p:cNvSpPr/>
          <p:nvPr/>
        </p:nvSpPr>
        <p:spPr>
          <a:xfrm>
            <a:off x="2686921" y="2508710"/>
            <a:ext cx="1693995" cy="626486"/>
          </a:xfrm>
          <a:prstGeom prst="flowChartProcess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Centroid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lowchart: Process 13">
                <a:extLst>
                  <a:ext uri="{FF2B5EF4-FFF2-40B4-BE49-F238E27FC236}">
                    <a16:creationId xmlns:a16="http://schemas.microsoft.com/office/drawing/2014/main" id="{B1BD8BC8-BBE6-4690-927E-7E47865C6DFF}"/>
                  </a:ext>
                </a:extLst>
              </p:cNvPr>
              <p:cNvSpPr/>
              <p:nvPr/>
            </p:nvSpPr>
            <p:spPr>
              <a:xfrm>
                <a:off x="2651761" y="3437578"/>
                <a:ext cx="1748205" cy="604538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4" name="Flowchart: Process 13">
                <a:extLst>
                  <a:ext uri="{FF2B5EF4-FFF2-40B4-BE49-F238E27FC236}">
                    <a16:creationId xmlns:a16="http://schemas.microsoft.com/office/drawing/2014/main" id="{B1BD8BC8-BBE6-4690-927E-7E47865C6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1" y="3437578"/>
                <a:ext cx="1748205" cy="604538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4FAF7703-1FE4-41F1-BC9E-82BC50DB0C4D}"/>
                  </a:ext>
                </a:extLst>
              </p:cNvPr>
              <p:cNvSpPr/>
              <p:nvPr/>
            </p:nvSpPr>
            <p:spPr>
              <a:xfrm>
                <a:off x="2678866" y="4380916"/>
                <a:ext cx="1693995" cy="649795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Garamond" panose="02020404030301010803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4FAF7703-1FE4-41F1-BC9E-82BC50DB0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66" y="4380916"/>
                <a:ext cx="1693995" cy="649795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B3A718-28A7-4110-B182-72439B1ECFFC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1762832" y="1747264"/>
            <a:ext cx="97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4874B5-A358-4D8A-9676-FACA975A10ED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3533919" y="2004390"/>
            <a:ext cx="9494" cy="50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921C9-D9BE-4E9B-B306-131869458BD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525864" y="3135196"/>
            <a:ext cx="8055" cy="30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37724-8C6C-4694-8007-644DB8BD361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525864" y="4042116"/>
            <a:ext cx="0" cy="33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B44BDE3E-35FE-4560-B12A-2DCB8D78E4BB}"/>
              </a:ext>
            </a:extLst>
          </p:cNvPr>
          <p:cNvSpPr/>
          <p:nvPr/>
        </p:nvSpPr>
        <p:spPr>
          <a:xfrm>
            <a:off x="5475406" y="2780364"/>
            <a:ext cx="1360776" cy="974066"/>
          </a:xfrm>
          <a:prstGeom prst="diamond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Change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92F180-45B5-4EF6-BD7C-79DCBE652F9E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 rot="5400000" flipH="1" flipV="1">
            <a:off x="4202688" y="3077606"/>
            <a:ext cx="1276281" cy="2629930"/>
          </a:xfrm>
          <a:prstGeom prst="bentConnector3">
            <a:avLst>
              <a:gd name="adj1" fmla="val -17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C30197-CB25-4157-8EC2-9B95352D56A3}"/>
              </a:ext>
            </a:extLst>
          </p:cNvPr>
          <p:cNvCxnSpPr>
            <a:cxnSpLocks/>
            <a:stCxn id="24" idx="0"/>
            <a:endCxn id="13" idx="0"/>
          </p:cNvCxnSpPr>
          <p:nvPr/>
        </p:nvCxnSpPr>
        <p:spPr>
          <a:xfrm rot="16200000" flipV="1">
            <a:off x="4709030" y="1333599"/>
            <a:ext cx="271654" cy="2621875"/>
          </a:xfrm>
          <a:prstGeom prst="bentConnector3">
            <a:avLst>
              <a:gd name="adj1" fmla="val 184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31F628FD-24EA-4D36-8118-1894041C8641}"/>
              </a:ext>
            </a:extLst>
          </p:cNvPr>
          <p:cNvSpPr/>
          <p:nvPr/>
        </p:nvSpPr>
        <p:spPr>
          <a:xfrm>
            <a:off x="7392477" y="4015199"/>
            <a:ext cx="1134091" cy="61311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anose="02020404030301010803" pitchFamily="18" charset="0"/>
              </a:rPr>
              <a:t>End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9AE7C83-3EB1-414D-ACF2-BC45FE7C4150}"/>
              </a:ext>
            </a:extLst>
          </p:cNvPr>
          <p:cNvCxnSpPr>
            <a:cxnSpLocks/>
            <a:stCxn id="24" idx="3"/>
            <a:endCxn id="39" idx="0"/>
          </p:cNvCxnSpPr>
          <p:nvPr/>
        </p:nvCxnSpPr>
        <p:spPr>
          <a:xfrm>
            <a:off x="6836182" y="3267397"/>
            <a:ext cx="1123341" cy="747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561CF86-6798-4B1B-8B3D-8349B29E230A}"/>
              </a:ext>
            </a:extLst>
          </p:cNvPr>
          <p:cNvSpPr/>
          <p:nvPr/>
        </p:nvSpPr>
        <p:spPr>
          <a:xfrm>
            <a:off x="2114550" y="1257300"/>
            <a:ext cx="4972050" cy="43362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9500-57B6-42DE-ABB5-214316F7DFA5}"/>
              </a:ext>
            </a:extLst>
          </p:cNvPr>
          <p:cNvSpPr txBox="1"/>
          <p:nvPr/>
        </p:nvSpPr>
        <p:spPr>
          <a:xfrm>
            <a:off x="6701000" y="32407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3B8BC-6C17-4310-9381-998636D38859}"/>
              </a:ext>
            </a:extLst>
          </p:cNvPr>
          <p:cNvSpPr txBox="1"/>
          <p:nvPr/>
        </p:nvSpPr>
        <p:spPr>
          <a:xfrm>
            <a:off x="5733789" y="2302796"/>
            <a:ext cx="43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81557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2B4-71F8-46A9-8BF6-B2368C06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Learn - </a:t>
            </a:r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6ABD-1146-4896-BF7E-CE0D67A3D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KMeans</a:t>
            </a:r>
            <a:r>
              <a:rPr lang="en-US" dirty="0"/>
              <a:t> class.</a:t>
            </a:r>
          </a:p>
          <a:p>
            <a:endParaRPr lang="en-US" dirty="0"/>
          </a:p>
          <a:p>
            <a:pPr marL="28575" indent="0">
              <a:buNone/>
            </a:pPr>
            <a:endParaRPr lang="en-US" dirty="0"/>
          </a:p>
          <a:p>
            <a:r>
              <a:rPr lang="en-US" dirty="0"/>
              <a:t>Initialize </a:t>
            </a:r>
            <a:r>
              <a:rPr lang="en-US" dirty="0" err="1"/>
              <a:t>Kmeans</a:t>
            </a:r>
            <a:r>
              <a:rPr lang="en-US" dirty="0"/>
              <a:t> and specify required parameters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 it to a training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0F35-7BB8-46B9-890F-FF67F7F7C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1E88E2-60B6-4867-B769-5E73C64B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15" y="1854200"/>
            <a:ext cx="4829842" cy="755211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5CC265-361A-4A85-9A14-5F8C70073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87" y="3041073"/>
            <a:ext cx="4692470" cy="2113276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BEF1AF-C144-4170-9856-04F1EF42D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87" y="5694218"/>
            <a:ext cx="4956074" cy="8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5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3E5A-D0AC-4DCF-8834-5EEEA4C7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Parameters and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74FC-FBD4-427F-9E64-D0F5B42BA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3155-0EF7-4BC7-9ED4-7514CCA33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E6554-3FDD-442D-8BA6-DDD0397F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6" y="4486435"/>
            <a:ext cx="5036644" cy="1321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585D8-99D4-480E-A6F6-0DC33E12D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56" y="1743235"/>
            <a:ext cx="7296300" cy="24861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F966786-F6A5-440D-ADCD-661AB314BAA6}"/>
              </a:ext>
            </a:extLst>
          </p:cNvPr>
          <p:cNvSpPr/>
          <p:nvPr/>
        </p:nvSpPr>
        <p:spPr>
          <a:xfrm>
            <a:off x="8113486" y="27465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</a:t>
            </a:r>
          </a:p>
          <a:p>
            <a:pPr algn="ctr"/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742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40A-8D14-E44A-A316-4680B3C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Predictive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39BD-7F0E-3240-BDE7-FE7DE4780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/>
              <a:t>PA is conceptually adopts various techniques (from statistical, and AI.), machine learning can be thought of as set of tools used in predictive analytics stage.</a:t>
            </a:r>
          </a:p>
          <a:p>
            <a:r>
              <a:rPr lang="en-US" sz="2800" dirty="0"/>
              <a:t>Predictive analytics motivated strictly on a “cause”, and refreshed with “change” in data.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447B-C066-BC46-A891-A1A14731D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28717-892A-45D9-83E7-0153A7AB7304}"/>
              </a:ext>
            </a:extLst>
          </p:cNvPr>
          <p:cNvSpPr/>
          <p:nvPr/>
        </p:nvSpPr>
        <p:spPr>
          <a:xfrm>
            <a:off x="2424330" y="5410686"/>
            <a:ext cx="1873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Artificial Intelligence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309D0-A02A-4B1B-BCEB-14DC451E25A2}"/>
              </a:ext>
            </a:extLst>
          </p:cNvPr>
          <p:cNvSpPr/>
          <p:nvPr/>
        </p:nvSpPr>
        <p:spPr>
          <a:xfrm>
            <a:off x="5696857" y="5410685"/>
            <a:ext cx="1582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Learning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1E5A7-B4F7-4056-BE62-24ACAC1C0B27}"/>
              </a:ext>
            </a:extLst>
          </p:cNvPr>
          <p:cNvGrpSpPr/>
          <p:nvPr/>
        </p:nvGrpSpPr>
        <p:grpSpPr>
          <a:xfrm>
            <a:off x="3260271" y="4015516"/>
            <a:ext cx="3351894" cy="2256161"/>
            <a:chOff x="3260271" y="4015516"/>
            <a:chExt cx="3351894" cy="22561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D7855B-D70B-465E-B9F2-36CE521101B2}"/>
                </a:ext>
              </a:extLst>
            </p:cNvPr>
            <p:cNvSpPr/>
            <p:nvPr/>
          </p:nvSpPr>
          <p:spPr>
            <a:xfrm>
              <a:off x="4298043" y="4015516"/>
              <a:ext cx="2249714" cy="225616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566559-EDFA-4453-9B9F-25251C75B1B1}"/>
                </a:ext>
              </a:extLst>
            </p:cNvPr>
            <p:cNvSpPr/>
            <p:nvPr/>
          </p:nvSpPr>
          <p:spPr>
            <a:xfrm>
              <a:off x="3382735" y="4015516"/>
              <a:ext cx="2249714" cy="225616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9519AE-DA1E-4321-83DE-58B20903098A}"/>
                </a:ext>
              </a:extLst>
            </p:cNvPr>
            <p:cNvSpPr/>
            <p:nvPr/>
          </p:nvSpPr>
          <p:spPr>
            <a:xfrm>
              <a:off x="3645810" y="4204965"/>
              <a:ext cx="10005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Machine Learning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86AD7-A96C-498E-BE8A-5909426AF57A}"/>
                </a:ext>
              </a:extLst>
            </p:cNvPr>
            <p:cNvSpPr/>
            <p:nvPr/>
          </p:nvSpPr>
          <p:spPr>
            <a:xfrm>
              <a:off x="4298043" y="4953627"/>
              <a:ext cx="13988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Predictive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3E5B9E-8396-4798-A638-34BF8936DAD4}"/>
                </a:ext>
              </a:extLst>
            </p:cNvPr>
            <p:cNvSpPr/>
            <p:nvPr/>
          </p:nvSpPr>
          <p:spPr>
            <a:xfrm>
              <a:off x="3260271" y="4979798"/>
              <a:ext cx="124732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reinforcement Learning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D6411-6661-4484-90B7-C8E46161C1C0}"/>
                </a:ext>
              </a:extLst>
            </p:cNvPr>
            <p:cNvSpPr/>
            <p:nvPr/>
          </p:nvSpPr>
          <p:spPr>
            <a:xfrm>
              <a:off x="3991429" y="5721356"/>
              <a:ext cx="66766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Etc.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4CAAD1-2D59-449F-9D5F-DB94EC8868C9}"/>
                </a:ext>
              </a:extLst>
            </p:cNvPr>
            <p:cNvSpPr/>
            <p:nvPr/>
          </p:nvSpPr>
          <p:spPr>
            <a:xfrm>
              <a:off x="5498039" y="4508133"/>
              <a:ext cx="10005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Regression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D5AC1-A44D-4071-945B-313C82E80816}"/>
                </a:ext>
              </a:extLst>
            </p:cNvPr>
            <p:cNvSpPr/>
            <p:nvPr/>
          </p:nvSpPr>
          <p:spPr>
            <a:xfrm>
              <a:off x="5611587" y="4985187"/>
              <a:ext cx="10005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HMM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550D45-1595-4E4F-A94A-31BBCF87EE8E}"/>
                </a:ext>
              </a:extLst>
            </p:cNvPr>
            <p:cNvSpPr/>
            <p:nvPr/>
          </p:nvSpPr>
          <p:spPr>
            <a:xfrm>
              <a:off x="5015062" y="4112631"/>
              <a:ext cx="10005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3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2DCE-939B-49E9-B6D1-09DC96CA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3F66-003D-4042-B02E-3B17BFB70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27B8-56B9-4A9E-AACD-D799CC877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4DDEDC2-0D47-4DE8-96CB-69A2675D0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67" y="1411079"/>
            <a:ext cx="3572374" cy="2429214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1F2B97F-998A-4E5A-900C-51A8654D4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52" y="4118516"/>
            <a:ext cx="3591426" cy="2362530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4BC721-DCA2-4412-BB8B-CDF49DA7D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2" y="4192239"/>
            <a:ext cx="3562847" cy="2391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8F8C7-B91F-405A-8211-7A62F2A3E37B}"/>
              </a:ext>
            </a:extLst>
          </p:cNvPr>
          <p:cNvSpPr txBox="1"/>
          <p:nvPr/>
        </p:nvSpPr>
        <p:spPr>
          <a:xfrm>
            <a:off x="1791185" y="3799711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4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74F16-7E77-4B9E-9873-9B5E2E203E1A}"/>
              </a:ext>
            </a:extLst>
          </p:cNvPr>
          <p:cNvSpPr txBox="1"/>
          <p:nvPr/>
        </p:nvSpPr>
        <p:spPr>
          <a:xfrm>
            <a:off x="6042464" y="372439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00A80-FF5C-4374-9FD5-8EA114C17644}"/>
              </a:ext>
            </a:extLst>
          </p:cNvPr>
          <p:cNvSpPr txBox="1"/>
          <p:nvPr/>
        </p:nvSpPr>
        <p:spPr>
          <a:xfrm>
            <a:off x="1530147" y="215160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 clusters</a:t>
            </a:r>
          </a:p>
        </p:txBody>
      </p:sp>
    </p:spTree>
    <p:extLst>
      <p:ext uri="{BB962C8B-B14F-4D97-AF65-F5344CB8AC3E}">
        <p14:creationId xmlns:p14="http://schemas.microsoft.com/office/powerpoint/2010/main" val="2615390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C96A-1427-483E-8544-EC22514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number of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7CCC-4287-4BCB-8F09-950052199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criterion for selecting  K ?</a:t>
            </a:r>
          </a:p>
          <a:p>
            <a:r>
              <a:rPr lang="en-US" dirty="0"/>
              <a:t>Yes, the widely adopted method is the so called Elbow-Method. </a:t>
            </a:r>
          </a:p>
          <a:p>
            <a:r>
              <a:rPr lang="en-US" dirty="0"/>
              <a:t>In K-means clustering, we minimize the inertia distances (WSS), and maximize the inter(BSS) distance(Simultaneously). </a:t>
            </a:r>
          </a:p>
          <a:p>
            <a:r>
              <a:rPr lang="en-US" dirty="0"/>
              <a:t>By using a repeated clustering with different number of clusters each time, observe the WSS behavior. It will look something like: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1F56EAF-35FD-476F-9BD1-89F1DA4D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324"/>
            <a:ext cx="2907193" cy="2047311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31C1E9-3D30-4C98-B483-C059F8F35E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0"/>
          <a:stretch/>
        </p:blipFill>
        <p:spPr>
          <a:xfrm>
            <a:off x="5908488" y="3984324"/>
            <a:ext cx="3235512" cy="2151402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6C5981-AAB8-4C81-8E61-A3E0BC38B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14" y="3984324"/>
            <a:ext cx="3137453" cy="21514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C2D66E3-CA4D-403E-87C4-C5B46613098E}"/>
              </a:ext>
            </a:extLst>
          </p:cNvPr>
          <p:cNvSpPr/>
          <p:nvPr/>
        </p:nvSpPr>
        <p:spPr>
          <a:xfrm>
            <a:off x="8113486" y="25560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 6</a:t>
            </a:r>
          </a:p>
        </p:txBody>
      </p:sp>
    </p:spTree>
    <p:extLst>
      <p:ext uri="{BB962C8B-B14F-4D97-AF65-F5344CB8AC3E}">
        <p14:creationId xmlns:p14="http://schemas.microsoft.com/office/powerpoint/2010/main" val="37101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2167-8D59-427F-B7B2-D6688693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selection of K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437134-CCAF-4DCD-A51A-F00F8938B8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/>
                  <a:t>Silhouette is also useful to determine the best number of </a:t>
                </a:r>
                <a:r>
                  <a:rPr lang="en-US" b="1" dirty="0"/>
                  <a:t>K clusters in a given data.</a:t>
                </a:r>
              </a:p>
              <a:p>
                <a:pPr>
                  <a:spcAft>
                    <a:spcPts val="2400"/>
                  </a:spcAft>
                </a:pPr>
                <a:r>
                  <a:rPr lang="en-US" dirty="0"/>
                  <a:t>Silhouette tends to approach value of 1 when the cohesion of the clusters is high.</a:t>
                </a:r>
              </a:p>
              <a:p>
                <a:pPr>
                  <a:spcAft>
                    <a:spcPts val="2400"/>
                  </a:spcAft>
                </a:pPr>
                <a:r>
                  <a:rPr lang="en-US" dirty="0"/>
                  <a:t>A good procedure is to repeat clustering of the data for several Ks.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Then, pick the model with max silhouette coefficient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437134-CCAF-4DCD-A51A-F00F8938B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0" t="-1632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2655-F6F8-4292-B5ED-B5912ADD2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4B7251-B3B1-480A-AD61-58B924D67BFF}"/>
              </a:ext>
            </a:extLst>
          </p:cNvPr>
          <p:cNvSpPr/>
          <p:nvPr/>
        </p:nvSpPr>
        <p:spPr>
          <a:xfrm>
            <a:off x="8113486" y="25560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 7</a:t>
            </a:r>
          </a:p>
        </p:txBody>
      </p:sp>
    </p:spTree>
    <p:extLst>
      <p:ext uri="{BB962C8B-B14F-4D97-AF65-F5344CB8AC3E}">
        <p14:creationId xmlns:p14="http://schemas.microsoft.com/office/powerpoint/2010/main" val="61986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2DCE-939B-49E9-B6D1-09DC96CA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3F66-003D-4042-B02E-3B17BFB70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Silhouette score( 2 clusters) =0.79</a:t>
            </a:r>
          </a:p>
          <a:p>
            <a:r>
              <a:rPr lang="en-US" sz="2800" dirty="0"/>
              <a:t>Silhouette score( 3 clusters) =0.63</a:t>
            </a:r>
          </a:p>
          <a:p>
            <a:r>
              <a:rPr lang="en-US" sz="2800" dirty="0"/>
              <a:t>Silhouette score( 4 clusters) =0.42</a:t>
            </a:r>
          </a:p>
          <a:p>
            <a:endParaRPr lang="en-US" sz="2800" dirty="0"/>
          </a:p>
          <a:p>
            <a:r>
              <a:rPr lang="en-US" sz="2800" dirty="0"/>
              <a:t>Therefore, we can use silhouette for selection of good </a:t>
            </a:r>
            <a:r>
              <a:rPr lang="en-US" sz="2800" b="1" i="1" dirty="0"/>
              <a:t>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27B8-56B9-4A9E-AACD-D799CC877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4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B0F8-CBF2-4DF0-989E-6A8CC329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7663-8AF9-429B-BE12-EED02F443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1C4C-7B6A-49CA-992C-E85CBAEF0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2F0E00-AD72-4AA0-84D8-4701388D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1845196"/>
            <a:ext cx="774490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67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00EA-0E30-4A2C-9106-37889C5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025B-2E59-4B3C-AE62-7D3A320B1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with different spread.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Kmeans</a:t>
            </a:r>
            <a:r>
              <a:rPr lang="en-US" dirty="0"/>
              <a:t> successful?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3B47-2FE5-4F9E-A86C-A97CD4C5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292018-77CF-4274-87D9-F19061199E70}"/>
              </a:ext>
            </a:extLst>
          </p:cNvPr>
          <p:cNvSpPr/>
          <p:nvPr/>
        </p:nvSpPr>
        <p:spPr>
          <a:xfrm>
            <a:off x="8113486" y="25560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48FE0-3934-4FE2-80AD-7FD9B23AA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7" y="1751922"/>
            <a:ext cx="4122057" cy="32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6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00EA-0E30-4A2C-9106-37889C5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025B-2E59-4B3C-AE62-7D3A320B1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with different densities.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Kmeans</a:t>
            </a:r>
            <a:r>
              <a:rPr lang="en-US" dirty="0"/>
              <a:t> successful?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3B47-2FE5-4F9E-A86C-A97CD4C5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292018-77CF-4274-87D9-F19061199E70}"/>
              </a:ext>
            </a:extLst>
          </p:cNvPr>
          <p:cNvSpPr/>
          <p:nvPr/>
        </p:nvSpPr>
        <p:spPr>
          <a:xfrm>
            <a:off x="8113486" y="25560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 8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FC2E54-F922-433A-98F9-B58CE5D5A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18" y="1923840"/>
            <a:ext cx="4362089" cy="25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398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00EA-0E30-4A2C-9106-37889C5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025B-2E59-4B3C-AE62-7D3A320B1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Skewed Datasets</a:t>
            </a:r>
          </a:p>
          <a:p>
            <a:r>
              <a:rPr lang="en-US" dirty="0"/>
              <a:t>Circles, and moons datasets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3B47-2FE5-4F9E-A86C-A97CD4C5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292018-77CF-4274-87D9-F19061199E70}"/>
              </a:ext>
            </a:extLst>
          </p:cNvPr>
          <p:cNvSpPr/>
          <p:nvPr/>
        </p:nvSpPr>
        <p:spPr>
          <a:xfrm>
            <a:off x="8113486" y="255602"/>
            <a:ext cx="798285" cy="76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 8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F978E8D8-B1D1-408F-9F2A-B7D231331B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5" y="2385060"/>
            <a:ext cx="5437029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5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2E2B9-3C60-4D81-AE83-8D3A263C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E52941-48B5-4E73-B029-5B14D1B66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Simple to understand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Fast to cluster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Suitable for large datasets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Widely adopted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Easy to implement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Always yields a result ( deceiving sometimes)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81026E-2CF5-402D-8E91-1EC836FACA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Requires number of clusters as input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Sensitive to initialization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Lacks Consistency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Sensitivity to scale and outliers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Spherical clusters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682C-D053-4B25-B58B-B585FA0A8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11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2E2B9-3C60-4D81-AE83-8D3A263C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&amp; Remedy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E52941-48B5-4E73-B029-5B14D1B66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Requires number of clusters as input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Sensitive to initialization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Lacks Consistency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Sensitivity to scale and outliers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Spherical clusters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81026E-2CF5-402D-8E91-1EC836FACA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Possible Remedy</a:t>
            </a:r>
          </a:p>
          <a:p>
            <a:r>
              <a:rPr lang="en-US" sz="2400" dirty="0">
                <a:solidFill>
                  <a:schemeClr val="tx1"/>
                </a:solidFill>
              </a:rPr>
              <a:t> Elbow method</a:t>
            </a:r>
          </a:p>
          <a:p>
            <a:r>
              <a:rPr lang="en-US" sz="2400" dirty="0">
                <a:solidFill>
                  <a:schemeClr val="tx1"/>
                </a:solidFill>
              </a:rPr>
              <a:t>Multiple runs with different centroid seeds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Always remember to standardize data and get rid of single point clusters if occur twice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682C-D053-4B25-B58B-B585FA0A8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40A-8D14-E44A-A316-4680B3C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39BD-7F0E-3240-BDE7-FE7DE478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666" y="1378857"/>
            <a:ext cx="8350334" cy="50219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/>
              <a:t>Machine learning is a computational learning approach involved in most artificial intelligence (AI) applications.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Systems or algorithms improve themselves through data experience without relying on explicit programming.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It is considered as modern-day extension of predictive analytics.</a:t>
            </a:r>
          </a:p>
          <a:p>
            <a:pPr>
              <a:spcAft>
                <a:spcPts val="2400"/>
              </a:spcAft>
            </a:pPr>
            <a:r>
              <a:rPr lang="en-US" sz="2800" dirty="0"/>
              <a:t>Many companies today depend on ML algorithms to better understand their data (from:  clients, employees, systems,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447B-C066-BC46-A891-A1A14731D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4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A7EF1-E62C-4A08-AAB0-4D9346E7E25E}"/>
              </a:ext>
            </a:extLst>
          </p:cNvPr>
          <p:cNvSpPr txBox="1"/>
          <p:nvPr/>
        </p:nvSpPr>
        <p:spPr>
          <a:xfrm>
            <a:off x="3541205" y="2734438"/>
            <a:ext cx="206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51500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0E067F-4867-4A9D-A69B-A344189C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D89C64-90A9-4F52-93BC-B8571B5E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Ferreira, D. J. A., </a:t>
            </a:r>
            <a:r>
              <a:rPr lang="en-US" dirty="0" err="1"/>
              <a:t>Lupinacci</a:t>
            </a:r>
            <a:r>
              <a:rPr lang="en-US" dirty="0"/>
              <a:t>, W. M., de Andrade Neves, I., </a:t>
            </a:r>
            <a:r>
              <a:rPr lang="en-US" dirty="0" err="1"/>
              <a:t>Zambrini</a:t>
            </a:r>
            <a:r>
              <a:rPr lang="en-US" dirty="0"/>
              <a:t>, J. P. R., Ferrari, A. L., </a:t>
            </a:r>
            <a:r>
              <a:rPr lang="en-US" dirty="0" err="1"/>
              <a:t>Gamboa</a:t>
            </a:r>
            <a:r>
              <a:rPr lang="en-US" dirty="0"/>
              <a:t>, L. A. P., &amp; Azul, M. O. (2019). Unsupervised seismic facies classification applied to a </a:t>
            </a:r>
            <a:r>
              <a:rPr lang="en-US" dirty="0" err="1"/>
              <a:t>presalt</a:t>
            </a:r>
            <a:r>
              <a:rPr lang="en-US" dirty="0"/>
              <a:t> carbonate reservoir, Santos Basin, offshore Brazil. </a:t>
            </a:r>
            <a:r>
              <a:rPr lang="en-US" i="1" dirty="0"/>
              <a:t>AAPG Bulletin</a:t>
            </a:r>
            <a:r>
              <a:rPr lang="en-US" dirty="0"/>
              <a:t>, </a:t>
            </a:r>
            <a:r>
              <a:rPr lang="en-US" i="1" dirty="0"/>
              <a:t>103</a:t>
            </a:r>
            <a:r>
              <a:rPr lang="en-US" dirty="0"/>
              <a:t>(4), 997-1012.‏ 10.1306/10261818055</a:t>
            </a:r>
          </a:p>
          <a:p>
            <a:r>
              <a:rPr lang="en-US" dirty="0"/>
              <a:t>Di, H., M. Shafiq, and G. </a:t>
            </a:r>
            <a:r>
              <a:rPr lang="en-US" dirty="0" err="1"/>
              <a:t>AlRegib</a:t>
            </a:r>
            <a:r>
              <a:rPr lang="en-US" dirty="0"/>
              <a:t>. "Multi-attribute k-means cluster analysis for salt boundary detection." </a:t>
            </a:r>
            <a:r>
              <a:rPr lang="en-US" i="1" dirty="0"/>
              <a:t>79th EAGE Conference and Exhibition 2017</a:t>
            </a:r>
            <a:r>
              <a:rPr lang="en-US" dirty="0"/>
              <a:t>. 2017.‏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7F69-69FF-4316-BD53-A75751939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1C5-8B9D-1640-B426-B7767A9CEF6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40A-8D14-E44A-A316-4680B3C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Picture of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39BD-7F0E-3240-BDE7-FE7DE478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666" y="1378857"/>
            <a:ext cx="8350334" cy="502194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</a:rPr>
              <a:t>Traditional Programming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sz="3200" b="1" dirty="0">
                <a:solidFill>
                  <a:schemeClr val="accent2"/>
                </a:solidFill>
              </a:rPr>
              <a:t>Machine Learning</a:t>
            </a:r>
          </a:p>
          <a:p>
            <a:pPr>
              <a:spcAft>
                <a:spcPts val="24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447B-C066-BC46-A891-A1A14731D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74370-32AF-49FF-8078-BDA6CF95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2159679"/>
            <a:ext cx="2667000" cy="1524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dirty="0"/>
              <a:t>Computer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073652E-9486-4A05-93CD-66F46FCEE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261687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9E420D80-6EEA-4E73-8E01-70E06A4E1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330267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C582E25-AA37-4E11-AE7B-F5980CAA6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450" y="2845479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5F437EA-8967-4FA9-A305-6B4E7CF7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251754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Data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4F1CA50-06A4-4324-B8D1-374E3CAF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921679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Program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770C791B-097F-4AB0-9217-221CBF1E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2540679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84FEC-EB54-4AE1-94CC-28D4B0A9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4735967"/>
            <a:ext cx="2667000" cy="1524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D09265E6-E530-4E59-9907-FFDBA2A1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250" y="5193167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1C209E23-6060-409B-82E3-4B7C0EBE3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250" y="5878967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816B42C1-4EA4-4966-905F-B54F164DD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5421767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1690AE4A-7B6F-459D-88BB-DBDA30EF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4828042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Data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803F90A3-FF84-4699-883F-D06FDAFA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574167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Output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856759E8-2A62-4EA6-93D8-DAE8B7ABD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5116967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1F02D-EB0A-4228-A3BD-B22BE676BA65}"/>
              </a:ext>
            </a:extLst>
          </p:cNvPr>
          <p:cNvSpPr txBox="1"/>
          <p:nvPr/>
        </p:nvSpPr>
        <p:spPr>
          <a:xfrm>
            <a:off x="111792" y="6516586"/>
            <a:ext cx="6723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Source: </a:t>
            </a:r>
            <a:r>
              <a:rPr lang="en-US" sz="105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https://courses.cs.washington.edu/courses/csep573/11wi/lectures/19-mlintro.pdf</a:t>
            </a:r>
            <a:r>
              <a:rPr lang="en-US" sz="1050" dirty="0">
                <a:solidFill>
                  <a:srgbClr val="FF0000"/>
                </a:solidFill>
              </a:rPr>
              <a:t> Dr. </a:t>
            </a:r>
            <a:r>
              <a:rPr lang="en-US" altLang="en-US" sz="1050" dirty="0">
                <a:solidFill>
                  <a:srgbClr val="FF0000"/>
                </a:solidFill>
              </a:rPr>
              <a:t>Pedro </a:t>
            </a:r>
            <a:r>
              <a:rPr lang="en-US" altLang="en-US" sz="1050" dirty="0" err="1">
                <a:solidFill>
                  <a:srgbClr val="FF0000"/>
                </a:solidFill>
              </a:rPr>
              <a:t>Domingos</a:t>
            </a:r>
            <a:r>
              <a:rPr lang="en-US" altLang="en-US" sz="1050" dirty="0">
                <a:solidFill>
                  <a:srgbClr val="FF0000"/>
                </a:solidFill>
              </a:rPr>
              <a:t>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10C6442-4636-4150-B4C1-6B5440C77F03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H="1" flipV="1">
            <a:off x="806450" y="3211398"/>
            <a:ext cx="7531100" cy="2195288"/>
          </a:xfrm>
          <a:prstGeom prst="curvedConnector5">
            <a:avLst>
              <a:gd name="adj1" fmla="val -5817"/>
              <a:gd name="adj2" fmla="val 68223"/>
              <a:gd name="adj3" fmla="val 106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0">
            <a:extLst>
              <a:ext uri="{FF2B5EF4-FFF2-40B4-BE49-F238E27FC236}">
                <a16:creationId xmlns:a16="http://schemas.microsoft.com/office/drawing/2014/main" id="{97EFC83B-0F50-49C4-BDD9-8486C63B4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64" y="2378521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Unseen</a:t>
            </a:r>
          </a:p>
        </p:txBody>
      </p:sp>
    </p:spTree>
    <p:extLst>
      <p:ext uri="{BB962C8B-B14F-4D97-AF65-F5344CB8AC3E}">
        <p14:creationId xmlns:p14="http://schemas.microsoft.com/office/powerpoint/2010/main" val="35652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104F-B80D-45D1-A573-E41B657B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8235-F168-4CD6-A603-00C5DC991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" indent="0" algn="l">
              <a:spcAft>
                <a:spcPts val="1800"/>
              </a:spcAft>
              <a:buNone/>
            </a:pPr>
            <a:r>
              <a:rPr lang="en-US" altLang="en-US" sz="2800" b="1" dirty="0"/>
              <a:t>ML algorithms tend to have these three components:</a:t>
            </a:r>
            <a:endParaRPr lang="ar-KW" altLang="en-US" sz="2800" b="1" dirty="0"/>
          </a:p>
          <a:p>
            <a:pPr marL="21431" indent="0">
              <a:buNone/>
            </a:pPr>
            <a:endParaRPr lang="en-US" altLang="en-US" sz="2800" b="1" dirty="0"/>
          </a:p>
          <a:p>
            <a:pPr>
              <a:spcAft>
                <a:spcPts val="4800"/>
              </a:spcAft>
            </a:pPr>
            <a:r>
              <a:rPr lang="en-US" altLang="en-US" sz="2800" dirty="0"/>
              <a:t>Representation: </a:t>
            </a:r>
          </a:p>
          <a:p>
            <a:pPr>
              <a:spcAft>
                <a:spcPts val="5400"/>
              </a:spcAft>
            </a:pPr>
            <a:r>
              <a:rPr lang="en-US" altLang="en-US" sz="2800" dirty="0"/>
              <a:t>Evaluation:</a:t>
            </a:r>
          </a:p>
          <a:p>
            <a:pPr>
              <a:spcAft>
                <a:spcPts val="2400"/>
              </a:spcAft>
            </a:pPr>
            <a:r>
              <a:rPr lang="en-US" altLang="en-US" sz="2800" dirty="0"/>
              <a:t>Optimization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7E785-3880-4CE9-A5FC-0513A8C81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8C03-4488-43EE-9441-12298B9221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2F599-4B53-4D00-8A28-109AC5573532}"/>
              </a:ext>
            </a:extLst>
          </p:cNvPr>
          <p:cNvSpPr/>
          <p:nvPr/>
        </p:nvSpPr>
        <p:spPr>
          <a:xfrm>
            <a:off x="3077308" y="2644169"/>
            <a:ext cx="6066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What are the characteristics of the problem?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What ML algorithms should I use?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What are the most important hyperparameters to tune?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1800" b="1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9C683-C4A4-4CBE-ADE9-6266B5779DAD}"/>
              </a:ext>
            </a:extLst>
          </p:cNvPr>
          <p:cNvSpPr/>
          <p:nvPr/>
        </p:nvSpPr>
        <p:spPr>
          <a:xfrm>
            <a:off x="3077308" y="3675800"/>
            <a:ext cx="6066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How to evaluate the performance of the model?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Does accuracy of my predictions enough?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What captures the model’s errors?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1800" b="1" dirty="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7D6B6-C9CC-4BEC-8410-2D5C749C2012}"/>
              </a:ext>
            </a:extLst>
          </p:cNvPr>
          <p:cNvSpPr/>
          <p:nvPr/>
        </p:nvSpPr>
        <p:spPr>
          <a:xfrm>
            <a:off x="3077308" y="4876129"/>
            <a:ext cx="5855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</a:rPr>
              <a:t>What kind of optimization the selected algorithm uses?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1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ICS500Lecture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S500LectureTheme" id="{8D83BD90-3F37-0A47-9507-C244CE8CB71C}" vid="{D50F1A5A-2545-334B-8CEC-D7689DA78852}"/>
    </a:ext>
  </a:extLst>
</a:theme>
</file>

<file path=ppt/theme/theme2.xml><?xml version="1.0" encoding="utf-8"?>
<a:theme xmlns:a="http://schemas.openxmlformats.org/drawingml/2006/main" name="1_ICS500Lecture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S500LectureTheme" id="{8D83BD90-3F37-0A47-9507-C244CE8CB71C}" vid="{D50F1A5A-2545-334B-8CEC-D7689DA788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ICS500LectureTheme</Template>
  <TotalTime>5348</TotalTime>
  <Words>2932</Words>
  <Application>Microsoft Office PowerPoint</Application>
  <PresentationFormat>On-screen Show (4:3)</PresentationFormat>
  <Paragraphs>747</Paragraphs>
  <Slides>71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ＭＳ Ｐゴシック</vt:lpstr>
      <vt:lpstr>Arial</vt:lpstr>
      <vt:lpstr>Calibri</vt:lpstr>
      <vt:lpstr>Cambria Math</vt:lpstr>
      <vt:lpstr>Garamond</vt:lpstr>
      <vt:lpstr>Lato</vt:lpstr>
      <vt:lpstr>Lucida Grande</vt:lpstr>
      <vt:lpstr>Poppins</vt:lpstr>
      <vt:lpstr>Raleway</vt:lpstr>
      <vt:lpstr>Times New Roman</vt:lpstr>
      <vt:lpstr>Wingdings</vt:lpstr>
      <vt:lpstr>ICS500LectureTheme</vt:lpstr>
      <vt:lpstr>1_ICS500LectureTheme</vt:lpstr>
      <vt:lpstr>PowerPoint Presentation</vt:lpstr>
      <vt:lpstr>PowerPoint Presentation</vt:lpstr>
      <vt:lpstr>What is Predictive Analytics ?</vt:lpstr>
      <vt:lpstr>Process life cycle  </vt:lpstr>
      <vt:lpstr>Predictive Analytics Components</vt:lpstr>
      <vt:lpstr>Scope of Predictive Analytics</vt:lpstr>
      <vt:lpstr>What is Machine learning</vt:lpstr>
      <vt:lpstr>Conceptual Picture of ML</vt:lpstr>
      <vt:lpstr>Common Factors</vt:lpstr>
      <vt:lpstr>Representation</vt:lpstr>
      <vt:lpstr>Evaluation</vt:lpstr>
      <vt:lpstr>Optimization</vt:lpstr>
      <vt:lpstr>Types of Learning</vt:lpstr>
      <vt:lpstr>Unsupervised Learning</vt:lpstr>
      <vt:lpstr>What is clustering?</vt:lpstr>
      <vt:lpstr>Data might be unclear</vt:lpstr>
      <vt:lpstr>Different shapes of data</vt:lpstr>
      <vt:lpstr>Why we need to perform clustering?</vt:lpstr>
      <vt:lpstr>Why we need to perform clustering?</vt:lpstr>
      <vt:lpstr>Why we need to perform clustering?</vt:lpstr>
      <vt:lpstr>Scikit Learn</vt:lpstr>
      <vt:lpstr>Generate/load datasets</vt:lpstr>
      <vt:lpstr>make_blobs</vt:lpstr>
      <vt:lpstr>make_moon</vt:lpstr>
      <vt:lpstr>make_circles.</vt:lpstr>
      <vt:lpstr>PowerPoint Presentation</vt:lpstr>
      <vt:lpstr>Clustering capabilities </vt:lpstr>
      <vt:lpstr>Geometric Measurements</vt:lpstr>
      <vt:lpstr>Measurements: Similarity</vt:lpstr>
      <vt:lpstr>Example</vt:lpstr>
      <vt:lpstr>Measurements: Dissimilarity</vt:lpstr>
      <vt:lpstr>Example</vt:lpstr>
      <vt:lpstr>Contd.</vt:lpstr>
      <vt:lpstr>Differences in outcomes</vt:lpstr>
      <vt:lpstr>Measurement Conversion</vt:lpstr>
      <vt:lpstr> Standardization </vt:lpstr>
      <vt:lpstr>Clustering Validation</vt:lpstr>
      <vt:lpstr> External Index: Rand Index and Jaccard Coefficient </vt:lpstr>
      <vt:lpstr>Example ( External Index)</vt:lpstr>
      <vt:lpstr>From Scikit-learn</vt:lpstr>
      <vt:lpstr>Results </vt:lpstr>
      <vt:lpstr>Internal Index: cohesion &amp; separation</vt:lpstr>
      <vt:lpstr>Internal Index: Silhouette Coefficient</vt:lpstr>
      <vt:lpstr>Example ( Internal Index)</vt:lpstr>
      <vt:lpstr>Silhouette per sample </vt:lpstr>
      <vt:lpstr>Example: Silhouette</vt:lpstr>
      <vt:lpstr>Results </vt:lpstr>
      <vt:lpstr>Unsupervised Learning</vt:lpstr>
      <vt:lpstr>Introduction</vt:lpstr>
      <vt:lpstr>K-means clustering algorithm</vt:lpstr>
      <vt:lpstr>K-means Illustration (animi) </vt:lpstr>
      <vt:lpstr>Quick Example </vt:lpstr>
      <vt:lpstr>Example</vt:lpstr>
      <vt:lpstr>Example</vt:lpstr>
      <vt:lpstr>Example (Iteration 2)</vt:lpstr>
      <vt:lpstr>Example</vt:lpstr>
      <vt:lpstr>How K-means partitions?</vt:lpstr>
      <vt:lpstr>Scikit Learn - KMeans</vt:lpstr>
      <vt:lpstr>Kmeans Parameters and Attributes</vt:lpstr>
      <vt:lpstr>Results </vt:lpstr>
      <vt:lpstr>How to select the number of Clusters</vt:lpstr>
      <vt:lpstr>Silhouette selection of K value</vt:lpstr>
      <vt:lpstr>Results </vt:lpstr>
      <vt:lpstr>Exercise 7 results</vt:lpstr>
      <vt:lpstr>Kmeans Capabilities</vt:lpstr>
      <vt:lpstr>Kmeans Capabilities</vt:lpstr>
      <vt:lpstr>Kmeans Capabilities</vt:lpstr>
      <vt:lpstr>Pros &amp; Cons </vt:lpstr>
      <vt:lpstr>Cons &amp; Remedy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GALAL MUNASSAR BIN MAKHASHEN</cp:lastModifiedBy>
  <cp:revision>130</cp:revision>
  <dcterms:created xsi:type="dcterms:W3CDTF">2019-05-09T00:37:26Z</dcterms:created>
  <dcterms:modified xsi:type="dcterms:W3CDTF">2019-06-30T03:20:22Z</dcterms:modified>
</cp:coreProperties>
</file>