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67" r:id="rId2"/>
    <p:sldId id="277" r:id="rId3"/>
    <p:sldId id="260" r:id="rId4"/>
    <p:sldId id="276" r:id="rId5"/>
    <p:sldId id="262" r:id="rId6"/>
    <p:sldId id="263" r:id="rId7"/>
    <p:sldId id="271" r:id="rId8"/>
    <p:sldId id="264" r:id="rId9"/>
    <p:sldId id="265" r:id="rId10"/>
    <p:sldId id="272" r:id="rId11"/>
    <p:sldId id="279" r:id="rId12"/>
    <p:sldId id="280" r:id="rId13"/>
    <p:sldId id="281" r:id="rId14"/>
    <p:sldId id="270" r:id="rId15"/>
    <p:sldId id="259" r:id="rId16"/>
    <p:sldId id="273" r:id="rId17"/>
    <p:sldId id="278" r:id="rId18"/>
    <p:sldId id="261" r:id="rId19"/>
    <p:sldId id="269" r:id="rId20"/>
    <p:sldId id="274"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06634F1-9273-4E0F-8263-9F78E73FEBAF}">
          <p14:sldIdLst>
            <p14:sldId id="267"/>
          </p14:sldIdLst>
        </p14:section>
        <p14:section name="Section sans titre" id="{96A09511-0256-4DB6-BAD1-770EA10F84BF}">
          <p14:sldIdLst>
            <p14:sldId id="277"/>
            <p14:sldId id="260"/>
            <p14:sldId id="276"/>
            <p14:sldId id="262"/>
            <p14:sldId id="263"/>
            <p14:sldId id="271"/>
            <p14:sldId id="264"/>
            <p14:sldId id="265"/>
            <p14:sldId id="272"/>
            <p14:sldId id="279"/>
            <p14:sldId id="280"/>
            <p14:sldId id="281"/>
          </p14:sldIdLst>
        </p14:section>
        <p14:section name="Section sans titre" id="{CCD90F18-A801-46FD-A48F-2301F1DA5E18}">
          <p14:sldIdLst>
            <p14:sldId id="270"/>
            <p14:sldId id="259"/>
            <p14:sldId id="273"/>
            <p14:sldId id="278"/>
            <p14:sldId id="261"/>
            <p14:sldId id="269"/>
            <p14:sldId id="274"/>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9408"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D72BC-F4E3-40CC-B850-2E46DC467F3B}" type="datetimeFigureOut">
              <a:rPr lang="fr-FR" smtClean="0"/>
              <a:t>15/12/2020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69BB4-1971-4A95-A48A-C1F67DFB4952}" type="slidenum">
              <a:rPr lang="fr-FR" smtClean="0"/>
              <a:t>‹N°›</a:t>
            </a:fld>
            <a:endParaRPr lang="fr-FR"/>
          </a:p>
        </p:txBody>
      </p:sp>
    </p:spTree>
    <p:extLst>
      <p:ext uri="{BB962C8B-B14F-4D97-AF65-F5344CB8AC3E}">
        <p14:creationId xmlns:p14="http://schemas.microsoft.com/office/powerpoint/2010/main" val="164086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69BB4-1971-4A95-A48A-C1F67DFB4952}" type="slidenum">
              <a:rPr lang="fr-FR" smtClean="0"/>
              <a:t>3</a:t>
            </a:fld>
            <a:endParaRPr lang="fr-FR"/>
          </a:p>
        </p:txBody>
      </p:sp>
    </p:spTree>
    <p:extLst>
      <p:ext uri="{BB962C8B-B14F-4D97-AF65-F5344CB8AC3E}">
        <p14:creationId xmlns:p14="http://schemas.microsoft.com/office/powerpoint/2010/main" val="293689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69BB4-1971-4A95-A48A-C1F67DFB4952}" type="slidenum">
              <a:rPr lang="fr-FR" smtClean="0"/>
              <a:t>4</a:t>
            </a:fld>
            <a:endParaRPr lang="fr-FR"/>
          </a:p>
        </p:txBody>
      </p:sp>
    </p:spTree>
    <p:extLst>
      <p:ext uri="{BB962C8B-B14F-4D97-AF65-F5344CB8AC3E}">
        <p14:creationId xmlns:p14="http://schemas.microsoft.com/office/powerpoint/2010/main" val="701374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69BB4-1971-4A95-A48A-C1F67DFB4952}" type="slidenum">
              <a:rPr lang="fr-FR" smtClean="0"/>
              <a:t>5</a:t>
            </a:fld>
            <a:endParaRPr lang="fr-FR"/>
          </a:p>
        </p:txBody>
      </p:sp>
    </p:spTree>
    <p:extLst>
      <p:ext uri="{BB962C8B-B14F-4D97-AF65-F5344CB8AC3E}">
        <p14:creationId xmlns:p14="http://schemas.microsoft.com/office/powerpoint/2010/main" val="16186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chercher une solution d’un </a:t>
            </a:r>
            <a:r>
              <a:rPr lang="fr-FR" dirty="0" err="1"/>
              <a:t>problém</a:t>
            </a:r>
            <a:endParaRPr lang="fr-FR" dirty="0"/>
          </a:p>
        </p:txBody>
      </p:sp>
      <p:sp>
        <p:nvSpPr>
          <p:cNvPr id="4" name="Slide Number Placeholder 3"/>
          <p:cNvSpPr>
            <a:spLocks noGrp="1"/>
          </p:cNvSpPr>
          <p:nvPr>
            <p:ph type="sldNum" sz="quarter" idx="5"/>
          </p:nvPr>
        </p:nvSpPr>
        <p:spPr/>
        <p:txBody>
          <a:bodyPr/>
          <a:lstStyle/>
          <a:p>
            <a:fld id="{99069BB4-1971-4A95-A48A-C1F67DFB4952}" type="slidenum">
              <a:rPr lang="fr-FR" smtClean="0"/>
              <a:t>6</a:t>
            </a:fld>
            <a:endParaRPr lang="fr-FR"/>
          </a:p>
        </p:txBody>
      </p:sp>
    </p:spTree>
    <p:extLst>
      <p:ext uri="{BB962C8B-B14F-4D97-AF65-F5344CB8AC3E}">
        <p14:creationId xmlns:p14="http://schemas.microsoft.com/office/powerpoint/2010/main" val="369534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c'est-à-dire au lieu dans lequel les interactions se déroulent.</a:t>
            </a:r>
            <a:endParaRPr lang="fr-FR" dirty="0"/>
          </a:p>
        </p:txBody>
      </p:sp>
      <p:sp>
        <p:nvSpPr>
          <p:cNvPr id="4" name="Slide Number Placeholder 3"/>
          <p:cNvSpPr>
            <a:spLocks noGrp="1"/>
          </p:cNvSpPr>
          <p:nvPr>
            <p:ph type="sldNum" sz="quarter" idx="5"/>
          </p:nvPr>
        </p:nvSpPr>
        <p:spPr/>
        <p:txBody>
          <a:bodyPr/>
          <a:lstStyle/>
          <a:p>
            <a:fld id="{99069BB4-1971-4A95-A48A-C1F67DFB4952}" type="slidenum">
              <a:rPr lang="fr-FR" smtClean="0"/>
              <a:t>8</a:t>
            </a:fld>
            <a:endParaRPr lang="fr-FR"/>
          </a:p>
        </p:txBody>
      </p:sp>
    </p:spTree>
    <p:extLst>
      <p:ext uri="{BB962C8B-B14F-4D97-AF65-F5344CB8AC3E}">
        <p14:creationId xmlns:p14="http://schemas.microsoft.com/office/powerpoint/2010/main" val="80740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99069BB4-1971-4A95-A48A-C1F67DFB4952}" type="slidenum">
              <a:rPr lang="fr-FR" smtClean="0"/>
              <a:t>9</a:t>
            </a:fld>
            <a:endParaRPr lang="fr-FR"/>
          </a:p>
        </p:txBody>
      </p:sp>
    </p:spTree>
    <p:extLst>
      <p:ext uri="{BB962C8B-B14F-4D97-AF65-F5344CB8AC3E}">
        <p14:creationId xmlns:p14="http://schemas.microsoft.com/office/powerpoint/2010/main" val="67881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Voici  des images des gestes qui accompagnent des états intérieurs </a:t>
            </a:r>
          </a:p>
        </p:txBody>
      </p:sp>
      <p:sp>
        <p:nvSpPr>
          <p:cNvPr id="4" name="Slide Number Placeholder 3"/>
          <p:cNvSpPr>
            <a:spLocks noGrp="1"/>
          </p:cNvSpPr>
          <p:nvPr>
            <p:ph type="sldNum" sz="quarter" idx="5"/>
          </p:nvPr>
        </p:nvSpPr>
        <p:spPr/>
        <p:txBody>
          <a:bodyPr/>
          <a:lstStyle/>
          <a:p>
            <a:fld id="{99069BB4-1971-4A95-A48A-C1F67DFB4952}" type="slidenum">
              <a:rPr lang="fr-FR" smtClean="0"/>
              <a:t>10</a:t>
            </a:fld>
            <a:endParaRPr lang="fr-FR"/>
          </a:p>
        </p:txBody>
      </p:sp>
    </p:spTree>
    <p:extLst>
      <p:ext uri="{BB962C8B-B14F-4D97-AF65-F5344CB8AC3E}">
        <p14:creationId xmlns:p14="http://schemas.microsoft.com/office/powerpoint/2010/main" val="64792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Et il y’a beaucoup d’autres exemples</a:t>
            </a:r>
          </a:p>
        </p:txBody>
      </p:sp>
      <p:sp>
        <p:nvSpPr>
          <p:cNvPr id="4" name="Slide Number Placeholder 3"/>
          <p:cNvSpPr>
            <a:spLocks noGrp="1"/>
          </p:cNvSpPr>
          <p:nvPr>
            <p:ph type="sldNum" sz="quarter" idx="5"/>
          </p:nvPr>
        </p:nvSpPr>
        <p:spPr/>
        <p:txBody>
          <a:bodyPr/>
          <a:lstStyle/>
          <a:p>
            <a:fld id="{99069BB4-1971-4A95-A48A-C1F67DFB4952}" type="slidenum">
              <a:rPr lang="fr-FR" smtClean="0"/>
              <a:t>16</a:t>
            </a:fld>
            <a:endParaRPr lang="fr-FR"/>
          </a:p>
        </p:txBody>
      </p:sp>
    </p:spTree>
    <p:extLst>
      <p:ext uri="{BB962C8B-B14F-4D97-AF65-F5344CB8AC3E}">
        <p14:creationId xmlns:p14="http://schemas.microsoft.com/office/powerpoint/2010/main" val="88602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69BB4-1971-4A95-A48A-C1F67DFB4952}" type="slidenum">
              <a:rPr lang="fr-FR" smtClean="0"/>
              <a:t>18</a:t>
            </a:fld>
            <a:endParaRPr lang="fr-FR"/>
          </a:p>
        </p:txBody>
      </p:sp>
    </p:spTree>
    <p:extLst>
      <p:ext uri="{BB962C8B-B14F-4D97-AF65-F5344CB8AC3E}">
        <p14:creationId xmlns:p14="http://schemas.microsoft.com/office/powerpoint/2010/main" val="1329652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2/7/2019</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en-US"/>
              <a:t>2/7/2019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2/7/2019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en-US"/>
              <a:t>2/7/2019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en-US"/>
              <a:t>2/7/2019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en-US"/>
              <a:t>2/7/2019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en-US"/>
              <a:t>2/7/2019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en-US"/>
              <a:t>2/7/2019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2/7/2019</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dir="u"/>
  </p:transition>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42276" y="4399340"/>
            <a:ext cx="8982972" cy="1569660"/>
          </a:xfrm>
          <a:prstGeom prst="rect">
            <a:avLst/>
          </a:prstGeom>
          <a:noFill/>
        </p:spPr>
        <p:txBody>
          <a:bodyPr wrap="none" rtlCol="0">
            <a:spAutoFit/>
          </a:bodyPr>
          <a:lstStyle/>
          <a:p>
            <a:r>
              <a:rPr lang="fr-FR" sz="2000" b="1" dirty="0">
                <a:latin typeface="Times New Roman" panose="02020603050405020304" pitchFamily="18" charset="0"/>
                <a:cs typeface="Times New Roman" panose="02020603050405020304" pitchFamily="18" charset="0"/>
              </a:rPr>
              <a:t>Réaliser par </a:t>
            </a:r>
            <a:r>
              <a:rPr lang="fr-FR" sz="2000" b="1" dirty="0">
                <a:solidFill>
                  <a:schemeClr val="accent2"/>
                </a:solidFill>
                <a:latin typeface="Times New Roman" panose="02020603050405020304" pitchFamily="18" charset="0"/>
                <a:cs typeface="Times New Roman" panose="02020603050405020304" pitchFamily="18" charset="0"/>
              </a:rPr>
              <a:t>: </a:t>
            </a:r>
            <a:r>
              <a:rPr lang="fr-FR" sz="2000" dirty="0">
                <a:solidFill>
                  <a:schemeClr val="accent2"/>
                </a:solidFill>
                <a:latin typeface="Times New Roman" panose="02020603050405020304" pitchFamily="18" charset="0"/>
                <a:cs typeface="Times New Roman" panose="02020603050405020304" pitchFamily="18" charset="0"/>
              </a:rPr>
              <a:t>SALMA BEN SALAH                </a:t>
            </a:r>
            <a:r>
              <a:rPr lang="fr-FR" sz="2000" b="1" dirty="0">
                <a:latin typeface="Times New Roman" panose="02020603050405020304" pitchFamily="18" charset="0"/>
                <a:cs typeface="Times New Roman" panose="02020603050405020304" pitchFamily="18" charset="0"/>
              </a:rPr>
              <a:t>Professeur : </a:t>
            </a:r>
            <a:r>
              <a:rPr lang="fr-FR" sz="2000" b="1" dirty="0">
                <a:solidFill>
                  <a:schemeClr val="accent2"/>
                </a:solidFill>
                <a:latin typeface="Times New Roman" panose="02020603050405020304" pitchFamily="18" charset="0"/>
                <a:cs typeface="Times New Roman" panose="02020603050405020304" pitchFamily="18" charset="0"/>
              </a:rPr>
              <a:t>MR Khalil Hammami </a:t>
            </a:r>
          </a:p>
          <a:p>
            <a:r>
              <a:rPr lang="fr-FR" sz="2000" dirty="0">
                <a:solidFill>
                  <a:schemeClr val="accent2"/>
                </a:solidFill>
                <a:latin typeface="Times New Roman" panose="02020603050405020304" pitchFamily="18" charset="0"/>
                <a:cs typeface="Times New Roman" panose="02020603050405020304" pitchFamily="18" charset="0"/>
              </a:rPr>
              <a:t>                         GHOFRANE BOUCIF</a:t>
            </a:r>
          </a:p>
          <a:p>
            <a:endParaRPr lang="fr-FR" dirty="0"/>
          </a:p>
          <a:p>
            <a:r>
              <a:rPr lang="fr-FR" sz="2000" b="1" dirty="0">
                <a:latin typeface="Times New Roman" panose="02020603050405020304" pitchFamily="18" charset="0"/>
                <a:cs typeface="Times New Roman" panose="02020603050405020304" pitchFamily="18" charset="0"/>
              </a:rPr>
              <a:t>                                                            Classe </a:t>
            </a:r>
            <a:r>
              <a:rPr lang="fr-FR" sz="2000" b="1" dirty="0">
                <a:solidFill>
                  <a:schemeClr val="accent2"/>
                </a:solidFill>
                <a:latin typeface="Times New Roman" panose="02020603050405020304" pitchFamily="18" charset="0"/>
                <a:cs typeface="Times New Roman" panose="02020603050405020304" pitchFamily="18" charset="0"/>
              </a:rPr>
              <a:t>: </a:t>
            </a:r>
            <a:r>
              <a:rPr lang="fr-FR" sz="2000" dirty="0">
                <a:solidFill>
                  <a:schemeClr val="accent2"/>
                </a:solidFill>
                <a:latin typeface="Times New Roman" panose="02020603050405020304" pitchFamily="18" charset="0"/>
                <a:cs typeface="Times New Roman" panose="02020603050405020304" pitchFamily="18" charset="0"/>
              </a:rPr>
              <a:t>3GII-SSE</a:t>
            </a:r>
          </a:p>
          <a:p>
            <a:endParaRPr lang="fr-FR"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2" descr="RÃ©sultat de recherche d'images pour &quot;enetcom&quot;">
            <a:extLst>
              <a:ext uri="{FF2B5EF4-FFF2-40B4-BE49-F238E27FC236}">
                <a16:creationId xmlns:a16="http://schemas.microsoft.com/office/drawing/2014/main" id="{994C0485-625B-4170-9FB1-DD6BA8C464D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25270" y="735680"/>
            <a:ext cx="2816985" cy="1683457"/>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653143" y="5842472"/>
            <a:ext cx="1281120" cy="400110"/>
          </a:xfrm>
          <a:prstGeom prst="rect">
            <a:avLst/>
          </a:prstGeom>
          <a:noFill/>
        </p:spPr>
        <p:txBody>
          <a:bodyPr wrap="none" rtlCol="0">
            <a:spAutoFit/>
          </a:bodyPr>
          <a:lstStyle/>
          <a:p>
            <a:r>
              <a:rPr lang="fr-FR" sz="2000" b="1" dirty="0">
                <a:latin typeface="Times New Roman" panose="02020603050405020304" pitchFamily="18" charset="0"/>
                <a:cs typeface="Times New Roman" panose="02020603050405020304" pitchFamily="18" charset="0"/>
              </a:rPr>
              <a:t>2020/2021</a:t>
            </a:r>
          </a:p>
        </p:txBody>
      </p:sp>
      <p:sp>
        <p:nvSpPr>
          <p:cNvPr id="6" name="Rectangle 5"/>
          <p:cNvSpPr/>
          <p:nvPr/>
        </p:nvSpPr>
        <p:spPr>
          <a:xfrm>
            <a:off x="3284822" y="2919611"/>
            <a:ext cx="6338150" cy="1200329"/>
          </a:xfrm>
          <a:prstGeom prst="rect">
            <a:avLst/>
          </a:prstGeom>
          <a:noFill/>
        </p:spPr>
        <p:txBody>
          <a:bodyPr wrap="square" lIns="91440" tIns="45720" rIns="91440" bIns="45720">
            <a:spAutoFit/>
          </a:bodyPr>
          <a:lstStyle/>
          <a:p>
            <a:r>
              <a:rPr lang="fr-FR" sz="3600" b="1" dirty="0">
                <a:solidFill>
                  <a:srgbClr val="C00000"/>
                </a:solidFill>
                <a:effectLst>
                  <a:outerShdw blurRad="38100" dist="38100" dir="2700000" algn="tl">
                    <a:srgbClr val="000000">
                      <a:alpha val="43137"/>
                    </a:srgbClr>
                  </a:outerShdw>
                </a:effectLst>
                <a:latin typeface="Bahnschrift SemiBold SemiConden" panose="020B0502040204020203" pitchFamily="34" charset="0"/>
              </a:rPr>
              <a:t>Mini Projet embarqué mobile :</a:t>
            </a:r>
          </a:p>
          <a:p>
            <a:r>
              <a:rPr lang="fr-FR" sz="3600" b="1" dirty="0">
                <a:solidFill>
                  <a:srgbClr val="C00000"/>
                </a:solidFill>
                <a:effectLst>
                  <a:outerShdw blurRad="38100" dist="38100" dir="2700000" algn="tl">
                    <a:srgbClr val="000000">
                      <a:alpha val="43137"/>
                    </a:srgbClr>
                  </a:outerShdw>
                </a:effectLst>
                <a:latin typeface="Bahnschrift SemiBold SemiConden" panose="020B0502040204020203" pitchFamily="34" charset="0"/>
              </a:rPr>
              <a:t>	</a:t>
            </a:r>
            <a:r>
              <a:rPr lang="fr-FR" sz="3600" b="1" dirty="0" smtClean="0">
                <a:solidFill>
                  <a:srgbClr val="C00000"/>
                </a:solidFill>
                <a:effectLst>
                  <a:outerShdw blurRad="38100" dist="38100" dir="2700000" algn="tl">
                    <a:srgbClr val="000000">
                      <a:alpha val="43137"/>
                    </a:srgbClr>
                  </a:outerShdw>
                </a:effectLst>
                <a:latin typeface="Bahnschrift SemiBold SemiConden" panose="020B0502040204020203" pitchFamily="34" charset="0"/>
              </a:rPr>
              <a:t>         LightControl</a:t>
            </a:r>
            <a:endParaRPr lang="fr-FR" sz="3600" b="1" dirty="0">
              <a:solidFill>
                <a:srgbClr val="C00000"/>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21779853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Rectangle 3"/>
          <p:cNvSpPr/>
          <p:nvPr/>
        </p:nvSpPr>
        <p:spPr>
          <a:xfrm>
            <a:off x="1739622" y="896172"/>
            <a:ext cx="3885782" cy="1508105"/>
          </a:xfrm>
          <a:prstGeom prst="rect">
            <a:avLst/>
          </a:prstGeom>
        </p:spPr>
        <p:txBody>
          <a:bodyPr wrap="square">
            <a:spAutoFit/>
          </a:bodyPr>
          <a:lstStyle/>
          <a:p>
            <a:r>
              <a:rPr lang="fr-FR" sz="2400" dirty="0">
                <a:solidFill>
                  <a:schemeClr val="accent3">
                    <a:lumMod val="75000"/>
                  </a:schemeClr>
                </a:solidFill>
                <a:latin typeface="Times New Roman" panose="02020603050405020304" pitchFamily="18" charset="0"/>
                <a:cs typeface="Times New Roman" panose="02020603050405020304" pitchFamily="18" charset="0"/>
              </a:rPr>
              <a:t>4. </a:t>
            </a:r>
            <a:r>
              <a:rPr lang="fr-FR" sz="2000" dirty="0" err="1">
                <a:solidFill>
                  <a:schemeClr val="accent3">
                    <a:lumMod val="75000"/>
                  </a:schemeClr>
                </a:solidFill>
                <a:latin typeface="Times New Roman" panose="02020603050405020304" pitchFamily="18" charset="0"/>
                <a:cs typeface="Times New Roman" panose="02020603050405020304" pitchFamily="18" charset="0"/>
              </a:rPr>
              <a:t>Breadboard</a:t>
            </a:r>
            <a:r>
              <a:rPr lang="fr-FR" sz="2000" dirty="0">
                <a:solidFill>
                  <a:schemeClr val="accent3">
                    <a:lumMod val="75000"/>
                  </a:schemeClr>
                </a:solidFill>
                <a:latin typeface="Times New Roman" panose="02020603050405020304" pitchFamily="18" charset="0"/>
                <a:cs typeface="Times New Roman" panose="02020603050405020304" pitchFamily="18" charset="0"/>
              </a:rPr>
              <a:t> (maquette</a:t>
            </a:r>
            <a:r>
              <a:rPr lang="fr-FR" sz="2000" dirty="0" smtClean="0">
                <a:solidFill>
                  <a:schemeClr val="accent3">
                    <a:lumMod val="75000"/>
                  </a:schemeClr>
                </a:solidFill>
                <a:latin typeface="Times New Roman" panose="02020603050405020304" pitchFamily="18" charset="0"/>
                <a:cs typeface="Times New Roman" panose="02020603050405020304" pitchFamily="18" charset="0"/>
              </a:rPr>
              <a:t>) :</a:t>
            </a:r>
          </a:p>
          <a:p>
            <a:r>
              <a:rPr lang="fr-FR" sz="2000" dirty="0" smtClean="0">
                <a:solidFill>
                  <a:schemeClr val="accent3">
                    <a:lumMod val="75000"/>
                  </a:schemeClr>
                </a:solidFill>
                <a:latin typeface="Times New Roman" panose="02020603050405020304" pitchFamily="18" charset="0"/>
                <a:cs typeface="Times New Roman" panose="02020603050405020304" pitchFamily="18" charset="0"/>
              </a:rPr>
              <a:t>Plaque à essai</a:t>
            </a:r>
            <a:endParaRPr lang="fr-FR" sz="2000" dirty="0">
              <a:solidFill>
                <a:schemeClr val="accent3">
                  <a:lumMod val="75000"/>
                </a:schemeClr>
              </a:solidFill>
              <a:latin typeface="Times New Roman" panose="02020603050405020304" pitchFamily="18" charset="0"/>
              <a:cs typeface="Times New Roman" panose="02020603050405020304" pitchFamily="18" charset="0"/>
            </a:endParaRPr>
          </a:p>
          <a:p>
            <a:endParaRPr lang="fr-FR"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38FEFB4-6C5A-4633-928F-52361DD6B19F}"/>
              </a:ext>
            </a:extLst>
          </p:cNvPr>
          <p:cNvPicPr>
            <a:picLocks noChangeAspect="1"/>
          </p:cNvPicPr>
          <p:nvPr/>
        </p:nvPicPr>
        <p:blipFill>
          <a:blip r:embed="rId3"/>
          <a:stretch>
            <a:fillRect/>
          </a:stretch>
        </p:blipFill>
        <p:spPr>
          <a:xfrm>
            <a:off x="1239117" y="1565234"/>
            <a:ext cx="4282544" cy="3529569"/>
          </a:xfrm>
          <a:prstGeom prst="rect">
            <a:avLst/>
          </a:prstGeom>
        </p:spPr>
      </p:pic>
      <p:sp>
        <p:nvSpPr>
          <p:cNvPr id="8" name="Rectangle 7">
            <a:extLst>
              <a:ext uri="{FF2B5EF4-FFF2-40B4-BE49-F238E27FC236}">
                <a16:creationId xmlns:a16="http://schemas.microsoft.com/office/drawing/2014/main" id="{6B077D06-7A1D-4D22-B6A5-A80B9E5A9E53}"/>
              </a:ext>
            </a:extLst>
          </p:cNvPr>
          <p:cNvSpPr/>
          <p:nvPr/>
        </p:nvSpPr>
        <p:spPr>
          <a:xfrm>
            <a:off x="7414577" y="995848"/>
            <a:ext cx="3885782" cy="1138773"/>
          </a:xfrm>
          <a:prstGeom prst="rect">
            <a:avLst/>
          </a:prstGeom>
        </p:spPr>
        <p:txBody>
          <a:bodyPr wrap="square">
            <a:spAutoFit/>
          </a:bodyPr>
          <a:lstStyle/>
          <a:p>
            <a:r>
              <a:rPr lang="fr-FR" sz="2000" dirty="0">
                <a:solidFill>
                  <a:schemeClr val="accent3">
                    <a:lumMod val="75000"/>
                  </a:schemeClr>
                </a:solidFill>
                <a:latin typeface="Times New Roman" panose="02020603050405020304" pitchFamily="18" charset="0"/>
                <a:cs typeface="Times New Roman" panose="02020603050405020304" pitchFamily="18" charset="0"/>
              </a:rPr>
              <a:t>5. fils de cavalier</a:t>
            </a:r>
          </a:p>
          <a:p>
            <a:r>
              <a:rPr lang="fr-FR" sz="2400" dirty="0">
                <a:solidFill>
                  <a:schemeClr val="accent3">
                    <a:lumMod val="75000"/>
                  </a:schemeClr>
                </a:solidFill>
                <a:latin typeface="Times New Roman" panose="02020603050405020304" pitchFamily="18" charset="0"/>
                <a:cs typeface="Times New Roman" panose="02020603050405020304" pitchFamily="18" charset="0"/>
              </a:rPr>
              <a:t>  </a:t>
            </a:r>
          </a:p>
          <a:p>
            <a:endParaRPr lang="fr-FR"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1F7F7BC-8CBF-4C32-81E2-F69A0B8361B4}"/>
              </a:ext>
            </a:extLst>
          </p:cNvPr>
          <p:cNvPicPr>
            <a:picLocks noChangeAspect="1"/>
          </p:cNvPicPr>
          <p:nvPr/>
        </p:nvPicPr>
        <p:blipFill>
          <a:blip r:embed="rId4"/>
          <a:stretch>
            <a:fillRect/>
          </a:stretch>
        </p:blipFill>
        <p:spPr>
          <a:xfrm>
            <a:off x="6468119" y="1496337"/>
            <a:ext cx="3885782" cy="3885782"/>
          </a:xfrm>
          <a:prstGeom prst="rect">
            <a:avLst/>
          </a:prstGeom>
        </p:spPr>
      </p:pic>
    </p:spTree>
    <p:extLst>
      <p:ext uri="{BB962C8B-B14F-4D97-AF65-F5344CB8AC3E}">
        <p14:creationId xmlns:p14="http://schemas.microsoft.com/office/powerpoint/2010/main" val="15033329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2/7/2019</a:t>
            </a:r>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p:cNvSpPr txBox="1"/>
          <p:nvPr/>
        </p:nvSpPr>
        <p:spPr>
          <a:xfrm>
            <a:off x="1320800" y="1175658"/>
            <a:ext cx="5617029" cy="523220"/>
          </a:xfrm>
          <a:prstGeom prst="rect">
            <a:avLst/>
          </a:prstGeom>
          <a:noFill/>
        </p:spPr>
        <p:txBody>
          <a:bodyPr wrap="square" rtlCol="0">
            <a:spAutoFit/>
          </a:bodyPr>
          <a:lstStyle/>
          <a:p>
            <a:r>
              <a:rPr lang="fr-FR" sz="2800" b="1" dirty="0" smtClean="0"/>
              <a:t>Schéma de branchement du projet :</a:t>
            </a:r>
            <a:endParaRPr lang="fr-FR" sz="2800" b="1"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15599" t="24127" r="3888" b="10910"/>
          <a:stretch/>
        </p:blipFill>
        <p:spPr>
          <a:xfrm>
            <a:off x="2612571" y="1857830"/>
            <a:ext cx="6212114" cy="3759199"/>
          </a:xfrm>
          <a:prstGeom prst="rect">
            <a:avLst/>
          </a:prstGeom>
        </p:spPr>
      </p:pic>
    </p:spTree>
    <p:extLst>
      <p:ext uri="{BB962C8B-B14F-4D97-AF65-F5344CB8AC3E}">
        <p14:creationId xmlns:p14="http://schemas.microsoft.com/office/powerpoint/2010/main" val="364043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2/7/2019</a:t>
            </a:r>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5714" t="18835" r="1270" b="10265"/>
          <a:stretch/>
        </p:blipFill>
        <p:spPr>
          <a:xfrm>
            <a:off x="2409371" y="986972"/>
            <a:ext cx="7590972" cy="4862286"/>
          </a:xfrm>
          <a:prstGeom prst="rect">
            <a:avLst/>
          </a:prstGeom>
        </p:spPr>
      </p:pic>
    </p:spTree>
    <p:extLst>
      <p:ext uri="{BB962C8B-B14F-4D97-AF65-F5344CB8AC3E}">
        <p14:creationId xmlns:p14="http://schemas.microsoft.com/office/powerpoint/2010/main" val="7354638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2/7/2019</a:t>
            </a:r>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3968" t="19471" r="7461"/>
          <a:stretch/>
        </p:blipFill>
        <p:spPr>
          <a:xfrm>
            <a:off x="2627086" y="713082"/>
            <a:ext cx="6792685" cy="5221448"/>
          </a:xfrm>
          <a:prstGeom prst="rect">
            <a:avLst/>
          </a:prstGeom>
        </p:spPr>
      </p:pic>
    </p:spTree>
    <p:extLst>
      <p:ext uri="{BB962C8B-B14F-4D97-AF65-F5344CB8AC3E}">
        <p14:creationId xmlns:p14="http://schemas.microsoft.com/office/powerpoint/2010/main" val="187729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Rectangle 4">
            <a:extLst>
              <a:ext uri="{FF2B5EF4-FFF2-40B4-BE49-F238E27FC236}">
                <a16:creationId xmlns:a16="http://schemas.microsoft.com/office/drawing/2014/main" id="{94E19DA0-C19E-439A-9B1B-0A39BCB26D72}"/>
              </a:ext>
            </a:extLst>
          </p:cNvPr>
          <p:cNvSpPr/>
          <p:nvPr/>
        </p:nvSpPr>
        <p:spPr>
          <a:xfrm>
            <a:off x="983102" y="1057404"/>
            <a:ext cx="3885782" cy="830997"/>
          </a:xfrm>
          <a:prstGeom prst="rect">
            <a:avLst/>
          </a:prstGeom>
        </p:spPr>
        <p:txBody>
          <a:bodyPr wrap="square">
            <a:spAutoFit/>
          </a:bodyPr>
          <a:lstStyle/>
          <a:p>
            <a:r>
              <a:rPr lang="fr-FR" sz="2400" dirty="0">
                <a:solidFill>
                  <a:schemeClr val="accent3">
                    <a:lumMod val="75000"/>
                  </a:schemeClr>
                </a:solidFill>
                <a:latin typeface="Times New Roman" panose="02020603050405020304" pitchFamily="18" charset="0"/>
                <a:cs typeface="Times New Roman" panose="02020603050405020304" pitchFamily="18" charset="0"/>
              </a:rPr>
              <a:t> 5.	Lampe / Ventilateur </a:t>
            </a:r>
          </a:p>
          <a:p>
            <a:endParaRPr lang="fr-FR"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F46C059-8B82-471D-8DD2-B01F51ABD5F0}"/>
              </a:ext>
            </a:extLst>
          </p:cNvPr>
          <p:cNvSpPr/>
          <p:nvPr/>
        </p:nvSpPr>
        <p:spPr>
          <a:xfrm>
            <a:off x="7323118" y="1057403"/>
            <a:ext cx="3885782" cy="830997"/>
          </a:xfrm>
          <a:prstGeom prst="rect">
            <a:avLst/>
          </a:prstGeom>
        </p:spPr>
        <p:txBody>
          <a:bodyPr wrap="square">
            <a:spAutoFit/>
          </a:bodyPr>
          <a:lstStyle/>
          <a:p>
            <a:r>
              <a:rPr lang="fr-FR" sz="2400" dirty="0">
                <a:solidFill>
                  <a:schemeClr val="accent3">
                    <a:lumMod val="75000"/>
                  </a:schemeClr>
                </a:solidFill>
                <a:latin typeface="Times New Roman" panose="02020603050405020304" pitchFamily="18" charset="0"/>
                <a:cs typeface="Times New Roman" panose="02020603050405020304" pitchFamily="18" charset="0"/>
              </a:rPr>
              <a:t> 7.	Appareil Android	</a:t>
            </a:r>
          </a:p>
          <a:p>
            <a:endParaRPr lang="fr-FR"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E10AC1B-A854-4CE7-A7E1-8D46FD250A14}"/>
              </a:ext>
            </a:extLst>
          </p:cNvPr>
          <p:cNvPicPr>
            <a:picLocks noChangeAspect="1"/>
          </p:cNvPicPr>
          <p:nvPr/>
        </p:nvPicPr>
        <p:blipFill>
          <a:blip r:embed="rId2"/>
          <a:stretch>
            <a:fillRect/>
          </a:stretch>
        </p:blipFill>
        <p:spPr>
          <a:xfrm>
            <a:off x="1135578" y="2434442"/>
            <a:ext cx="2434193" cy="2434193"/>
          </a:xfrm>
          <a:prstGeom prst="rect">
            <a:avLst/>
          </a:prstGeom>
        </p:spPr>
      </p:pic>
      <p:pic>
        <p:nvPicPr>
          <p:cNvPr id="4" name="Picture 3">
            <a:extLst>
              <a:ext uri="{FF2B5EF4-FFF2-40B4-BE49-F238E27FC236}">
                <a16:creationId xmlns:a16="http://schemas.microsoft.com/office/drawing/2014/main" id="{322420A0-EBA2-4219-8169-213AEFE4082E}"/>
              </a:ext>
            </a:extLst>
          </p:cNvPr>
          <p:cNvPicPr>
            <a:picLocks noChangeAspect="1"/>
          </p:cNvPicPr>
          <p:nvPr/>
        </p:nvPicPr>
        <p:blipFill>
          <a:blip r:embed="rId3"/>
          <a:stretch>
            <a:fillRect/>
          </a:stretch>
        </p:blipFill>
        <p:spPr>
          <a:xfrm>
            <a:off x="3880880" y="1799297"/>
            <a:ext cx="2143125" cy="2143125"/>
          </a:xfrm>
          <a:prstGeom prst="rect">
            <a:avLst/>
          </a:prstGeom>
        </p:spPr>
      </p:pic>
      <p:pic>
        <p:nvPicPr>
          <p:cNvPr id="9" name="Picture 8">
            <a:extLst>
              <a:ext uri="{FF2B5EF4-FFF2-40B4-BE49-F238E27FC236}">
                <a16:creationId xmlns:a16="http://schemas.microsoft.com/office/drawing/2014/main" id="{31798BE1-81F2-4048-B85C-313A872FEF13}"/>
              </a:ext>
            </a:extLst>
          </p:cNvPr>
          <p:cNvPicPr>
            <a:picLocks noChangeAspect="1"/>
          </p:cNvPicPr>
          <p:nvPr/>
        </p:nvPicPr>
        <p:blipFill>
          <a:blip r:embed="rId4"/>
          <a:stretch>
            <a:fillRect/>
          </a:stretch>
        </p:blipFill>
        <p:spPr>
          <a:xfrm>
            <a:off x="8342910" y="1834532"/>
            <a:ext cx="1620487" cy="3034103"/>
          </a:xfrm>
          <a:prstGeom prst="rect">
            <a:avLst/>
          </a:prstGeom>
        </p:spPr>
      </p:pic>
    </p:spTree>
    <p:extLst>
      <p:ext uri="{BB962C8B-B14F-4D97-AF65-F5344CB8AC3E}">
        <p14:creationId xmlns:p14="http://schemas.microsoft.com/office/powerpoint/2010/main" val="6420842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Rectangle 2"/>
          <p:cNvSpPr/>
          <p:nvPr/>
        </p:nvSpPr>
        <p:spPr>
          <a:xfrm>
            <a:off x="823717" y="1046329"/>
            <a:ext cx="9899701" cy="2923877"/>
          </a:xfrm>
          <a:prstGeom prst="rect">
            <a:avLst/>
          </a:prstGeom>
        </p:spPr>
        <p:txBody>
          <a:bodyPr wrap="square">
            <a:spAutoFit/>
          </a:bodyPr>
          <a:lstStyle/>
          <a:p>
            <a:pPr marL="514350" indent="-514350">
              <a:buAutoNum type="romanUcPeriod" startAt="2"/>
            </a:pPr>
            <a:r>
              <a:rPr lang="fr-FR" sz="24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Étude de la partie logicielle</a:t>
            </a:r>
            <a:endParaRPr lang="fr-FR" sz="2000" b="1" dirty="0">
              <a:solidFill>
                <a:schemeClr val="accent2"/>
              </a:solidFill>
              <a:latin typeface="Times New Roman" panose="02020603050405020304" pitchFamily="18" charset="0"/>
              <a:cs typeface="Times New Roman" panose="02020603050405020304" pitchFamily="18" charset="0"/>
            </a:endParaRPr>
          </a:p>
          <a:p>
            <a:pPr marL="457200" indent="-457200">
              <a:buAutoNum type="arabicPeriod"/>
            </a:pPr>
            <a:r>
              <a:rPr lang="fr-FR" sz="2000" b="1" dirty="0">
                <a:solidFill>
                  <a:schemeClr val="accent3">
                    <a:lumMod val="75000"/>
                  </a:schemeClr>
                </a:solidFill>
                <a:latin typeface="Times New Roman" panose="02020603050405020304" pitchFamily="18" charset="0"/>
                <a:cs typeface="Times New Roman" panose="02020603050405020304" pitchFamily="18" charset="0"/>
              </a:rPr>
              <a:t>Plateforme de programmation Arduino</a:t>
            </a:r>
          </a:p>
          <a:p>
            <a:r>
              <a:rPr lang="fr-FR" sz="2000" dirty="0">
                <a:latin typeface="Times New Roman" panose="02020603050405020304" pitchFamily="18" charset="0"/>
                <a:cs typeface="Times New Roman" panose="02020603050405020304" pitchFamily="18" charset="0"/>
              </a:rPr>
              <a:t>L’interface de l’IDE Arduino est plutôt simple, il offre une interface minimale et épurée pour développer un programme sur les cartes Arduino</a:t>
            </a:r>
          </a:p>
          <a:p>
            <a:r>
              <a:rPr lang="fr-FR" sz="2000" dirty="0">
                <a:latin typeface="Times New Roman" panose="02020603050405020304" pitchFamily="18" charset="0"/>
                <a:cs typeface="Times New Roman" panose="02020603050405020304" pitchFamily="18" charset="0"/>
              </a:rPr>
              <a:t>Le langage Arduino est inspiré de plusieurs langages. On retrouve notamment des similarités avec le C, le C++, le Java et le </a:t>
            </a:r>
            <a:r>
              <a:rPr lang="fr-FR" sz="2000" dirty="0" smtClean="0">
                <a:latin typeface="Times New Roman" panose="02020603050405020304" pitchFamily="18" charset="0"/>
                <a:cs typeface="Times New Roman" panose="02020603050405020304" pitchFamily="18" charset="0"/>
              </a:rPr>
              <a:t>Procès. </a:t>
            </a:r>
            <a:r>
              <a:rPr lang="fr-FR" sz="2000" dirty="0">
                <a:latin typeface="Times New Roman" panose="02020603050405020304" pitchFamily="18" charset="0"/>
                <a:cs typeface="Times New Roman" panose="02020603050405020304" pitchFamily="18" charset="0"/>
              </a:rPr>
              <a:t>Le langage impose une structure particulière typique de l’informatique embarquée.</a:t>
            </a:r>
          </a:p>
          <a:p>
            <a:endParaRPr lang="fr-FR" sz="2000" b="1" dirty="0">
              <a:solidFill>
                <a:schemeClr val="accent3">
                  <a:lumMod val="75000"/>
                </a:schemeClr>
              </a:solidFill>
              <a:latin typeface="Times New Roman" panose="02020603050405020304" pitchFamily="18" charset="0"/>
              <a:cs typeface="Times New Roman" panose="02020603050405020304" pitchFamily="18" charset="0"/>
            </a:endParaRPr>
          </a:p>
          <a:p>
            <a:endParaRPr lang="fr-FR" sz="20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A9F7BA8-B951-4CFE-AB9B-62FFCE7B0241}"/>
              </a:ext>
            </a:extLst>
          </p:cNvPr>
          <p:cNvPicPr>
            <a:picLocks noChangeAspect="1"/>
          </p:cNvPicPr>
          <p:nvPr/>
        </p:nvPicPr>
        <p:blipFill>
          <a:blip r:embed="rId2"/>
          <a:stretch>
            <a:fillRect/>
          </a:stretch>
        </p:blipFill>
        <p:spPr>
          <a:xfrm>
            <a:off x="5773567" y="3209981"/>
            <a:ext cx="3667558" cy="2759019"/>
          </a:xfrm>
          <a:prstGeom prst="rect">
            <a:avLst/>
          </a:prstGeom>
        </p:spPr>
      </p:pic>
    </p:spTree>
    <p:extLst>
      <p:ext uri="{BB962C8B-B14F-4D97-AF65-F5344CB8AC3E}">
        <p14:creationId xmlns:p14="http://schemas.microsoft.com/office/powerpoint/2010/main" val="42851934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Rectangle 3"/>
          <p:cNvSpPr/>
          <p:nvPr/>
        </p:nvSpPr>
        <p:spPr>
          <a:xfrm>
            <a:off x="1100678" y="919588"/>
            <a:ext cx="4062972" cy="400110"/>
          </a:xfrm>
          <a:prstGeom prst="rect">
            <a:avLst/>
          </a:prstGeom>
        </p:spPr>
        <p:txBody>
          <a:bodyPr wrap="none">
            <a:spAutoFit/>
          </a:bodyPr>
          <a:lstStyle/>
          <a:p>
            <a:r>
              <a:rPr lang="fr-FR" sz="2000" b="1" dirty="0">
                <a:solidFill>
                  <a:schemeClr val="accent3">
                    <a:lumMod val="75000"/>
                  </a:schemeClr>
                </a:solidFill>
                <a:latin typeface="Times New Roman" panose="02020603050405020304" pitchFamily="18" charset="0"/>
                <a:cs typeface="Times New Roman" panose="02020603050405020304" pitchFamily="18" charset="0"/>
              </a:rPr>
              <a:t>Structure du programme Arduino :</a:t>
            </a:r>
            <a:endParaRPr lang="fr-FR" sz="20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3"/>
          <a:stretch>
            <a:fillRect/>
          </a:stretch>
        </p:blipFill>
        <p:spPr>
          <a:xfrm>
            <a:off x="2380343" y="1533070"/>
            <a:ext cx="5934529" cy="4123995"/>
          </a:xfrm>
          <a:prstGeom prst="rect">
            <a:avLst/>
          </a:prstGeom>
        </p:spPr>
      </p:pic>
    </p:spTree>
    <p:extLst>
      <p:ext uri="{BB962C8B-B14F-4D97-AF65-F5344CB8AC3E}">
        <p14:creationId xmlns:p14="http://schemas.microsoft.com/office/powerpoint/2010/main" val="37415842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2/7/2019</a:t>
            </a:r>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17</a:t>
            </a:fld>
            <a:endParaRPr lang="en-US" dirty="0"/>
          </a:p>
        </p:txBody>
      </p:sp>
      <p:sp>
        <p:nvSpPr>
          <p:cNvPr id="4" name="ZoneTexte 3"/>
          <p:cNvSpPr txBox="1"/>
          <p:nvPr/>
        </p:nvSpPr>
        <p:spPr>
          <a:xfrm>
            <a:off x="1814058" y="1494972"/>
            <a:ext cx="7663543" cy="2246769"/>
          </a:xfrm>
          <a:prstGeom prst="rect">
            <a:avLst/>
          </a:prstGeom>
          <a:noFill/>
        </p:spPr>
        <p:txBody>
          <a:bodyPr wrap="square" rtlCol="0">
            <a:spAutoFit/>
          </a:bodyPr>
          <a:lstStyle/>
          <a:p>
            <a:pPr marL="457200" indent="-457200">
              <a:buFont typeface="Wingdings" panose="05000000000000000000" pitchFamily="2" charset="2"/>
              <a:buChar char="è"/>
            </a:pPr>
            <a:r>
              <a:rPr lang="fr-FR" sz="2800" dirty="0" smtClean="0"/>
              <a:t>Le code </a:t>
            </a:r>
            <a:r>
              <a:rPr lang="fr-FR" sz="2800" dirty="0" err="1" smtClean="0"/>
              <a:t>arduino</a:t>
            </a:r>
            <a:r>
              <a:rPr lang="fr-FR" sz="2800" dirty="0" smtClean="0"/>
              <a:t> est constitué principalement de deux Fonctions :</a:t>
            </a:r>
          </a:p>
          <a:p>
            <a:endParaRPr lang="fr-FR" sz="2800" dirty="0" smtClean="0"/>
          </a:p>
          <a:p>
            <a:r>
              <a:rPr lang="fr-FR" sz="2800" dirty="0" smtClean="0"/>
              <a:t>-Void setup : permet l’</a:t>
            </a:r>
            <a:r>
              <a:rPr lang="fr-FR" sz="2800" dirty="0" err="1"/>
              <a:t>e</a:t>
            </a:r>
            <a:r>
              <a:rPr lang="fr-FR" sz="2800" dirty="0" err="1" smtClean="0"/>
              <a:t>xecution</a:t>
            </a:r>
            <a:r>
              <a:rPr lang="fr-FR" sz="2800" dirty="0" smtClean="0"/>
              <a:t> du code</a:t>
            </a:r>
          </a:p>
          <a:p>
            <a:r>
              <a:rPr lang="fr-FR" sz="2800" dirty="0" smtClean="0"/>
              <a:t>-Void Loop : Permet l’</a:t>
            </a:r>
            <a:r>
              <a:rPr lang="fr-FR" sz="2800" dirty="0" err="1"/>
              <a:t>e</a:t>
            </a:r>
            <a:r>
              <a:rPr lang="fr-FR" sz="2800" dirty="0" err="1" smtClean="0"/>
              <a:t>xecution</a:t>
            </a:r>
            <a:r>
              <a:rPr lang="fr-FR" sz="2800" dirty="0" smtClean="0"/>
              <a:t> en boucle infini </a:t>
            </a:r>
            <a:endParaRPr lang="fr-FR" sz="2800" dirty="0"/>
          </a:p>
        </p:txBody>
      </p:sp>
    </p:spTree>
    <p:extLst>
      <p:ext uri="{BB962C8B-B14F-4D97-AF65-F5344CB8AC3E}">
        <p14:creationId xmlns:p14="http://schemas.microsoft.com/office/powerpoint/2010/main" val="67218169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ZoneTexte 7"/>
          <p:cNvSpPr txBox="1"/>
          <p:nvPr/>
        </p:nvSpPr>
        <p:spPr>
          <a:xfrm>
            <a:off x="843312" y="1048083"/>
            <a:ext cx="10505376" cy="1631216"/>
          </a:xfrm>
          <a:prstGeom prst="rect">
            <a:avLst/>
          </a:prstGeom>
          <a:noFill/>
        </p:spPr>
        <p:txBody>
          <a:bodyPr wrap="square" rtlCol="0">
            <a:spAutoFit/>
          </a:bodyPr>
          <a:lstStyle/>
          <a:p>
            <a:r>
              <a:rPr lang="fr-FR" sz="2000" b="1" dirty="0">
                <a:solidFill>
                  <a:schemeClr val="accent3">
                    <a:lumMod val="75000"/>
                  </a:schemeClr>
                </a:solidFill>
                <a:latin typeface="Times New Roman" panose="02020603050405020304" pitchFamily="18" charset="0"/>
                <a:cs typeface="Times New Roman" panose="02020603050405020304" pitchFamily="18" charset="0"/>
              </a:rPr>
              <a:t>2. Android Studio</a:t>
            </a:r>
          </a:p>
          <a:p>
            <a:r>
              <a:rPr lang="fr-FR" sz="2000" dirty="0">
                <a:latin typeface="Times New Roman" panose="02020603050405020304" pitchFamily="18" charset="0"/>
                <a:cs typeface="Times New Roman" panose="02020603050405020304" pitchFamily="18" charset="0"/>
              </a:rPr>
              <a:t>environnement de développement pour développer des applications mobiles Android. Il est basé sur </a:t>
            </a:r>
            <a:r>
              <a:rPr lang="fr-FR" sz="2000" dirty="0" err="1">
                <a:latin typeface="Times New Roman" panose="02020603050405020304" pitchFamily="18" charset="0"/>
                <a:cs typeface="Times New Roman" panose="02020603050405020304" pitchFamily="18" charset="0"/>
              </a:rPr>
              <a:t>IntelliJ</a:t>
            </a:r>
            <a:r>
              <a:rPr lang="fr-FR" sz="2000" dirty="0">
                <a:latin typeface="Times New Roman" panose="02020603050405020304" pitchFamily="18" charset="0"/>
                <a:cs typeface="Times New Roman" panose="02020603050405020304" pitchFamily="18" charset="0"/>
              </a:rPr>
              <a:t> IDEA et utilise le moteur de production </a:t>
            </a:r>
            <a:r>
              <a:rPr lang="fr-FR" sz="2000" dirty="0" err="1">
                <a:latin typeface="Times New Roman" panose="02020603050405020304" pitchFamily="18" charset="0"/>
                <a:cs typeface="Times New Roman" panose="02020603050405020304" pitchFamily="18" charset="0"/>
              </a:rPr>
              <a:t>Gradle</a:t>
            </a:r>
            <a:r>
              <a:rPr lang="fr-FR" sz="2000" dirty="0">
                <a:latin typeface="Times New Roman" panose="02020603050405020304" pitchFamily="18" charset="0"/>
                <a:cs typeface="Times New Roman" panose="02020603050405020304" pitchFamily="18" charset="0"/>
              </a:rPr>
              <a:t>. Il peut être téléchargé sous les systèmes d'exploitation Windows, </a:t>
            </a:r>
            <a:r>
              <a:rPr lang="fr-FR" sz="2000" dirty="0" err="1">
                <a:latin typeface="Times New Roman" panose="02020603050405020304" pitchFamily="18" charset="0"/>
                <a:cs typeface="Times New Roman" panose="02020603050405020304" pitchFamily="18" charset="0"/>
              </a:rPr>
              <a:t>macOS</a:t>
            </a:r>
            <a:r>
              <a:rPr lang="fr-FR" sz="2000" dirty="0">
                <a:latin typeface="Times New Roman" panose="02020603050405020304" pitchFamily="18" charset="0"/>
                <a:cs typeface="Times New Roman" panose="02020603050405020304" pitchFamily="18" charset="0"/>
              </a:rPr>
              <a:t>, Chrome OS et Linux17.</a:t>
            </a:r>
          </a:p>
          <a:p>
            <a:endParaRPr lang="fr-FR"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D6B0C5-A974-4FCC-A83C-077DE89EDAB9}"/>
              </a:ext>
            </a:extLst>
          </p:cNvPr>
          <p:cNvPicPr>
            <a:picLocks noChangeAspect="1"/>
          </p:cNvPicPr>
          <p:nvPr/>
        </p:nvPicPr>
        <p:blipFill>
          <a:blip r:embed="rId3"/>
          <a:stretch>
            <a:fillRect/>
          </a:stretch>
        </p:blipFill>
        <p:spPr>
          <a:xfrm>
            <a:off x="5263675" y="2769540"/>
            <a:ext cx="3678444" cy="2416884"/>
          </a:xfrm>
          <a:prstGeom prst="rect">
            <a:avLst/>
          </a:prstGeom>
        </p:spPr>
      </p:pic>
    </p:spTree>
    <p:extLst>
      <p:ext uri="{BB962C8B-B14F-4D97-AF65-F5344CB8AC3E}">
        <p14:creationId xmlns:p14="http://schemas.microsoft.com/office/powerpoint/2010/main" val="615330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4">
            <a:extLst>
              <a:ext uri="{FF2B5EF4-FFF2-40B4-BE49-F238E27FC236}">
                <a16:creationId xmlns:a16="http://schemas.microsoft.com/office/drawing/2014/main" id="{B8280B79-A9DA-466F-9071-DEDDA8ADDEBC}"/>
              </a:ext>
            </a:extLst>
          </p:cNvPr>
          <p:cNvSpPr/>
          <p:nvPr/>
        </p:nvSpPr>
        <p:spPr>
          <a:xfrm>
            <a:off x="1100678" y="919588"/>
            <a:ext cx="4099712" cy="400110"/>
          </a:xfrm>
          <a:prstGeom prst="rect">
            <a:avLst/>
          </a:prstGeom>
        </p:spPr>
        <p:txBody>
          <a:bodyPr wrap="none">
            <a:spAutoFit/>
          </a:bodyPr>
          <a:lstStyle/>
          <a:p>
            <a:r>
              <a:rPr lang="fr-FR" sz="2000" b="1" dirty="0">
                <a:solidFill>
                  <a:schemeClr val="accent3">
                    <a:lumMod val="75000"/>
                  </a:schemeClr>
                </a:solidFill>
                <a:latin typeface="Times New Roman" panose="02020603050405020304" pitchFamily="18" charset="0"/>
                <a:cs typeface="Times New Roman" panose="02020603050405020304" pitchFamily="18" charset="0"/>
              </a:rPr>
              <a:t>L’interface de l’application mobile :</a:t>
            </a:r>
            <a:endParaRPr lang="fr-FR" sz="20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887" y="1319698"/>
            <a:ext cx="2393042" cy="4786084"/>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1" y="1319698"/>
            <a:ext cx="2360710" cy="4721420"/>
          </a:xfrm>
          <a:prstGeom prst="rect">
            <a:avLst/>
          </a:prstGeom>
        </p:spPr>
      </p:pic>
    </p:spTree>
    <p:extLst>
      <p:ext uri="{BB962C8B-B14F-4D97-AF65-F5344CB8AC3E}">
        <p14:creationId xmlns:p14="http://schemas.microsoft.com/office/powerpoint/2010/main" val="10048209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smtClean="0"/>
              <a:t>2/7/2019</a:t>
            </a:r>
            <a:endParaRPr lang="en-US"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Rectangle 3"/>
          <p:cNvSpPr/>
          <p:nvPr/>
        </p:nvSpPr>
        <p:spPr>
          <a:xfrm>
            <a:off x="1190170" y="1195895"/>
            <a:ext cx="9706427" cy="5343258"/>
          </a:xfrm>
          <a:prstGeom prst="rect">
            <a:avLst/>
          </a:prstGeom>
        </p:spPr>
        <p:txBody>
          <a:bodyPr wrap="square">
            <a:spAutoFit/>
          </a:bodyPr>
          <a:lstStyle/>
          <a:p>
            <a:pPr>
              <a:lnSpc>
                <a:spcPct val="107000"/>
              </a:lnSpc>
              <a:spcAft>
                <a:spcPts val="800"/>
              </a:spcAft>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Plan</a:t>
            </a:r>
          </a:p>
          <a:p>
            <a:pPr>
              <a:lnSpc>
                <a:spcPct val="150000"/>
              </a:lnSpc>
              <a:spcAft>
                <a:spcPts val="800"/>
              </a:spcAft>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a:t>
            </a:r>
            <a:r>
              <a:rPr lang="fr-FR" sz="2800" dirty="0">
                <a:latin typeface="Times New Roman" panose="02020603050405020304" pitchFamily="18" charset="0"/>
                <a:ea typeface="Calibri" panose="020F0502020204030204" pitchFamily="34" charset="0"/>
                <a:cs typeface="Times New Roman" panose="02020603050405020304" pitchFamily="18" charset="0"/>
              </a:rPr>
              <a:t>Introduction Générale</a:t>
            </a:r>
          </a:p>
          <a:p>
            <a:pPr>
              <a:lnSpc>
                <a:spcPct val="150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-Objectif du projet</a:t>
            </a:r>
          </a:p>
          <a:p>
            <a:pPr>
              <a:lnSpc>
                <a:spcPct val="150000"/>
              </a:lnSpc>
            </a:pPr>
            <a:r>
              <a:rPr lang="fr-FR" sz="2800" dirty="0">
                <a:latin typeface="Times New Roman" panose="02020603050405020304" pitchFamily="18" charset="0"/>
                <a:ea typeface="Calibri" panose="020F0502020204030204" pitchFamily="34" charset="0"/>
                <a:cs typeface="Times New Roman" panose="02020603050405020304" pitchFamily="18" charset="0"/>
              </a:rPr>
              <a:t>-Etude </a:t>
            </a:r>
            <a:r>
              <a:rPr lang="fr-FR" sz="2800" dirty="0">
                <a:latin typeface="Times New Roman" panose="02020603050405020304" pitchFamily="18" charset="0"/>
                <a:ea typeface="Calibri" panose="020F0502020204030204" pitchFamily="34" charset="0"/>
                <a:cs typeface="Times New Roman" panose="02020603050405020304" pitchFamily="18" charset="0"/>
              </a:rPr>
              <a:t>de la partie matérielle du </a:t>
            </a:r>
            <a:r>
              <a:rPr lang="fr-FR" sz="2800" dirty="0" smtClean="0">
                <a:latin typeface="Times New Roman" panose="02020603050405020304" pitchFamily="18" charset="0"/>
                <a:ea typeface="Calibri" panose="020F0502020204030204" pitchFamily="34" charset="0"/>
                <a:cs typeface="Times New Roman" panose="02020603050405020304" pitchFamily="18" charset="0"/>
              </a:rPr>
              <a:t>projet</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-Étude </a:t>
            </a:r>
            <a:r>
              <a:rPr lang="fr-FR" sz="2800" dirty="0">
                <a:latin typeface="Times New Roman" panose="02020603050405020304" pitchFamily="18" charset="0"/>
                <a:ea typeface="Calibri" panose="020F0502020204030204" pitchFamily="34" charset="0"/>
                <a:cs typeface="Times New Roman" panose="02020603050405020304" pitchFamily="18" charset="0"/>
              </a:rPr>
              <a:t>de la partie </a:t>
            </a:r>
            <a:r>
              <a:rPr lang="fr-FR" sz="2800" dirty="0" smtClean="0">
                <a:latin typeface="Times New Roman" panose="02020603050405020304" pitchFamily="18" charset="0"/>
                <a:ea typeface="Calibri" panose="020F0502020204030204" pitchFamily="34" charset="0"/>
                <a:cs typeface="Times New Roman" panose="02020603050405020304" pitchFamily="18" charset="0"/>
              </a:rPr>
              <a:t>logicielle</a:t>
            </a:r>
          </a:p>
          <a:p>
            <a:pPr>
              <a:lnSpc>
                <a:spcPct val="150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a:t>
            </a:r>
            <a:r>
              <a:rPr lang="fr-FR" sz="2800" dirty="0" smtClean="0">
                <a:latin typeface="Times New Roman" panose="02020603050405020304" pitchFamily="18" charset="0"/>
                <a:ea typeface="Calibri" panose="020F0502020204030204" pitchFamily="34" charset="0"/>
                <a:cs typeface="Times New Roman" panose="02020603050405020304" pitchFamily="18" charset="0"/>
              </a:rPr>
              <a:t>Conclusion</a:t>
            </a:r>
          </a:p>
          <a:p>
            <a:pPr>
              <a:lnSpc>
                <a:spcPct val="150000"/>
              </a:lnSpc>
              <a:spcAft>
                <a:spcPts val="800"/>
              </a:spcAft>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-Vision</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162543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Rectangle 3"/>
          <p:cNvSpPr/>
          <p:nvPr/>
        </p:nvSpPr>
        <p:spPr>
          <a:xfrm>
            <a:off x="1037111" y="1198557"/>
            <a:ext cx="2079415" cy="553998"/>
          </a:xfrm>
          <a:prstGeom prst="rect">
            <a:avLst/>
          </a:prstGeom>
        </p:spPr>
        <p:txBody>
          <a:bodyPr wrap="none">
            <a:spAutoFit/>
          </a:bodyPr>
          <a:lstStyle/>
          <a:p>
            <a:r>
              <a:rPr lang="fr-FR" sz="3000" b="1" dirty="0">
                <a:solidFill>
                  <a:schemeClr val="accent2"/>
                </a:solidFill>
                <a:latin typeface="Times New Roman" panose="02020603050405020304" pitchFamily="18" charset="0"/>
                <a:cs typeface="Times New Roman" panose="02020603050405020304" pitchFamily="18" charset="0"/>
              </a:rPr>
              <a:t>Conclusion</a:t>
            </a:r>
            <a:r>
              <a:rPr lang="fr-FR" dirty="0"/>
              <a:t> </a:t>
            </a:r>
          </a:p>
        </p:txBody>
      </p:sp>
      <p:sp>
        <p:nvSpPr>
          <p:cNvPr id="2" name="TextBox 1">
            <a:extLst>
              <a:ext uri="{FF2B5EF4-FFF2-40B4-BE49-F238E27FC236}">
                <a16:creationId xmlns:a16="http://schemas.microsoft.com/office/drawing/2014/main" id="{84B6F6DE-1F28-4F49-9EBC-511DAC3136BD}"/>
              </a:ext>
            </a:extLst>
          </p:cNvPr>
          <p:cNvSpPr txBox="1"/>
          <p:nvPr/>
        </p:nvSpPr>
        <p:spPr>
          <a:xfrm>
            <a:off x="1037111" y="1752555"/>
            <a:ext cx="10117777" cy="4062651"/>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domotique est une discipline qui vise à rendre les maisons intelligentes pour </a:t>
            </a:r>
            <a:r>
              <a:rPr lang="fr-FR" sz="2400" dirty="0" smtClean="0">
                <a:latin typeface="Times New Roman" panose="02020603050405020304" pitchFamily="18" charset="0"/>
                <a:cs typeface="Times New Roman" panose="02020603050405020304" pitchFamily="18" charset="0"/>
              </a:rPr>
              <a:t>avoir une vie plus confortable.</a:t>
            </a:r>
          </a:p>
          <a:p>
            <a:r>
              <a:rPr lang="fr-FR" sz="2400" dirty="0" smtClean="0">
                <a:latin typeface="Times New Roman" panose="02020603050405020304" pitchFamily="18" charset="0"/>
                <a:cs typeface="Times New Roman" panose="02020603050405020304" pitchFamily="18" charset="0"/>
              </a:rPr>
              <a:t>Avec </a:t>
            </a:r>
            <a:r>
              <a:rPr lang="fr-FR" sz="2400" dirty="0">
                <a:latin typeface="Times New Roman" panose="02020603050405020304" pitchFamily="18" charset="0"/>
                <a:cs typeface="Times New Roman" panose="02020603050405020304" pitchFamily="18" charset="0"/>
              </a:rPr>
              <a:t>l’évolution d’autres disciplines comme les réseaux mobiles et l’internet des objets (IOT), les maisons intelligentes vont devenir plus </a:t>
            </a:r>
            <a:r>
              <a:rPr lang="fr-FR" sz="2400" dirty="0" smtClean="0">
                <a:latin typeface="Times New Roman" panose="02020603050405020304" pitchFamily="18" charset="0"/>
                <a:cs typeface="Times New Roman" panose="02020603050405020304" pitchFamily="18" charset="0"/>
              </a:rPr>
              <a:t>communicantes</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 Dans le présent travail, nous avons développé un prototype opérationnel</a:t>
            </a:r>
            <a:r>
              <a:rPr lang="fr-FR" sz="2400" dirty="0" smtClean="0">
                <a:latin typeface="Times New Roman" panose="02020603050405020304" pitchFamily="18" charset="0"/>
                <a:cs typeface="Times New Roman" panose="02020603050405020304" pitchFamily="18" charset="0"/>
              </a:rPr>
              <a:t>.</a:t>
            </a:r>
          </a:p>
          <a:p>
            <a:r>
              <a:rPr lang="fr-FR" sz="2400" b="1" dirty="0" smtClean="0">
                <a:latin typeface="Times New Roman" panose="02020603050405020304" pitchFamily="18" charset="0"/>
                <a:cs typeface="Times New Roman" panose="02020603050405020304" pitchFamily="18" charset="0"/>
              </a:rPr>
              <a:t> </a:t>
            </a:r>
          </a:p>
          <a:p>
            <a:r>
              <a:rPr lang="fr-FR" sz="3000" b="1" dirty="0">
                <a:solidFill>
                  <a:schemeClr val="accent2"/>
                </a:solidFill>
                <a:latin typeface="Times New Roman" panose="02020603050405020304" pitchFamily="18" charset="0"/>
                <a:cs typeface="Times New Roman" panose="02020603050405020304" pitchFamily="18" charset="0"/>
              </a:rPr>
              <a:t>Notre Vision :</a:t>
            </a:r>
            <a:endParaRPr lang="fr-FR" sz="3000" b="1" dirty="0">
              <a:solidFill>
                <a:schemeClr val="accent2"/>
              </a:solidFill>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Dans </a:t>
            </a:r>
            <a:r>
              <a:rPr lang="fr-FR" sz="2400" dirty="0">
                <a:latin typeface="Times New Roman" panose="02020603050405020304" pitchFamily="18" charset="0"/>
                <a:cs typeface="Times New Roman" panose="02020603050405020304" pitchFamily="18" charset="0"/>
              </a:rPr>
              <a:t>les perspectives de ce travail, on vise à développer une maison à échelle plus grand avec d’autres fonctionnalités.</a:t>
            </a:r>
            <a:r>
              <a:rPr lang="fr-FR" dirty="0">
                <a:latin typeface="Times New Roman" panose="02020603050405020304" pitchFamily="18" charset="0"/>
                <a:cs typeface="Times New Roman" panose="02020603050405020304" pitchFamily="18" charset="0"/>
              </a:rPr>
              <a:t> </a:t>
            </a:r>
          </a:p>
          <a:p>
            <a:endParaRPr lang="fr-FR" dirty="0"/>
          </a:p>
          <a:p>
            <a:endParaRPr lang="fr-FR" dirty="0"/>
          </a:p>
        </p:txBody>
      </p:sp>
    </p:spTree>
    <p:extLst>
      <p:ext uri="{BB962C8B-B14F-4D97-AF65-F5344CB8AC3E}">
        <p14:creationId xmlns:p14="http://schemas.microsoft.com/office/powerpoint/2010/main" val="14697980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4" name="Image 3"/>
          <p:cNvPicPr>
            <a:picLocks noChangeAspect="1"/>
          </p:cNvPicPr>
          <p:nvPr/>
        </p:nvPicPr>
        <p:blipFill>
          <a:blip r:embed="rId2"/>
          <a:stretch>
            <a:fillRect/>
          </a:stretch>
        </p:blipFill>
        <p:spPr>
          <a:xfrm>
            <a:off x="1031194" y="987423"/>
            <a:ext cx="9706474" cy="4629150"/>
          </a:xfrm>
          <a:prstGeom prst="rect">
            <a:avLst/>
          </a:prstGeom>
        </p:spPr>
      </p:pic>
    </p:spTree>
    <p:extLst>
      <p:ext uri="{BB962C8B-B14F-4D97-AF65-F5344CB8AC3E}">
        <p14:creationId xmlns:p14="http://schemas.microsoft.com/office/powerpoint/2010/main" val="15657411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25" name="Rectangle 24"/>
          <p:cNvSpPr/>
          <p:nvPr/>
        </p:nvSpPr>
        <p:spPr>
          <a:xfrm>
            <a:off x="931065" y="951895"/>
            <a:ext cx="3758850" cy="553998"/>
          </a:xfrm>
          <a:prstGeom prst="rect">
            <a:avLst/>
          </a:prstGeom>
        </p:spPr>
        <p:txBody>
          <a:bodyPr wrap="none">
            <a:spAutoFit/>
          </a:bodyPr>
          <a:lstStyle/>
          <a:p>
            <a:r>
              <a:rPr lang="fr-FR" sz="3000" b="1" dirty="0">
                <a:solidFill>
                  <a:schemeClr val="accent2"/>
                </a:solidFill>
                <a:latin typeface="Times New Roman" panose="02020603050405020304" pitchFamily="18" charset="0"/>
                <a:cs typeface="Times New Roman" panose="02020603050405020304" pitchFamily="18" charset="0"/>
              </a:rPr>
              <a:t>Introduction générale</a:t>
            </a:r>
            <a:endParaRPr lang="fr-FR" sz="3000" b="1" dirty="0"/>
          </a:p>
        </p:txBody>
      </p:sp>
      <p:sp>
        <p:nvSpPr>
          <p:cNvPr id="26" name="ZoneTexte 25"/>
          <p:cNvSpPr txBox="1"/>
          <p:nvPr/>
        </p:nvSpPr>
        <p:spPr>
          <a:xfrm>
            <a:off x="931065" y="1505893"/>
            <a:ext cx="10326743" cy="4157998"/>
          </a:xfrm>
          <a:prstGeom prst="rect">
            <a:avLst/>
          </a:prstGeom>
          <a:noFill/>
        </p:spPr>
        <p:txBody>
          <a:bodyPr wrap="square" rtlCol="0">
            <a:spAutoFit/>
          </a:bodyPr>
          <a:lstStyle/>
          <a:p>
            <a:r>
              <a:rPr lang="fr-FR" sz="2000" b="1" dirty="0">
                <a:solidFill>
                  <a:srgbClr val="FF0000"/>
                </a:solidFill>
                <a:latin typeface="Times New Roman" panose="02020603050405020304" pitchFamily="18" charset="0"/>
                <a:cs typeface="Times New Roman" panose="02020603050405020304" pitchFamily="18" charset="0"/>
              </a:rPr>
              <a:t>  </a:t>
            </a:r>
            <a:endParaRPr lang="fr-FR" sz="2400" dirty="0">
              <a:latin typeface="Times New Roman" panose="02020603050405020304" pitchFamily="18"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 'évolution de la technologie et du mode de vie nous permet aujourd'hui de prévoir des espaces de travail et de logement mieux adaptés. De même, La majorité des individus, et plus particulièrement les personnes âgées, passent beaucoup de leur temps à domicile, d’où l’influence considérable de l’habitat sur la qualité de vie. L’amélioration du sentiment de sécurité et de confort dans l’habitat apparaît donc comme une tâche d’une grande importance sociale.</a:t>
            </a:r>
          </a:p>
          <a:p>
            <a:pPr>
              <a:lnSpc>
                <a:spcPct val="107000"/>
              </a:lnSpc>
              <a:spcAft>
                <a:spcPts val="800"/>
              </a:spcAft>
            </a:pPr>
            <a:endParaRPr lang="fr-FR" sz="2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55790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D57F1E4F-1CFF-5643-939E-217C01CDF565}" type="slidenum">
              <a:rPr lang="en-US" smtClean="0"/>
              <a:pPr/>
              <a:t>4</a:t>
            </a:fld>
            <a:endParaRPr lang="en-US" dirty="0"/>
          </a:p>
        </p:txBody>
      </p:sp>
      <p:sp>
        <p:nvSpPr>
          <p:cNvPr id="26" name="ZoneTexte 25"/>
          <p:cNvSpPr txBox="1"/>
          <p:nvPr/>
        </p:nvSpPr>
        <p:spPr>
          <a:xfrm>
            <a:off x="931065" y="1505893"/>
            <a:ext cx="10326743" cy="3844450"/>
          </a:xfrm>
          <a:prstGeom prst="rect">
            <a:avLst/>
          </a:prstGeom>
          <a:noFill/>
        </p:spPr>
        <p:txBody>
          <a:bodyPr wrap="square" rtlCol="0">
            <a:spAutoFit/>
          </a:bodyPr>
          <a:lstStyle/>
          <a:p>
            <a:r>
              <a:rPr lang="fr-FR" sz="2000" b="1" dirty="0">
                <a:solidFill>
                  <a:srgbClr val="FF0000"/>
                </a:solidFill>
                <a:latin typeface="Times New Roman" panose="02020603050405020304" pitchFamily="18" charset="0"/>
                <a:cs typeface="Times New Roman" panose="02020603050405020304" pitchFamily="18" charset="0"/>
              </a:rPr>
              <a:t>  </a:t>
            </a:r>
            <a:endParaRPr lang="fr-FR" sz="2400" dirty="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ea typeface="Calibri" panose="020F0502020204030204" pitchFamily="34" charset="0"/>
                <a:cs typeface="Times New Roman" panose="02020603050405020304" pitchFamily="18" charset="0"/>
              </a:rPr>
              <a:t>La </a:t>
            </a:r>
            <a:r>
              <a:rPr lang="fr-FR" sz="2800" dirty="0">
                <a:latin typeface="Times New Roman" panose="02020603050405020304" pitchFamily="18" charset="0"/>
                <a:ea typeface="Calibri" panose="020F0502020204030204" pitchFamily="34" charset="0"/>
                <a:cs typeface="Times New Roman" panose="02020603050405020304" pitchFamily="18" charset="0"/>
              </a:rPr>
              <a:t>domotique ou encore la maison intelligente, nous offre la possibilité d'opter pour une maison qui s'adaptera à notre rythme de vie et à nos habitudes, eux- mêmes évolutifs au fil des années. Avec les nouvelles technologies domotiques, l’homme peut quitter son domicile pour le week-end et avant de fermer la porte, il appuie sur un seul bouton pour éteindre les éclairages oubliés, fermer les volets roulants, mettre en service l'alarme...</a:t>
            </a:r>
            <a:endParaRPr lang="fr-FR" sz="2800" dirty="0"/>
          </a:p>
          <a:p>
            <a:pPr>
              <a:lnSpc>
                <a:spcPct val="107000"/>
              </a:lnSpc>
              <a:spcAft>
                <a:spcPts val="800"/>
              </a:spcAft>
            </a:pPr>
            <a:endParaRPr lang="fr-FR" sz="2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1158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76300" y="914400"/>
            <a:ext cx="184731" cy="1938992"/>
          </a:xfrm>
          <a:prstGeom prst="rect">
            <a:avLst/>
          </a:prstGeom>
          <a:noFill/>
        </p:spPr>
        <p:txBody>
          <a:bodyPr wrap="none" rtlCol="0">
            <a:spAutoFit/>
          </a:bodyPr>
          <a:lstStyle/>
          <a:p>
            <a:pPr>
              <a:lnSpc>
                <a:spcPct val="150000"/>
              </a:lnSpc>
            </a:pP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endParaRPr lang="fr-FR" sz="16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Rectangle 2"/>
          <p:cNvSpPr/>
          <p:nvPr/>
        </p:nvSpPr>
        <p:spPr>
          <a:xfrm>
            <a:off x="653350" y="1709725"/>
            <a:ext cx="10705175" cy="3985706"/>
          </a:xfrm>
          <a:prstGeom prst="rect">
            <a:avLst/>
          </a:prstGeom>
        </p:spPr>
        <p:txBody>
          <a:bodyPr wrap="square">
            <a:spAutoFit/>
          </a:bodyPr>
          <a:lstStyle/>
          <a:p>
            <a:pPr marL="800100" lvl="1" indent="-342900">
              <a:lnSpc>
                <a:spcPct val="107000"/>
              </a:lnSpc>
              <a:spcAft>
                <a:spcPts val="800"/>
              </a:spcAft>
              <a:buFont typeface="Wingdings" panose="05000000000000000000" pitchFamily="2" charset="2"/>
              <a:buChar char="è"/>
            </a:pPr>
            <a:endParaRPr lang="fr-FR" sz="2800"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è"/>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Notre </a:t>
            </a:r>
            <a:r>
              <a:rPr lang="fr-FR" sz="2800" dirty="0">
                <a:latin typeface="Times New Roman" panose="02020603050405020304" pitchFamily="18" charset="0"/>
                <a:ea typeface="Calibri" panose="020F0502020204030204" pitchFamily="34" charset="0"/>
                <a:cs typeface="Times New Roman" panose="02020603050405020304" pitchFamily="18" charset="0"/>
              </a:rPr>
              <a:t>mission porte </a:t>
            </a:r>
            <a:r>
              <a:rPr lang="fr-FR" sz="2800" dirty="0" smtClean="0">
                <a:latin typeface="Times New Roman" panose="02020603050405020304" pitchFamily="18" charset="0"/>
                <a:ea typeface="Calibri" panose="020F0502020204030204" pitchFamily="34" charset="0"/>
                <a:cs typeface="Times New Roman" panose="02020603050405020304" pitchFamily="18" charset="0"/>
              </a:rPr>
              <a:t>sur :</a:t>
            </a:r>
          </a:p>
          <a:p>
            <a:pPr lvl="1">
              <a:lnSpc>
                <a:spcPct val="107000"/>
              </a:lnSpc>
              <a:spcAft>
                <a:spcPts val="800"/>
              </a:spcAft>
            </a:pPr>
            <a:r>
              <a:rPr lang="fr-FR"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2800" dirty="0">
                <a:latin typeface="Times New Roman" panose="02020603050405020304" pitchFamily="18" charset="0"/>
                <a:ea typeface="Calibri" panose="020F0502020204030204" pitchFamily="34" charset="0"/>
                <a:cs typeface="Times New Roman" panose="02020603050405020304" pitchFamily="18" charset="0"/>
              </a:rPr>
              <a:t>la réalisation d’une simple pièce domotique utilisant une application Android, pour contrôler des appareils électriques avec des clics </a:t>
            </a:r>
            <a:r>
              <a:rPr lang="fr-FR" sz="2800" dirty="0" smtClean="0">
                <a:latin typeface="Times New Roman" panose="02020603050405020304" pitchFamily="18" charset="0"/>
                <a:ea typeface="Calibri" panose="020F0502020204030204" pitchFamily="34" charset="0"/>
                <a:cs typeface="Times New Roman" panose="02020603050405020304" pitchFamily="18" charset="0"/>
              </a:rPr>
              <a:t>afin </a:t>
            </a:r>
            <a:r>
              <a:rPr lang="fr-FR" sz="2800" dirty="0">
                <a:latin typeface="Times New Roman" panose="02020603050405020304" pitchFamily="18" charset="0"/>
                <a:ea typeface="Calibri" panose="020F0502020204030204" pitchFamily="34" charset="0"/>
                <a:cs typeface="Times New Roman" panose="02020603050405020304" pitchFamily="18" charset="0"/>
              </a:rPr>
              <a:t>de vous aider dans vos futurs projets. Les commandes sont envoyées via Bluetooth à Arduino . Vous n’avez donc pas besoin de vous lever pour allumer ou éteindre l’appareil tout en regardant un film par exemple ou en travaillant.</a:t>
            </a:r>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1551382" y="1340393"/>
            <a:ext cx="3252750" cy="523220"/>
          </a:xfrm>
          <a:prstGeom prst="rect">
            <a:avLst/>
          </a:prstGeom>
        </p:spPr>
        <p:txBody>
          <a:bodyPr wrap="none">
            <a:spAutoFit/>
          </a:bodyPr>
          <a:lstStyle/>
          <a:p>
            <a:r>
              <a:rPr lang="fr-FR" sz="2800" b="1" dirty="0" smtClean="0">
                <a:solidFill>
                  <a:schemeClr val="accent2"/>
                </a:solidFill>
                <a:latin typeface="Times New Roman" panose="02020603050405020304" pitchFamily="18" charset="0"/>
                <a:cs typeface="Times New Roman" panose="02020603050405020304" pitchFamily="18" charset="0"/>
              </a:rPr>
              <a:t>Objectif du projet : </a:t>
            </a:r>
            <a:endParaRPr lang="fr-FR" sz="2800" b="1" dirty="0"/>
          </a:p>
        </p:txBody>
      </p:sp>
    </p:spTree>
    <p:extLst>
      <p:ext uri="{BB962C8B-B14F-4D97-AF65-F5344CB8AC3E}">
        <p14:creationId xmlns:p14="http://schemas.microsoft.com/office/powerpoint/2010/main" val="38460761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49086" y="1599716"/>
            <a:ext cx="184731" cy="784830"/>
          </a:xfrm>
          <a:prstGeom prst="rect">
            <a:avLst/>
          </a:prstGeom>
          <a:noFill/>
        </p:spPr>
        <p:txBody>
          <a:bodyPr wrap="none" rtlCol="0">
            <a:spAutoFit/>
          </a:bodyPr>
          <a:lstStyle/>
          <a:p>
            <a:pPr>
              <a:lnSpc>
                <a:spcPct val="150000"/>
              </a:lnSpc>
            </a:pPr>
            <a:endParaRPr lang="fr-FR" dirty="0"/>
          </a:p>
          <a:p>
            <a:endParaRPr lang="fr-FR"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6"/>
          <p:cNvSpPr/>
          <p:nvPr/>
        </p:nvSpPr>
        <p:spPr>
          <a:xfrm>
            <a:off x="849086" y="1286516"/>
            <a:ext cx="10349345" cy="3724096"/>
          </a:xfrm>
          <a:prstGeom prst="rect">
            <a:avLst/>
          </a:prstGeom>
        </p:spPr>
        <p:txBody>
          <a:bodyPr wrap="square">
            <a:spAutoFit/>
          </a:bodyPr>
          <a:lstStyle/>
          <a:p>
            <a:pPr marL="400050" indent="-400050">
              <a:buFont typeface="+mj-lt"/>
              <a:buAutoNum type="romanUcPeriod"/>
            </a:pPr>
            <a:r>
              <a:rPr lang="fr-FR" sz="2400" b="1" dirty="0">
                <a:solidFill>
                  <a:schemeClr val="accent2"/>
                </a:solidFill>
                <a:latin typeface="Times New Roman" panose="02020603050405020304" pitchFamily="18" charset="0"/>
                <a:cs typeface="Times New Roman" panose="02020603050405020304" pitchFamily="18" charset="0"/>
              </a:rPr>
              <a:t>Etude de la partie matérielle du </a:t>
            </a:r>
            <a:r>
              <a:rPr lang="fr-FR" sz="2400" b="1" dirty="0" smtClean="0">
                <a:solidFill>
                  <a:schemeClr val="accent2"/>
                </a:solidFill>
                <a:latin typeface="Times New Roman" panose="02020603050405020304" pitchFamily="18" charset="0"/>
                <a:cs typeface="Times New Roman" panose="02020603050405020304" pitchFamily="18" charset="0"/>
              </a:rPr>
              <a:t>projet</a:t>
            </a:r>
            <a:endParaRPr lang="fr-FR" sz="2400" b="1" dirty="0">
              <a:solidFill>
                <a:schemeClr val="accent2"/>
              </a:solidFill>
              <a:latin typeface="Times New Roman" panose="02020603050405020304" pitchFamily="18" charset="0"/>
              <a:cs typeface="Times New Roman" panose="02020603050405020304" pitchFamily="18" charset="0"/>
            </a:endParaRPr>
          </a:p>
          <a:p>
            <a:pPr marL="400050" indent="-400050">
              <a:buFont typeface="+mj-lt"/>
              <a:buAutoNum type="romanUcPeriod"/>
            </a:pPr>
            <a:endParaRPr lang="fr-FR" sz="2400" b="1" dirty="0">
              <a:solidFill>
                <a:schemeClr val="accent2"/>
              </a:solidFill>
              <a:latin typeface="Times New Roman" panose="02020603050405020304" pitchFamily="18" charset="0"/>
              <a:cs typeface="Times New Roman" panose="02020603050405020304" pitchFamily="18" charset="0"/>
            </a:endParaRPr>
          </a:p>
          <a:p>
            <a:endParaRPr lang="fr-FR" sz="2400" b="1" dirty="0">
              <a:solidFill>
                <a:schemeClr val="accent2"/>
              </a:solidFill>
              <a:latin typeface="Times New Roman" panose="02020603050405020304" pitchFamily="18" charset="0"/>
              <a:cs typeface="Times New Roman" panose="02020603050405020304" pitchFamily="18" charset="0"/>
            </a:endParaRPr>
          </a:p>
          <a:p>
            <a:r>
              <a:rPr lang="fr-FR" sz="2000" b="1" dirty="0">
                <a:solidFill>
                  <a:schemeClr val="accent3">
                    <a:lumMod val="75000"/>
                  </a:schemeClr>
                </a:solidFill>
                <a:latin typeface="Times New Roman" panose="02020603050405020304" pitchFamily="18" charset="0"/>
                <a:cs typeface="Times New Roman" panose="02020603050405020304" pitchFamily="18" charset="0"/>
              </a:rPr>
              <a:t>1.Carte </a:t>
            </a:r>
            <a:r>
              <a:rPr lang="fr-FR" sz="2000" b="1" dirty="0" err="1">
                <a:solidFill>
                  <a:schemeClr val="accent3">
                    <a:lumMod val="75000"/>
                  </a:schemeClr>
                </a:solidFill>
                <a:latin typeface="Times New Roman" panose="02020603050405020304" pitchFamily="18" charset="0"/>
                <a:cs typeface="Times New Roman" panose="02020603050405020304" pitchFamily="18" charset="0"/>
              </a:rPr>
              <a:t>Arduino</a:t>
            </a:r>
            <a:r>
              <a:rPr lang="fr-FR" sz="2000" b="1" dirty="0">
                <a:solidFill>
                  <a:schemeClr val="accent3">
                    <a:lumMod val="75000"/>
                  </a:schemeClr>
                </a:solidFill>
                <a:latin typeface="Times New Roman" panose="02020603050405020304" pitchFamily="18" charset="0"/>
                <a:cs typeface="Times New Roman" panose="02020603050405020304" pitchFamily="18" charset="0"/>
              </a:rPr>
              <a:t> </a:t>
            </a:r>
            <a:r>
              <a:rPr lang="fr-FR" sz="2000" b="1" dirty="0" smtClean="0">
                <a:solidFill>
                  <a:schemeClr val="accent3">
                    <a:lumMod val="75000"/>
                  </a:schemeClr>
                </a:solidFill>
                <a:latin typeface="Times New Roman" panose="02020603050405020304" pitchFamily="18" charset="0"/>
                <a:cs typeface="Times New Roman" panose="02020603050405020304" pitchFamily="18" charset="0"/>
              </a:rPr>
              <a:t>UNO</a:t>
            </a:r>
            <a:endParaRPr lang="fr-FR" sz="2000" b="1" dirty="0">
              <a:solidFill>
                <a:schemeClr val="accent3">
                  <a:lumMod val="75000"/>
                </a:schemeClr>
              </a:solidFill>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Arduino désigne un écosystème libre comprenant des cartes (Arduino </a:t>
            </a:r>
            <a:r>
              <a:rPr lang="fr-FR" sz="2400" dirty="0" err="1">
                <a:latin typeface="Times New Roman" panose="02020603050405020304" pitchFamily="18" charset="0"/>
                <a:cs typeface="Times New Roman" panose="02020603050405020304" pitchFamily="18" charset="0"/>
              </a:rPr>
              <a:t>Uno</a:t>
            </a:r>
            <a:r>
              <a:rPr lang="fr-FR" sz="2400" dirty="0">
                <a:latin typeface="Times New Roman" panose="02020603050405020304" pitchFamily="18" charset="0"/>
                <a:cs typeface="Times New Roman" panose="02020603050405020304" pitchFamily="18" charset="0"/>
              </a:rPr>
              <a:t>, Arduino Leonardo, Arduino Méga, Arduino Nano...), des logiciels (notamment l'IDE Arduino), ou encore des librairies. Ces systèmes d'électronique programmable permettent de construire des projets facilement, et d'aborder tant l'approche électronique de l'approche logicielle.</a:t>
            </a:r>
          </a:p>
          <a:p>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6666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1060293" y="3227365"/>
            <a:ext cx="9564956" cy="2246769"/>
          </a:xfrm>
          <a:prstGeom prst="rect">
            <a:avLst/>
          </a:prstGeom>
        </p:spPr>
        <p:txBody>
          <a:bodyPr wrap="square">
            <a:spAutoFit/>
          </a:bodyPr>
          <a:lstStyle/>
          <a:p>
            <a:r>
              <a:rPr lang="fr-FR" sz="2800" dirty="0" smtClean="0">
                <a:solidFill>
                  <a:srgbClr val="222222"/>
                </a:solidFill>
                <a:latin typeface="Helvetica" panose="020B0604020202020204" pitchFamily="34" charset="0"/>
                <a:cs typeface="Times New Roman" panose="02020603050405020304" pitchFamily="18" charset="0"/>
              </a:rPr>
              <a:t>-</a:t>
            </a:r>
            <a:r>
              <a:rPr lang="fr-FR" sz="2800" dirty="0" smtClean="0">
                <a:latin typeface="Times New Roman" panose="02020603050405020304" pitchFamily="18" charset="0"/>
                <a:cs typeface="Times New Roman" panose="02020603050405020304" pitchFamily="18" charset="0"/>
              </a:rPr>
              <a:t>La </a:t>
            </a:r>
            <a:r>
              <a:rPr lang="fr-FR" sz="2800" dirty="0">
                <a:latin typeface="Times New Roman" panose="02020603050405020304" pitchFamily="18" charset="0"/>
                <a:cs typeface="Times New Roman" panose="02020603050405020304" pitchFamily="18" charset="0"/>
              </a:rPr>
              <a:t>carte </a:t>
            </a:r>
            <a:r>
              <a:rPr lang="fr-FR" sz="2800" dirty="0" err="1">
                <a:latin typeface="Times New Roman" panose="02020603050405020304" pitchFamily="18" charset="0"/>
                <a:cs typeface="Times New Roman" panose="02020603050405020304" pitchFamily="18" charset="0"/>
              </a:rPr>
              <a:t>Arduino</a:t>
            </a:r>
            <a:r>
              <a:rPr lang="fr-FR" sz="2800" dirty="0">
                <a:latin typeface="Times New Roman" panose="02020603050405020304" pitchFamily="18" charset="0"/>
                <a:cs typeface="Times New Roman" panose="02020603050405020304" pitchFamily="18" charset="0"/>
              </a:rPr>
              <a:t> UNO contient tout ce qui est nécessaire pour le fonctionnement du microcontrôleur; Pour pouvoir l'utiliser et se lancer, il suffit simplement de la connecter à un ordinateur à l'aide d'un câble USB ou de l'alimenter avec un adaptateur secteur ou une pile.</a:t>
            </a:r>
            <a:endParaRPr lang="fr-FR" sz="2800" dirty="0">
              <a:latin typeface="Times New Roman" panose="02020603050405020304" pitchFamily="18" charset="0"/>
              <a:cs typeface="Times New Roman" panose="02020603050405020304" pitchFamily="18" charset="0"/>
            </a:endParaRPr>
          </a:p>
        </p:txBody>
      </p:sp>
      <p:pic>
        <p:nvPicPr>
          <p:cNvPr id="5" name="Picture 1">
            <a:extLst>
              <a:ext uri="{FF2B5EF4-FFF2-40B4-BE49-F238E27FC236}">
                <a16:creationId xmlns:a16="http://schemas.microsoft.com/office/drawing/2014/main" id="{81CEC7BF-B852-46DC-9388-21B5CD8D688B}"/>
              </a:ext>
            </a:extLst>
          </p:cNvPr>
          <p:cNvPicPr>
            <a:picLocks noChangeAspect="1"/>
          </p:cNvPicPr>
          <p:nvPr/>
        </p:nvPicPr>
        <p:blipFill>
          <a:blip r:embed="rId2"/>
          <a:stretch>
            <a:fillRect/>
          </a:stretch>
        </p:blipFill>
        <p:spPr>
          <a:xfrm>
            <a:off x="3311813" y="798286"/>
            <a:ext cx="4961330" cy="2429080"/>
          </a:xfrm>
          <a:prstGeom prst="rect">
            <a:avLst/>
          </a:prstGeom>
        </p:spPr>
      </p:pic>
    </p:spTree>
    <p:extLst>
      <p:ext uri="{BB962C8B-B14F-4D97-AF65-F5344CB8AC3E}">
        <p14:creationId xmlns:p14="http://schemas.microsoft.com/office/powerpoint/2010/main" val="24291122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Rectangle 1"/>
          <p:cNvSpPr/>
          <p:nvPr/>
        </p:nvSpPr>
        <p:spPr>
          <a:xfrm>
            <a:off x="956771" y="961468"/>
            <a:ext cx="9564767" cy="2376035"/>
          </a:xfrm>
          <a:prstGeom prst="rect">
            <a:avLst/>
          </a:prstGeom>
        </p:spPr>
        <p:txBody>
          <a:bodyPr wrap="square">
            <a:spAutoFit/>
          </a:bodyPr>
          <a:lstStyle/>
          <a:p>
            <a:pPr lvl="0">
              <a:lnSpc>
                <a:spcPct val="107000"/>
              </a:lnSpc>
              <a:spcAft>
                <a:spcPts val="800"/>
              </a:spcAft>
              <a:buClr>
                <a:srgbClr val="70AD47"/>
              </a:buClr>
            </a:pPr>
            <a:r>
              <a:rPr lang="en-US"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2.	Module Bluetooth </a:t>
            </a:r>
            <a:r>
              <a:rPr lang="en-US" sz="2000"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HC06 ZS-040</a:t>
            </a:r>
            <a:endParaRPr lang="en-US"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Clr>
                <a:srgbClr val="70AD47"/>
              </a:buClr>
            </a:pPr>
            <a:r>
              <a:rPr lang="fr-FR" sz="2000" dirty="0">
                <a:latin typeface="Times New Roman" panose="02020603050405020304" pitchFamily="18" charset="0"/>
                <a:ea typeface="Calibri" panose="020F0502020204030204" pitchFamily="34" charset="0"/>
                <a:cs typeface="Times New Roman" panose="02020603050405020304" pitchFamily="18" charset="0"/>
              </a:rPr>
              <a:t> Le module Bluetooth utilisé dans ce projet est le </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HC-06, </a:t>
            </a:r>
            <a:r>
              <a:rPr lang="fr-FR" sz="2000" dirty="0">
                <a:latin typeface="Times New Roman" panose="02020603050405020304" pitchFamily="18" charset="0"/>
                <a:ea typeface="Calibri" panose="020F0502020204030204" pitchFamily="34" charset="0"/>
                <a:cs typeface="Times New Roman" panose="02020603050405020304" pitchFamily="18" charset="0"/>
              </a:rPr>
              <a:t>qui prend en charge les communications série (9600-115200 bps) avec les interfaces SPP et UART. En utilisant ces </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fonctionnalités, </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Clr>
                <a:srgbClr val="70AD47"/>
              </a:buClr>
            </a:pP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Clr>
                <a:srgbClr val="70AD47"/>
              </a:buClr>
            </a:pP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DF62952-F875-427F-A65B-25F6FDB764D4}"/>
              </a:ext>
            </a:extLst>
          </p:cNvPr>
          <p:cNvPicPr>
            <a:picLocks noChangeAspect="1"/>
          </p:cNvPicPr>
          <p:nvPr/>
        </p:nvPicPr>
        <p:blipFill>
          <a:blip r:embed="rId3"/>
          <a:stretch>
            <a:fillRect/>
          </a:stretch>
        </p:blipFill>
        <p:spPr>
          <a:xfrm>
            <a:off x="5077691" y="2779325"/>
            <a:ext cx="3674423" cy="3152897"/>
          </a:xfrm>
          <a:prstGeom prst="rect">
            <a:avLst/>
          </a:prstGeom>
        </p:spPr>
      </p:pic>
      <p:sp>
        <p:nvSpPr>
          <p:cNvPr id="3" name="Rectangle 2"/>
          <p:cNvSpPr/>
          <p:nvPr/>
        </p:nvSpPr>
        <p:spPr>
          <a:xfrm>
            <a:off x="956771" y="3716880"/>
            <a:ext cx="4120920" cy="2046009"/>
          </a:xfrm>
          <a:prstGeom prst="rect">
            <a:avLst/>
          </a:prstGeom>
        </p:spPr>
        <p:txBody>
          <a:bodyPr wrap="square">
            <a:spAutoFit/>
          </a:bodyPr>
          <a:lstStyle/>
          <a:p>
            <a:pPr lvl="0">
              <a:lnSpc>
                <a:spcPct val="107000"/>
              </a:lnSpc>
              <a:spcAft>
                <a:spcPts val="800"/>
              </a:spcAft>
              <a:buClr>
                <a:srgbClr val="70AD47"/>
              </a:buClr>
            </a:pPr>
            <a:r>
              <a:rPr lang="fr-FR" sz="2000" dirty="0">
                <a:latin typeface="Times New Roman" panose="02020603050405020304" pitchFamily="18" charset="0"/>
                <a:ea typeface="Calibri" panose="020F0502020204030204" pitchFamily="34" charset="0"/>
                <a:cs typeface="Times New Roman" panose="02020603050405020304" pitchFamily="18" charset="0"/>
              </a:rPr>
              <a:t>Il peut communiquer avec d’autres appareils compatibles Bluetooth, tels que les téléphones mobiles, les tablettes et les ordinateurs portables. Le module fonctionne sur une alimentation de 3,3V à 5V.</a:t>
            </a:r>
          </a:p>
        </p:txBody>
      </p:sp>
    </p:spTree>
    <p:extLst>
      <p:ext uri="{BB962C8B-B14F-4D97-AF65-F5344CB8AC3E}">
        <p14:creationId xmlns:p14="http://schemas.microsoft.com/office/powerpoint/2010/main" val="39305677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a:extLst>
              <a:ext uri="{FF2B5EF4-FFF2-40B4-BE49-F238E27FC236}">
                <a16:creationId xmlns:a16="http://schemas.microsoft.com/office/drawing/2014/main" id="{9B2AA6E4-AF3B-4FE3-B38C-E13AE09C78E3}"/>
              </a:ext>
            </a:extLst>
          </p:cNvPr>
          <p:cNvSpPr/>
          <p:nvPr/>
        </p:nvSpPr>
        <p:spPr>
          <a:xfrm>
            <a:off x="771896" y="934944"/>
            <a:ext cx="9108374" cy="1182888"/>
          </a:xfrm>
          <a:prstGeom prst="rect">
            <a:avLst/>
          </a:prstGeom>
        </p:spPr>
        <p:txBody>
          <a:bodyPr wrap="square">
            <a:spAutoFit/>
          </a:bodyPr>
          <a:lstStyle/>
          <a:p>
            <a:pPr lvl="0">
              <a:lnSpc>
                <a:spcPct val="107000"/>
              </a:lnSpc>
              <a:spcAft>
                <a:spcPts val="800"/>
              </a:spcAft>
              <a:buClr>
                <a:srgbClr val="70AD47"/>
              </a:buClr>
            </a:pPr>
            <a:r>
              <a:rPr lang="fr-FR"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3. Le module relais</a:t>
            </a:r>
          </a:p>
          <a:p>
            <a:pPr lvl="0">
              <a:lnSpc>
                <a:spcPct val="107000"/>
              </a:lnSpc>
              <a:spcAft>
                <a:spcPts val="800"/>
              </a:spcAft>
              <a:buClr>
                <a:srgbClr val="70AD47"/>
              </a:buClr>
            </a:pPr>
            <a:r>
              <a:rPr lang="fr-FR" sz="2000" dirty="0">
                <a:latin typeface="Times New Roman" panose="02020603050405020304" pitchFamily="18" charset="0"/>
                <a:ea typeface="Calibri" panose="020F0502020204030204" pitchFamily="34" charset="0"/>
                <a:cs typeface="Times New Roman" panose="02020603050405020304" pitchFamily="18" charset="0"/>
              </a:rPr>
              <a:t>Un relais vous permet d’allumer ou d’éteindre un circuit avec une tension et / ou un courant beaucoup plus élevés que </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ce de  l’</a:t>
            </a:r>
            <a:r>
              <a:rPr lang="fr-FR" sz="2000" dirty="0" err="1" smtClean="0">
                <a:latin typeface="Times New Roman" panose="02020603050405020304" pitchFamily="18" charset="0"/>
                <a:ea typeface="Calibri" panose="020F0502020204030204" pitchFamily="34" charset="0"/>
                <a:cs typeface="Times New Roman" panose="02020603050405020304" pitchFamily="18" charset="0"/>
              </a:rPr>
              <a:t>Arduino</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2000" dirty="0">
                <a:latin typeface="Times New Roman" panose="02020603050405020304" pitchFamily="18" charset="0"/>
                <a:ea typeface="Calibri" panose="020F0502020204030204" pitchFamily="34" charset="0"/>
                <a:cs typeface="Times New Roman" panose="02020603050405020304" pitchFamily="18" charset="0"/>
              </a:rPr>
              <a:t>pourrait gérer. </a:t>
            </a:r>
            <a:endParaRPr lang="fr-FR"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F3A219D-FEF1-4DCF-938B-6095D4E747A7}"/>
              </a:ext>
            </a:extLst>
          </p:cNvPr>
          <p:cNvPicPr>
            <a:picLocks noChangeAspect="1"/>
          </p:cNvPicPr>
          <p:nvPr/>
        </p:nvPicPr>
        <p:blipFill>
          <a:blip r:embed="rId3"/>
          <a:stretch>
            <a:fillRect/>
          </a:stretch>
        </p:blipFill>
        <p:spPr>
          <a:xfrm flipH="1">
            <a:off x="5628705" y="2869138"/>
            <a:ext cx="3479804" cy="2938648"/>
          </a:xfrm>
          <a:prstGeom prst="rect">
            <a:avLst/>
          </a:prstGeom>
        </p:spPr>
      </p:pic>
      <p:sp>
        <p:nvSpPr>
          <p:cNvPr id="2" name="Rectangle 1"/>
          <p:cNvSpPr/>
          <p:nvPr/>
        </p:nvSpPr>
        <p:spPr>
          <a:xfrm>
            <a:off x="1480457" y="2732616"/>
            <a:ext cx="4281714" cy="2726900"/>
          </a:xfrm>
          <a:prstGeom prst="rect">
            <a:avLst/>
          </a:prstGeom>
        </p:spPr>
        <p:txBody>
          <a:bodyPr wrap="square">
            <a:spAutoFit/>
          </a:bodyPr>
          <a:lstStyle/>
          <a:p>
            <a:pPr lvl="0">
              <a:lnSpc>
                <a:spcPct val="107000"/>
              </a:lnSpc>
              <a:spcAft>
                <a:spcPts val="800"/>
              </a:spcAft>
              <a:buClr>
                <a:srgbClr val="70AD47"/>
              </a:buClr>
            </a:pPr>
            <a:r>
              <a:rPr lang="fr-FR" sz="2000" dirty="0">
                <a:latin typeface="Times New Roman" panose="02020603050405020304" pitchFamily="18" charset="0"/>
                <a:ea typeface="Calibri" panose="020F0502020204030204" pitchFamily="34" charset="0"/>
                <a:cs typeface="Times New Roman" panose="02020603050405020304" pitchFamily="18" charset="0"/>
              </a:rPr>
              <a:t>Le relais assure une isolation complète entre le circuit basse tension côté </a:t>
            </a:r>
            <a:r>
              <a:rPr lang="fr-FR" sz="2000" dirty="0" err="1">
                <a:latin typeface="Times New Roman" panose="02020603050405020304" pitchFamily="18" charset="0"/>
                <a:ea typeface="Calibri" panose="020F0502020204030204" pitchFamily="34" charset="0"/>
                <a:cs typeface="Times New Roman" panose="02020603050405020304" pitchFamily="18" charset="0"/>
              </a:rPr>
              <a:t>Arduino</a:t>
            </a:r>
            <a:r>
              <a:rPr lang="fr-FR" sz="2000" dirty="0">
                <a:latin typeface="Times New Roman" panose="02020603050405020304" pitchFamily="18" charset="0"/>
                <a:ea typeface="Calibri" panose="020F0502020204030204" pitchFamily="34" charset="0"/>
                <a:cs typeface="Times New Roman" panose="02020603050405020304" pitchFamily="18" charset="0"/>
              </a:rPr>
              <a:t> et le côté haute tension contrôlant la charge. Il est activé à l’aide d’</a:t>
            </a:r>
            <a:r>
              <a:rPr lang="fr-FR" sz="2000" dirty="0" err="1">
                <a:latin typeface="Times New Roman" panose="02020603050405020304" pitchFamily="18" charset="0"/>
                <a:ea typeface="Calibri" panose="020F0502020204030204" pitchFamily="34" charset="0"/>
                <a:cs typeface="Times New Roman" panose="02020603050405020304" pitchFamily="18" charset="0"/>
              </a:rPr>
              <a:t>Arduino</a:t>
            </a:r>
            <a:r>
              <a:rPr lang="fr-FR" sz="2000" dirty="0">
                <a:latin typeface="Times New Roman" panose="02020603050405020304" pitchFamily="18" charset="0"/>
                <a:ea typeface="Calibri" panose="020F0502020204030204" pitchFamily="34" charset="0"/>
                <a:cs typeface="Times New Roman" panose="02020603050405020304" pitchFamily="18" charset="0"/>
              </a:rPr>
              <a:t>, qui contrôle à son tour des appareils électriques tels que des ventilateurs, des lumières et des climatiseurs.</a:t>
            </a:r>
          </a:p>
        </p:txBody>
      </p:sp>
    </p:spTree>
    <p:extLst>
      <p:ext uri="{BB962C8B-B14F-4D97-AF65-F5344CB8AC3E}">
        <p14:creationId xmlns:p14="http://schemas.microsoft.com/office/powerpoint/2010/main" val="2451484696"/>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4020</TotalTime>
  <Words>836</Words>
  <Application>Microsoft Office PowerPoint</Application>
  <PresentationFormat>Grand écran</PresentationFormat>
  <Paragraphs>103</Paragraphs>
  <Slides>21</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Arial</vt:lpstr>
      <vt:lpstr>Bahnschrift SemiBold SemiConden</vt:lpstr>
      <vt:lpstr>Calibri</vt:lpstr>
      <vt:lpstr>Garamond</vt:lpstr>
      <vt:lpstr>Helvetica</vt:lpstr>
      <vt:lpstr>Times New Roman</vt:lpstr>
      <vt:lpstr>Wingdings</vt:lpstr>
      <vt:lpstr>Organique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salma ben salah</cp:lastModifiedBy>
  <cp:revision>250</cp:revision>
  <dcterms:created xsi:type="dcterms:W3CDTF">2019-02-06T13:24:55Z</dcterms:created>
  <dcterms:modified xsi:type="dcterms:W3CDTF">2020-12-15T14:46:43Z</dcterms:modified>
</cp:coreProperties>
</file>