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5"/>
  </p:notesMasterIdLst>
  <p:sldIdLst>
    <p:sldId id="256" r:id="rId2"/>
    <p:sldId id="262" r:id="rId3"/>
    <p:sldId id="257" r:id="rId4"/>
    <p:sldId id="313" r:id="rId5"/>
    <p:sldId id="295" r:id="rId6"/>
    <p:sldId id="265" r:id="rId7"/>
    <p:sldId id="310" r:id="rId8"/>
    <p:sldId id="311" r:id="rId9"/>
    <p:sldId id="312" r:id="rId10"/>
    <p:sldId id="314" r:id="rId11"/>
    <p:sldId id="296" r:id="rId12"/>
    <p:sldId id="284" r:id="rId13"/>
    <p:sldId id="297" r:id="rId14"/>
    <p:sldId id="302" r:id="rId15"/>
    <p:sldId id="303" r:id="rId16"/>
    <p:sldId id="304" r:id="rId17"/>
    <p:sldId id="305" r:id="rId18"/>
    <p:sldId id="307" r:id="rId19"/>
    <p:sldId id="308" r:id="rId20"/>
    <p:sldId id="309" r:id="rId21"/>
    <p:sldId id="298" r:id="rId22"/>
    <p:sldId id="301" r:id="rId23"/>
    <p:sldId id="267" r:id="rId2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6"/>
    </p:embeddedFont>
    <p:embeddedFont>
      <p:font typeface="Hammersmith One" panose="02010703030501060504" pitchFamily="2" charset="0"/>
      <p:regular r:id="rId27"/>
    </p:embeddedFont>
    <p:embeddedFont>
      <p:font typeface="Humnst777 BlkCn BT" panose="020B0803030504020204" pitchFamily="34" charset="0"/>
      <p:regular r:id="rId28"/>
    </p:embeddedFont>
    <p:embeddedFont>
      <p:font typeface="Josefin Sans" pitchFamily="2" charset="0"/>
      <p:regular r:id="rId29"/>
      <p:bold r:id="rId30"/>
      <p:italic r:id="rId31"/>
      <p:boldItalic r:id="rId32"/>
    </p:embeddedFont>
    <p:embeddedFont>
      <p:font typeface="Lato" panose="020F0502020204030203" pitchFamily="34" charset="0"/>
      <p:regular r:id="rId33"/>
      <p:bold r:id="rId34"/>
      <p:italic r:id="rId35"/>
      <p:boldItalic r:id="rId36"/>
    </p:embeddedFont>
    <p:embeddedFont>
      <p:font typeface="Montserrat Black" panose="00000A00000000000000" pitchFamily="2" charset="0"/>
      <p:bold r:id="rId37"/>
      <p:boldItalic r:id="rId38"/>
    </p:embeddedFont>
    <p:embeddedFont>
      <p:font typeface="Roboto Condensed Light" panose="02000000000000000000" pitchFamily="2" charset="0"/>
      <p:regular r:id="rId39"/>
      <p: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91B7C5-85E6-4D0D-8F8E-FCB3281AEB71}">
  <a:tblStyle styleId="{A191B7C5-85E6-4D0D-8F8E-FCB3281AEB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71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ec4d27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ec4d27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e3812cc93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e3812cc93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771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7421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ge18dd52992_0_2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6" name="Google Shape;1346;ge18dd52992_0_2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376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e3812cc93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e3812cc93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6717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e3812cc93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e3812cc93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41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e3812cc93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e3812cc93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4552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e3812cc93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e3812cc93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2834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e3812cc93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e3812cc93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38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e3812cc93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e3812cc93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001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e3812cc93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e3812cc93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8024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9304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e3812cc93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e3812cc93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940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e3a45cb89a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e3a45cb89a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e18dd52992_0_2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9" name="Google Shape;1449;ge18dd52992_0_2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662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046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e3812cc93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e3812cc93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e3812cc93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e3812cc93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4032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e3812cc93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e3812cc93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945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e3812cc93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e3812cc93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6090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6075" y="1161150"/>
            <a:ext cx="4864500" cy="26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6075" y="3865893"/>
            <a:ext cx="4344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630007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1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 rot="10800000">
            <a:off x="357600" y="70582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rot="10800000">
            <a:off x="357525" y="4729650"/>
            <a:ext cx="782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>
            <a:spLocks noGrp="1"/>
          </p:cNvSpPr>
          <p:nvPr>
            <p:ph type="sldNum" idx="12"/>
          </p:nvPr>
        </p:nvSpPr>
        <p:spPr>
          <a:xfrm>
            <a:off x="357525" y="4513500"/>
            <a:ext cx="410700" cy="43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1" name="Google Shape;241;p28"/>
          <p:cNvCxnSpPr/>
          <p:nvPr/>
        </p:nvCxnSpPr>
        <p:spPr>
          <a:xfrm rot="10800000">
            <a:off x="357600" y="70582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28"/>
          <p:cNvCxnSpPr/>
          <p:nvPr/>
        </p:nvCxnSpPr>
        <p:spPr>
          <a:xfrm rot="10800000">
            <a:off x="963900" y="4729650"/>
            <a:ext cx="782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28"/>
          <p:cNvSpPr txBox="1">
            <a:spLocks noGrp="1"/>
          </p:cNvSpPr>
          <p:nvPr>
            <p:ph type="ctrTitle"/>
          </p:nvPr>
        </p:nvSpPr>
        <p:spPr>
          <a:xfrm>
            <a:off x="35752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"/>
              <a:buNone/>
              <a:defRPr sz="1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969649" y="1875138"/>
            <a:ext cx="4492500" cy="11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969649" y="1084663"/>
            <a:ext cx="1429800" cy="1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969649" y="3345438"/>
            <a:ext cx="2556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" name="Google Shape;20;p3"/>
          <p:cNvCxnSpPr/>
          <p:nvPr/>
        </p:nvCxnSpPr>
        <p:spPr>
          <a:xfrm rot="10800000">
            <a:off x="357600" y="70582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rot="10800000">
            <a:off x="357525" y="4729650"/>
            <a:ext cx="782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22;p3"/>
          <p:cNvSpPr txBox="1">
            <a:spLocks noGrp="1"/>
          </p:cNvSpPr>
          <p:nvPr>
            <p:ph type="ctrTitle" idx="3"/>
          </p:nvPr>
        </p:nvSpPr>
        <p:spPr>
          <a:xfrm>
            <a:off x="630007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1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720000" y="1536850"/>
            <a:ext cx="7704000" cy="29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100">
                <a:solidFill>
                  <a:srgbClr val="434343"/>
                </a:solidFill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AutoNum type="alphaLcPeriod"/>
              <a:defRPr sz="1100">
                <a:solidFill>
                  <a:srgbClr val="434343"/>
                </a:solidFill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AutoNum type="romanLcPeriod"/>
              <a:defRPr sz="1100">
                <a:solidFill>
                  <a:srgbClr val="434343"/>
                </a:solidFill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AutoNum type="arabicPeriod"/>
              <a:defRPr sz="1100">
                <a:solidFill>
                  <a:srgbClr val="434343"/>
                </a:solidFill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AutoNum type="alphaLcPeriod"/>
              <a:defRPr sz="1100">
                <a:solidFill>
                  <a:srgbClr val="434343"/>
                </a:solidFill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AutoNum type="romanLcPeriod"/>
              <a:defRPr sz="1100">
                <a:solidFill>
                  <a:srgbClr val="434343"/>
                </a:solidFill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AutoNum type="arabicPeriod"/>
              <a:defRPr sz="1100">
                <a:solidFill>
                  <a:srgbClr val="434343"/>
                </a:solidFill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AutoNum type="alphaLcPeriod"/>
              <a:defRPr sz="1100">
                <a:solidFill>
                  <a:srgbClr val="434343"/>
                </a:solidFill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100"/>
              <a:buFont typeface="Roboto Condensed Light"/>
              <a:buAutoNum type="romanLcPeriod"/>
              <a:defRPr sz="11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" name="Google Shape;26;p4"/>
          <p:cNvCxnSpPr/>
          <p:nvPr/>
        </p:nvCxnSpPr>
        <p:spPr>
          <a:xfrm rot="10800000">
            <a:off x="357525" y="4729650"/>
            <a:ext cx="782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 rot="10800000">
            <a:off x="357600" y="70582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4"/>
          <p:cNvSpPr txBox="1">
            <a:spLocks noGrp="1"/>
          </p:cNvSpPr>
          <p:nvPr>
            <p:ph type="ctrTitle"/>
          </p:nvPr>
        </p:nvSpPr>
        <p:spPr>
          <a:xfrm>
            <a:off x="630007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1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 idx="2"/>
          </p:nvPr>
        </p:nvSpPr>
        <p:spPr>
          <a:xfrm>
            <a:off x="720000" y="866425"/>
            <a:ext cx="568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2" name="Google Shape;42;p6"/>
          <p:cNvCxnSpPr/>
          <p:nvPr/>
        </p:nvCxnSpPr>
        <p:spPr>
          <a:xfrm rot="10800000">
            <a:off x="357600" y="70582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43;p6"/>
          <p:cNvCxnSpPr/>
          <p:nvPr/>
        </p:nvCxnSpPr>
        <p:spPr>
          <a:xfrm rot="10800000">
            <a:off x="357525" y="4729650"/>
            <a:ext cx="782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630007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1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title" idx="2"/>
          </p:nvPr>
        </p:nvSpPr>
        <p:spPr>
          <a:xfrm>
            <a:off x="1728150" y="866425"/>
            <a:ext cx="568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422550" y="1383300"/>
            <a:ext cx="6298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" name="Google Shape;56;p8"/>
          <p:cNvCxnSpPr/>
          <p:nvPr/>
        </p:nvCxnSpPr>
        <p:spPr>
          <a:xfrm rot="10800000">
            <a:off x="357600" y="70582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Google Shape;57;p8"/>
          <p:cNvCxnSpPr/>
          <p:nvPr/>
        </p:nvCxnSpPr>
        <p:spPr>
          <a:xfrm rot="10800000">
            <a:off x="357525" y="4729650"/>
            <a:ext cx="782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8"/>
          <p:cNvSpPr txBox="1">
            <a:spLocks noGrp="1"/>
          </p:cNvSpPr>
          <p:nvPr>
            <p:ph type="ctrTitle" idx="2"/>
          </p:nvPr>
        </p:nvSpPr>
        <p:spPr>
          <a:xfrm>
            <a:off x="630007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1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937626" y="2918692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1"/>
          </p:nvPr>
        </p:nvSpPr>
        <p:spPr>
          <a:xfrm>
            <a:off x="937626" y="3375977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title" idx="2"/>
          </p:nvPr>
        </p:nvSpPr>
        <p:spPr>
          <a:xfrm>
            <a:off x="3484348" y="2918692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3"/>
          </p:nvPr>
        </p:nvSpPr>
        <p:spPr>
          <a:xfrm>
            <a:off x="3484347" y="3375977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title" idx="4"/>
          </p:nvPr>
        </p:nvSpPr>
        <p:spPr>
          <a:xfrm>
            <a:off x="6031071" y="2918692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ubTitle" idx="5"/>
          </p:nvPr>
        </p:nvSpPr>
        <p:spPr>
          <a:xfrm>
            <a:off x="6031074" y="3375977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9" name="Google Shape;149;p19"/>
          <p:cNvCxnSpPr/>
          <p:nvPr/>
        </p:nvCxnSpPr>
        <p:spPr>
          <a:xfrm rot="10800000">
            <a:off x="357600" y="70582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19"/>
          <p:cNvCxnSpPr/>
          <p:nvPr/>
        </p:nvCxnSpPr>
        <p:spPr>
          <a:xfrm rot="10800000">
            <a:off x="357525" y="4729650"/>
            <a:ext cx="782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p19"/>
          <p:cNvSpPr txBox="1">
            <a:spLocks noGrp="1"/>
          </p:cNvSpPr>
          <p:nvPr>
            <p:ph type="ctrTitle" idx="6"/>
          </p:nvPr>
        </p:nvSpPr>
        <p:spPr>
          <a:xfrm>
            <a:off x="630007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1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title" idx="7"/>
          </p:nvPr>
        </p:nvSpPr>
        <p:spPr>
          <a:xfrm>
            <a:off x="720000" y="866425"/>
            <a:ext cx="766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ONLY_1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0" name="Google Shape;200;p23"/>
          <p:cNvCxnSpPr/>
          <p:nvPr/>
        </p:nvCxnSpPr>
        <p:spPr>
          <a:xfrm rot="10800000">
            <a:off x="357600" y="70582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23"/>
          <p:cNvCxnSpPr/>
          <p:nvPr/>
        </p:nvCxnSpPr>
        <p:spPr>
          <a:xfrm rot="10800000">
            <a:off x="357525" y="4729650"/>
            <a:ext cx="782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2" name="Google Shape;202;p23"/>
          <p:cNvSpPr txBox="1">
            <a:spLocks noGrp="1"/>
          </p:cNvSpPr>
          <p:nvPr>
            <p:ph type="ctrTitle"/>
          </p:nvPr>
        </p:nvSpPr>
        <p:spPr>
          <a:xfrm>
            <a:off x="630007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1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03" name="Google Shape;203;p23"/>
          <p:cNvSpPr txBox="1">
            <a:spLocks noGrp="1"/>
          </p:cNvSpPr>
          <p:nvPr>
            <p:ph type="title" idx="2"/>
          </p:nvPr>
        </p:nvSpPr>
        <p:spPr>
          <a:xfrm>
            <a:off x="720000" y="866425"/>
            <a:ext cx="514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3"/>
          <p:cNvSpPr txBox="1">
            <a:spLocks noGrp="1"/>
          </p:cNvSpPr>
          <p:nvPr>
            <p:ph type="title" idx="3"/>
          </p:nvPr>
        </p:nvSpPr>
        <p:spPr>
          <a:xfrm>
            <a:off x="1031419" y="1838950"/>
            <a:ext cx="1750200" cy="47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205" name="Google Shape;205;p23"/>
          <p:cNvSpPr txBox="1">
            <a:spLocks noGrp="1"/>
          </p:cNvSpPr>
          <p:nvPr>
            <p:ph type="title" idx="4"/>
          </p:nvPr>
        </p:nvSpPr>
        <p:spPr>
          <a:xfrm>
            <a:off x="2901919" y="1838950"/>
            <a:ext cx="1750200" cy="47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206" name="Google Shape;206;p23"/>
          <p:cNvSpPr txBox="1">
            <a:spLocks noGrp="1"/>
          </p:cNvSpPr>
          <p:nvPr>
            <p:ph type="subTitle" idx="1"/>
          </p:nvPr>
        </p:nvSpPr>
        <p:spPr>
          <a:xfrm>
            <a:off x="2901924" y="2264250"/>
            <a:ext cx="17502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rgbClr val="0F0F0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7" name="Google Shape;207;p23"/>
          <p:cNvSpPr txBox="1">
            <a:spLocks noGrp="1"/>
          </p:cNvSpPr>
          <p:nvPr>
            <p:ph type="subTitle" idx="5"/>
          </p:nvPr>
        </p:nvSpPr>
        <p:spPr>
          <a:xfrm>
            <a:off x="1031424" y="2264250"/>
            <a:ext cx="17502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rgbClr val="0F0F0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8" name="Google Shape;208;p23"/>
          <p:cNvSpPr txBox="1">
            <a:spLocks noGrp="1"/>
          </p:cNvSpPr>
          <p:nvPr>
            <p:ph type="title" idx="6"/>
          </p:nvPr>
        </p:nvSpPr>
        <p:spPr>
          <a:xfrm>
            <a:off x="1031419" y="3203551"/>
            <a:ext cx="1750200" cy="47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209" name="Google Shape;209;p23"/>
          <p:cNvSpPr txBox="1">
            <a:spLocks noGrp="1"/>
          </p:cNvSpPr>
          <p:nvPr>
            <p:ph type="title" idx="7"/>
          </p:nvPr>
        </p:nvSpPr>
        <p:spPr>
          <a:xfrm>
            <a:off x="2901919" y="3203550"/>
            <a:ext cx="1750200" cy="47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210" name="Google Shape;210;p23"/>
          <p:cNvSpPr txBox="1">
            <a:spLocks noGrp="1"/>
          </p:cNvSpPr>
          <p:nvPr>
            <p:ph type="subTitle" idx="8"/>
          </p:nvPr>
        </p:nvSpPr>
        <p:spPr>
          <a:xfrm>
            <a:off x="2901924" y="3632453"/>
            <a:ext cx="17502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rgbClr val="0F0F0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subTitle" idx="9"/>
          </p:nvPr>
        </p:nvSpPr>
        <p:spPr>
          <a:xfrm>
            <a:off x="1031435" y="3632453"/>
            <a:ext cx="17502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rgbClr val="0F0F0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TITLE_AND_DESCRIPTION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6" name="Google Shape;236;p27"/>
          <p:cNvCxnSpPr/>
          <p:nvPr/>
        </p:nvCxnSpPr>
        <p:spPr>
          <a:xfrm rot="10800000">
            <a:off x="357600" y="70582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27"/>
          <p:cNvCxnSpPr/>
          <p:nvPr/>
        </p:nvCxnSpPr>
        <p:spPr>
          <a:xfrm rot="10800000">
            <a:off x="357525" y="4729650"/>
            <a:ext cx="782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8" name="Google Shape;238;p27"/>
          <p:cNvSpPr txBox="1">
            <a:spLocks noGrp="1"/>
          </p:cNvSpPr>
          <p:nvPr>
            <p:ph type="ctrTitle"/>
          </p:nvPr>
        </p:nvSpPr>
        <p:spPr>
          <a:xfrm>
            <a:off x="630007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1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8" r:id="rId6"/>
    <p:sldLayoutId id="2147483665" r:id="rId7"/>
    <p:sldLayoutId id="2147483669" r:id="rId8"/>
    <p:sldLayoutId id="2147483673" r:id="rId9"/>
    <p:sldLayoutId id="2147483674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>
            <a:spLocks noGrp="1"/>
          </p:cNvSpPr>
          <p:nvPr>
            <p:ph type="ctrTitle"/>
          </p:nvPr>
        </p:nvSpPr>
        <p:spPr>
          <a:xfrm>
            <a:off x="581515" y="918263"/>
            <a:ext cx="7233747" cy="19963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800" dirty="0"/>
              <a:t>ANALISIS </a:t>
            </a:r>
            <a:r>
              <a:rPr lang="en-US" sz="2800" i="1" dirty="0"/>
              <a:t>CLUSTER</a:t>
            </a:r>
            <a:r>
              <a:rPr lang="en-US" sz="2800" dirty="0"/>
              <a:t> SPASIAL MENGGUNAKAN METODE SKATER PADA DATA POTENSI DESA BERDASARKAN PELAYANAN DASAR DI KABUPATEN BREBES</a:t>
            </a:r>
            <a:endParaRPr sz="2800" dirty="0"/>
          </a:p>
        </p:txBody>
      </p:sp>
      <p:sp>
        <p:nvSpPr>
          <p:cNvPr id="301" name="Google Shape;301;p31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302" name="Google Shape;302;p31"/>
          <p:cNvSpPr/>
          <p:nvPr/>
        </p:nvSpPr>
        <p:spPr>
          <a:xfrm>
            <a:off x="357608" y="327384"/>
            <a:ext cx="185486" cy="172178"/>
          </a:xfrm>
          <a:prstGeom prst="flowChartManualInpu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1"/>
          <p:cNvSpPr/>
          <p:nvPr/>
        </p:nvSpPr>
        <p:spPr>
          <a:xfrm>
            <a:off x="581516" y="327384"/>
            <a:ext cx="185486" cy="172178"/>
          </a:xfrm>
          <a:prstGeom prst="flowChartManualInpu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55;p31">
            <a:extLst>
              <a:ext uri="{FF2B5EF4-FFF2-40B4-BE49-F238E27FC236}">
                <a16:creationId xmlns:a16="http://schemas.microsoft.com/office/drawing/2014/main" id="{919C6402-481E-1C99-51BD-86EC62481839}"/>
              </a:ext>
            </a:extLst>
          </p:cNvPr>
          <p:cNvSpPr txBox="1">
            <a:spLocks/>
          </p:cNvSpPr>
          <p:nvPr/>
        </p:nvSpPr>
        <p:spPr>
          <a:xfrm>
            <a:off x="602819" y="3036094"/>
            <a:ext cx="4344000" cy="897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7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100"/>
              </a:spcAft>
            </a:pPr>
            <a:r>
              <a:rPr lang="en-US" dirty="0"/>
              <a:t>Oleh:</a:t>
            </a:r>
          </a:p>
          <a:p>
            <a:pPr marL="0" indent="0">
              <a:spcAft>
                <a:spcPts val="100"/>
              </a:spcAft>
            </a:pPr>
            <a:r>
              <a:rPr lang="en-US" dirty="0"/>
              <a:t>Salma Firdausi Setiawan (4112320002)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0"/>
          <p:cNvSpPr txBox="1">
            <a:spLocks noGrp="1"/>
          </p:cNvSpPr>
          <p:nvPr>
            <p:ph type="title" idx="7"/>
          </p:nvPr>
        </p:nvSpPr>
        <p:spPr>
          <a:xfrm>
            <a:off x="350039" y="187769"/>
            <a:ext cx="307239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2700" dirty="0"/>
              <a:t>Landasan Teori</a:t>
            </a:r>
            <a:endParaRPr sz="2700" dirty="0"/>
          </a:p>
        </p:txBody>
      </p:sp>
      <p:sp>
        <p:nvSpPr>
          <p:cNvPr id="571" name="Google Shape;571;p40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Google Shape;806;p46">
            <a:extLst>
              <a:ext uri="{FF2B5EF4-FFF2-40B4-BE49-F238E27FC236}">
                <a16:creationId xmlns:a16="http://schemas.microsoft.com/office/drawing/2014/main" id="{954CBD0D-DD3A-59F8-1940-134CE621B8D5}"/>
              </a:ext>
            </a:extLst>
          </p:cNvPr>
          <p:cNvSpPr/>
          <p:nvPr/>
        </p:nvSpPr>
        <p:spPr>
          <a:xfrm>
            <a:off x="449861" y="952524"/>
            <a:ext cx="1514670" cy="30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823;p46">
            <a:extLst>
              <a:ext uri="{FF2B5EF4-FFF2-40B4-BE49-F238E27FC236}">
                <a16:creationId xmlns:a16="http://schemas.microsoft.com/office/drawing/2014/main" id="{E2A485BE-9C0F-3219-1DA6-D180AFB2FDD3}"/>
              </a:ext>
            </a:extLst>
          </p:cNvPr>
          <p:cNvSpPr txBox="1"/>
          <p:nvPr/>
        </p:nvSpPr>
        <p:spPr>
          <a:xfrm>
            <a:off x="682692" y="918396"/>
            <a:ext cx="1934213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2000" b="1" dirty="0">
                <a:latin typeface="Hammersmith One"/>
                <a:ea typeface="Hammersmith One"/>
                <a:cs typeface="Hammersmith One"/>
                <a:sym typeface="Hammersmith One"/>
              </a:rPr>
              <a:t>MANOVA</a:t>
            </a:r>
            <a:endParaRPr sz="2000" b="1" dirty="0"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8B656D-C604-8CE6-E9B5-89BDDD2D4B92}"/>
              </a:ext>
            </a:extLst>
          </p:cNvPr>
          <p:cNvSpPr txBox="1"/>
          <p:nvPr/>
        </p:nvSpPr>
        <p:spPr>
          <a:xfrm>
            <a:off x="842659" y="1363224"/>
            <a:ext cx="6888798" cy="1410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100"/>
              </a:spcAft>
            </a:pP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Analisis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MANOVA (Multivariate Analysis of Variance)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merupakan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analisis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yang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digunakan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untuk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membandingkan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rata-rata dua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populasi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atau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lebih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(Rencher dan Christensen, 2012).</a:t>
            </a:r>
          </a:p>
          <a:p>
            <a:pPr lvl="0" algn="just" rtl="0">
              <a:spcBef>
                <a:spcPts val="0"/>
              </a:spcBef>
              <a:spcAft>
                <a:spcPts val="100"/>
              </a:spcAft>
            </a:pPr>
            <a:endParaRPr lang="en-US" dirty="0">
              <a:solidFill>
                <a:srgbClr val="0F0F0F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just" rtl="0">
              <a:spcBef>
                <a:spcPts val="0"/>
              </a:spcBef>
              <a:spcAft>
                <a:spcPts val="100"/>
              </a:spcAft>
            </a:pP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MANOVA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dapat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digunakan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untuk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membandingkan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dua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atau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lebih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metode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cluster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untuk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menentukan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metode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terbaik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Ariyanto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et al., 2021).</a:t>
            </a:r>
          </a:p>
        </p:txBody>
      </p:sp>
    </p:spTree>
    <p:extLst>
      <p:ext uri="{BB962C8B-B14F-4D97-AF65-F5344CB8AC3E}">
        <p14:creationId xmlns:p14="http://schemas.microsoft.com/office/powerpoint/2010/main" val="2561829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79;p34">
            <a:extLst>
              <a:ext uri="{FF2B5EF4-FFF2-40B4-BE49-F238E27FC236}">
                <a16:creationId xmlns:a16="http://schemas.microsoft.com/office/drawing/2014/main" id="{30DE2342-8E4F-B5ED-9A59-8C60594D3385}"/>
              </a:ext>
            </a:extLst>
          </p:cNvPr>
          <p:cNvSpPr/>
          <p:nvPr/>
        </p:nvSpPr>
        <p:spPr>
          <a:xfrm>
            <a:off x="4071847" y="1451509"/>
            <a:ext cx="1004100" cy="1004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7"/>
          <p:cNvSpPr txBox="1">
            <a:spLocks noGrp="1"/>
          </p:cNvSpPr>
          <p:nvPr>
            <p:ph type="title" idx="2"/>
          </p:nvPr>
        </p:nvSpPr>
        <p:spPr>
          <a:xfrm>
            <a:off x="4134748" y="1333456"/>
            <a:ext cx="905594" cy="12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5000" dirty="0">
                <a:solidFill>
                  <a:srgbClr val="000000"/>
                </a:solidFill>
                <a:latin typeface="Humnst777 BlkCn BT" panose="020B0803030504020204" pitchFamily="34" charset="0"/>
              </a:rPr>
              <a:t>03</a:t>
            </a:r>
            <a:endParaRPr sz="5000" dirty="0">
              <a:solidFill>
                <a:srgbClr val="000000"/>
              </a:solidFill>
              <a:latin typeface="Humnst777 BlkCn BT" panose="020B0803030504020204" pitchFamily="34" charset="0"/>
            </a:endParaRPr>
          </a:p>
        </p:txBody>
      </p:sp>
      <p:sp>
        <p:nvSpPr>
          <p:cNvPr id="460" name="Google Shape;460;p37"/>
          <p:cNvSpPr txBox="1">
            <a:spLocks noGrp="1"/>
          </p:cNvSpPr>
          <p:nvPr>
            <p:ph type="title"/>
          </p:nvPr>
        </p:nvSpPr>
        <p:spPr>
          <a:xfrm>
            <a:off x="2726543" y="2164617"/>
            <a:ext cx="3681059" cy="11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3000" dirty="0"/>
              <a:t>METODE PENELITIAN</a:t>
            </a:r>
            <a:endParaRPr sz="3000" dirty="0"/>
          </a:p>
        </p:txBody>
      </p:sp>
      <p:sp>
        <p:nvSpPr>
          <p:cNvPr id="461" name="Google Shape;461;p37"/>
          <p:cNvSpPr txBox="1">
            <a:spLocks noGrp="1"/>
          </p:cNvSpPr>
          <p:nvPr>
            <p:ph type="subTitle" idx="1"/>
          </p:nvPr>
        </p:nvSpPr>
        <p:spPr>
          <a:xfrm>
            <a:off x="3088586" y="3075226"/>
            <a:ext cx="2956975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dirty="0"/>
              <a:t>Desain Penelitian, Sumber Data, Variabel, Teknik Analisis Data</a:t>
            </a:r>
            <a:endParaRPr dirty="0"/>
          </a:p>
        </p:txBody>
      </p:sp>
      <p:sp>
        <p:nvSpPr>
          <p:cNvPr id="510" name="Google Shape;510;p37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cxnSp>
        <p:nvCxnSpPr>
          <p:cNvPr id="7" name="Google Shape;662;p43">
            <a:extLst>
              <a:ext uri="{FF2B5EF4-FFF2-40B4-BE49-F238E27FC236}">
                <a16:creationId xmlns:a16="http://schemas.microsoft.com/office/drawing/2014/main" id="{1F47E249-805F-886E-19DD-3C8F62809F87}"/>
              </a:ext>
            </a:extLst>
          </p:cNvPr>
          <p:cNvCxnSpPr>
            <a:cxnSpLocks/>
          </p:cNvCxnSpPr>
          <p:nvPr/>
        </p:nvCxnSpPr>
        <p:spPr>
          <a:xfrm flipH="1">
            <a:off x="2726543" y="2954989"/>
            <a:ext cx="368105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105;p75">
            <a:extLst>
              <a:ext uri="{FF2B5EF4-FFF2-40B4-BE49-F238E27FC236}">
                <a16:creationId xmlns:a16="http://schemas.microsoft.com/office/drawing/2014/main" id="{40C06D52-6B7F-2058-8488-37D31C616518}"/>
              </a:ext>
            </a:extLst>
          </p:cNvPr>
          <p:cNvSpPr/>
          <p:nvPr/>
        </p:nvSpPr>
        <p:spPr>
          <a:xfrm>
            <a:off x="3596055" y="1848352"/>
            <a:ext cx="224406" cy="21784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105;p75">
            <a:extLst>
              <a:ext uri="{FF2B5EF4-FFF2-40B4-BE49-F238E27FC236}">
                <a16:creationId xmlns:a16="http://schemas.microsoft.com/office/drawing/2014/main" id="{A6A9C26D-ECF2-E485-F7DF-F807A40E8C21}"/>
              </a:ext>
            </a:extLst>
          </p:cNvPr>
          <p:cNvSpPr/>
          <p:nvPr/>
        </p:nvSpPr>
        <p:spPr>
          <a:xfrm rot="10800000">
            <a:off x="5266610" y="1844639"/>
            <a:ext cx="224406" cy="21784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1532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59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351" name="Google Shape;1351;p59"/>
          <p:cNvSpPr/>
          <p:nvPr/>
        </p:nvSpPr>
        <p:spPr>
          <a:xfrm>
            <a:off x="7536489" y="2643906"/>
            <a:ext cx="843786" cy="860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59"/>
          <p:cNvSpPr/>
          <p:nvPr/>
        </p:nvSpPr>
        <p:spPr>
          <a:xfrm>
            <a:off x="6259990" y="1433867"/>
            <a:ext cx="843786" cy="860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59"/>
          <p:cNvSpPr/>
          <p:nvPr/>
        </p:nvSpPr>
        <p:spPr>
          <a:xfrm>
            <a:off x="7536486" y="1433867"/>
            <a:ext cx="843786" cy="860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59"/>
          <p:cNvSpPr/>
          <p:nvPr/>
        </p:nvSpPr>
        <p:spPr>
          <a:xfrm>
            <a:off x="6479364" y="1657503"/>
            <a:ext cx="404948" cy="4128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6" name="Google Shape;1356;p59"/>
          <p:cNvSpPr/>
          <p:nvPr/>
        </p:nvSpPr>
        <p:spPr>
          <a:xfrm>
            <a:off x="7755863" y="2867540"/>
            <a:ext cx="404948" cy="412812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59"/>
          <p:cNvSpPr/>
          <p:nvPr/>
        </p:nvSpPr>
        <p:spPr>
          <a:xfrm>
            <a:off x="7755859" y="1657503"/>
            <a:ext cx="404948" cy="4128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74F407F-69C5-EEF7-96E6-7E36AF05EEB1}"/>
              </a:ext>
            </a:extLst>
          </p:cNvPr>
          <p:cNvGrpSpPr/>
          <p:nvPr/>
        </p:nvGrpSpPr>
        <p:grpSpPr>
          <a:xfrm>
            <a:off x="6259990" y="2643893"/>
            <a:ext cx="843786" cy="860172"/>
            <a:chOff x="5930721" y="2669704"/>
            <a:chExt cx="1023300" cy="1023300"/>
          </a:xfrm>
        </p:grpSpPr>
        <p:sp>
          <p:nvSpPr>
            <p:cNvPr id="1352" name="Google Shape;1352;p59"/>
            <p:cNvSpPr/>
            <p:nvPr/>
          </p:nvSpPr>
          <p:spPr>
            <a:xfrm>
              <a:off x="5930721" y="2669704"/>
              <a:ext cx="1023300" cy="1023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9"/>
            <p:cNvSpPr/>
            <p:nvPr/>
          </p:nvSpPr>
          <p:spPr>
            <a:xfrm>
              <a:off x="6196766" y="2935750"/>
              <a:ext cx="491100" cy="491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82" name="Google Shape;1382;p59"/>
          <p:cNvCxnSpPr>
            <a:stCxn id="1353" idx="3"/>
            <a:endCxn id="1354" idx="1"/>
          </p:cNvCxnSpPr>
          <p:nvPr/>
        </p:nvCxnSpPr>
        <p:spPr>
          <a:xfrm>
            <a:off x="7103776" y="1863953"/>
            <a:ext cx="43265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3" name="Google Shape;1383;p59"/>
          <p:cNvCxnSpPr>
            <a:stCxn id="1354" idx="2"/>
            <a:endCxn id="1351" idx="0"/>
          </p:cNvCxnSpPr>
          <p:nvPr/>
        </p:nvCxnSpPr>
        <p:spPr>
          <a:xfrm>
            <a:off x="7958379" y="2294039"/>
            <a:ext cx="0" cy="34976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4" name="Google Shape;1384;p59"/>
          <p:cNvCxnSpPr>
            <a:stCxn id="1351" idx="1"/>
            <a:endCxn id="1352" idx="3"/>
          </p:cNvCxnSpPr>
          <p:nvPr/>
        </p:nvCxnSpPr>
        <p:spPr>
          <a:xfrm rot="10800000">
            <a:off x="7103835" y="3073992"/>
            <a:ext cx="43265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5" name="Google Shape;1385;p59"/>
          <p:cNvCxnSpPr>
            <a:stCxn id="1352" idx="0"/>
            <a:endCxn id="1353" idx="2"/>
          </p:cNvCxnSpPr>
          <p:nvPr/>
        </p:nvCxnSpPr>
        <p:spPr>
          <a:xfrm rot="10800000">
            <a:off x="6681883" y="2294125"/>
            <a:ext cx="0" cy="34976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6" name="Google Shape;1386;p59"/>
          <p:cNvSpPr txBox="1">
            <a:spLocks noGrp="1"/>
          </p:cNvSpPr>
          <p:nvPr>
            <p:ph type="title" idx="3"/>
          </p:nvPr>
        </p:nvSpPr>
        <p:spPr>
          <a:xfrm>
            <a:off x="567333" y="1157621"/>
            <a:ext cx="2320543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dirty="0"/>
              <a:t>Desain Penelitian</a:t>
            </a:r>
            <a:endParaRPr dirty="0"/>
          </a:p>
        </p:txBody>
      </p:sp>
      <p:sp>
        <p:nvSpPr>
          <p:cNvPr id="1387" name="Google Shape;1387;p59"/>
          <p:cNvSpPr txBox="1">
            <a:spLocks noGrp="1"/>
          </p:cNvSpPr>
          <p:nvPr>
            <p:ph type="title" idx="4"/>
          </p:nvPr>
        </p:nvSpPr>
        <p:spPr>
          <a:xfrm>
            <a:off x="3601096" y="1164544"/>
            <a:ext cx="17502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dirty="0"/>
              <a:t>Sumber Data</a:t>
            </a:r>
            <a:endParaRPr dirty="0"/>
          </a:p>
        </p:txBody>
      </p:sp>
      <p:sp>
        <p:nvSpPr>
          <p:cNvPr id="1388" name="Google Shape;1388;p59"/>
          <p:cNvSpPr txBox="1">
            <a:spLocks noGrp="1"/>
          </p:cNvSpPr>
          <p:nvPr>
            <p:ph type="subTitle" idx="1"/>
          </p:nvPr>
        </p:nvSpPr>
        <p:spPr>
          <a:xfrm>
            <a:off x="3135560" y="1585201"/>
            <a:ext cx="2629891" cy="10044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dirty="0"/>
              <a:t>Data sekunder yaitu data Potensi Desa (PODES) Kabupaten Brebes tahun 2021</a:t>
            </a:r>
            <a:endParaRPr dirty="0"/>
          </a:p>
        </p:txBody>
      </p:sp>
      <p:sp>
        <p:nvSpPr>
          <p:cNvPr id="1389" name="Google Shape;1389;p59"/>
          <p:cNvSpPr txBox="1">
            <a:spLocks noGrp="1"/>
          </p:cNvSpPr>
          <p:nvPr>
            <p:ph type="subTitle" idx="5"/>
          </p:nvPr>
        </p:nvSpPr>
        <p:spPr>
          <a:xfrm>
            <a:off x="567338" y="1582920"/>
            <a:ext cx="2185441" cy="1023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dirty="0"/>
              <a:t>Menggunakan pendekatan kuantitatif deskriptif</a:t>
            </a:r>
            <a:endParaRPr dirty="0"/>
          </a:p>
        </p:txBody>
      </p:sp>
      <p:sp>
        <p:nvSpPr>
          <p:cNvPr id="1390" name="Google Shape;1390;p59"/>
          <p:cNvSpPr txBox="1">
            <a:spLocks noGrp="1"/>
          </p:cNvSpPr>
          <p:nvPr>
            <p:ph type="title" idx="6"/>
          </p:nvPr>
        </p:nvSpPr>
        <p:spPr>
          <a:xfrm>
            <a:off x="634935" y="2892111"/>
            <a:ext cx="17502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dirty="0"/>
              <a:t>Variabel</a:t>
            </a:r>
            <a:endParaRPr dirty="0"/>
          </a:p>
        </p:txBody>
      </p:sp>
      <p:sp>
        <p:nvSpPr>
          <p:cNvPr id="1391" name="Google Shape;1391;p59"/>
          <p:cNvSpPr txBox="1">
            <a:spLocks noGrp="1"/>
          </p:cNvSpPr>
          <p:nvPr>
            <p:ph type="title" idx="7"/>
          </p:nvPr>
        </p:nvSpPr>
        <p:spPr>
          <a:xfrm>
            <a:off x="3059906" y="2910961"/>
            <a:ext cx="2752712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dirty="0"/>
              <a:t>Teknik Analisis Data</a:t>
            </a:r>
            <a:endParaRPr dirty="0"/>
          </a:p>
        </p:txBody>
      </p:sp>
      <p:sp>
        <p:nvSpPr>
          <p:cNvPr id="1392" name="Google Shape;1392;p59"/>
          <p:cNvSpPr txBox="1">
            <a:spLocks noGrp="1"/>
          </p:cNvSpPr>
          <p:nvPr>
            <p:ph type="subTitle" idx="8"/>
          </p:nvPr>
        </p:nvSpPr>
        <p:spPr>
          <a:xfrm>
            <a:off x="3272887" y="3320182"/>
            <a:ext cx="2355236" cy="753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dirty="0"/>
              <a:t>Uji autokorelasi, SKATER, dan MANOVA</a:t>
            </a:r>
            <a:endParaRPr dirty="0"/>
          </a:p>
        </p:txBody>
      </p:sp>
      <p:sp>
        <p:nvSpPr>
          <p:cNvPr id="1393" name="Google Shape;1393;p59"/>
          <p:cNvSpPr txBox="1">
            <a:spLocks noGrp="1"/>
          </p:cNvSpPr>
          <p:nvPr>
            <p:ph type="subTitle" idx="9"/>
          </p:nvPr>
        </p:nvSpPr>
        <p:spPr>
          <a:xfrm>
            <a:off x="634951" y="3321013"/>
            <a:ext cx="17502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dirty="0"/>
              <a:t>Terdiri dari 26 variabel penelitian</a:t>
            </a:r>
            <a:endParaRPr dirty="0"/>
          </a:p>
        </p:txBody>
      </p:sp>
      <p:cxnSp>
        <p:nvCxnSpPr>
          <p:cNvPr id="9" name="Google Shape;662;p43">
            <a:extLst>
              <a:ext uri="{FF2B5EF4-FFF2-40B4-BE49-F238E27FC236}">
                <a16:creationId xmlns:a16="http://schemas.microsoft.com/office/drawing/2014/main" id="{D619F2FF-6116-C6D1-DB48-B59D75138708}"/>
              </a:ext>
            </a:extLst>
          </p:cNvPr>
          <p:cNvCxnSpPr>
            <a:cxnSpLocks/>
          </p:cNvCxnSpPr>
          <p:nvPr/>
        </p:nvCxnSpPr>
        <p:spPr>
          <a:xfrm flipH="1">
            <a:off x="3682879" y="1582920"/>
            <a:ext cx="166841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662;p43">
            <a:extLst>
              <a:ext uri="{FF2B5EF4-FFF2-40B4-BE49-F238E27FC236}">
                <a16:creationId xmlns:a16="http://schemas.microsoft.com/office/drawing/2014/main" id="{60955E34-8568-62FB-6818-6BD927287397}"/>
              </a:ext>
            </a:extLst>
          </p:cNvPr>
          <p:cNvCxnSpPr>
            <a:cxnSpLocks/>
          </p:cNvCxnSpPr>
          <p:nvPr/>
        </p:nvCxnSpPr>
        <p:spPr>
          <a:xfrm flipH="1">
            <a:off x="574477" y="1582920"/>
            <a:ext cx="224730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662;p43">
            <a:extLst>
              <a:ext uri="{FF2B5EF4-FFF2-40B4-BE49-F238E27FC236}">
                <a16:creationId xmlns:a16="http://schemas.microsoft.com/office/drawing/2014/main" id="{3A1FB15B-9DD6-72F5-06B0-9383DC63F3E2}"/>
              </a:ext>
            </a:extLst>
          </p:cNvPr>
          <p:cNvCxnSpPr>
            <a:cxnSpLocks/>
          </p:cNvCxnSpPr>
          <p:nvPr/>
        </p:nvCxnSpPr>
        <p:spPr>
          <a:xfrm flipH="1" flipV="1">
            <a:off x="3198615" y="3319571"/>
            <a:ext cx="2487810" cy="7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662;p43">
            <a:extLst>
              <a:ext uri="{FF2B5EF4-FFF2-40B4-BE49-F238E27FC236}">
                <a16:creationId xmlns:a16="http://schemas.microsoft.com/office/drawing/2014/main" id="{6E263406-4121-8D47-F2E3-32F719E1D1B3}"/>
              </a:ext>
            </a:extLst>
          </p:cNvPr>
          <p:cNvCxnSpPr>
            <a:cxnSpLocks/>
          </p:cNvCxnSpPr>
          <p:nvPr/>
        </p:nvCxnSpPr>
        <p:spPr>
          <a:xfrm flipH="1">
            <a:off x="1035565" y="3319571"/>
            <a:ext cx="104326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9" name="Google Shape;10240;p81">
            <a:extLst>
              <a:ext uri="{FF2B5EF4-FFF2-40B4-BE49-F238E27FC236}">
                <a16:creationId xmlns:a16="http://schemas.microsoft.com/office/drawing/2014/main" id="{E2A55F28-E448-AF96-B35D-F4D3B400DDE0}"/>
              </a:ext>
            </a:extLst>
          </p:cNvPr>
          <p:cNvGrpSpPr/>
          <p:nvPr/>
        </p:nvGrpSpPr>
        <p:grpSpPr>
          <a:xfrm>
            <a:off x="6511479" y="1693825"/>
            <a:ext cx="340608" cy="340168"/>
            <a:chOff x="5053900" y="2021500"/>
            <a:chExt cx="483750" cy="483125"/>
          </a:xfrm>
        </p:grpSpPr>
        <p:sp>
          <p:nvSpPr>
            <p:cNvPr id="30" name="Google Shape;10241;p81">
              <a:extLst>
                <a:ext uri="{FF2B5EF4-FFF2-40B4-BE49-F238E27FC236}">
                  <a16:creationId xmlns:a16="http://schemas.microsoft.com/office/drawing/2014/main" id="{47924CB0-2305-4AEE-0C5A-ECB7B5070B8D}"/>
                </a:ext>
              </a:extLst>
            </p:cNvPr>
            <p:cNvSpPr/>
            <p:nvPr/>
          </p:nvSpPr>
          <p:spPr>
            <a:xfrm>
              <a:off x="5281350" y="2078100"/>
              <a:ext cx="127375" cy="127350"/>
            </a:xfrm>
            <a:custGeom>
              <a:avLst/>
              <a:gdLst/>
              <a:ahLst/>
              <a:cxnLst/>
              <a:rect l="l" t="t" r="r" b="b"/>
              <a:pathLst>
                <a:path w="5095" h="5094" extrusionOk="0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" name="Google Shape;10242;p81">
              <a:extLst>
                <a:ext uri="{FF2B5EF4-FFF2-40B4-BE49-F238E27FC236}">
                  <a16:creationId xmlns:a16="http://schemas.microsoft.com/office/drawing/2014/main" id="{1A0B4D03-F4A0-CF1C-7448-CBBB7B45D557}"/>
                </a:ext>
              </a:extLst>
            </p:cNvPr>
            <p:cNvSpPr/>
            <p:nvPr/>
          </p:nvSpPr>
          <p:spPr>
            <a:xfrm>
              <a:off x="5118000" y="2021500"/>
              <a:ext cx="368700" cy="483125"/>
            </a:xfrm>
            <a:custGeom>
              <a:avLst/>
              <a:gdLst/>
              <a:ahLst/>
              <a:cxnLst/>
              <a:rect l="l" t="t" r="r" b="b"/>
              <a:pathLst>
                <a:path w="14748" h="19325" extrusionOk="0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" name="Google Shape;10243;p81">
              <a:extLst>
                <a:ext uri="{FF2B5EF4-FFF2-40B4-BE49-F238E27FC236}">
                  <a16:creationId xmlns:a16="http://schemas.microsoft.com/office/drawing/2014/main" id="{116F8570-C1F8-1AC8-CF39-C3B859844C15}"/>
                </a:ext>
              </a:extLst>
            </p:cNvPr>
            <p:cNvSpPr/>
            <p:nvPr/>
          </p:nvSpPr>
          <p:spPr>
            <a:xfrm>
              <a:off x="50539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" name="Google Shape;10244;p81">
              <a:extLst>
                <a:ext uri="{FF2B5EF4-FFF2-40B4-BE49-F238E27FC236}">
                  <a16:creationId xmlns:a16="http://schemas.microsoft.com/office/drawing/2014/main" id="{4AA027A3-1C10-C357-6712-698CFFDD8F6C}"/>
                </a:ext>
              </a:extLst>
            </p:cNvPr>
            <p:cNvSpPr/>
            <p:nvPr/>
          </p:nvSpPr>
          <p:spPr>
            <a:xfrm>
              <a:off x="5056850" y="2096550"/>
              <a:ext cx="50750" cy="48025"/>
            </a:xfrm>
            <a:custGeom>
              <a:avLst/>
              <a:gdLst/>
              <a:ahLst/>
              <a:cxnLst/>
              <a:rect l="l" t="t" r="r" b="b"/>
              <a:pathLst>
                <a:path w="2030" h="1921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" name="Google Shape;10245;p81">
              <a:extLst>
                <a:ext uri="{FF2B5EF4-FFF2-40B4-BE49-F238E27FC236}">
                  <a16:creationId xmlns:a16="http://schemas.microsoft.com/office/drawing/2014/main" id="{B80E5625-2F43-E136-9C15-20EA53F5DE67}"/>
                </a:ext>
              </a:extLst>
            </p:cNvPr>
            <p:cNvSpPr/>
            <p:nvPr/>
          </p:nvSpPr>
          <p:spPr>
            <a:xfrm>
              <a:off x="5056400" y="2266400"/>
              <a:ext cx="51200" cy="48350"/>
            </a:xfrm>
            <a:custGeom>
              <a:avLst/>
              <a:gdLst/>
              <a:ahLst/>
              <a:cxnLst/>
              <a:rect l="l" t="t" r="r" b="b"/>
              <a:pathLst>
                <a:path w="2048" h="1934" extrusionOk="0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" name="Google Shape;10246;p81">
              <a:extLst>
                <a:ext uri="{FF2B5EF4-FFF2-40B4-BE49-F238E27FC236}">
                  <a16:creationId xmlns:a16="http://schemas.microsoft.com/office/drawing/2014/main" id="{FE31AE05-8EA8-CEC8-F468-28B2FA161AD9}"/>
                </a:ext>
              </a:extLst>
            </p:cNvPr>
            <p:cNvSpPr/>
            <p:nvPr/>
          </p:nvSpPr>
          <p:spPr>
            <a:xfrm>
              <a:off x="54804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" name="Google Shape;10247;p81">
              <a:extLst>
                <a:ext uri="{FF2B5EF4-FFF2-40B4-BE49-F238E27FC236}">
                  <a16:creationId xmlns:a16="http://schemas.microsoft.com/office/drawing/2014/main" id="{0A143A64-998B-33CE-5D62-88D79D315071}"/>
                </a:ext>
              </a:extLst>
            </p:cNvPr>
            <p:cNvSpPr/>
            <p:nvPr/>
          </p:nvSpPr>
          <p:spPr>
            <a:xfrm>
              <a:off x="5479800" y="209655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" name="Google Shape;10248;p81">
              <a:extLst>
                <a:ext uri="{FF2B5EF4-FFF2-40B4-BE49-F238E27FC236}">
                  <a16:creationId xmlns:a16="http://schemas.microsoft.com/office/drawing/2014/main" id="{7E142C48-A639-A51D-0EB1-19957C83B4D6}"/>
                </a:ext>
              </a:extLst>
            </p:cNvPr>
            <p:cNvSpPr/>
            <p:nvPr/>
          </p:nvSpPr>
          <p:spPr>
            <a:xfrm>
              <a:off x="5483350" y="226640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8" name="Google Shape;12006;p87">
            <a:extLst>
              <a:ext uri="{FF2B5EF4-FFF2-40B4-BE49-F238E27FC236}">
                <a16:creationId xmlns:a16="http://schemas.microsoft.com/office/drawing/2014/main" id="{56885DD7-E707-8FD0-D8E4-1EC43E568AFA}"/>
              </a:ext>
            </a:extLst>
          </p:cNvPr>
          <p:cNvGrpSpPr/>
          <p:nvPr/>
        </p:nvGrpSpPr>
        <p:grpSpPr>
          <a:xfrm>
            <a:off x="6504580" y="2843910"/>
            <a:ext cx="426462" cy="420796"/>
            <a:chOff x="-6713450" y="2397900"/>
            <a:chExt cx="295375" cy="291450"/>
          </a:xfrm>
        </p:grpSpPr>
        <p:sp>
          <p:nvSpPr>
            <p:cNvPr id="39" name="Google Shape;12007;p87">
              <a:extLst>
                <a:ext uri="{FF2B5EF4-FFF2-40B4-BE49-F238E27FC236}">
                  <a16:creationId xmlns:a16="http://schemas.microsoft.com/office/drawing/2014/main" id="{0E185746-1ADA-D18D-7652-6BBFD557DBA4}"/>
                </a:ext>
              </a:extLst>
            </p:cNvPr>
            <p:cNvSpPr/>
            <p:nvPr/>
          </p:nvSpPr>
          <p:spPr>
            <a:xfrm>
              <a:off x="-6628400" y="2465650"/>
              <a:ext cx="69350" cy="17350"/>
            </a:xfrm>
            <a:custGeom>
              <a:avLst/>
              <a:gdLst/>
              <a:ahLst/>
              <a:cxnLst/>
              <a:rect l="l" t="t" r="r" b="b"/>
              <a:pathLst>
                <a:path w="2774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2427" y="693"/>
                  </a:lnTo>
                  <a:cubicBezTo>
                    <a:pt x="2616" y="693"/>
                    <a:pt x="2773" y="536"/>
                    <a:pt x="2773" y="347"/>
                  </a:cubicBezTo>
                  <a:cubicBezTo>
                    <a:pt x="2773" y="158"/>
                    <a:pt x="2616" y="0"/>
                    <a:pt x="24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008;p87">
              <a:extLst>
                <a:ext uri="{FF2B5EF4-FFF2-40B4-BE49-F238E27FC236}">
                  <a16:creationId xmlns:a16="http://schemas.microsoft.com/office/drawing/2014/main" id="{6820B959-0899-AD2C-0C18-8CA128F17EEB}"/>
                </a:ext>
              </a:extLst>
            </p:cNvPr>
            <p:cNvSpPr/>
            <p:nvPr/>
          </p:nvSpPr>
          <p:spPr>
            <a:xfrm>
              <a:off x="-6713450" y="2397900"/>
              <a:ext cx="295375" cy="291450"/>
            </a:xfrm>
            <a:custGeom>
              <a:avLst/>
              <a:gdLst/>
              <a:ahLst/>
              <a:cxnLst/>
              <a:rect l="l" t="t" r="r" b="b"/>
              <a:pathLst>
                <a:path w="11815" h="11658" extrusionOk="0">
                  <a:moveTo>
                    <a:pt x="2048" y="1167"/>
                  </a:moveTo>
                  <a:lnTo>
                    <a:pt x="2048" y="2017"/>
                  </a:lnTo>
                  <a:lnTo>
                    <a:pt x="1166" y="2017"/>
                  </a:lnTo>
                  <a:lnTo>
                    <a:pt x="2048" y="1167"/>
                  </a:lnTo>
                  <a:close/>
                  <a:moveTo>
                    <a:pt x="10330" y="2773"/>
                  </a:moveTo>
                  <a:cubicBezTo>
                    <a:pt x="10507" y="2773"/>
                    <a:pt x="10680" y="2836"/>
                    <a:pt x="10806" y="2962"/>
                  </a:cubicBezTo>
                  <a:cubicBezTo>
                    <a:pt x="11058" y="3246"/>
                    <a:pt x="11058" y="3687"/>
                    <a:pt x="10775" y="3908"/>
                  </a:cubicBezTo>
                  <a:lnTo>
                    <a:pt x="10176" y="4506"/>
                  </a:lnTo>
                  <a:lnTo>
                    <a:pt x="9231" y="3561"/>
                  </a:lnTo>
                  <a:lnTo>
                    <a:pt x="9830" y="2962"/>
                  </a:lnTo>
                  <a:cubicBezTo>
                    <a:pt x="9972" y="2836"/>
                    <a:pt x="10153" y="2773"/>
                    <a:pt x="10330" y="2773"/>
                  </a:cubicBezTo>
                  <a:close/>
                  <a:moveTo>
                    <a:pt x="8727" y="4034"/>
                  </a:moveTo>
                  <a:lnTo>
                    <a:pt x="9672" y="4979"/>
                  </a:lnTo>
                  <a:cubicBezTo>
                    <a:pt x="8538" y="6207"/>
                    <a:pt x="7026" y="7688"/>
                    <a:pt x="5892" y="8854"/>
                  </a:cubicBezTo>
                  <a:lnTo>
                    <a:pt x="4915" y="7846"/>
                  </a:lnTo>
                  <a:lnTo>
                    <a:pt x="8727" y="4034"/>
                  </a:lnTo>
                  <a:close/>
                  <a:moveTo>
                    <a:pt x="4600" y="8539"/>
                  </a:moveTo>
                  <a:lnTo>
                    <a:pt x="5230" y="9169"/>
                  </a:lnTo>
                  <a:lnTo>
                    <a:pt x="4285" y="9421"/>
                  </a:lnTo>
                  <a:cubicBezTo>
                    <a:pt x="4348" y="9232"/>
                    <a:pt x="4505" y="8728"/>
                    <a:pt x="4600" y="8539"/>
                  </a:cubicBezTo>
                  <a:close/>
                  <a:moveTo>
                    <a:pt x="7908" y="694"/>
                  </a:moveTo>
                  <a:cubicBezTo>
                    <a:pt x="8097" y="694"/>
                    <a:pt x="8255" y="852"/>
                    <a:pt x="8255" y="1041"/>
                  </a:cubicBezTo>
                  <a:lnTo>
                    <a:pt x="8255" y="3592"/>
                  </a:lnTo>
                  <a:lnTo>
                    <a:pt x="7467" y="4380"/>
                  </a:lnTo>
                  <a:cubicBezTo>
                    <a:pt x="7435" y="4286"/>
                    <a:pt x="7309" y="4160"/>
                    <a:pt x="7152" y="4160"/>
                  </a:cubicBezTo>
                  <a:lnTo>
                    <a:pt x="1733" y="4160"/>
                  </a:lnTo>
                  <a:cubicBezTo>
                    <a:pt x="1512" y="4160"/>
                    <a:pt x="1386" y="4317"/>
                    <a:pt x="1386" y="4506"/>
                  </a:cubicBezTo>
                  <a:cubicBezTo>
                    <a:pt x="1386" y="4695"/>
                    <a:pt x="1512" y="4853"/>
                    <a:pt x="1733" y="4853"/>
                  </a:cubicBezTo>
                  <a:lnTo>
                    <a:pt x="6994" y="4853"/>
                  </a:lnTo>
                  <a:lnTo>
                    <a:pt x="6333" y="5546"/>
                  </a:lnTo>
                  <a:lnTo>
                    <a:pt x="1733" y="5546"/>
                  </a:lnTo>
                  <a:cubicBezTo>
                    <a:pt x="1512" y="5546"/>
                    <a:pt x="1355" y="5703"/>
                    <a:pt x="1355" y="5892"/>
                  </a:cubicBezTo>
                  <a:cubicBezTo>
                    <a:pt x="1355" y="6081"/>
                    <a:pt x="1512" y="6239"/>
                    <a:pt x="1733" y="6239"/>
                  </a:cubicBezTo>
                  <a:lnTo>
                    <a:pt x="5608" y="6239"/>
                  </a:lnTo>
                  <a:lnTo>
                    <a:pt x="4947" y="6901"/>
                  </a:lnTo>
                  <a:lnTo>
                    <a:pt x="1733" y="6901"/>
                  </a:lnTo>
                  <a:cubicBezTo>
                    <a:pt x="1512" y="6901"/>
                    <a:pt x="1355" y="7058"/>
                    <a:pt x="1355" y="7279"/>
                  </a:cubicBezTo>
                  <a:cubicBezTo>
                    <a:pt x="1355" y="7468"/>
                    <a:pt x="1512" y="7625"/>
                    <a:pt x="1733" y="7625"/>
                  </a:cubicBezTo>
                  <a:lnTo>
                    <a:pt x="4285" y="7625"/>
                  </a:lnTo>
                  <a:cubicBezTo>
                    <a:pt x="4190" y="7688"/>
                    <a:pt x="4159" y="7751"/>
                    <a:pt x="4127" y="7814"/>
                  </a:cubicBezTo>
                  <a:lnTo>
                    <a:pt x="3970" y="8287"/>
                  </a:lnTo>
                  <a:lnTo>
                    <a:pt x="1733" y="8287"/>
                  </a:lnTo>
                  <a:cubicBezTo>
                    <a:pt x="1512" y="8287"/>
                    <a:pt x="1355" y="8444"/>
                    <a:pt x="1355" y="8633"/>
                  </a:cubicBezTo>
                  <a:cubicBezTo>
                    <a:pt x="1355" y="8854"/>
                    <a:pt x="1512" y="9011"/>
                    <a:pt x="1733" y="9011"/>
                  </a:cubicBezTo>
                  <a:lnTo>
                    <a:pt x="3718" y="9011"/>
                  </a:lnTo>
                  <a:lnTo>
                    <a:pt x="3466" y="9893"/>
                  </a:lnTo>
                  <a:cubicBezTo>
                    <a:pt x="3385" y="10136"/>
                    <a:pt x="3557" y="10355"/>
                    <a:pt x="3766" y="10355"/>
                  </a:cubicBezTo>
                  <a:cubicBezTo>
                    <a:pt x="3802" y="10355"/>
                    <a:pt x="3839" y="10348"/>
                    <a:pt x="3875" y="10335"/>
                  </a:cubicBezTo>
                  <a:lnTo>
                    <a:pt x="6018" y="9704"/>
                  </a:lnTo>
                  <a:cubicBezTo>
                    <a:pt x="6049" y="9704"/>
                    <a:pt x="6144" y="9673"/>
                    <a:pt x="6175" y="9641"/>
                  </a:cubicBezTo>
                  <a:lnTo>
                    <a:pt x="8286" y="7499"/>
                  </a:lnTo>
                  <a:lnTo>
                    <a:pt x="8286" y="10681"/>
                  </a:lnTo>
                  <a:cubicBezTo>
                    <a:pt x="8255" y="10839"/>
                    <a:pt x="8097" y="10996"/>
                    <a:pt x="7908" y="10996"/>
                  </a:cubicBezTo>
                  <a:lnTo>
                    <a:pt x="1040" y="10996"/>
                  </a:lnTo>
                  <a:cubicBezTo>
                    <a:pt x="851" y="10996"/>
                    <a:pt x="693" y="10839"/>
                    <a:pt x="693" y="10650"/>
                  </a:cubicBezTo>
                  <a:lnTo>
                    <a:pt x="693" y="2742"/>
                  </a:lnTo>
                  <a:lnTo>
                    <a:pt x="2395" y="2742"/>
                  </a:lnTo>
                  <a:cubicBezTo>
                    <a:pt x="2584" y="2742"/>
                    <a:pt x="2741" y="2584"/>
                    <a:pt x="2741" y="2395"/>
                  </a:cubicBezTo>
                  <a:lnTo>
                    <a:pt x="2741" y="694"/>
                  </a:lnTo>
                  <a:close/>
                  <a:moveTo>
                    <a:pt x="2363" y="1"/>
                  </a:moveTo>
                  <a:cubicBezTo>
                    <a:pt x="2237" y="1"/>
                    <a:pt x="2143" y="64"/>
                    <a:pt x="2111" y="127"/>
                  </a:cubicBezTo>
                  <a:lnTo>
                    <a:pt x="158" y="2112"/>
                  </a:lnTo>
                  <a:cubicBezTo>
                    <a:pt x="63" y="2175"/>
                    <a:pt x="0" y="2269"/>
                    <a:pt x="0" y="2364"/>
                  </a:cubicBezTo>
                  <a:lnTo>
                    <a:pt x="0" y="10650"/>
                  </a:lnTo>
                  <a:cubicBezTo>
                    <a:pt x="0" y="11217"/>
                    <a:pt x="473" y="11658"/>
                    <a:pt x="1008" y="11658"/>
                  </a:cubicBezTo>
                  <a:lnTo>
                    <a:pt x="7908" y="11658"/>
                  </a:lnTo>
                  <a:cubicBezTo>
                    <a:pt x="8444" y="11658"/>
                    <a:pt x="8916" y="11217"/>
                    <a:pt x="8916" y="10650"/>
                  </a:cubicBezTo>
                  <a:lnTo>
                    <a:pt x="8916" y="6774"/>
                  </a:lnTo>
                  <a:lnTo>
                    <a:pt x="11279" y="4412"/>
                  </a:lnTo>
                  <a:cubicBezTo>
                    <a:pt x="11815" y="3876"/>
                    <a:pt x="11815" y="3025"/>
                    <a:pt x="11279" y="2490"/>
                  </a:cubicBezTo>
                  <a:cubicBezTo>
                    <a:pt x="11011" y="2222"/>
                    <a:pt x="10657" y="2088"/>
                    <a:pt x="10306" y="2088"/>
                  </a:cubicBezTo>
                  <a:cubicBezTo>
                    <a:pt x="9956" y="2088"/>
                    <a:pt x="9609" y="2222"/>
                    <a:pt x="9357" y="2490"/>
                  </a:cubicBezTo>
                  <a:lnTo>
                    <a:pt x="8916" y="2931"/>
                  </a:lnTo>
                  <a:lnTo>
                    <a:pt x="8916" y="1041"/>
                  </a:ln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10158;p81">
            <a:extLst>
              <a:ext uri="{FF2B5EF4-FFF2-40B4-BE49-F238E27FC236}">
                <a16:creationId xmlns:a16="http://schemas.microsoft.com/office/drawing/2014/main" id="{CCA2D1E4-00D3-6A21-A716-6FDD9B3745B0}"/>
              </a:ext>
            </a:extLst>
          </p:cNvPr>
          <p:cNvGrpSpPr/>
          <p:nvPr/>
        </p:nvGrpSpPr>
        <p:grpSpPr>
          <a:xfrm>
            <a:off x="7786016" y="1714437"/>
            <a:ext cx="343566" cy="298943"/>
            <a:chOff x="889275" y="861850"/>
            <a:chExt cx="487950" cy="424575"/>
          </a:xfrm>
        </p:grpSpPr>
        <p:sp>
          <p:nvSpPr>
            <p:cNvPr id="44" name="Google Shape;10159;p81">
              <a:extLst>
                <a:ext uri="{FF2B5EF4-FFF2-40B4-BE49-F238E27FC236}">
                  <a16:creationId xmlns:a16="http://schemas.microsoft.com/office/drawing/2014/main" id="{3E2AC3D8-5CFF-55BC-5ECA-0B75A81C1682}"/>
                </a:ext>
              </a:extLst>
            </p:cNvPr>
            <p:cNvSpPr/>
            <p:nvPr/>
          </p:nvSpPr>
          <p:spPr>
            <a:xfrm>
              <a:off x="1319225" y="1031700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1"/>
                  </a:moveTo>
                  <a:cubicBezTo>
                    <a:pt x="255" y="1"/>
                    <a:pt x="1" y="251"/>
                    <a:pt x="1" y="565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5"/>
                  </a:cubicBezTo>
                  <a:cubicBezTo>
                    <a:pt x="2265" y="251"/>
                    <a:pt x="2012" y="1"/>
                    <a:pt x="17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" name="Google Shape;10160;p81">
              <a:extLst>
                <a:ext uri="{FF2B5EF4-FFF2-40B4-BE49-F238E27FC236}">
                  <a16:creationId xmlns:a16="http://schemas.microsoft.com/office/drawing/2014/main" id="{52373AA2-8C15-5382-7F2D-A05B00CE34F2}"/>
                </a:ext>
              </a:extLst>
            </p:cNvPr>
            <p:cNvSpPr/>
            <p:nvPr/>
          </p:nvSpPr>
          <p:spPr>
            <a:xfrm>
              <a:off x="1314475" y="946725"/>
              <a:ext cx="62750" cy="56700"/>
            </a:xfrm>
            <a:custGeom>
              <a:avLst/>
              <a:gdLst/>
              <a:ahLst/>
              <a:cxnLst/>
              <a:rect l="l" t="t" r="r" b="b"/>
              <a:pathLst>
                <a:path w="2510" h="2268" extrusionOk="0">
                  <a:moveTo>
                    <a:pt x="1889" y="0"/>
                  </a:moveTo>
                  <a:cubicBezTo>
                    <a:pt x="1744" y="0"/>
                    <a:pt x="1599" y="55"/>
                    <a:pt x="1489" y="166"/>
                  </a:cubicBezTo>
                  <a:lnTo>
                    <a:pt x="357" y="1298"/>
                  </a:lnTo>
                  <a:cubicBezTo>
                    <a:pt x="1" y="1657"/>
                    <a:pt x="251" y="2267"/>
                    <a:pt x="759" y="2267"/>
                  </a:cubicBezTo>
                  <a:cubicBezTo>
                    <a:pt x="906" y="2267"/>
                    <a:pt x="1051" y="2207"/>
                    <a:pt x="1157" y="2101"/>
                  </a:cubicBezTo>
                  <a:lnTo>
                    <a:pt x="2289" y="969"/>
                  </a:lnTo>
                  <a:cubicBezTo>
                    <a:pt x="2510" y="745"/>
                    <a:pt x="2510" y="389"/>
                    <a:pt x="2289" y="166"/>
                  </a:cubicBezTo>
                  <a:cubicBezTo>
                    <a:pt x="2179" y="55"/>
                    <a:pt x="2034" y="0"/>
                    <a:pt x="18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" name="Google Shape;10161;p81">
              <a:extLst>
                <a:ext uri="{FF2B5EF4-FFF2-40B4-BE49-F238E27FC236}">
                  <a16:creationId xmlns:a16="http://schemas.microsoft.com/office/drawing/2014/main" id="{28374A3B-F14B-E775-F294-B2F6C6FFEF04}"/>
                </a:ext>
              </a:extLst>
            </p:cNvPr>
            <p:cNvSpPr/>
            <p:nvPr/>
          </p:nvSpPr>
          <p:spPr>
            <a:xfrm>
              <a:off x="1317875" y="1088250"/>
              <a:ext cx="59350" cy="56675"/>
            </a:xfrm>
            <a:custGeom>
              <a:avLst/>
              <a:gdLst/>
              <a:ahLst/>
              <a:cxnLst/>
              <a:rect l="l" t="t" r="r" b="b"/>
              <a:pathLst>
                <a:path w="2374" h="2267" extrusionOk="0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1" y="390"/>
                    <a:pt x="1" y="746"/>
                    <a:pt x="221" y="969"/>
                  </a:cubicBezTo>
                  <a:lnTo>
                    <a:pt x="1353" y="2102"/>
                  </a:lnTo>
                  <a:cubicBezTo>
                    <a:pt x="1463" y="2212"/>
                    <a:pt x="1608" y="2267"/>
                    <a:pt x="1753" y="2267"/>
                  </a:cubicBezTo>
                  <a:cubicBezTo>
                    <a:pt x="1898" y="2267"/>
                    <a:pt x="2043" y="2212"/>
                    <a:pt x="2153" y="2102"/>
                  </a:cubicBezTo>
                  <a:cubicBezTo>
                    <a:pt x="2374" y="1878"/>
                    <a:pt x="2374" y="1522"/>
                    <a:pt x="2153" y="1298"/>
                  </a:cubicBezTo>
                  <a:lnTo>
                    <a:pt x="1021" y="166"/>
                  </a:ln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" name="Google Shape;10162;p81">
              <a:extLst>
                <a:ext uri="{FF2B5EF4-FFF2-40B4-BE49-F238E27FC236}">
                  <a16:creationId xmlns:a16="http://schemas.microsoft.com/office/drawing/2014/main" id="{FAD96530-57AB-2869-F4C8-BE0DE4D6AEDF}"/>
                </a:ext>
              </a:extLst>
            </p:cNvPr>
            <p:cNvSpPr/>
            <p:nvPr/>
          </p:nvSpPr>
          <p:spPr>
            <a:xfrm>
              <a:off x="889275" y="861850"/>
              <a:ext cx="400700" cy="424575"/>
            </a:xfrm>
            <a:custGeom>
              <a:avLst/>
              <a:gdLst/>
              <a:ahLst/>
              <a:cxnLst/>
              <a:rect l="l" t="t" r="r" b="b"/>
              <a:pathLst>
                <a:path w="16028" h="16983" extrusionOk="0">
                  <a:moveTo>
                    <a:pt x="4668" y="4530"/>
                  </a:moveTo>
                  <a:lnTo>
                    <a:pt x="4668" y="10191"/>
                  </a:lnTo>
                  <a:lnTo>
                    <a:pt x="4104" y="10191"/>
                  </a:lnTo>
                  <a:cubicBezTo>
                    <a:pt x="2539" y="10191"/>
                    <a:pt x="1271" y="8923"/>
                    <a:pt x="1271" y="7359"/>
                  </a:cubicBezTo>
                  <a:cubicBezTo>
                    <a:pt x="1271" y="5795"/>
                    <a:pt x="2539" y="4530"/>
                    <a:pt x="4104" y="4530"/>
                  </a:cubicBezTo>
                  <a:close/>
                  <a:moveTo>
                    <a:pt x="6972" y="4530"/>
                  </a:moveTo>
                  <a:lnTo>
                    <a:pt x="6972" y="10191"/>
                  </a:lnTo>
                  <a:lnTo>
                    <a:pt x="5800" y="10191"/>
                  </a:lnTo>
                  <a:lnTo>
                    <a:pt x="5800" y="4530"/>
                  </a:lnTo>
                  <a:close/>
                  <a:moveTo>
                    <a:pt x="12633" y="1565"/>
                  </a:moveTo>
                  <a:lnTo>
                    <a:pt x="12633" y="13153"/>
                  </a:lnTo>
                  <a:lnTo>
                    <a:pt x="8104" y="10436"/>
                  </a:lnTo>
                  <a:lnTo>
                    <a:pt x="8104" y="4282"/>
                  </a:lnTo>
                  <a:lnTo>
                    <a:pt x="12633" y="1565"/>
                  </a:lnTo>
                  <a:close/>
                  <a:moveTo>
                    <a:pt x="14330" y="1133"/>
                  </a:moveTo>
                  <a:cubicBezTo>
                    <a:pt x="14644" y="1133"/>
                    <a:pt x="14898" y="1384"/>
                    <a:pt x="14898" y="1698"/>
                  </a:cubicBezTo>
                  <a:lnTo>
                    <a:pt x="14898" y="13021"/>
                  </a:lnTo>
                  <a:cubicBezTo>
                    <a:pt x="14898" y="13335"/>
                    <a:pt x="14644" y="13588"/>
                    <a:pt x="14330" y="13588"/>
                  </a:cubicBezTo>
                  <a:lnTo>
                    <a:pt x="13766" y="13588"/>
                  </a:lnTo>
                  <a:lnTo>
                    <a:pt x="13766" y="1133"/>
                  </a:lnTo>
                  <a:close/>
                  <a:moveTo>
                    <a:pt x="5800" y="11324"/>
                  </a:moveTo>
                  <a:lnTo>
                    <a:pt x="5800" y="15285"/>
                  </a:lnTo>
                  <a:cubicBezTo>
                    <a:pt x="5800" y="15599"/>
                    <a:pt x="5547" y="15850"/>
                    <a:pt x="5236" y="15850"/>
                  </a:cubicBezTo>
                  <a:cubicBezTo>
                    <a:pt x="4922" y="15850"/>
                    <a:pt x="4668" y="15599"/>
                    <a:pt x="4668" y="15285"/>
                  </a:cubicBezTo>
                  <a:lnTo>
                    <a:pt x="4668" y="11324"/>
                  </a:lnTo>
                  <a:close/>
                  <a:moveTo>
                    <a:pt x="13132" y="1"/>
                  </a:moveTo>
                  <a:lnTo>
                    <a:pt x="13098" y="7"/>
                  </a:lnTo>
                  <a:lnTo>
                    <a:pt x="13074" y="10"/>
                  </a:lnTo>
                  <a:cubicBezTo>
                    <a:pt x="13065" y="10"/>
                    <a:pt x="13056" y="16"/>
                    <a:pt x="13047" y="19"/>
                  </a:cubicBezTo>
                  <a:cubicBezTo>
                    <a:pt x="13038" y="22"/>
                    <a:pt x="13029" y="22"/>
                    <a:pt x="13020" y="25"/>
                  </a:cubicBezTo>
                  <a:lnTo>
                    <a:pt x="12996" y="34"/>
                  </a:lnTo>
                  <a:lnTo>
                    <a:pt x="12966" y="46"/>
                  </a:lnTo>
                  <a:lnTo>
                    <a:pt x="12947" y="58"/>
                  </a:lnTo>
                  <a:cubicBezTo>
                    <a:pt x="12935" y="61"/>
                    <a:pt x="12926" y="67"/>
                    <a:pt x="12917" y="73"/>
                  </a:cubicBezTo>
                  <a:lnTo>
                    <a:pt x="12908" y="79"/>
                  </a:lnTo>
                  <a:lnTo>
                    <a:pt x="7380" y="3398"/>
                  </a:lnTo>
                  <a:lnTo>
                    <a:pt x="4104" y="3398"/>
                  </a:lnTo>
                  <a:cubicBezTo>
                    <a:pt x="2023" y="3398"/>
                    <a:pt x="299" y="5001"/>
                    <a:pt x="151" y="7075"/>
                  </a:cubicBezTo>
                  <a:cubicBezTo>
                    <a:pt x="0" y="9150"/>
                    <a:pt x="1480" y="10986"/>
                    <a:pt x="3536" y="11281"/>
                  </a:cubicBezTo>
                  <a:lnTo>
                    <a:pt x="3536" y="15285"/>
                  </a:lnTo>
                  <a:cubicBezTo>
                    <a:pt x="3536" y="16224"/>
                    <a:pt x="4297" y="16982"/>
                    <a:pt x="5236" y="16982"/>
                  </a:cubicBezTo>
                  <a:cubicBezTo>
                    <a:pt x="6172" y="16982"/>
                    <a:pt x="6933" y="16224"/>
                    <a:pt x="6933" y="15285"/>
                  </a:cubicBezTo>
                  <a:lnTo>
                    <a:pt x="6933" y="11324"/>
                  </a:lnTo>
                  <a:lnTo>
                    <a:pt x="7380" y="11324"/>
                  </a:lnTo>
                  <a:lnTo>
                    <a:pt x="12908" y="14639"/>
                  </a:lnTo>
                  <a:cubicBezTo>
                    <a:pt x="12911" y="14642"/>
                    <a:pt x="12914" y="14642"/>
                    <a:pt x="12920" y="14645"/>
                  </a:cubicBezTo>
                  <a:lnTo>
                    <a:pt x="12935" y="14654"/>
                  </a:lnTo>
                  <a:cubicBezTo>
                    <a:pt x="12947" y="14660"/>
                    <a:pt x="12963" y="14666"/>
                    <a:pt x="12975" y="14672"/>
                  </a:cubicBezTo>
                  <a:lnTo>
                    <a:pt x="12984" y="14675"/>
                  </a:lnTo>
                  <a:cubicBezTo>
                    <a:pt x="12996" y="14681"/>
                    <a:pt x="13011" y="14687"/>
                    <a:pt x="13023" y="14690"/>
                  </a:cubicBezTo>
                  <a:lnTo>
                    <a:pt x="13038" y="14696"/>
                  </a:lnTo>
                  <a:cubicBezTo>
                    <a:pt x="13053" y="14699"/>
                    <a:pt x="13068" y="14702"/>
                    <a:pt x="13083" y="14708"/>
                  </a:cubicBezTo>
                  <a:cubicBezTo>
                    <a:pt x="13101" y="14712"/>
                    <a:pt x="13117" y="14715"/>
                    <a:pt x="13135" y="14715"/>
                  </a:cubicBezTo>
                  <a:lnTo>
                    <a:pt x="13144" y="14715"/>
                  </a:lnTo>
                  <a:cubicBezTo>
                    <a:pt x="13162" y="14715"/>
                    <a:pt x="13180" y="14718"/>
                    <a:pt x="13198" y="14718"/>
                  </a:cubicBezTo>
                  <a:lnTo>
                    <a:pt x="14330" y="14718"/>
                  </a:lnTo>
                  <a:cubicBezTo>
                    <a:pt x="15266" y="14718"/>
                    <a:pt x="16027" y="13957"/>
                    <a:pt x="16027" y="13021"/>
                  </a:cubicBezTo>
                  <a:lnTo>
                    <a:pt x="16027" y="1698"/>
                  </a:lnTo>
                  <a:cubicBezTo>
                    <a:pt x="16027" y="759"/>
                    <a:pt x="15266" y="1"/>
                    <a:pt x="143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8" name="Google Shape;10447;p82">
            <a:extLst>
              <a:ext uri="{FF2B5EF4-FFF2-40B4-BE49-F238E27FC236}">
                <a16:creationId xmlns:a16="http://schemas.microsoft.com/office/drawing/2014/main" id="{89859477-C2D5-40C4-18A4-9DCE72ECBD2E}"/>
              </a:ext>
            </a:extLst>
          </p:cNvPr>
          <p:cNvSpPr/>
          <p:nvPr/>
        </p:nvSpPr>
        <p:spPr>
          <a:xfrm>
            <a:off x="7824347" y="2865482"/>
            <a:ext cx="290288" cy="375355"/>
          </a:xfrm>
          <a:custGeom>
            <a:avLst/>
            <a:gdLst/>
            <a:ahLst/>
            <a:cxnLst/>
            <a:rect l="l" t="t" r="r" b="b"/>
            <a:pathLst>
              <a:path w="9862" h="12752" extrusionOk="0">
                <a:moveTo>
                  <a:pt x="2395" y="1001"/>
                </a:moveTo>
                <a:lnTo>
                  <a:pt x="5042" y="3552"/>
                </a:lnTo>
                <a:lnTo>
                  <a:pt x="3971" y="4655"/>
                </a:lnTo>
                <a:lnTo>
                  <a:pt x="1356" y="2103"/>
                </a:lnTo>
                <a:lnTo>
                  <a:pt x="2395" y="1001"/>
                </a:lnTo>
                <a:close/>
                <a:moveTo>
                  <a:pt x="5640" y="4151"/>
                </a:moveTo>
                <a:lnTo>
                  <a:pt x="6302" y="4781"/>
                </a:lnTo>
                <a:lnTo>
                  <a:pt x="5231" y="5884"/>
                </a:lnTo>
                <a:lnTo>
                  <a:pt x="4569" y="5254"/>
                </a:lnTo>
                <a:lnTo>
                  <a:pt x="5640" y="4151"/>
                </a:lnTo>
                <a:close/>
                <a:moveTo>
                  <a:pt x="4443" y="8562"/>
                </a:moveTo>
                <a:cubicBezTo>
                  <a:pt x="4664" y="8562"/>
                  <a:pt x="4821" y="8688"/>
                  <a:pt x="4853" y="8845"/>
                </a:cubicBezTo>
                <a:cubicBezTo>
                  <a:pt x="4884" y="8908"/>
                  <a:pt x="4853" y="8877"/>
                  <a:pt x="4884" y="9790"/>
                </a:cubicBezTo>
                <a:lnTo>
                  <a:pt x="4884" y="10200"/>
                </a:lnTo>
                <a:lnTo>
                  <a:pt x="4065" y="10200"/>
                </a:lnTo>
                <a:lnTo>
                  <a:pt x="4065" y="9003"/>
                </a:lnTo>
                <a:cubicBezTo>
                  <a:pt x="4065" y="8751"/>
                  <a:pt x="4254" y="8562"/>
                  <a:pt x="4443" y="8562"/>
                </a:cubicBezTo>
                <a:close/>
                <a:moveTo>
                  <a:pt x="7814" y="10956"/>
                </a:moveTo>
                <a:cubicBezTo>
                  <a:pt x="8035" y="10956"/>
                  <a:pt x="8224" y="11145"/>
                  <a:pt x="8224" y="11366"/>
                </a:cubicBezTo>
                <a:lnTo>
                  <a:pt x="8224" y="11744"/>
                </a:lnTo>
                <a:lnTo>
                  <a:pt x="789" y="11870"/>
                </a:lnTo>
                <a:lnTo>
                  <a:pt x="789" y="11460"/>
                </a:lnTo>
                <a:cubicBezTo>
                  <a:pt x="789" y="11271"/>
                  <a:pt x="915" y="11114"/>
                  <a:pt x="1072" y="11082"/>
                </a:cubicBezTo>
                <a:cubicBezTo>
                  <a:pt x="1104" y="11066"/>
                  <a:pt x="1072" y="11066"/>
                  <a:pt x="1371" y="11066"/>
                </a:cubicBezTo>
                <a:cubicBezTo>
                  <a:pt x="1671" y="11066"/>
                  <a:pt x="2301" y="11066"/>
                  <a:pt x="3656" y="11051"/>
                </a:cubicBezTo>
                <a:cubicBezTo>
                  <a:pt x="3719" y="11051"/>
                  <a:pt x="5357" y="10988"/>
                  <a:pt x="5325" y="10988"/>
                </a:cubicBezTo>
                <a:cubicBezTo>
                  <a:pt x="5483" y="10988"/>
                  <a:pt x="7121" y="10956"/>
                  <a:pt x="7814" y="10956"/>
                </a:cubicBezTo>
                <a:close/>
                <a:moveTo>
                  <a:pt x="2427" y="0"/>
                </a:moveTo>
                <a:cubicBezTo>
                  <a:pt x="2324" y="0"/>
                  <a:pt x="2222" y="40"/>
                  <a:pt x="2143" y="118"/>
                </a:cubicBezTo>
                <a:lnTo>
                  <a:pt x="505" y="1820"/>
                </a:lnTo>
                <a:cubicBezTo>
                  <a:pt x="348" y="1977"/>
                  <a:pt x="348" y="2261"/>
                  <a:pt x="505" y="2418"/>
                </a:cubicBezTo>
                <a:lnTo>
                  <a:pt x="1608" y="3458"/>
                </a:lnTo>
                <a:cubicBezTo>
                  <a:pt x="726" y="4624"/>
                  <a:pt x="505" y="6104"/>
                  <a:pt x="946" y="7396"/>
                </a:cubicBezTo>
                <a:cubicBezTo>
                  <a:pt x="1356" y="8499"/>
                  <a:pt x="2175" y="9412"/>
                  <a:pt x="3277" y="9885"/>
                </a:cubicBezTo>
                <a:lnTo>
                  <a:pt x="3277" y="10263"/>
                </a:lnTo>
                <a:lnTo>
                  <a:pt x="1230" y="10294"/>
                </a:lnTo>
                <a:cubicBezTo>
                  <a:pt x="568" y="10294"/>
                  <a:pt x="1" y="10862"/>
                  <a:pt x="1" y="11555"/>
                </a:cubicBezTo>
                <a:lnTo>
                  <a:pt x="1" y="12374"/>
                </a:lnTo>
                <a:cubicBezTo>
                  <a:pt x="1" y="12594"/>
                  <a:pt x="222" y="12752"/>
                  <a:pt x="442" y="12752"/>
                </a:cubicBezTo>
                <a:lnTo>
                  <a:pt x="8728" y="12657"/>
                </a:lnTo>
                <a:cubicBezTo>
                  <a:pt x="8948" y="12657"/>
                  <a:pt x="9106" y="12437"/>
                  <a:pt x="9106" y="12216"/>
                </a:cubicBezTo>
                <a:lnTo>
                  <a:pt x="9106" y="11397"/>
                </a:lnTo>
                <a:cubicBezTo>
                  <a:pt x="9106" y="10704"/>
                  <a:pt x="8507" y="10168"/>
                  <a:pt x="7846" y="10168"/>
                </a:cubicBezTo>
                <a:lnTo>
                  <a:pt x="5798" y="10200"/>
                </a:lnTo>
                <a:lnTo>
                  <a:pt x="5798" y="10137"/>
                </a:lnTo>
                <a:cubicBezTo>
                  <a:pt x="7153" y="9853"/>
                  <a:pt x="8255" y="8908"/>
                  <a:pt x="8759" y="7680"/>
                </a:cubicBezTo>
                <a:lnTo>
                  <a:pt x="9452" y="7680"/>
                </a:lnTo>
                <a:cubicBezTo>
                  <a:pt x="9704" y="7680"/>
                  <a:pt x="9862" y="7491"/>
                  <a:pt x="9862" y="7270"/>
                </a:cubicBezTo>
                <a:cubicBezTo>
                  <a:pt x="9799" y="6986"/>
                  <a:pt x="9610" y="6797"/>
                  <a:pt x="9389" y="6797"/>
                </a:cubicBezTo>
                <a:lnTo>
                  <a:pt x="6901" y="6829"/>
                </a:lnTo>
                <a:cubicBezTo>
                  <a:pt x="6649" y="6829"/>
                  <a:pt x="6491" y="7018"/>
                  <a:pt x="6491" y="7270"/>
                </a:cubicBezTo>
                <a:cubicBezTo>
                  <a:pt x="6491" y="7491"/>
                  <a:pt x="6712" y="7648"/>
                  <a:pt x="6932" y="7648"/>
                </a:cubicBezTo>
                <a:lnTo>
                  <a:pt x="7751" y="7648"/>
                </a:lnTo>
                <a:cubicBezTo>
                  <a:pt x="7342" y="8436"/>
                  <a:pt x="6586" y="9003"/>
                  <a:pt x="5703" y="9223"/>
                </a:cubicBezTo>
                <a:lnTo>
                  <a:pt x="5703" y="8908"/>
                </a:lnTo>
                <a:cubicBezTo>
                  <a:pt x="5703" y="8341"/>
                  <a:pt x="5357" y="7900"/>
                  <a:pt x="4821" y="7711"/>
                </a:cubicBezTo>
                <a:cubicBezTo>
                  <a:pt x="4709" y="7680"/>
                  <a:pt x="4598" y="7665"/>
                  <a:pt x="4488" y="7665"/>
                </a:cubicBezTo>
                <a:cubicBezTo>
                  <a:pt x="3826" y="7665"/>
                  <a:pt x="3246" y="8205"/>
                  <a:pt x="3246" y="8908"/>
                </a:cubicBezTo>
                <a:cubicBezTo>
                  <a:pt x="1450" y="7932"/>
                  <a:pt x="1041" y="5569"/>
                  <a:pt x="2206" y="4025"/>
                </a:cubicBezTo>
                <a:lnTo>
                  <a:pt x="2206" y="4025"/>
                </a:lnTo>
                <a:lnTo>
                  <a:pt x="5010" y="6734"/>
                </a:lnTo>
                <a:cubicBezTo>
                  <a:pt x="5089" y="6813"/>
                  <a:pt x="5199" y="6853"/>
                  <a:pt x="5310" y="6853"/>
                </a:cubicBezTo>
                <a:cubicBezTo>
                  <a:pt x="5420" y="6853"/>
                  <a:pt x="5530" y="6813"/>
                  <a:pt x="5609" y="6734"/>
                </a:cubicBezTo>
                <a:lnTo>
                  <a:pt x="7216" y="5033"/>
                </a:lnTo>
                <a:cubicBezTo>
                  <a:pt x="7373" y="4876"/>
                  <a:pt x="7373" y="4624"/>
                  <a:pt x="7216" y="4466"/>
                </a:cubicBezTo>
                <a:lnTo>
                  <a:pt x="5955" y="3237"/>
                </a:lnTo>
                <a:lnTo>
                  <a:pt x="2710" y="118"/>
                </a:lnTo>
                <a:cubicBezTo>
                  <a:pt x="2632" y="40"/>
                  <a:pt x="2529" y="0"/>
                  <a:pt x="242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6;p34">
            <a:extLst>
              <a:ext uri="{FF2B5EF4-FFF2-40B4-BE49-F238E27FC236}">
                <a16:creationId xmlns:a16="http://schemas.microsoft.com/office/drawing/2014/main" id="{5ADF282B-6EAE-E241-1202-3086A64902AC}"/>
              </a:ext>
            </a:extLst>
          </p:cNvPr>
          <p:cNvSpPr/>
          <p:nvPr/>
        </p:nvSpPr>
        <p:spPr>
          <a:xfrm>
            <a:off x="4065024" y="1415250"/>
            <a:ext cx="1004100" cy="1004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8" name="Google Shape;458;p37"/>
          <p:cNvSpPr txBox="1">
            <a:spLocks noGrp="1"/>
          </p:cNvSpPr>
          <p:nvPr>
            <p:ph type="title" idx="2"/>
          </p:nvPr>
        </p:nvSpPr>
        <p:spPr>
          <a:xfrm>
            <a:off x="4134748" y="1333456"/>
            <a:ext cx="905594" cy="12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5000" dirty="0">
                <a:solidFill>
                  <a:srgbClr val="000000"/>
                </a:solidFill>
                <a:latin typeface="Humnst777 BlkCn BT" panose="020B0803030504020204" pitchFamily="34" charset="0"/>
              </a:rPr>
              <a:t>04</a:t>
            </a:r>
            <a:endParaRPr sz="5000" dirty="0">
              <a:solidFill>
                <a:srgbClr val="000000"/>
              </a:solidFill>
              <a:latin typeface="Humnst777 BlkCn BT" panose="020B0803030504020204" pitchFamily="34" charset="0"/>
            </a:endParaRPr>
          </a:p>
        </p:txBody>
      </p:sp>
      <p:sp>
        <p:nvSpPr>
          <p:cNvPr id="460" name="Google Shape;460;p37"/>
          <p:cNvSpPr txBox="1">
            <a:spLocks noGrp="1"/>
          </p:cNvSpPr>
          <p:nvPr>
            <p:ph type="title"/>
          </p:nvPr>
        </p:nvSpPr>
        <p:spPr>
          <a:xfrm>
            <a:off x="2313687" y="2135701"/>
            <a:ext cx="4506770" cy="11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3000" dirty="0"/>
              <a:t>HASIL DAN PEMBAHASAN</a:t>
            </a:r>
            <a:endParaRPr sz="3000" dirty="0"/>
          </a:p>
        </p:txBody>
      </p:sp>
      <p:sp>
        <p:nvSpPr>
          <p:cNvPr id="461" name="Google Shape;461;p37"/>
          <p:cNvSpPr txBox="1">
            <a:spLocks noGrp="1"/>
          </p:cNvSpPr>
          <p:nvPr>
            <p:ph type="subTitle" idx="1"/>
          </p:nvPr>
        </p:nvSpPr>
        <p:spPr>
          <a:xfrm>
            <a:off x="3088586" y="3075226"/>
            <a:ext cx="2956975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dirty="0" err="1"/>
              <a:t>Efek</a:t>
            </a:r>
            <a:r>
              <a:rPr lang="en" dirty="0"/>
              <a:t> Spasial, Uji Manova, SKATER</a:t>
            </a:r>
            <a:endParaRPr dirty="0"/>
          </a:p>
        </p:txBody>
      </p:sp>
      <p:sp>
        <p:nvSpPr>
          <p:cNvPr id="510" name="Google Shape;510;p37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cxnSp>
        <p:nvCxnSpPr>
          <p:cNvPr id="7" name="Google Shape;662;p43">
            <a:extLst>
              <a:ext uri="{FF2B5EF4-FFF2-40B4-BE49-F238E27FC236}">
                <a16:creationId xmlns:a16="http://schemas.microsoft.com/office/drawing/2014/main" id="{1F47E249-805F-886E-19DD-3C8F62809F87}"/>
              </a:ext>
            </a:extLst>
          </p:cNvPr>
          <p:cNvCxnSpPr>
            <a:cxnSpLocks/>
          </p:cNvCxnSpPr>
          <p:nvPr/>
        </p:nvCxnSpPr>
        <p:spPr>
          <a:xfrm flipH="1">
            <a:off x="2320511" y="2954989"/>
            <a:ext cx="445560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oogle Shape;2115;p75">
            <a:extLst>
              <a:ext uri="{FF2B5EF4-FFF2-40B4-BE49-F238E27FC236}">
                <a16:creationId xmlns:a16="http://schemas.microsoft.com/office/drawing/2014/main" id="{4D81912C-012E-CD86-A8BC-5296D97DC8B1}"/>
              </a:ext>
            </a:extLst>
          </p:cNvPr>
          <p:cNvGrpSpPr/>
          <p:nvPr/>
        </p:nvGrpSpPr>
        <p:grpSpPr>
          <a:xfrm>
            <a:off x="3522785" y="1827712"/>
            <a:ext cx="276649" cy="253133"/>
            <a:chOff x="4854075" y="2527625"/>
            <a:chExt cx="56000" cy="59050"/>
          </a:xfrm>
        </p:grpSpPr>
        <p:sp>
          <p:nvSpPr>
            <p:cNvPr id="4" name="Google Shape;2116;p75">
              <a:extLst>
                <a:ext uri="{FF2B5EF4-FFF2-40B4-BE49-F238E27FC236}">
                  <a16:creationId xmlns:a16="http://schemas.microsoft.com/office/drawing/2014/main" id="{273F6531-A140-DD1C-CEE9-9AD2024E9AE2}"/>
                </a:ext>
              </a:extLst>
            </p:cNvPr>
            <p:cNvSpPr/>
            <p:nvPr/>
          </p:nvSpPr>
          <p:spPr>
            <a:xfrm>
              <a:off x="4872325" y="2527625"/>
              <a:ext cx="37750" cy="59050"/>
            </a:xfrm>
            <a:custGeom>
              <a:avLst/>
              <a:gdLst/>
              <a:ahLst/>
              <a:cxnLst/>
              <a:rect l="l" t="t" r="r" b="b"/>
              <a:pathLst>
                <a:path w="1510" h="2362" extrusionOk="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117;p75">
              <a:extLst>
                <a:ext uri="{FF2B5EF4-FFF2-40B4-BE49-F238E27FC236}">
                  <a16:creationId xmlns:a16="http://schemas.microsoft.com/office/drawing/2014/main" id="{187A26BA-5BF8-FEAC-CDAE-56B3E56D61C7}"/>
                </a:ext>
              </a:extLst>
            </p:cNvPr>
            <p:cNvSpPr/>
            <p:nvPr/>
          </p:nvSpPr>
          <p:spPr>
            <a:xfrm>
              <a:off x="4854075" y="2539100"/>
              <a:ext cx="26075" cy="35875"/>
            </a:xfrm>
            <a:custGeom>
              <a:avLst/>
              <a:gdLst/>
              <a:ahLst/>
              <a:cxnLst/>
              <a:rect l="l" t="t" r="r" b="b"/>
              <a:pathLst>
                <a:path w="1043" h="1435" extrusionOk="0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2115;p75">
            <a:extLst>
              <a:ext uri="{FF2B5EF4-FFF2-40B4-BE49-F238E27FC236}">
                <a16:creationId xmlns:a16="http://schemas.microsoft.com/office/drawing/2014/main" id="{57939F40-65F7-6C1A-058D-9275F27C4D5E}"/>
              </a:ext>
            </a:extLst>
          </p:cNvPr>
          <p:cNvGrpSpPr/>
          <p:nvPr/>
        </p:nvGrpSpPr>
        <p:grpSpPr>
          <a:xfrm rot="10800000">
            <a:off x="5332766" y="1830062"/>
            <a:ext cx="276649" cy="253133"/>
            <a:chOff x="4854075" y="2527625"/>
            <a:chExt cx="56000" cy="59050"/>
          </a:xfrm>
        </p:grpSpPr>
        <p:sp>
          <p:nvSpPr>
            <p:cNvPr id="8" name="Google Shape;2116;p75">
              <a:extLst>
                <a:ext uri="{FF2B5EF4-FFF2-40B4-BE49-F238E27FC236}">
                  <a16:creationId xmlns:a16="http://schemas.microsoft.com/office/drawing/2014/main" id="{8FB99FC0-7753-6739-FAAA-D23AB1B18BED}"/>
                </a:ext>
              </a:extLst>
            </p:cNvPr>
            <p:cNvSpPr/>
            <p:nvPr/>
          </p:nvSpPr>
          <p:spPr>
            <a:xfrm>
              <a:off x="4872325" y="2527625"/>
              <a:ext cx="37750" cy="59050"/>
            </a:xfrm>
            <a:custGeom>
              <a:avLst/>
              <a:gdLst/>
              <a:ahLst/>
              <a:cxnLst/>
              <a:rect l="l" t="t" r="r" b="b"/>
              <a:pathLst>
                <a:path w="1510" h="2362" extrusionOk="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17;p75">
              <a:extLst>
                <a:ext uri="{FF2B5EF4-FFF2-40B4-BE49-F238E27FC236}">
                  <a16:creationId xmlns:a16="http://schemas.microsoft.com/office/drawing/2014/main" id="{EF03979F-5C74-5005-E156-7FC3AEF572CA}"/>
                </a:ext>
              </a:extLst>
            </p:cNvPr>
            <p:cNvSpPr/>
            <p:nvPr/>
          </p:nvSpPr>
          <p:spPr>
            <a:xfrm>
              <a:off x="4854075" y="2539100"/>
              <a:ext cx="26075" cy="35875"/>
            </a:xfrm>
            <a:custGeom>
              <a:avLst/>
              <a:gdLst/>
              <a:ahLst/>
              <a:cxnLst/>
              <a:rect l="l" t="t" r="r" b="b"/>
              <a:pathLst>
                <a:path w="1043" h="1435" extrusionOk="0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29949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0"/>
          <p:cNvSpPr txBox="1">
            <a:spLocks noGrp="1"/>
          </p:cNvSpPr>
          <p:nvPr>
            <p:ph type="title" idx="7"/>
          </p:nvPr>
        </p:nvSpPr>
        <p:spPr>
          <a:xfrm>
            <a:off x="350039" y="187769"/>
            <a:ext cx="683550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2700" dirty="0"/>
              <a:t>Uji Efek Spasial Pelayanan Pendidikan</a:t>
            </a:r>
            <a:endParaRPr sz="2700" dirty="0"/>
          </a:p>
        </p:txBody>
      </p:sp>
      <p:sp>
        <p:nvSpPr>
          <p:cNvPr id="571" name="Google Shape;571;p40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0765EBB-04E9-BE95-B527-0F6FD34F89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8312476"/>
                  </p:ext>
                </p:extLst>
              </p:nvPr>
            </p:nvGraphicFramePr>
            <p:xfrm>
              <a:off x="808658" y="1038614"/>
              <a:ext cx="3497210" cy="3249698"/>
            </p:xfrm>
            <a:graphic>
              <a:graphicData uri="http://schemas.openxmlformats.org/drawingml/2006/table">
                <a:tbl>
                  <a:tblPr firstRow="1" firstCol="1" bandRow="1">
                    <a:tableStyleId>{A191B7C5-85E6-4D0D-8F8E-FCB3281AEB71}</a:tableStyleId>
                  </a:tblPr>
                  <a:tblGrid>
                    <a:gridCol w="797482">
                      <a:extLst>
                        <a:ext uri="{9D8B030D-6E8A-4147-A177-3AD203B41FA5}">
                          <a16:colId xmlns:a16="http://schemas.microsoft.com/office/drawing/2014/main" val="3739630060"/>
                        </a:ext>
                      </a:extLst>
                    </a:gridCol>
                    <a:gridCol w="775784">
                      <a:extLst>
                        <a:ext uri="{9D8B030D-6E8A-4147-A177-3AD203B41FA5}">
                          <a16:colId xmlns:a16="http://schemas.microsoft.com/office/drawing/2014/main" val="1796549680"/>
                        </a:ext>
                      </a:extLst>
                    </a:gridCol>
                    <a:gridCol w="887498">
                      <a:extLst>
                        <a:ext uri="{9D8B030D-6E8A-4147-A177-3AD203B41FA5}">
                          <a16:colId xmlns:a16="http://schemas.microsoft.com/office/drawing/2014/main" val="3335486495"/>
                        </a:ext>
                      </a:extLst>
                    </a:gridCol>
                    <a:gridCol w="1036446">
                      <a:extLst>
                        <a:ext uri="{9D8B030D-6E8A-4147-A177-3AD203B41FA5}">
                          <a16:colId xmlns:a16="http://schemas.microsoft.com/office/drawing/2014/main" val="2364883311"/>
                        </a:ext>
                      </a:extLst>
                    </a:gridCol>
                  </a:tblGrid>
                  <a:tr h="36933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kern="100" dirty="0" err="1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Variabel</a:t>
                          </a:r>
                          <a:endParaRPr lang="en-US" sz="1400" b="1" kern="100" dirty="0">
                            <a:effectLst/>
                            <a:latin typeface="Lato" panose="020F0502020204030203" pitchFamily="34" charset="0"/>
                            <a:ea typeface="Lato" panose="020F0502020204030203" pitchFamily="34" charset="0"/>
                            <a:cs typeface="Lato" panose="020F0502020204030203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P-value</a:t>
                          </a:r>
                        </a:p>
                      </a:txBody>
                      <a:tcPr marL="68580" marR="68580" marT="0" marB="0"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Moran’s I</a:t>
                          </a:r>
                        </a:p>
                      </a:txBody>
                      <a:tcPr marL="68580" marR="68580" marT="0" marB="0"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Keputusan</a:t>
                          </a:r>
                        </a:p>
                      </a:txBody>
                      <a:tcPr marL="68580" marR="68580" marT="0" marB="0"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8321788"/>
                      </a:ext>
                    </a:extLst>
                  </a:tr>
                  <a:tr h="31484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kern="100" dirty="0">
                            <a:effectLst/>
                            <a:latin typeface="Lato" panose="020F0502020204030203" pitchFamily="34" charset="0"/>
                            <a:ea typeface="Lato" panose="020F0502020204030203" pitchFamily="34" charset="0"/>
                            <a:cs typeface="Lato" panose="020F050202020403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0,000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0,2032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Tolak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1400" kern="100">
                            <a:effectLst/>
                            <a:latin typeface="Lato" panose="020F0502020204030203" pitchFamily="34" charset="0"/>
                            <a:ea typeface="Lato" panose="020F0502020204030203" pitchFamily="34" charset="0"/>
                            <a:cs typeface="Lato" panose="020F0502020204030203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31590327"/>
                      </a:ext>
                    </a:extLst>
                  </a:tr>
                  <a:tr h="31484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kern="100">
                            <a:effectLst/>
                            <a:latin typeface="Lato" panose="020F0502020204030203" pitchFamily="34" charset="0"/>
                            <a:ea typeface="Lato" panose="020F0502020204030203" pitchFamily="34" charset="0"/>
                            <a:cs typeface="Lato" panose="020F050202020403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0,000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0,2702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Tolak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1400" kern="100">
                            <a:effectLst/>
                            <a:latin typeface="Lato" panose="020F0502020204030203" pitchFamily="34" charset="0"/>
                            <a:ea typeface="Lato" panose="020F0502020204030203" pitchFamily="34" charset="0"/>
                            <a:cs typeface="Lato" panose="020F0502020204030203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82469371"/>
                      </a:ext>
                    </a:extLst>
                  </a:tr>
                  <a:tr h="31484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kern="100">
                            <a:effectLst/>
                            <a:latin typeface="Lato" panose="020F0502020204030203" pitchFamily="34" charset="0"/>
                            <a:ea typeface="Lato" panose="020F0502020204030203" pitchFamily="34" charset="0"/>
                            <a:cs typeface="Lato" panose="020F050202020403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0,000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0,1701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Tolak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1400" kern="100">
                            <a:effectLst/>
                            <a:latin typeface="Lato" panose="020F0502020204030203" pitchFamily="34" charset="0"/>
                            <a:ea typeface="Lato" panose="020F0502020204030203" pitchFamily="34" charset="0"/>
                            <a:cs typeface="Lato" panose="020F0502020204030203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94404185"/>
                      </a:ext>
                    </a:extLst>
                  </a:tr>
                  <a:tr h="31484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kern="100">
                            <a:effectLst/>
                            <a:latin typeface="Lato" panose="020F0502020204030203" pitchFamily="34" charset="0"/>
                            <a:ea typeface="Lato" panose="020F0502020204030203" pitchFamily="34" charset="0"/>
                            <a:cs typeface="Lato" panose="020F050202020403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0,000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0,2536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Tolak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1400" kern="100">
                            <a:effectLst/>
                            <a:latin typeface="Lato" panose="020F0502020204030203" pitchFamily="34" charset="0"/>
                            <a:ea typeface="Lato" panose="020F0502020204030203" pitchFamily="34" charset="0"/>
                            <a:cs typeface="Lato" panose="020F0502020204030203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91811757"/>
                      </a:ext>
                    </a:extLst>
                  </a:tr>
                  <a:tr h="31484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kern="100">
                            <a:effectLst/>
                            <a:latin typeface="Lato" panose="020F0502020204030203" pitchFamily="34" charset="0"/>
                            <a:ea typeface="Lato" panose="020F0502020204030203" pitchFamily="34" charset="0"/>
                            <a:cs typeface="Lato" panose="020F050202020403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0,000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0,3910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Tolak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1400" kern="100" dirty="0">
                            <a:effectLst/>
                            <a:latin typeface="Lato" panose="020F0502020204030203" pitchFamily="34" charset="0"/>
                            <a:ea typeface="Lato" panose="020F0502020204030203" pitchFamily="34" charset="0"/>
                            <a:cs typeface="Lato" panose="020F0502020204030203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08658885"/>
                      </a:ext>
                    </a:extLst>
                  </a:tr>
                  <a:tr h="31484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kern="100">
                            <a:effectLst/>
                            <a:latin typeface="Lato" panose="020F0502020204030203" pitchFamily="34" charset="0"/>
                            <a:ea typeface="Lato" panose="020F0502020204030203" pitchFamily="34" charset="0"/>
                            <a:cs typeface="Lato" panose="020F050202020403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0,016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0,0832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Tolak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1400" kern="100">
                            <a:effectLst/>
                            <a:latin typeface="Lato" panose="020F0502020204030203" pitchFamily="34" charset="0"/>
                            <a:ea typeface="Lato" panose="020F0502020204030203" pitchFamily="34" charset="0"/>
                            <a:cs typeface="Lato" panose="020F0502020204030203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60028208"/>
                      </a:ext>
                    </a:extLst>
                  </a:tr>
                  <a:tr h="31484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kern="100">
                            <a:effectLst/>
                            <a:latin typeface="Lato" panose="020F0502020204030203" pitchFamily="34" charset="0"/>
                            <a:ea typeface="Lato" panose="020F0502020204030203" pitchFamily="34" charset="0"/>
                            <a:cs typeface="Lato" panose="020F050202020403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0,000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0,1282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Tolak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1400" kern="100">
                            <a:effectLst/>
                            <a:latin typeface="Lato" panose="020F0502020204030203" pitchFamily="34" charset="0"/>
                            <a:ea typeface="Lato" panose="020F0502020204030203" pitchFamily="34" charset="0"/>
                            <a:cs typeface="Lato" panose="020F0502020204030203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59711506"/>
                      </a:ext>
                    </a:extLst>
                  </a:tr>
                  <a:tr h="31484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kern="100" dirty="0">
                            <a:effectLst/>
                            <a:latin typeface="Lato" panose="020F0502020204030203" pitchFamily="34" charset="0"/>
                            <a:ea typeface="Lato" panose="020F0502020204030203" pitchFamily="34" charset="0"/>
                            <a:cs typeface="Lato" panose="020F0502020204030203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0,999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-0,1489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 err="1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Terima</a:t>
                          </a: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1400" kern="100" dirty="0">
                            <a:effectLst/>
                            <a:latin typeface="Lato" panose="020F0502020204030203" pitchFamily="34" charset="0"/>
                            <a:ea typeface="Lato" panose="020F0502020204030203" pitchFamily="34" charset="0"/>
                            <a:cs typeface="Lato" panose="020F0502020204030203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1624538"/>
                      </a:ext>
                    </a:extLst>
                  </a:tr>
                  <a:tr h="31484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kern="100" dirty="0">
                            <a:effectLst/>
                            <a:latin typeface="Lato" panose="020F0502020204030203" pitchFamily="34" charset="0"/>
                            <a:ea typeface="Lato" panose="020F0502020204030203" pitchFamily="34" charset="0"/>
                            <a:cs typeface="Lato" panose="020F0502020204030203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0,999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-0,1287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 err="1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Terima</a:t>
                          </a: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1400" kern="100" dirty="0">
                            <a:effectLst/>
                            <a:latin typeface="Lato" panose="020F0502020204030203" pitchFamily="34" charset="0"/>
                            <a:ea typeface="Lato" panose="020F0502020204030203" pitchFamily="34" charset="0"/>
                            <a:cs typeface="Lato" panose="020F0502020204030203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1680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0765EBB-04E9-BE95-B527-0F6FD34F89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8312476"/>
                  </p:ext>
                </p:extLst>
              </p:nvPr>
            </p:nvGraphicFramePr>
            <p:xfrm>
              <a:off x="808658" y="1038614"/>
              <a:ext cx="3497210" cy="3249698"/>
            </p:xfrm>
            <a:graphic>
              <a:graphicData uri="http://schemas.openxmlformats.org/drawingml/2006/table">
                <a:tbl>
                  <a:tblPr firstRow="1" firstCol="1" bandRow="1">
                    <a:tableStyleId>{A191B7C5-85E6-4D0D-8F8E-FCB3281AEB71}</a:tableStyleId>
                  </a:tblPr>
                  <a:tblGrid>
                    <a:gridCol w="797482">
                      <a:extLst>
                        <a:ext uri="{9D8B030D-6E8A-4147-A177-3AD203B41FA5}">
                          <a16:colId xmlns:a16="http://schemas.microsoft.com/office/drawing/2014/main" val="3739630060"/>
                        </a:ext>
                      </a:extLst>
                    </a:gridCol>
                    <a:gridCol w="775784">
                      <a:extLst>
                        <a:ext uri="{9D8B030D-6E8A-4147-A177-3AD203B41FA5}">
                          <a16:colId xmlns:a16="http://schemas.microsoft.com/office/drawing/2014/main" val="1796549680"/>
                        </a:ext>
                      </a:extLst>
                    </a:gridCol>
                    <a:gridCol w="887498">
                      <a:extLst>
                        <a:ext uri="{9D8B030D-6E8A-4147-A177-3AD203B41FA5}">
                          <a16:colId xmlns:a16="http://schemas.microsoft.com/office/drawing/2014/main" val="3335486495"/>
                        </a:ext>
                      </a:extLst>
                    </a:gridCol>
                    <a:gridCol w="1036446">
                      <a:extLst>
                        <a:ext uri="{9D8B030D-6E8A-4147-A177-3AD203B41FA5}">
                          <a16:colId xmlns:a16="http://schemas.microsoft.com/office/drawing/2014/main" val="2364883311"/>
                        </a:ext>
                      </a:extLst>
                    </a:gridCol>
                  </a:tblGrid>
                  <a:tr h="36933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kern="100" dirty="0" err="1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Variabel</a:t>
                          </a:r>
                          <a:endParaRPr lang="en-US" sz="1400" b="1" kern="100" dirty="0">
                            <a:effectLst/>
                            <a:latin typeface="Lato" panose="020F0502020204030203" pitchFamily="34" charset="0"/>
                            <a:ea typeface="Lato" panose="020F0502020204030203" pitchFamily="34" charset="0"/>
                            <a:cs typeface="Lato" panose="020F0502020204030203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P-value</a:t>
                          </a:r>
                        </a:p>
                      </a:txBody>
                      <a:tcPr marL="68580" marR="68580" marT="0" marB="0"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Moran’s I</a:t>
                          </a:r>
                        </a:p>
                      </a:txBody>
                      <a:tcPr marL="68580" marR="68580" marT="0" marB="0"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Keputusan</a:t>
                          </a:r>
                        </a:p>
                      </a:txBody>
                      <a:tcPr marL="68580" marR="68580" marT="0" marB="0"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8321788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63" t="-119231" r="-339695" b="-828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0,000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0,2032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8824" t="-119231" r="-588" b="-828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1590327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63" t="-215094" r="-339695" b="-7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0,000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0,2702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8824" t="-215094" r="-588" b="-7132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2469371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63" t="-321154" r="-339695" b="-6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0,000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0,1701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8824" t="-321154" r="-588" b="-62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4404185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63" t="-413208" r="-339695" b="-5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0,000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0,2536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8824" t="-413208" r="-588" b="-5150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1811757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63" t="-513208" r="-339695" b="-4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0,000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0,3910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8824" t="-513208" r="-588" b="-4150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8658885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63" t="-625000" r="-339695" b="-3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0,016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0,0832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8824" t="-625000" r="-588" b="-32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0028208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63" t="-711321" r="-339695" b="-21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0,000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0,1282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8824" t="-711321" r="-588" b="-21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9711506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63" t="-826923" r="-339695" b="-12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0,999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-0,1489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8824" t="-826923" r="-588" b="-121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1624538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63" t="-909434" r="-339695" b="-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0,999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-0,1287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8824" t="-909434" r="-588" b="-188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16804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E03B08E-58FF-7929-E52F-49BAE6AA29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1918508"/>
                  </p:ext>
                </p:extLst>
              </p:nvPr>
            </p:nvGraphicFramePr>
            <p:xfrm>
              <a:off x="4305868" y="1038614"/>
              <a:ext cx="3497210" cy="3249698"/>
            </p:xfrm>
            <a:graphic>
              <a:graphicData uri="http://schemas.openxmlformats.org/drawingml/2006/table">
                <a:tbl>
                  <a:tblPr firstRow="1" firstCol="1" bandRow="1">
                    <a:tableStyleId>{A191B7C5-85E6-4D0D-8F8E-FCB3281AEB71}</a:tableStyleId>
                  </a:tblPr>
                  <a:tblGrid>
                    <a:gridCol w="797482">
                      <a:extLst>
                        <a:ext uri="{9D8B030D-6E8A-4147-A177-3AD203B41FA5}">
                          <a16:colId xmlns:a16="http://schemas.microsoft.com/office/drawing/2014/main" val="3739630060"/>
                        </a:ext>
                      </a:extLst>
                    </a:gridCol>
                    <a:gridCol w="775784">
                      <a:extLst>
                        <a:ext uri="{9D8B030D-6E8A-4147-A177-3AD203B41FA5}">
                          <a16:colId xmlns:a16="http://schemas.microsoft.com/office/drawing/2014/main" val="1796549680"/>
                        </a:ext>
                      </a:extLst>
                    </a:gridCol>
                    <a:gridCol w="887498">
                      <a:extLst>
                        <a:ext uri="{9D8B030D-6E8A-4147-A177-3AD203B41FA5}">
                          <a16:colId xmlns:a16="http://schemas.microsoft.com/office/drawing/2014/main" val="3335486495"/>
                        </a:ext>
                      </a:extLst>
                    </a:gridCol>
                    <a:gridCol w="1036446">
                      <a:extLst>
                        <a:ext uri="{9D8B030D-6E8A-4147-A177-3AD203B41FA5}">
                          <a16:colId xmlns:a16="http://schemas.microsoft.com/office/drawing/2014/main" val="2364883311"/>
                        </a:ext>
                      </a:extLst>
                    </a:gridCol>
                  </a:tblGrid>
                  <a:tr h="36933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kern="100" dirty="0" err="1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Variabel</a:t>
                          </a:r>
                          <a:endParaRPr lang="en-US" sz="1400" b="1" kern="100" dirty="0">
                            <a:effectLst/>
                            <a:latin typeface="Lato" panose="020F0502020204030203" pitchFamily="34" charset="0"/>
                            <a:ea typeface="Lato" panose="020F0502020204030203" pitchFamily="34" charset="0"/>
                            <a:cs typeface="Lato" panose="020F0502020204030203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P-value</a:t>
                          </a:r>
                        </a:p>
                      </a:txBody>
                      <a:tcPr marL="68580" marR="68580" marT="0" marB="0"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Moran’s I</a:t>
                          </a:r>
                        </a:p>
                      </a:txBody>
                      <a:tcPr marL="68580" marR="68580" marT="0" marB="0"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Keputusan</a:t>
                          </a:r>
                        </a:p>
                      </a:txBody>
                      <a:tcPr marL="68580" marR="68580" marT="0" marB="0"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8321788"/>
                      </a:ext>
                    </a:extLst>
                  </a:tr>
                  <a:tr h="31484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kern="100" dirty="0">
                            <a:effectLst/>
                            <a:latin typeface="Lato" panose="020F0502020204030203" pitchFamily="34" charset="0"/>
                            <a:ea typeface="Lato" panose="020F0502020204030203" pitchFamily="34" charset="0"/>
                            <a:cs typeface="Lato" panose="020F0502020204030203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0,019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0,0800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Terima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1400" kern="100" dirty="0">
                            <a:effectLst/>
                            <a:latin typeface="Lato" panose="020F0502020204030203" pitchFamily="34" charset="0"/>
                            <a:ea typeface="Lato" panose="020F0502020204030203" pitchFamily="34" charset="0"/>
                            <a:cs typeface="Lato" panose="020F0502020204030203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1590327"/>
                      </a:ext>
                    </a:extLst>
                  </a:tr>
                  <a:tr h="31484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kern="100" dirty="0">
                            <a:effectLst/>
                            <a:latin typeface="Lato" panose="020F0502020204030203" pitchFamily="34" charset="0"/>
                            <a:ea typeface="Lato" panose="020F0502020204030203" pitchFamily="34" charset="0"/>
                            <a:cs typeface="Lato" panose="020F050202020403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0,151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0,0383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Tolak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1400" kern="100">
                            <a:effectLst/>
                            <a:latin typeface="Lato" panose="020F0502020204030203" pitchFamily="34" charset="0"/>
                            <a:ea typeface="Lato" panose="020F0502020204030203" pitchFamily="34" charset="0"/>
                            <a:cs typeface="Lato" panose="020F0502020204030203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82469371"/>
                      </a:ext>
                    </a:extLst>
                  </a:tr>
                  <a:tr h="31484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kern="100" dirty="0">
                            <a:effectLst/>
                            <a:latin typeface="Lato" panose="020F0502020204030203" pitchFamily="34" charset="0"/>
                            <a:ea typeface="Lato" panose="020F0502020204030203" pitchFamily="34" charset="0"/>
                            <a:cs typeface="Lato" panose="020F050202020403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0,023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0,0770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Tolak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1400" kern="100" dirty="0">
                            <a:effectLst/>
                            <a:latin typeface="Lato" panose="020F0502020204030203" pitchFamily="34" charset="0"/>
                            <a:ea typeface="Lato" panose="020F0502020204030203" pitchFamily="34" charset="0"/>
                            <a:cs typeface="Lato" panose="020F0502020204030203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94404185"/>
                      </a:ext>
                    </a:extLst>
                  </a:tr>
                  <a:tr h="31484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kern="100" dirty="0">
                            <a:effectLst/>
                            <a:latin typeface="Lato" panose="020F0502020204030203" pitchFamily="34" charset="0"/>
                            <a:ea typeface="Lato" panose="020F0502020204030203" pitchFamily="34" charset="0"/>
                            <a:cs typeface="Lato" panose="020F0502020204030203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0,469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-0,0003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Terima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1400" kern="100" dirty="0">
                            <a:effectLst/>
                            <a:latin typeface="Lato" panose="020F0502020204030203" pitchFamily="34" charset="0"/>
                            <a:ea typeface="Lato" panose="020F0502020204030203" pitchFamily="34" charset="0"/>
                            <a:cs typeface="Lato" panose="020F0502020204030203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1811757"/>
                      </a:ext>
                    </a:extLst>
                  </a:tr>
                  <a:tr h="31484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kern="100" dirty="0">
                            <a:effectLst/>
                            <a:latin typeface="Lato" panose="020F0502020204030203" pitchFamily="34" charset="0"/>
                            <a:ea typeface="Lato" panose="020F0502020204030203" pitchFamily="34" charset="0"/>
                            <a:cs typeface="Lato" panose="020F050202020403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0,000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0,2955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Tolak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1400" kern="100" dirty="0">
                            <a:effectLst/>
                            <a:latin typeface="Lato" panose="020F0502020204030203" pitchFamily="34" charset="0"/>
                            <a:ea typeface="Lato" panose="020F0502020204030203" pitchFamily="34" charset="0"/>
                            <a:cs typeface="Lato" panose="020F0502020204030203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08658885"/>
                      </a:ext>
                    </a:extLst>
                  </a:tr>
                  <a:tr h="31484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kern="100" dirty="0">
                            <a:effectLst/>
                            <a:latin typeface="Lato" panose="020F0502020204030203" pitchFamily="34" charset="0"/>
                            <a:ea typeface="Lato" panose="020F0502020204030203" pitchFamily="34" charset="0"/>
                            <a:cs typeface="Lato" panose="020F0502020204030203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0,679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-0,0222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Terima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1400" kern="100" dirty="0">
                            <a:effectLst/>
                            <a:latin typeface="Lato" panose="020F0502020204030203" pitchFamily="34" charset="0"/>
                            <a:ea typeface="Lato" panose="020F0502020204030203" pitchFamily="34" charset="0"/>
                            <a:cs typeface="Lato" panose="020F0502020204030203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0028208"/>
                      </a:ext>
                    </a:extLst>
                  </a:tr>
                  <a:tr h="31484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kern="100" dirty="0">
                            <a:effectLst/>
                            <a:latin typeface="Lato" panose="020F0502020204030203" pitchFamily="34" charset="0"/>
                            <a:ea typeface="Lato" panose="020F0502020204030203" pitchFamily="34" charset="0"/>
                            <a:cs typeface="Lato" panose="020F0502020204030203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0,088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0,0512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Terima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1400" kern="100" dirty="0">
                            <a:effectLst/>
                            <a:latin typeface="Lato" panose="020F0502020204030203" pitchFamily="34" charset="0"/>
                            <a:ea typeface="Lato" panose="020F0502020204030203" pitchFamily="34" charset="0"/>
                            <a:cs typeface="Lato" panose="020F0502020204030203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9711506"/>
                      </a:ext>
                    </a:extLst>
                  </a:tr>
                  <a:tr h="31484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kern="100" dirty="0">
                            <a:effectLst/>
                            <a:latin typeface="Lato" panose="020F0502020204030203" pitchFamily="34" charset="0"/>
                            <a:ea typeface="Lato" panose="020F0502020204030203" pitchFamily="34" charset="0"/>
                            <a:cs typeface="Lato" panose="020F0502020204030203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0,207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0,0295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 err="1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Terima</a:t>
                          </a: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1400" kern="100" dirty="0">
                            <a:effectLst/>
                            <a:latin typeface="Lato" panose="020F0502020204030203" pitchFamily="34" charset="0"/>
                            <a:ea typeface="Lato" panose="020F0502020204030203" pitchFamily="34" charset="0"/>
                            <a:cs typeface="Lato" panose="020F0502020204030203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1624538"/>
                      </a:ext>
                    </a:extLst>
                  </a:tr>
                  <a:tr h="31484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b="0" i="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kern="100" dirty="0">
                            <a:effectLst/>
                            <a:latin typeface="Lato" panose="020F0502020204030203" pitchFamily="34" charset="0"/>
                            <a:ea typeface="Lato" panose="020F0502020204030203" pitchFamily="34" charset="0"/>
                            <a:cs typeface="Lato" panose="020F050202020403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0,049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0,0610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Tolak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1400" kern="100" dirty="0">
                            <a:effectLst/>
                            <a:latin typeface="Lato" panose="020F0502020204030203" pitchFamily="34" charset="0"/>
                            <a:ea typeface="Lato" panose="020F0502020204030203" pitchFamily="34" charset="0"/>
                            <a:cs typeface="Lato" panose="020F0502020204030203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41680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E03B08E-58FF-7929-E52F-49BAE6AA29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1918508"/>
                  </p:ext>
                </p:extLst>
              </p:nvPr>
            </p:nvGraphicFramePr>
            <p:xfrm>
              <a:off x="4305868" y="1038614"/>
              <a:ext cx="3497210" cy="3249698"/>
            </p:xfrm>
            <a:graphic>
              <a:graphicData uri="http://schemas.openxmlformats.org/drawingml/2006/table">
                <a:tbl>
                  <a:tblPr firstRow="1" firstCol="1" bandRow="1">
                    <a:tableStyleId>{A191B7C5-85E6-4D0D-8F8E-FCB3281AEB71}</a:tableStyleId>
                  </a:tblPr>
                  <a:tblGrid>
                    <a:gridCol w="797482">
                      <a:extLst>
                        <a:ext uri="{9D8B030D-6E8A-4147-A177-3AD203B41FA5}">
                          <a16:colId xmlns:a16="http://schemas.microsoft.com/office/drawing/2014/main" val="3739630060"/>
                        </a:ext>
                      </a:extLst>
                    </a:gridCol>
                    <a:gridCol w="775784">
                      <a:extLst>
                        <a:ext uri="{9D8B030D-6E8A-4147-A177-3AD203B41FA5}">
                          <a16:colId xmlns:a16="http://schemas.microsoft.com/office/drawing/2014/main" val="1796549680"/>
                        </a:ext>
                      </a:extLst>
                    </a:gridCol>
                    <a:gridCol w="887498">
                      <a:extLst>
                        <a:ext uri="{9D8B030D-6E8A-4147-A177-3AD203B41FA5}">
                          <a16:colId xmlns:a16="http://schemas.microsoft.com/office/drawing/2014/main" val="3335486495"/>
                        </a:ext>
                      </a:extLst>
                    </a:gridCol>
                    <a:gridCol w="1036446">
                      <a:extLst>
                        <a:ext uri="{9D8B030D-6E8A-4147-A177-3AD203B41FA5}">
                          <a16:colId xmlns:a16="http://schemas.microsoft.com/office/drawing/2014/main" val="2364883311"/>
                        </a:ext>
                      </a:extLst>
                    </a:gridCol>
                  </a:tblGrid>
                  <a:tr h="36933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kern="100" dirty="0" err="1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Variabel</a:t>
                          </a:r>
                          <a:endParaRPr lang="en-US" sz="1400" b="1" kern="100" dirty="0">
                            <a:effectLst/>
                            <a:latin typeface="Lato" panose="020F0502020204030203" pitchFamily="34" charset="0"/>
                            <a:ea typeface="Lato" panose="020F0502020204030203" pitchFamily="34" charset="0"/>
                            <a:cs typeface="Lato" panose="020F0502020204030203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P-value</a:t>
                          </a:r>
                        </a:p>
                      </a:txBody>
                      <a:tcPr marL="68580" marR="68580" marT="0" marB="0"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Moran’s I</a:t>
                          </a:r>
                        </a:p>
                      </a:txBody>
                      <a:tcPr marL="68580" marR="68580" marT="0" marB="0"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Keputusan</a:t>
                          </a:r>
                        </a:p>
                      </a:txBody>
                      <a:tcPr marL="68580" marR="68580" marT="0" marB="0"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8321788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763" t="-119231" r="-339695" b="-828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0,019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0,0800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8824" t="-119231" r="-588" b="-828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1590327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763" t="-215094" r="-339695" b="-7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0,151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0,0383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8824" t="-215094" r="-588" b="-7132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2469371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763" t="-321154" r="-339695" b="-6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0,023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0,0770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8824" t="-321154" r="-588" b="-62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4404185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763" t="-413208" r="-339695" b="-5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0,469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-0,0003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8824" t="-413208" r="-588" b="-5150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1811757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763" t="-513208" r="-339695" b="-4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0,000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0,2955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8824" t="-513208" r="-588" b="-4150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8658885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763" t="-625000" r="-339695" b="-3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0,679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-0,0222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8824" t="-625000" r="-588" b="-32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0028208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763" t="-711321" r="-339695" b="-21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0,088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0,0512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8824" t="-711321" r="-588" b="-21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9711506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763" t="-826923" r="-339695" b="-12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0,207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0,0295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8824" t="-826923" r="-588" b="-121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1624538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763" t="-909434" r="-339695" b="-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0,049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0,0610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8824" t="-909434" r="-588" b="-188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16804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87629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0"/>
          <p:cNvSpPr txBox="1">
            <a:spLocks noGrp="1"/>
          </p:cNvSpPr>
          <p:nvPr>
            <p:ph type="title" idx="7"/>
          </p:nvPr>
        </p:nvSpPr>
        <p:spPr>
          <a:xfrm>
            <a:off x="350039" y="187769"/>
            <a:ext cx="683550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2700" dirty="0"/>
              <a:t>Uji Efek Spasial Pelayanan Kesehatan</a:t>
            </a:r>
            <a:endParaRPr sz="2700" dirty="0"/>
          </a:p>
        </p:txBody>
      </p:sp>
      <p:sp>
        <p:nvSpPr>
          <p:cNvPr id="571" name="Google Shape;571;p40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6355CBD2-2592-E1B9-BD25-D79DAA514D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1660832"/>
                  </p:ext>
                </p:extLst>
              </p:nvPr>
            </p:nvGraphicFramePr>
            <p:xfrm>
              <a:off x="2383894" y="1152652"/>
              <a:ext cx="4376211" cy="2838196"/>
            </p:xfrm>
            <a:graphic>
              <a:graphicData uri="http://schemas.openxmlformats.org/drawingml/2006/table">
                <a:tbl>
                  <a:tblPr firstRow="1" firstCol="1" bandRow="1">
                    <a:tableStyleId>{A191B7C5-85E6-4D0D-8F8E-FCB3281AEB71}</a:tableStyleId>
                  </a:tblPr>
                  <a:tblGrid>
                    <a:gridCol w="1156142">
                      <a:extLst>
                        <a:ext uri="{9D8B030D-6E8A-4147-A177-3AD203B41FA5}">
                          <a16:colId xmlns:a16="http://schemas.microsoft.com/office/drawing/2014/main" val="2332163400"/>
                        </a:ext>
                      </a:extLst>
                    </a:gridCol>
                    <a:gridCol w="963451">
                      <a:extLst>
                        <a:ext uri="{9D8B030D-6E8A-4147-A177-3AD203B41FA5}">
                          <a16:colId xmlns:a16="http://schemas.microsoft.com/office/drawing/2014/main" val="4090260231"/>
                        </a:ext>
                      </a:extLst>
                    </a:gridCol>
                    <a:gridCol w="1027682">
                      <a:extLst>
                        <a:ext uri="{9D8B030D-6E8A-4147-A177-3AD203B41FA5}">
                          <a16:colId xmlns:a16="http://schemas.microsoft.com/office/drawing/2014/main" val="3162776937"/>
                        </a:ext>
                      </a:extLst>
                    </a:gridCol>
                    <a:gridCol w="1228936">
                      <a:extLst>
                        <a:ext uri="{9D8B030D-6E8A-4147-A177-3AD203B41FA5}">
                          <a16:colId xmlns:a16="http://schemas.microsoft.com/office/drawing/2014/main" val="3389692739"/>
                        </a:ext>
                      </a:extLst>
                    </a:gridCol>
                  </a:tblGrid>
                  <a:tr h="26510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kern="100" dirty="0" err="1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Variabel</a:t>
                          </a:r>
                          <a:endParaRPr lang="en-US" sz="1400" b="1" kern="100" dirty="0">
                            <a:effectLst/>
                            <a:latin typeface="Lato" panose="020F0502020204030203" pitchFamily="34" charset="0"/>
                            <a:ea typeface="Lato" panose="020F0502020204030203" pitchFamily="34" charset="0"/>
                            <a:cs typeface="Lato" panose="020F0502020204030203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P-value</a:t>
                          </a:r>
                        </a:p>
                      </a:txBody>
                      <a:tcPr marL="68580" marR="68580" marT="0" marB="0"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Moran’s I</a:t>
                          </a:r>
                        </a:p>
                      </a:txBody>
                      <a:tcPr marL="68580" marR="68580" marT="0" marB="0"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Keputusan</a:t>
                          </a:r>
                        </a:p>
                      </a:txBody>
                      <a:tcPr marL="68580" marR="68580" marT="0" marB="0"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0139623"/>
                      </a:ext>
                    </a:extLst>
                  </a:tr>
                  <a:tr h="30146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kern="100">
                            <a:effectLst/>
                            <a:latin typeface="Lato" panose="020F0502020204030203" pitchFamily="34" charset="0"/>
                            <a:ea typeface="Lato" panose="020F0502020204030203" pitchFamily="34" charset="0"/>
                            <a:cs typeface="Lato" panose="020F0502020204030203" pitchFamily="34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0,0012</a:t>
                          </a: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0,1135</a:t>
                          </a: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Tolak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1400" kern="100">
                            <a:effectLst/>
                            <a:latin typeface="Lato" panose="020F0502020204030203" pitchFamily="34" charset="0"/>
                            <a:ea typeface="Lato" panose="020F0502020204030203" pitchFamily="34" charset="0"/>
                            <a:cs typeface="Lato" panose="020F0502020204030203" pitchFamily="34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2579984"/>
                      </a:ext>
                    </a:extLst>
                  </a:tr>
                  <a:tr h="30146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kern="100">
                            <a:effectLst/>
                            <a:latin typeface="Lato" panose="020F0502020204030203" pitchFamily="34" charset="0"/>
                            <a:ea typeface="Lato" panose="020F0502020204030203" pitchFamily="34" charset="0"/>
                            <a:cs typeface="Lato" panose="020F0502020204030203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0,9998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-0,1390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 err="1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Terima</a:t>
                          </a: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1400" kern="100" dirty="0">
                            <a:effectLst/>
                            <a:latin typeface="Lato" panose="020F0502020204030203" pitchFamily="34" charset="0"/>
                            <a:ea typeface="Lato" panose="020F0502020204030203" pitchFamily="34" charset="0"/>
                            <a:cs typeface="Lato" panose="020F0502020204030203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9403535"/>
                      </a:ext>
                    </a:extLst>
                  </a:tr>
                  <a:tr h="30146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kern="100">
                            <a:effectLst/>
                            <a:latin typeface="Lato" panose="020F0502020204030203" pitchFamily="34" charset="0"/>
                            <a:ea typeface="Lato" panose="020F0502020204030203" pitchFamily="34" charset="0"/>
                            <a:cs typeface="Lato" panose="020F0502020204030203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0,3740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0,0009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 err="1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Terima</a:t>
                          </a: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1400" kern="100" dirty="0">
                            <a:effectLst/>
                            <a:latin typeface="Lato" panose="020F0502020204030203" pitchFamily="34" charset="0"/>
                            <a:ea typeface="Lato" panose="020F0502020204030203" pitchFamily="34" charset="0"/>
                            <a:cs typeface="Lato" panose="020F0502020204030203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7843535"/>
                      </a:ext>
                    </a:extLst>
                  </a:tr>
                  <a:tr h="30146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kern="100">
                            <a:effectLst/>
                            <a:latin typeface="Lato" panose="020F0502020204030203" pitchFamily="34" charset="0"/>
                            <a:ea typeface="Lato" panose="020F0502020204030203" pitchFamily="34" charset="0"/>
                            <a:cs typeface="Lato" panose="020F0502020204030203" pitchFamily="34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0,0018</a:t>
                          </a: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0,1092</a:t>
                          </a: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Tolak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1400" kern="100" dirty="0">
                            <a:effectLst/>
                            <a:latin typeface="Lato" panose="020F0502020204030203" pitchFamily="34" charset="0"/>
                            <a:ea typeface="Lato" panose="020F0502020204030203" pitchFamily="34" charset="0"/>
                            <a:cs typeface="Lato" panose="020F0502020204030203" pitchFamily="34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6346274"/>
                      </a:ext>
                    </a:extLst>
                  </a:tr>
                  <a:tr h="30146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kern="100">
                            <a:effectLst/>
                            <a:latin typeface="Lato" panose="020F0502020204030203" pitchFamily="34" charset="0"/>
                            <a:ea typeface="Lato" panose="020F0502020204030203" pitchFamily="34" charset="0"/>
                            <a:cs typeface="Lato" panose="020F0502020204030203" pitchFamily="34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0,0000</a:t>
                          </a: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0,1736</a:t>
                          </a: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Tolak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1400" kern="100" dirty="0">
                            <a:effectLst/>
                            <a:latin typeface="Lato" panose="020F0502020204030203" pitchFamily="34" charset="0"/>
                            <a:ea typeface="Lato" panose="020F0502020204030203" pitchFamily="34" charset="0"/>
                            <a:cs typeface="Lato" panose="020F0502020204030203" pitchFamily="34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6352954"/>
                      </a:ext>
                    </a:extLst>
                  </a:tr>
                  <a:tr h="30146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kern="100">
                            <a:effectLst/>
                            <a:latin typeface="Lato" panose="020F0502020204030203" pitchFamily="34" charset="0"/>
                            <a:ea typeface="Lato" panose="020F0502020204030203" pitchFamily="34" charset="0"/>
                            <a:cs typeface="Lato" panose="020F0502020204030203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0,7677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-0,0317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 err="1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Terima</a:t>
                          </a: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1400" kern="100" dirty="0">
                            <a:effectLst/>
                            <a:latin typeface="Lato" panose="020F0502020204030203" pitchFamily="34" charset="0"/>
                            <a:ea typeface="Lato" panose="020F0502020204030203" pitchFamily="34" charset="0"/>
                            <a:cs typeface="Lato" panose="020F0502020204030203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3944150"/>
                      </a:ext>
                    </a:extLst>
                  </a:tr>
                  <a:tr h="30146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kern="100">
                            <a:effectLst/>
                            <a:latin typeface="Lato" panose="020F0502020204030203" pitchFamily="34" charset="0"/>
                            <a:ea typeface="Lato" panose="020F0502020204030203" pitchFamily="34" charset="0"/>
                            <a:cs typeface="Lato" panose="020F0502020204030203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0,2159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0,0271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 err="1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Terima</a:t>
                          </a: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1400" kern="100" dirty="0">
                            <a:effectLst/>
                            <a:latin typeface="Lato" panose="020F0502020204030203" pitchFamily="34" charset="0"/>
                            <a:ea typeface="Lato" panose="020F0502020204030203" pitchFamily="34" charset="0"/>
                            <a:cs typeface="Lato" panose="020F0502020204030203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6756904"/>
                      </a:ext>
                    </a:extLst>
                  </a:tr>
                  <a:tr h="30146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kern="100">
                            <a:effectLst/>
                            <a:latin typeface="Lato" panose="020F0502020204030203" pitchFamily="34" charset="0"/>
                            <a:ea typeface="Lato" panose="020F0502020204030203" pitchFamily="34" charset="0"/>
                            <a:cs typeface="Lato" panose="020F0502020204030203" pitchFamily="34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0,0007</a:t>
                          </a: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0,1205</a:t>
                          </a: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Tolak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4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1400" kern="100" dirty="0">
                            <a:effectLst/>
                            <a:latin typeface="Lato" panose="020F0502020204030203" pitchFamily="34" charset="0"/>
                            <a:ea typeface="Lato" panose="020F0502020204030203" pitchFamily="34" charset="0"/>
                            <a:cs typeface="Lato" panose="020F0502020204030203" pitchFamily="34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911782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6355CBD2-2592-E1B9-BD25-D79DAA514D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1660832"/>
                  </p:ext>
                </p:extLst>
              </p:nvPr>
            </p:nvGraphicFramePr>
            <p:xfrm>
              <a:off x="2383894" y="1152652"/>
              <a:ext cx="4376211" cy="2838196"/>
            </p:xfrm>
            <a:graphic>
              <a:graphicData uri="http://schemas.openxmlformats.org/drawingml/2006/table">
                <a:tbl>
                  <a:tblPr firstRow="1" firstCol="1" bandRow="1">
                    <a:tableStyleId>{A191B7C5-85E6-4D0D-8F8E-FCB3281AEB71}</a:tableStyleId>
                  </a:tblPr>
                  <a:tblGrid>
                    <a:gridCol w="1156142">
                      <a:extLst>
                        <a:ext uri="{9D8B030D-6E8A-4147-A177-3AD203B41FA5}">
                          <a16:colId xmlns:a16="http://schemas.microsoft.com/office/drawing/2014/main" val="2332163400"/>
                        </a:ext>
                      </a:extLst>
                    </a:gridCol>
                    <a:gridCol w="963451">
                      <a:extLst>
                        <a:ext uri="{9D8B030D-6E8A-4147-A177-3AD203B41FA5}">
                          <a16:colId xmlns:a16="http://schemas.microsoft.com/office/drawing/2014/main" val="4090260231"/>
                        </a:ext>
                      </a:extLst>
                    </a:gridCol>
                    <a:gridCol w="1027682">
                      <a:extLst>
                        <a:ext uri="{9D8B030D-6E8A-4147-A177-3AD203B41FA5}">
                          <a16:colId xmlns:a16="http://schemas.microsoft.com/office/drawing/2014/main" val="3162776937"/>
                        </a:ext>
                      </a:extLst>
                    </a:gridCol>
                    <a:gridCol w="1228936">
                      <a:extLst>
                        <a:ext uri="{9D8B030D-6E8A-4147-A177-3AD203B41FA5}">
                          <a16:colId xmlns:a16="http://schemas.microsoft.com/office/drawing/2014/main" val="3389692739"/>
                        </a:ext>
                      </a:extLst>
                    </a:gridCol>
                  </a:tblGrid>
                  <a:tr h="27787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kern="100" dirty="0" err="1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Variabel</a:t>
                          </a:r>
                          <a:endParaRPr lang="en-US" sz="1400" b="1" kern="100" dirty="0">
                            <a:effectLst/>
                            <a:latin typeface="Lato" panose="020F0502020204030203" pitchFamily="34" charset="0"/>
                            <a:ea typeface="Lato" panose="020F0502020204030203" pitchFamily="34" charset="0"/>
                            <a:cs typeface="Lato" panose="020F0502020204030203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P-value</a:t>
                          </a:r>
                        </a:p>
                      </a:txBody>
                      <a:tcPr marL="68580" marR="68580" marT="0" marB="0"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Moran’s I</a:t>
                          </a:r>
                        </a:p>
                      </a:txBody>
                      <a:tcPr marL="68580" marR="68580" marT="0" marB="0"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Keputusan</a:t>
                          </a:r>
                        </a:p>
                      </a:txBody>
                      <a:tcPr marL="68580" marR="68580" marT="0" marB="0"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0139623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6" t="-90385" r="-278947" b="-7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0,0012</a:t>
                          </a: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0,1135</a:t>
                          </a: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55941" t="-90385" r="-990" b="-72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2579984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6" t="-186792" r="-278947" b="-6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0,9998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-0,1390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55941" t="-186792" r="-990" b="-6132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9403535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6" t="-292308" r="-278947" b="-5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0,3740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0,0009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55941" t="-292308" r="-990" b="-5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7843535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6" t="-384906" r="-278947" b="-4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0,0018</a:t>
                          </a: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0,1092</a:t>
                          </a: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55941" t="-384906" r="-990" b="-4150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6346274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6" t="-494231" r="-278947" b="-3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0,0000</a:t>
                          </a: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0,1736</a:t>
                          </a: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55941" t="-494231" r="-990" b="-32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6352954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6" t="-583019" r="-278947" b="-21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0,7677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-0,0317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55941" t="-583019" r="-990" b="-21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3944150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6" t="-696154" r="-278947" b="-12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0,2159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0,0271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55941" t="-696154" r="-990" b="-121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6756904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6" t="-781132" r="-278947" b="-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0,0007</a:t>
                          </a: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Lato" panose="020F0502020204030203" pitchFamily="34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a:t>0,1205</a:t>
                          </a: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55941" t="-781132" r="-990" b="-188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11782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94602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0"/>
          <p:cNvSpPr txBox="1">
            <a:spLocks noGrp="1"/>
          </p:cNvSpPr>
          <p:nvPr>
            <p:ph type="title" idx="7"/>
          </p:nvPr>
        </p:nvSpPr>
        <p:spPr>
          <a:xfrm>
            <a:off x="350039" y="187769"/>
            <a:ext cx="683550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2700" dirty="0"/>
              <a:t>Analisis MANOVA</a:t>
            </a:r>
            <a:endParaRPr sz="2700" dirty="0"/>
          </a:p>
        </p:txBody>
      </p:sp>
      <p:sp>
        <p:nvSpPr>
          <p:cNvPr id="571" name="Google Shape;571;p40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A0B1063-C721-049E-B222-5D0E7BC1C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002535"/>
              </p:ext>
            </p:extLst>
          </p:nvPr>
        </p:nvGraphicFramePr>
        <p:xfrm>
          <a:off x="756052" y="1314298"/>
          <a:ext cx="3624338" cy="1371915"/>
        </p:xfrm>
        <a:graphic>
          <a:graphicData uri="http://schemas.openxmlformats.org/drawingml/2006/table">
            <a:tbl>
              <a:tblPr firstRow="1" firstCol="1" bandRow="1">
                <a:tableStyleId>{A191B7C5-85E6-4D0D-8F8E-FCB3281AEB71}</a:tableStyleId>
              </a:tblPr>
              <a:tblGrid>
                <a:gridCol w="958966">
                  <a:extLst>
                    <a:ext uri="{9D8B030D-6E8A-4147-A177-3AD203B41FA5}">
                      <a16:colId xmlns:a16="http://schemas.microsoft.com/office/drawing/2014/main" val="3994938464"/>
                    </a:ext>
                  </a:extLst>
                </a:gridCol>
                <a:gridCol w="1321609">
                  <a:extLst>
                    <a:ext uri="{9D8B030D-6E8A-4147-A177-3AD203B41FA5}">
                      <a16:colId xmlns:a16="http://schemas.microsoft.com/office/drawing/2014/main" val="2886421765"/>
                    </a:ext>
                  </a:extLst>
                </a:gridCol>
                <a:gridCol w="1343763">
                  <a:extLst>
                    <a:ext uri="{9D8B030D-6E8A-4147-A177-3AD203B41FA5}">
                      <a16:colId xmlns:a16="http://schemas.microsoft.com/office/drawing/2014/main" val="2951143309"/>
                    </a:ext>
                  </a:extLst>
                </a:gridCol>
              </a:tblGrid>
              <a:tr h="3848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Metode</a:t>
                      </a:r>
                      <a:endParaRPr lang="en-US" sz="1400" b="1" kern="100" dirty="0"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Wilks’ Lambda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Nilai </a:t>
                      </a:r>
                      <a:r>
                        <a:rPr lang="en-US" sz="1400" b="1" kern="100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Signifikasi</a:t>
                      </a:r>
                      <a:endParaRPr lang="en-US" sz="1400" b="1" kern="100" dirty="0"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260671"/>
                  </a:ext>
                </a:extLst>
              </a:tr>
              <a:tr h="3290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 Cluster</a:t>
                      </a:r>
                    </a:p>
                  </a:txBody>
                  <a:tcPr marL="68580" marR="68580" marT="0" marB="0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0,5421</a:t>
                      </a:r>
                    </a:p>
                  </a:txBody>
                  <a:tcPr marL="68580" marR="68580" marT="0" marB="0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0,0000</a:t>
                      </a:r>
                    </a:p>
                  </a:txBody>
                  <a:tcPr marL="68580" marR="68580" marT="0" marB="0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893110"/>
                  </a:ext>
                </a:extLst>
              </a:tr>
              <a:tr h="3290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4 Cluster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0,7712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0,0000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4560381"/>
                  </a:ext>
                </a:extLst>
              </a:tr>
              <a:tr h="3290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5 Cluster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0,8305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0,0000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599232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C2CFDD-87C7-691B-46AA-44414BA99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334665"/>
              </p:ext>
            </p:extLst>
          </p:nvPr>
        </p:nvGraphicFramePr>
        <p:xfrm>
          <a:off x="4059667" y="2995246"/>
          <a:ext cx="3624338" cy="1371915"/>
        </p:xfrm>
        <a:graphic>
          <a:graphicData uri="http://schemas.openxmlformats.org/drawingml/2006/table">
            <a:tbl>
              <a:tblPr firstRow="1" firstCol="1" bandRow="1">
                <a:tableStyleId>{A191B7C5-85E6-4D0D-8F8E-FCB3281AEB71}</a:tableStyleId>
              </a:tblPr>
              <a:tblGrid>
                <a:gridCol w="958966">
                  <a:extLst>
                    <a:ext uri="{9D8B030D-6E8A-4147-A177-3AD203B41FA5}">
                      <a16:colId xmlns:a16="http://schemas.microsoft.com/office/drawing/2014/main" val="3994938464"/>
                    </a:ext>
                  </a:extLst>
                </a:gridCol>
                <a:gridCol w="1321609">
                  <a:extLst>
                    <a:ext uri="{9D8B030D-6E8A-4147-A177-3AD203B41FA5}">
                      <a16:colId xmlns:a16="http://schemas.microsoft.com/office/drawing/2014/main" val="2886421765"/>
                    </a:ext>
                  </a:extLst>
                </a:gridCol>
                <a:gridCol w="1343763">
                  <a:extLst>
                    <a:ext uri="{9D8B030D-6E8A-4147-A177-3AD203B41FA5}">
                      <a16:colId xmlns:a16="http://schemas.microsoft.com/office/drawing/2014/main" val="2951143309"/>
                    </a:ext>
                  </a:extLst>
                </a:gridCol>
              </a:tblGrid>
              <a:tr h="3848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Metode</a:t>
                      </a:r>
                      <a:endParaRPr lang="en-US" sz="1400" b="1" kern="100" dirty="0"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Wilks’ Lambda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Nilai </a:t>
                      </a:r>
                      <a:r>
                        <a:rPr lang="en-US" sz="1400" b="1" kern="100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Signifikasi</a:t>
                      </a:r>
                      <a:endParaRPr lang="en-US" sz="1400" b="1" kern="100" dirty="0"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260671"/>
                  </a:ext>
                </a:extLst>
              </a:tr>
              <a:tr h="3290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 Cluster</a:t>
                      </a:r>
                    </a:p>
                  </a:txBody>
                  <a:tcPr marL="68580" marR="68580" marT="0" marB="0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0,3004</a:t>
                      </a:r>
                    </a:p>
                  </a:txBody>
                  <a:tcPr marL="68580" marR="68580" marT="0" marB="0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0,0000</a:t>
                      </a:r>
                    </a:p>
                  </a:txBody>
                  <a:tcPr marL="68580" marR="68580" marT="0" marB="0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893110"/>
                  </a:ext>
                </a:extLst>
              </a:tr>
              <a:tr h="3290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4 Cluster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0,8408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0,0000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4560381"/>
                  </a:ext>
                </a:extLst>
              </a:tr>
              <a:tr h="3290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5 Cluster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0,4795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0,0000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5992322"/>
                  </a:ext>
                </a:extLst>
              </a:tr>
            </a:tbl>
          </a:graphicData>
        </a:graphic>
      </p:graphicFrame>
      <p:sp>
        <p:nvSpPr>
          <p:cNvPr id="6" name="Google Shape;1204;p54">
            <a:extLst>
              <a:ext uri="{FF2B5EF4-FFF2-40B4-BE49-F238E27FC236}">
                <a16:creationId xmlns:a16="http://schemas.microsoft.com/office/drawing/2014/main" id="{0FF64EE0-692D-B84E-2650-6B9104E15A5D}"/>
              </a:ext>
            </a:extLst>
          </p:cNvPr>
          <p:cNvSpPr txBox="1"/>
          <p:nvPr/>
        </p:nvSpPr>
        <p:spPr>
          <a:xfrm>
            <a:off x="667949" y="898041"/>
            <a:ext cx="2293616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600" b="1" dirty="0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Pelayanan Pendidikan</a:t>
            </a:r>
            <a:endParaRPr sz="1600" b="1" dirty="0">
              <a:solidFill>
                <a:srgbClr val="000000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8" name="Google Shape;1204;p54">
            <a:extLst>
              <a:ext uri="{FF2B5EF4-FFF2-40B4-BE49-F238E27FC236}">
                <a16:creationId xmlns:a16="http://schemas.microsoft.com/office/drawing/2014/main" id="{70FBDF6B-1D94-31E8-26A2-5D3CC7E82693}"/>
              </a:ext>
            </a:extLst>
          </p:cNvPr>
          <p:cNvSpPr txBox="1"/>
          <p:nvPr/>
        </p:nvSpPr>
        <p:spPr>
          <a:xfrm>
            <a:off x="5430666" y="2592222"/>
            <a:ext cx="2293616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600" b="1" dirty="0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Pelayanan Kesehatan</a:t>
            </a:r>
            <a:endParaRPr sz="1600" b="1" dirty="0">
              <a:solidFill>
                <a:srgbClr val="000000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  <p:extLst>
      <p:ext uri="{BB962C8B-B14F-4D97-AF65-F5344CB8AC3E}">
        <p14:creationId xmlns:p14="http://schemas.microsoft.com/office/powerpoint/2010/main" val="195676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0"/>
          <p:cNvSpPr txBox="1">
            <a:spLocks noGrp="1"/>
          </p:cNvSpPr>
          <p:nvPr>
            <p:ph type="title" idx="7"/>
          </p:nvPr>
        </p:nvSpPr>
        <p:spPr>
          <a:xfrm>
            <a:off x="350039" y="187769"/>
            <a:ext cx="683550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2700" dirty="0"/>
              <a:t>SKATER Pelayanan Pendidikan</a:t>
            </a:r>
            <a:endParaRPr sz="2700" dirty="0"/>
          </a:p>
        </p:txBody>
      </p:sp>
      <p:sp>
        <p:nvSpPr>
          <p:cNvPr id="571" name="Google Shape;571;p40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" name="Gambar 1" descr="Sebuah gambar berisi gambar&#10;&#10;Deskripsi dibuat secara otomatis">
            <a:extLst>
              <a:ext uri="{FF2B5EF4-FFF2-40B4-BE49-F238E27FC236}">
                <a16:creationId xmlns:a16="http://schemas.microsoft.com/office/drawing/2014/main" id="{0248E707-6B92-468B-F78D-93018400C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168" y="1094422"/>
            <a:ext cx="2442845" cy="2954655"/>
          </a:xfrm>
          <a:prstGeom prst="rect">
            <a:avLst/>
          </a:prstGeom>
        </p:spPr>
      </p:pic>
      <p:pic>
        <p:nvPicPr>
          <p:cNvPr id="4" name="Gambar 1" descr="Sebuah gambar berisi teks, peta&#10;&#10;Deskripsi dibuat secara otomatis">
            <a:extLst>
              <a:ext uri="{FF2B5EF4-FFF2-40B4-BE49-F238E27FC236}">
                <a16:creationId xmlns:a16="http://schemas.microsoft.com/office/drawing/2014/main" id="{7ADF347E-8381-063C-728E-4989EA30F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196" y="1094422"/>
            <a:ext cx="2419350" cy="2961005"/>
          </a:xfrm>
          <a:prstGeom prst="rect">
            <a:avLst/>
          </a:prstGeom>
        </p:spPr>
      </p:pic>
      <p:sp>
        <p:nvSpPr>
          <p:cNvPr id="7" name="Google Shape;1204;p54">
            <a:extLst>
              <a:ext uri="{FF2B5EF4-FFF2-40B4-BE49-F238E27FC236}">
                <a16:creationId xmlns:a16="http://schemas.microsoft.com/office/drawing/2014/main" id="{98527456-D235-5761-8531-E18ECB5C0940}"/>
              </a:ext>
            </a:extLst>
          </p:cNvPr>
          <p:cNvSpPr txBox="1"/>
          <p:nvPr/>
        </p:nvSpPr>
        <p:spPr>
          <a:xfrm>
            <a:off x="866433" y="4051119"/>
            <a:ext cx="2948314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600" b="1" dirty="0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MST Pelayanan Pendidikan</a:t>
            </a:r>
            <a:endParaRPr sz="1600" b="1" dirty="0">
              <a:solidFill>
                <a:srgbClr val="000000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9" name="Google Shape;1204;p54">
            <a:extLst>
              <a:ext uri="{FF2B5EF4-FFF2-40B4-BE49-F238E27FC236}">
                <a16:creationId xmlns:a16="http://schemas.microsoft.com/office/drawing/2014/main" id="{064EC81F-5CFB-96C1-3331-998E36C60F7D}"/>
              </a:ext>
            </a:extLst>
          </p:cNvPr>
          <p:cNvSpPr txBox="1"/>
          <p:nvPr/>
        </p:nvSpPr>
        <p:spPr>
          <a:xfrm>
            <a:off x="4728844" y="4151630"/>
            <a:ext cx="2494053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600" b="1" dirty="0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Partisi MST Pelayanan Pendidikan 3 </a:t>
            </a:r>
            <a:r>
              <a:rPr lang="en" sz="1600" b="1" i="1" dirty="0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Cluster</a:t>
            </a:r>
            <a:endParaRPr sz="1600" b="1" i="1" dirty="0">
              <a:solidFill>
                <a:srgbClr val="000000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  <p:extLst>
      <p:ext uri="{BB962C8B-B14F-4D97-AF65-F5344CB8AC3E}">
        <p14:creationId xmlns:p14="http://schemas.microsoft.com/office/powerpoint/2010/main" val="2051414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0"/>
          <p:cNvSpPr txBox="1">
            <a:spLocks noGrp="1"/>
          </p:cNvSpPr>
          <p:nvPr>
            <p:ph type="title" idx="7"/>
          </p:nvPr>
        </p:nvSpPr>
        <p:spPr>
          <a:xfrm>
            <a:off x="350039" y="187769"/>
            <a:ext cx="683550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2700" dirty="0"/>
              <a:t>SKATER Pelayanan Kesehatan</a:t>
            </a:r>
            <a:endParaRPr sz="2700" dirty="0"/>
          </a:p>
        </p:txBody>
      </p:sp>
      <p:sp>
        <p:nvSpPr>
          <p:cNvPr id="571" name="Google Shape;571;p40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7" name="Google Shape;1204;p54">
            <a:extLst>
              <a:ext uri="{FF2B5EF4-FFF2-40B4-BE49-F238E27FC236}">
                <a16:creationId xmlns:a16="http://schemas.microsoft.com/office/drawing/2014/main" id="{98527456-D235-5761-8531-E18ECB5C0940}"/>
              </a:ext>
            </a:extLst>
          </p:cNvPr>
          <p:cNvSpPr txBox="1"/>
          <p:nvPr/>
        </p:nvSpPr>
        <p:spPr>
          <a:xfrm>
            <a:off x="866433" y="4051119"/>
            <a:ext cx="2948314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600" b="1" dirty="0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MST Pelayanan Kesehatan</a:t>
            </a:r>
            <a:endParaRPr sz="1600" b="1" dirty="0">
              <a:solidFill>
                <a:srgbClr val="000000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9" name="Google Shape;1204;p54">
            <a:extLst>
              <a:ext uri="{FF2B5EF4-FFF2-40B4-BE49-F238E27FC236}">
                <a16:creationId xmlns:a16="http://schemas.microsoft.com/office/drawing/2014/main" id="{064EC81F-5CFB-96C1-3331-998E36C60F7D}"/>
              </a:ext>
            </a:extLst>
          </p:cNvPr>
          <p:cNvSpPr txBox="1"/>
          <p:nvPr/>
        </p:nvSpPr>
        <p:spPr>
          <a:xfrm>
            <a:off x="4728844" y="4151630"/>
            <a:ext cx="2494053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600" b="1" dirty="0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Partisi MST Pelayanan Kesehatan 3 </a:t>
            </a:r>
            <a:r>
              <a:rPr lang="en" sz="1600" b="1" i="1" dirty="0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Cluster</a:t>
            </a:r>
            <a:endParaRPr sz="1600" b="1" i="1" dirty="0">
              <a:solidFill>
                <a:srgbClr val="000000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pic>
        <p:nvPicPr>
          <p:cNvPr id="4" name="Picture 3" descr="A network of dots and lines&#10;&#10;Description automatically generated">
            <a:extLst>
              <a:ext uri="{FF2B5EF4-FFF2-40B4-BE49-F238E27FC236}">
                <a16:creationId xmlns:a16="http://schemas.microsoft.com/office/drawing/2014/main" id="{F425F566-7A97-807C-EFFC-47D21552F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331" y="979641"/>
            <a:ext cx="2540517" cy="3095343"/>
          </a:xfrm>
          <a:prstGeom prst="rect">
            <a:avLst/>
          </a:prstGeom>
        </p:spPr>
      </p:pic>
      <p:pic>
        <p:nvPicPr>
          <p:cNvPr id="8" name="Picture 7" descr="A group of numbers and lines&#10;&#10;Description automatically generated">
            <a:extLst>
              <a:ext uri="{FF2B5EF4-FFF2-40B4-BE49-F238E27FC236}">
                <a16:creationId xmlns:a16="http://schemas.microsoft.com/office/drawing/2014/main" id="{CA5F0443-9798-6CA4-49C4-9E4AF57D1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449" y="1088616"/>
            <a:ext cx="2372842" cy="298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380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0"/>
          <p:cNvSpPr txBox="1">
            <a:spLocks noGrp="1"/>
          </p:cNvSpPr>
          <p:nvPr>
            <p:ph type="title" idx="7"/>
          </p:nvPr>
        </p:nvSpPr>
        <p:spPr>
          <a:xfrm>
            <a:off x="350039" y="187769"/>
            <a:ext cx="683550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2700" dirty="0"/>
              <a:t>Pelayanan Pendidikan</a:t>
            </a:r>
            <a:endParaRPr sz="2700" dirty="0"/>
          </a:p>
        </p:txBody>
      </p:sp>
      <p:sp>
        <p:nvSpPr>
          <p:cNvPr id="571" name="Google Shape;571;p40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" name="Gambar 1" descr="Sebuah gambar berisi teks, diagram, peta&#10;&#10;Deskripsi dibuat secara otomatis">
            <a:extLst>
              <a:ext uri="{FF2B5EF4-FFF2-40B4-BE49-F238E27FC236}">
                <a16:creationId xmlns:a16="http://schemas.microsoft.com/office/drawing/2014/main" id="{EB8D9DE9-E2F6-9DE2-9130-9DA649A210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52"/>
          <a:stretch/>
        </p:blipFill>
        <p:spPr bwMode="auto">
          <a:xfrm>
            <a:off x="633792" y="1399350"/>
            <a:ext cx="2958520" cy="23447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205E96-9512-F58F-2CF0-428228D228CB}"/>
              </a:ext>
            </a:extLst>
          </p:cNvPr>
          <p:cNvSpPr txBox="1"/>
          <p:nvPr/>
        </p:nvSpPr>
        <p:spPr>
          <a:xfrm>
            <a:off x="3924915" y="1422716"/>
            <a:ext cx="4188679" cy="2298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100"/>
              </a:spcAft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Cluster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1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terdiri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dari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295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desa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ditandai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dengan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warna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kuning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dengan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pelayanan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pendidikan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rendah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lvl="0" algn="just" rtl="0">
              <a:spcBef>
                <a:spcPts val="0"/>
              </a:spcBef>
              <a:spcAft>
                <a:spcPts val="100"/>
              </a:spcAft>
            </a:pPr>
            <a:endParaRPr lang="en-US" sz="700" dirty="0">
              <a:solidFill>
                <a:srgbClr val="0F0F0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100"/>
              </a:spcAft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Cluster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2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terdiri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dari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1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desa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ditandai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dengan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warna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merah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dengan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pelayanan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pendidikan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tinggi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lvl="0" algn="just" rtl="0">
              <a:spcBef>
                <a:spcPts val="0"/>
              </a:spcBef>
              <a:spcAft>
                <a:spcPts val="100"/>
              </a:spcAft>
            </a:pPr>
            <a:endParaRPr lang="en-US" sz="700" dirty="0">
              <a:solidFill>
                <a:srgbClr val="0F0F0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100"/>
              </a:spcAft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Cluster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3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terdiri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dari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1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desa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ditandai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dengan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warna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ungu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dengan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pelayanan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pendidikan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sedang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326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76;p34">
            <a:extLst>
              <a:ext uri="{FF2B5EF4-FFF2-40B4-BE49-F238E27FC236}">
                <a16:creationId xmlns:a16="http://schemas.microsoft.com/office/drawing/2014/main" id="{5D381397-B8E0-D7D6-741C-967900BA6B64}"/>
              </a:ext>
            </a:extLst>
          </p:cNvPr>
          <p:cNvSpPr/>
          <p:nvPr/>
        </p:nvSpPr>
        <p:spPr>
          <a:xfrm>
            <a:off x="4065024" y="1415250"/>
            <a:ext cx="1004100" cy="1004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8" name="Google Shape;458;p37"/>
          <p:cNvSpPr txBox="1">
            <a:spLocks noGrp="1"/>
          </p:cNvSpPr>
          <p:nvPr>
            <p:ph type="title" idx="2"/>
          </p:nvPr>
        </p:nvSpPr>
        <p:spPr>
          <a:xfrm>
            <a:off x="4134748" y="1306160"/>
            <a:ext cx="905594" cy="12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5000" dirty="0">
                <a:solidFill>
                  <a:srgbClr val="000000"/>
                </a:solidFill>
                <a:latin typeface="Humnst777 BlkCn BT" panose="020B0803030504020204" pitchFamily="34" charset="0"/>
              </a:rPr>
              <a:t>01</a:t>
            </a:r>
            <a:endParaRPr sz="5000" dirty="0">
              <a:solidFill>
                <a:srgbClr val="000000"/>
              </a:solidFill>
              <a:latin typeface="Humnst777 BlkCn BT" panose="020B0803030504020204" pitchFamily="34" charset="0"/>
            </a:endParaRPr>
          </a:p>
        </p:txBody>
      </p:sp>
      <p:sp>
        <p:nvSpPr>
          <p:cNvPr id="460" name="Google Shape;460;p37"/>
          <p:cNvSpPr txBox="1">
            <a:spLocks noGrp="1"/>
          </p:cNvSpPr>
          <p:nvPr>
            <p:ph type="title"/>
          </p:nvPr>
        </p:nvSpPr>
        <p:spPr>
          <a:xfrm>
            <a:off x="3183807" y="2159653"/>
            <a:ext cx="2766532" cy="11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3000" dirty="0"/>
              <a:t>PENDAHULUAN</a:t>
            </a:r>
            <a:endParaRPr sz="3000" dirty="0"/>
          </a:p>
        </p:txBody>
      </p:sp>
      <p:sp>
        <p:nvSpPr>
          <p:cNvPr id="461" name="Google Shape;461;p37"/>
          <p:cNvSpPr txBox="1">
            <a:spLocks noGrp="1"/>
          </p:cNvSpPr>
          <p:nvPr>
            <p:ph type="subTitle" idx="1"/>
          </p:nvPr>
        </p:nvSpPr>
        <p:spPr>
          <a:xfrm>
            <a:off x="3088585" y="3034940"/>
            <a:ext cx="2956975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dirty="0"/>
              <a:t>Latar Belakang, Rumusan Masalah</a:t>
            </a:r>
            <a:endParaRPr dirty="0"/>
          </a:p>
        </p:txBody>
      </p:sp>
      <p:sp>
        <p:nvSpPr>
          <p:cNvPr id="510" name="Google Shape;510;p37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cxnSp>
        <p:nvCxnSpPr>
          <p:cNvPr id="7" name="Google Shape;662;p43">
            <a:extLst>
              <a:ext uri="{FF2B5EF4-FFF2-40B4-BE49-F238E27FC236}">
                <a16:creationId xmlns:a16="http://schemas.microsoft.com/office/drawing/2014/main" id="{1F47E249-805F-886E-19DD-3C8F62809F87}"/>
              </a:ext>
            </a:extLst>
          </p:cNvPr>
          <p:cNvCxnSpPr/>
          <p:nvPr/>
        </p:nvCxnSpPr>
        <p:spPr>
          <a:xfrm rot="10800000">
            <a:off x="3236800" y="2947145"/>
            <a:ext cx="2646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2063;p75">
            <a:extLst>
              <a:ext uri="{FF2B5EF4-FFF2-40B4-BE49-F238E27FC236}">
                <a16:creationId xmlns:a16="http://schemas.microsoft.com/office/drawing/2014/main" id="{31F375CD-0F6A-42D0-BC21-783F17769E8C}"/>
              </a:ext>
            </a:extLst>
          </p:cNvPr>
          <p:cNvGrpSpPr/>
          <p:nvPr/>
        </p:nvGrpSpPr>
        <p:grpSpPr>
          <a:xfrm>
            <a:off x="3417484" y="1788952"/>
            <a:ext cx="344140" cy="277315"/>
            <a:chOff x="4660325" y="1866850"/>
            <a:chExt cx="68350" cy="58100"/>
          </a:xfrm>
        </p:grpSpPr>
        <p:sp>
          <p:nvSpPr>
            <p:cNvPr id="3" name="Google Shape;2064;p75">
              <a:extLst>
                <a:ext uri="{FF2B5EF4-FFF2-40B4-BE49-F238E27FC236}">
                  <a16:creationId xmlns:a16="http://schemas.microsoft.com/office/drawing/2014/main" id="{2471D3E1-2B0E-2896-5828-1B9118455B0E}"/>
                </a:ext>
              </a:extLst>
            </p:cNvPr>
            <p:cNvSpPr/>
            <p:nvPr/>
          </p:nvSpPr>
          <p:spPr>
            <a:xfrm>
              <a:off x="466032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065;p75">
              <a:extLst>
                <a:ext uri="{FF2B5EF4-FFF2-40B4-BE49-F238E27FC236}">
                  <a16:creationId xmlns:a16="http://schemas.microsoft.com/office/drawing/2014/main" id="{18B9500E-8AC4-6804-F8DA-93E3B20E395F}"/>
                </a:ext>
              </a:extLst>
            </p:cNvPr>
            <p:cNvSpPr/>
            <p:nvPr/>
          </p:nvSpPr>
          <p:spPr>
            <a:xfrm>
              <a:off x="469097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2063;p75">
            <a:extLst>
              <a:ext uri="{FF2B5EF4-FFF2-40B4-BE49-F238E27FC236}">
                <a16:creationId xmlns:a16="http://schemas.microsoft.com/office/drawing/2014/main" id="{3B5AC9C8-0788-F400-BE3F-C3C407A2AA34}"/>
              </a:ext>
            </a:extLst>
          </p:cNvPr>
          <p:cNvGrpSpPr/>
          <p:nvPr/>
        </p:nvGrpSpPr>
        <p:grpSpPr>
          <a:xfrm rot="10800000">
            <a:off x="5277584" y="1785466"/>
            <a:ext cx="344140" cy="277315"/>
            <a:chOff x="4660325" y="1866850"/>
            <a:chExt cx="68350" cy="58100"/>
          </a:xfrm>
        </p:grpSpPr>
        <p:sp>
          <p:nvSpPr>
            <p:cNvPr id="8" name="Google Shape;2064;p75">
              <a:extLst>
                <a:ext uri="{FF2B5EF4-FFF2-40B4-BE49-F238E27FC236}">
                  <a16:creationId xmlns:a16="http://schemas.microsoft.com/office/drawing/2014/main" id="{60995EBF-F8A5-1F9A-0159-835D383AC303}"/>
                </a:ext>
              </a:extLst>
            </p:cNvPr>
            <p:cNvSpPr/>
            <p:nvPr/>
          </p:nvSpPr>
          <p:spPr>
            <a:xfrm>
              <a:off x="466032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065;p75">
              <a:extLst>
                <a:ext uri="{FF2B5EF4-FFF2-40B4-BE49-F238E27FC236}">
                  <a16:creationId xmlns:a16="http://schemas.microsoft.com/office/drawing/2014/main" id="{2CFE4B8F-C781-F030-0741-D0B1AF9A1884}"/>
                </a:ext>
              </a:extLst>
            </p:cNvPr>
            <p:cNvSpPr/>
            <p:nvPr/>
          </p:nvSpPr>
          <p:spPr>
            <a:xfrm>
              <a:off x="469097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0"/>
          <p:cNvSpPr txBox="1">
            <a:spLocks noGrp="1"/>
          </p:cNvSpPr>
          <p:nvPr>
            <p:ph type="title" idx="7"/>
          </p:nvPr>
        </p:nvSpPr>
        <p:spPr>
          <a:xfrm>
            <a:off x="350039" y="187769"/>
            <a:ext cx="683550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2700" dirty="0"/>
              <a:t>Pelayanan Kesehatan</a:t>
            </a:r>
            <a:endParaRPr sz="2700" dirty="0"/>
          </a:p>
        </p:txBody>
      </p:sp>
      <p:sp>
        <p:nvSpPr>
          <p:cNvPr id="571" name="Google Shape;571;p40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205E96-9512-F58F-2CF0-428228D228CB}"/>
              </a:ext>
            </a:extLst>
          </p:cNvPr>
          <p:cNvSpPr txBox="1"/>
          <p:nvPr/>
        </p:nvSpPr>
        <p:spPr>
          <a:xfrm>
            <a:off x="3924915" y="1422716"/>
            <a:ext cx="4188679" cy="2298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100"/>
              </a:spcAft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Cluster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1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terdiri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dari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292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desa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ditandai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dengan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warna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kuning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dengan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pelayanan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kesehatan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rendah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lvl="0" algn="just" rtl="0">
              <a:spcBef>
                <a:spcPts val="0"/>
              </a:spcBef>
              <a:spcAft>
                <a:spcPts val="100"/>
              </a:spcAft>
            </a:pPr>
            <a:endParaRPr lang="en-US" sz="700" dirty="0">
              <a:solidFill>
                <a:srgbClr val="0F0F0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100"/>
              </a:spcAft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Cluster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2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terdiri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dari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3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desa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ditandai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dengan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warna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merah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dengan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pelayanan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kesehatan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tinggi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lvl="0" algn="just" rtl="0">
              <a:spcBef>
                <a:spcPts val="0"/>
              </a:spcBef>
              <a:spcAft>
                <a:spcPts val="100"/>
              </a:spcAft>
            </a:pPr>
            <a:endParaRPr lang="en-US" sz="700" dirty="0">
              <a:solidFill>
                <a:srgbClr val="0F0F0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100"/>
              </a:spcAft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Cluster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3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terdiri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dari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2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desa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ditandai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dengan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warna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ungu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dengan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pelayanan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kesehatan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sedang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</p:txBody>
      </p:sp>
      <p:pic>
        <p:nvPicPr>
          <p:cNvPr id="4" name="Picture 3" descr="A map of a country&#10;&#10;Description automatically generated">
            <a:extLst>
              <a:ext uri="{FF2B5EF4-FFF2-40B4-BE49-F238E27FC236}">
                <a16:creationId xmlns:a16="http://schemas.microsoft.com/office/drawing/2014/main" id="{3D56E08C-86B8-31DE-8038-00974B8BC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43" y="1229576"/>
            <a:ext cx="3149149" cy="268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090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88;p34">
            <a:extLst>
              <a:ext uri="{FF2B5EF4-FFF2-40B4-BE49-F238E27FC236}">
                <a16:creationId xmlns:a16="http://schemas.microsoft.com/office/drawing/2014/main" id="{09EBB7D5-19D4-10B2-1EAF-069381F5A845}"/>
              </a:ext>
            </a:extLst>
          </p:cNvPr>
          <p:cNvSpPr/>
          <p:nvPr/>
        </p:nvSpPr>
        <p:spPr>
          <a:xfrm>
            <a:off x="4058199" y="1452019"/>
            <a:ext cx="1004100" cy="1004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7"/>
          <p:cNvSpPr txBox="1">
            <a:spLocks noGrp="1"/>
          </p:cNvSpPr>
          <p:nvPr>
            <p:ph type="title" idx="2"/>
          </p:nvPr>
        </p:nvSpPr>
        <p:spPr>
          <a:xfrm>
            <a:off x="4134748" y="1333456"/>
            <a:ext cx="905594" cy="12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5000" dirty="0">
                <a:solidFill>
                  <a:srgbClr val="000000"/>
                </a:solidFill>
                <a:latin typeface="Humnst777 BlkCn BT" panose="020B0803030504020204" pitchFamily="34" charset="0"/>
              </a:rPr>
              <a:t>05</a:t>
            </a:r>
            <a:endParaRPr sz="5000" dirty="0">
              <a:solidFill>
                <a:srgbClr val="000000"/>
              </a:solidFill>
              <a:latin typeface="Humnst777 BlkCn BT" panose="020B0803030504020204" pitchFamily="34" charset="0"/>
            </a:endParaRPr>
          </a:p>
        </p:txBody>
      </p:sp>
      <p:sp>
        <p:nvSpPr>
          <p:cNvPr id="460" name="Google Shape;460;p37"/>
          <p:cNvSpPr txBox="1">
            <a:spLocks noGrp="1"/>
          </p:cNvSpPr>
          <p:nvPr>
            <p:ph type="title"/>
          </p:nvPr>
        </p:nvSpPr>
        <p:spPr>
          <a:xfrm>
            <a:off x="3698946" y="2156751"/>
            <a:ext cx="1749901" cy="11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3000" dirty="0"/>
              <a:t>PENUTUP</a:t>
            </a:r>
            <a:endParaRPr sz="3000" dirty="0"/>
          </a:p>
        </p:txBody>
      </p:sp>
      <p:sp>
        <p:nvSpPr>
          <p:cNvPr id="461" name="Google Shape;461;p37"/>
          <p:cNvSpPr txBox="1">
            <a:spLocks noGrp="1"/>
          </p:cNvSpPr>
          <p:nvPr>
            <p:ph type="subTitle" idx="1"/>
          </p:nvPr>
        </p:nvSpPr>
        <p:spPr>
          <a:xfrm>
            <a:off x="3088586" y="3075226"/>
            <a:ext cx="2956975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dirty="0"/>
              <a:t>Kesimpulan</a:t>
            </a:r>
            <a:endParaRPr dirty="0"/>
          </a:p>
        </p:txBody>
      </p:sp>
      <p:sp>
        <p:nvSpPr>
          <p:cNvPr id="510" name="Google Shape;510;p37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  <p:cxnSp>
        <p:nvCxnSpPr>
          <p:cNvPr id="7" name="Google Shape;662;p43">
            <a:extLst>
              <a:ext uri="{FF2B5EF4-FFF2-40B4-BE49-F238E27FC236}">
                <a16:creationId xmlns:a16="http://schemas.microsoft.com/office/drawing/2014/main" id="{1F47E249-805F-886E-19DD-3C8F62809F87}"/>
              </a:ext>
            </a:extLst>
          </p:cNvPr>
          <p:cNvCxnSpPr>
            <a:cxnSpLocks/>
          </p:cNvCxnSpPr>
          <p:nvPr/>
        </p:nvCxnSpPr>
        <p:spPr>
          <a:xfrm flipH="1">
            <a:off x="3766782" y="2954989"/>
            <a:ext cx="166841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2235;p75">
            <a:extLst>
              <a:ext uri="{FF2B5EF4-FFF2-40B4-BE49-F238E27FC236}">
                <a16:creationId xmlns:a16="http://schemas.microsoft.com/office/drawing/2014/main" id="{294D236A-1EDD-0597-D693-E5E6DD3C1912}"/>
              </a:ext>
            </a:extLst>
          </p:cNvPr>
          <p:cNvSpPr/>
          <p:nvPr/>
        </p:nvSpPr>
        <p:spPr>
          <a:xfrm>
            <a:off x="3617613" y="1858790"/>
            <a:ext cx="260960" cy="190557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235;p75">
            <a:extLst>
              <a:ext uri="{FF2B5EF4-FFF2-40B4-BE49-F238E27FC236}">
                <a16:creationId xmlns:a16="http://schemas.microsoft.com/office/drawing/2014/main" id="{D2E1EF93-EE6E-76F1-0EE3-7626C3A8ED90}"/>
              </a:ext>
            </a:extLst>
          </p:cNvPr>
          <p:cNvSpPr/>
          <p:nvPr/>
        </p:nvSpPr>
        <p:spPr>
          <a:xfrm rot="10800000">
            <a:off x="5224945" y="1856427"/>
            <a:ext cx="260958" cy="190556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5499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0"/>
          <p:cNvSpPr txBox="1">
            <a:spLocks noGrp="1"/>
          </p:cNvSpPr>
          <p:nvPr>
            <p:ph type="title" idx="7"/>
          </p:nvPr>
        </p:nvSpPr>
        <p:spPr>
          <a:xfrm>
            <a:off x="350039" y="187769"/>
            <a:ext cx="307239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2700" dirty="0"/>
              <a:t>Kesimpulan</a:t>
            </a:r>
            <a:endParaRPr sz="2700" dirty="0"/>
          </a:p>
        </p:txBody>
      </p:sp>
      <p:sp>
        <p:nvSpPr>
          <p:cNvPr id="571" name="Google Shape;571;p40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016021-4319-3FCC-285A-D85E52E3F938}"/>
              </a:ext>
            </a:extLst>
          </p:cNvPr>
          <p:cNvSpPr txBox="1"/>
          <p:nvPr/>
        </p:nvSpPr>
        <p:spPr>
          <a:xfrm>
            <a:off x="805218" y="845557"/>
            <a:ext cx="7410734" cy="3563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100"/>
              </a:spcAft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Terdapat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11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variabel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terjadi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efek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spasial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pada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pelayanan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pendidikan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. Pada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pelayanan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kesehatan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terdapat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variabel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terjadi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efek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spasial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. </a:t>
            </a:r>
          </a:p>
          <a:p>
            <a:pPr lvl="0" algn="just" rtl="0">
              <a:lnSpc>
                <a:spcPct val="150000"/>
              </a:lnSpc>
              <a:spcBef>
                <a:spcPts val="0"/>
              </a:spcBef>
              <a:spcAft>
                <a:spcPts val="100"/>
              </a:spcAft>
            </a:pPr>
            <a:endParaRPr lang="en-US" sz="500" dirty="0">
              <a:solidFill>
                <a:srgbClr val="0F0F0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100"/>
              </a:spcAft>
              <a:buFont typeface="Wingdings" panose="05000000000000000000" pitchFamily="2" charset="2"/>
              <a:buChar char="q"/>
            </a:pP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Pelayanan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pendidikan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dikelompokkan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ke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dalam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3 </a:t>
            </a:r>
            <a:r>
              <a:rPr lang="en-US" b="1" i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cluster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optimum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yaitu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i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cluster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1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terdiri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dari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295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desa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dengan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kategori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pelayanan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pendidikan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rendah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i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cluster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2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terdiri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dari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1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desa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dengan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kategori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pelayanan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pendidikan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tinggi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, dan </a:t>
            </a:r>
            <a:r>
              <a:rPr lang="en-US" i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cluster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3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terdiri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dari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1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desa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dengan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pelayanan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pendidikan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sedang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lvl="0" algn="just" rtl="0">
              <a:lnSpc>
                <a:spcPct val="150000"/>
              </a:lnSpc>
              <a:spcBef>
                <a:spcPts val="0"/>
              </a:spcBef>
              <a:spcAft>
                <a:spcPts val="100"/>
              </a:spcAft>
            </a:pPr>
            <a:endParaRPr lang="en-US" sz="500" dirty="0">
              <a:solidFill>
                <a:srgbClr val="0F0F0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100"/>
              </a:spcAft>
              <a:buFont typeface="Wingdings" panose="05000000000000000000" pitchFamily="2" charset="2"/>
              <a:buChar char="q"/>
            </a:pP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Pelayanan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kesehatan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dikelompokkan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ke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dalam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3 </a:t>
            </a:r>
            <a:r>
              <a:rPr lang="en-US" b="1" i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cluster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optimum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yaitu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i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cluster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1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terdiri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dari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292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desa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dengan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kategori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pelayanan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kesehatan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rendah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i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cluster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2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terdiri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dari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3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desa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dengan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kategori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pelayanan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kesehatan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tinggi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, dan </a:t>
            </a:r>
            <a:r>
              <a:rPr lang="en-US" i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cluster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3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terdiri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dari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2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desa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dengan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kategori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pelayanan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kesehatan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sedang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5252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2"/>
          <p:cNvSpPr txBox="1">
            <a:spLocks noGrp="1"/>
          </p:cNvSpPr>
          <p:nvPr>
            <p:ph type="title"/>
          </p:nvPr>
        </p:nvSpPr>
        <p:spPr>
          <a:xfrm>
            <a:off x="1422550" y="1383300"/>
            <a:ext cx="6298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7000" dirty="0"/>
              <a:t>TERIMAKASIH</a:t>
            </a:r>
            <a:endParaRPr sz="7000" dirty="0"/>
          </a:p>
        </p:txBody>
      </p:sp>
      <p:sp>
        <p:nvSpPr>
          <p:cNvPr id="614" name="Google Shape;614;p42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617" name="Google Shape;617;p42"/>
          <p:cNvGrpSpPr/>
          <p:nvPr/>
        </p:nvGrpSpPr>
        <p:grpSpPr>
          <a:xfrm rot="-1454802">
            <a:off x="1393708" y="2372799"/>
            <a:ext cx="523924" cy="1039912"/>
            <a:chOff x="294000" y="2956300"/>
            <a:chExt cx="485450" cy="1164375"/>
          </a:xfrm>
        </p:grpSpPr>
        <p:sp>
          <p:nvSpPr>
            <p:cNvPr id="618" name="Google Shape;618;p42"/>
            <p:cNvSpPr/>
            <p:nvPr/>
          </p:nvSpPr>
          <p:spPr>
            <a:xfrm>
              <a:off x="354050" y="3063900"/>
              <a:ext cx="350325" cy="956700"/>
            </a:xfrm>
            <a:custGeom>
              <a:avLst/>
              <a:gdLst/>
              <a:ahLst/>
              <a:cxnLst/>
              <a:rect l="l" t="t" r="r" b="b"/>
              <a:pathLst>
                <a:path w="14013" h="38268" extrusionOk="0">
                  <a:moveTo>
                    <a:pt x="6973" y="1"/>
                  </a:moveTo>
                  <a:lnTo>
                    <a:pt x="6473" y="34"/>
                  </a:lnTo>
                  <a:lnTo>
                    <a:pt x="5972" y="134"/>
                  </a:lnTo>
                  <a:lnTo>
                    <a:pt x="5605" y="234"/>
                  </a:lnTo>
                  <a:lnTo>
                    <a:pt x="5238" y="368"/>
                  </a:lnTo>
                  <a:lnTo>
                    <a:pt x="4871" y="535"/>
                  </a:lnTo>
                  <a:lnTo>
                    <a:pt x="4538" y="735"/>
                  </a:lnTo>
                  <a:lnTo>
                    <a:pt x="4204" y="935"/>
                  </a:lnTo>
                  <a:lnTo>
                    <a:pt x="3870" y="1168"/>
                  </a:lnTo>
                  <a:lnTo>
                    <a:pt x="3237" y="1669"/>
                  </a:lnTo>
                  <a:lnTo>
                    <a:pt x="2703" y="2203"/>
                  </a:lnTo>
                  <a:lnTo>
                    <a:pt x="2202" y="2770"/>
                  </a:lnTo>
                  <a:lnTo>
                    <a:pt x="1735" y="3370"/>
                  </a:lnTo>
                  <a:lnTo>
                    <a:pt x="1302" y="4004"/>
                  </a:lnTo>
                  <a:lnTo>
                    <a:pt x="935" y="4705"/>
                  </a:lnTo>
                  <a:lnTo>
                    <a:pt x="634" y="5372"/>
                  </a:lnTo>
                  <a:lnTo>
                    <a:pt x="401" y="6106"/>
                  </a:lnTo>
                  <a:lnTo>
                    <a:pt x="201" y="6840"/>
                  </a:lnTo>
                  <a:lnTo>
                    <a:pt x="100" y="7441"/>
                  </a:lnTo>
                  <a:lnTo>
                    <a:pt x="34" y="8074"/>
                  </a:lnTo>
                  <a:lnTo>
                    <a:pt x="0" y="8675"/>
                  </a:lnTo>
                  <a:lnTo>
                    <a:pt x="0" y="9275"/>
                  </a:lnTo>
                  <a:lnTo>
                    <a:pt x="34" y="9909"/>
                  </a:lnTo>
                  <a:lnTo>
                    <a:pt x="67" y="10510"/>
                  </a:lnTo>
                  <a:lnTo>
                    <a:pt x="201" y="11744"/>
                  </a:lnTo>
                  <a:lnTo>
                    <a:pt x="434" y="13246"/>
                  </a:lnTo>
                  <a:lnTo>
                    <a:pt x="701" y="14747"/>
                  </a:lnTo>
                  <a:lnTo>
                    <a:pt x="1001" y="16248"/>
                  </a:lnTo>
                  <a:lnTo>
                    <a:pt x="1368" y="17716"/>
                  </a:lnTo>
                  <a:lnTo>
                    <a:pt x="1769" y="19184"/>
                  </a:lnTo>
                  <a:lnTo>
                    <a:pt x="2236" y="20652"/>
                  </a:lnTo>
                  <a:lnTo>
                    <a:pt x="2736" y="22087"/>
                  </a:lnTo>
                  <a:lnTo>
                    <a:pt x="3270" y="23521"/>
                  </a:lnTo>
                  <a:lnTo>
                    <a:pt x="3604" y="24322"/>
                  </a:lnTo>
                  <a:lnTo>
                    <a:pt x="3904" y="25156"/>
                  </a:lnTo>
                  <a:lnTo>
                    <a:pt x="4171" y="25990"/>
                  </a:lnTo>
                  <a:lnTo>
                    <a:pt x="4271" y="26390"/>
                  </a:lnTo>
                  <a:lnTo>
                    <a:pt x="4371" y="26824"/>
                  </a:lnTo>
                  <a:lnTo>
                    <a:pt x="4438" y="27558"/>
                  </a:lnTo>
                  <a:lnTo>
                    <a:pt x="4438" y="28292"/>
                  </a:lnTo>
                  <a:lnTo>
                    <a:pt x="4438" y="29026"/>
                  </a:lnTo>
                  <a:lnTo>
                    <a:pt x="4371" y="29760"/>
                  </a:lnTo>
                  <a:lnTo>
                    <a:pt x="3870" y="37700"/>
                  </a:lnTo>
                  <a:lnTo>
                    <a:pt x="7407" y="38268"/>
                  </a:lnTo>
                  <a:lnTo>
                    <a:pt x="7474" y="35832"/>
                  </a:lnTo>
                  <a:lnTo>
                    <a:pt x="7574" y="33363"/>
                  </a:lnTo>
                  <a:lnTo>
                    <a:pt x="7707" y="30894"/>
                  </a:lnTo>
                  <a:lnTo>
                    <a:pt x="7874" y="28459"/>
                  </a:lnTo>
                  <a:lnTo>
                    <a:pt x="7941" y="27725"/>
                  </a:lnTo>
                  <a:lnTo>
                    <a:pt x="8041" y="26958"/>
                  </a:lnTo>
                  <a:lnTo>
                    <a:pt x="8107" y="26591"/>
                  </a:lnTo>
                  <a:lnTo>
                    <a:pt x="8174" y="26257"/>
                  </a:lnTo>
                  <a:lnTo>
                    <a:pt x="8308" y="25890"/>
                  </a:lnTo>
                  <a:lnTo>
                    <a:pt x="8441" y="25556"/>
                  </a:lnTo>
                  <a:lnTo>
                    <a:pt x="8708" y="25023"/>
                  </a:lnTo>
                  <a:lnTo>
                    <a:pt x="9042" y="24556"/>
                  </a:lnTo>
                  <a:lnTo>
                    <a:pt x="9709" y="23588"/>
                  </a:lnTo>
                  <a:lnTo>
                    <a:pt x="10176" y="22954"/>
                  </a:lnTo>
                  <a:lnTo>
                    <a:pt x="10610" y="22254"/>
                  </a:lnTo>
                  <a:lnTo>
                    <a:pt x="11010" y="21553"/>
                  </a:lnTo>
                  <a:lnTo>
                    <a:pt x="11377" y="20852"/>
                  </a:lnTo>
                  <a:lnTo>
                    <a:pt x="11744" y="20118"/>
                  </a:lnTo>
                  <a:lnTo>
                    <a:pt x="12044" y="19384"/>
                  </a:lnTo>
                  <a:lnTo>
                    <a:pt x="12345" y="18617"/>
                  </a:lnTo>
                  <a:lnTo>
                    <a:pt x="12611" y="17850"/>
                  </a:lnTo>
                  <a:lnTo>
                    <a:pt x="12878" y="17082"/>
                  </a:lnTo>
                  <a:lnTo>
                    <a:pt x="13079" y="16315"/>
                  </a:lnTo>
                  <a:lnTo>
                    <a:pt x="13279" y="15514"/>
                  </a:lnTo>
                  <a:lnTo>
                    <a:pt x="13445" y="14714"/>
                  </a:lnTo>
                  <a:lnTo>
                    <a:pt x="13579" y="13913"/>
                  </a:lnTo>
                  <a:lnTo>
                    <a:pt x="13712" y="13112"/>
                  </a:lnTo>
                  <a:lnTo>
                    <a:pt x="13812" y="12311"/>
                  </a:lnTo>
                  <a:lnTo>
                    <a:pt x="13913" y="11511"/>
                  </a:lnTo>
                  <a:lnTo>
                    <a:pt x="13979" y="10477"/>
                  </a:lnTo>
                  <a:lnTo>
                    <a:pt x="14013" y="9442"/>
                  </a:lnTo>
                  <a:lnTo>
                    <a:pt x="13979" y="8441"/>
                  </a:lnTo>
                  <a:lnTo>
                    <a:pt x="13913" y="7407"/>
                  </a:lnTo>
                  <a:lnTo>
                    <a:pt x="13846" y="6907"/>
                  </a:lnTo>
                  <a:lnTo>
                    <a:pt x="13746" y="6406"/>
                  </a:lnTo>
                  <a:lnTo>
                    <a:pt x="13646" y="5906"/>
                  </a:lnTo>
                  <a:lnTo>
                    <a:pt x="13512" y="5439"/>
                  </a:lnTo>
                  <a:lnTo>
                    <a:pt x="13345" y="4938"/>
                  </a:lnTo>
                  <a:lnTo>
                    <a:pt x="13179" y="4471"/>
                  </a:lnTo>
                  <a:lnTo>
                    <a:pt x="12945" y="4004"/>
                  </a:lnTo>
                  <a:lnTo>
                    <a:pt x="12712" y="3571"/>
                  </a:lnTo>
                  <a:lnTo>
                    <a:pt x="12478" y="3137"/>
                  </a:lnTo>
                  <a:lnTo>
                    <a:pt x="12178" y="2703"/>
                  </a:lnTo>
                  <a:lnTo>
                    <a:pt x="11844" y="2303"/>
                  </a:lnTo>
                  <a:lnTo>
                    <a:pt x="11477" y="1936"/>
                  </a:lnTo>
                  <a:lnTo>
                    <a:pt x="11110" y="1569"/>
                  </a:lnTo>
                  <a:lnTo>
                    <a:pt x="10710" y="1268"/>
                  </a:lnTo>
                  <a:lnTo>
                    <a:pt x="10276" y="968"/>
                  </a:lnTo>
                  <a:lnTo>
                    <a:pt x="9842" y="701"/>
                  </a:lnTo>
                  <a:lnTo>
                    <a:pt x="9375" y="468"/>
                  </a:lnTo>
                  <a:lnTo>
                    <a:pt x="8908" y="301"/>
                  </a:lnTo>
                  <a:lnTo>
                    <a:pt x="8441" y="168"/>
                  </a:lnTo>
                  <a:lnTo>
                    <a:pt x="7941" y="34"/>
                  </a:lnTo>
                  <a:lnTo>
                    <a:pt x="74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2"/>
            <p:cNvSpPr/>
            <p:nvPr/>
          </p:nvSpPr>
          <p:spPr>
            <a:xfrm>
              <a:off x="354050" y="3063900"/>
              <a:ext cx="350325" cy="956700"/>
            </a:xfrm>
            <a:custGeom>
              <a:avLst/>
              <a:gdLst/>
              <a:ahLst/>
              <a:cxnLst/>
              <a:rect l="l" t="t" r="r" b="b"/>
              <a:pathLst>
                <a:path w="14013" h="38268" fill="none" extrusionOk="0">
                  <a:moveTo>
                    <a:pt x="3870" y="37700"/>
                  </a:moveTo>
                  <a:lnTo>
                    <a:pt x="3870" y="37700"/>
                  </a:lnTo>
                  <a:lnTo>
                    <a:pt x="4371" y="29760"/>
                  </a:lnTo>
                  <a:lnTo>
                    <a:pt x="4371" y="29760"/>
                  </a:lnTo>
                  <a:lnTo>
                    <a:pt x="4438" y="29026"/>
                  </a:lnTo>
                  <a:lnTo>
                    <a:pt x="4438" y="28292"/>
                  </a:lnTo>
                  <a:lnTo>
                    <a:pt x="4438" y="27558"/>
                  </a:lnTo>
                  <a:lnTo>
                    <a:pt x="4371" y="26824"/>
                  </a:lnTo>
                  <a:lnTo>
                    <a:pt x="4371" y="26824"/>
                  </a:lnTo>
                  <a:lnTo>
                    <a:pt x="4271" y="26390"/>
                  </a:lnTo>
                  <a:lnTo>
                    <a:pt x="4171" y="25990"/>
                  </a:lnTo>
                  <a:lnTo>
                    <a:pt x="3904" y="25156"/>
                  </a:lnTo>
                  <a:lnTo>
                    <a:pt x="3604" y="24322"/>
                  </a:lnTo>
                  <a:lnTo>
                    <a:pt x="3270" y="23521"/>
                  </a:lnTo>
                  <a:lnTo>
                    <a:pt x="3270" y="23521"/>
                  </a:lnTo>
                  <a:lnTo>
                    <a:pt x="2736" y="22087"/>
                  </a:lnTo>
                  <a:lnTo>
                    <a:pt x="2236" y="20652"/>
                  </a:lnTo>
                  <a:lnTo>
                    <a:pt x="1769" y="19184"/>
                  </a:lnTo>
                  <a:lnTo>
                    <a:pt x="1368" y="17716"/>
                  </a:lnTo>
                  <a:lnTo>
                    <a:pt x="1001" y="16248"/>
                  </a:lnTo>
                  <a:lnTo>
                    <a:pt x="701" y="14747"/>
                  </a:lnTo>
                  <a:lnTo>
                    <a:pt x="434" y="13246"/>
                  </a:lnTo>
                  <a:lnTo>
                    <a:pt x="201" y="11744"/>
                  </a:lnTo>
                  <a:lnTo>
                    <a:pt x="201" y="11744"/>
                  </a:lnTo>
                  <a:lnTo>
                    <a:pt x="67" y="10510"/>
                  </a:lnTo>
                  <a:lnTo>
                    <a:pt x="34" y="9909"/>
                  </a:lnTo>
                  <a:lnTo>
                    <a:pt x="0" y="9275"/>
                  </a:lnTo>
                  <a:lnTo>
                    <a:pt x="0" y="8675"/>
                  </a:lnTo>
                  <a:lnTo>
                    <a:pt x="34" y="8074"/>
                  </a:lnTo>
                  <a:lnTo>
                    <a:pt x="100" y="7441"/>
                  </a:lnTo>
                  <a:lnTo>
                    <a:pt x="201" y="6840"/>
                  </a:lnTo>
                  <a:lnTo>
                    <a:pt x="201" y="6840"/>
                  </a:lnTo>
                  <a:lnTo>
                    <a:pt x="401" y="6106"/>
                  </a:lnTo>
                  <a:lnTo>
                    <a:pt x="634" y="5372"/>
                  </a:lnTo>
                  <a:lnTo>
                    <a:pt x="935" y="4705"/>
                  </a:lnTo>
                  <a:lnTo>
                    <a:pt x="1302" y="4004"/>
                  </a:lnTo>
                  <a:lnTo>
                    <a:pt x="1735" y="3370"/>
                  </a:lnTo>
                  <a:lnTo>
                    <a:pt x="2202" y="2770"/>
                  </a:lnTo>
                  <a:lnTo>
                    <a:pt x="2703" y="2203"/>
                  </a:lnTo>
                  <a:lnTo>
                    <a:pt x="3237" y="1669"/>
                  </a:lnTo>
                  <a:lnTo>
                    <a:pt x="3237" y="1669"/>
                  </a:lnTo>
                  <a:lnTo>
                    <a:pt x="3870" y="1168"/>
                  </a:lnTo>
                  <a:lnTo>
                    <a:pt x="4204" y="935"/>
                  </a:lnTo>
                  <a:lnTo>
                    <a:pt x="4538" y="735"/>
                  </a:lnTo>
                  <a:lnTo>
                    <a:pt x="4871" y="535"/>
                  </a:lnTo>
                  <a:lnTo>
                    <a:pt x="5238" y="368"/>
                  </a:lnTo>
                  <a:lnTo>
                    <a:pt x="5605" y="234"/>
                  </a:lnTo>
                  <a:lnTo>
                    <a:pt x="5972" y="134"/>
                  </a:lnTo>
                  <a:lnTo>
                    <a:pt x="5972" y="134"/>
                  </a:lnTo>
                  <a:lnTo>
                    <a:pt x="6473" y="34"/>
                  </a:lnTo>
                  <a:lnTo>
                    <a:pt x="6973" y="1"/>
                  </a:lnTo>
                  <a:lnTo>
                    <a:pt x="7474" y="1"/>
                  </a:lnTo>
                  <a:lnTo>
                    <a:pt x="7941" y="34"/>
                  </a:lnTo>
                  <a:lnTo>
                    <a:pt x="8441" y="168"/>
                  </a:lnTo>
                  <a:lnTo>
                    <a:pt x="8908" y="301"/>
                  </a:lnTo>
                  <a:lnTo>
                    <a:pt x="9375" y="468"/>
                  </a:lnTo>
                  <a:lnTo>
                    <a:pt x="9842" y="701"/>
                  </a:lnTo>
                  <a:lnTo>
                    <a:pt x="10276" y="968"/>
                  </a:lnTo>
                  <a:lnTo>
                    <a:pt x="10710" y="1268"/>
                  </a:lnTo>
                  <a:lnTo>
                    <a:pt x="11110" y="1569"/>
                  </a:lnTo>
                  <a:lnTo>
                    <a:pt x="11477" y="1936"/>
                  </a:lnTo>
                  <a:lnTo>
                    <a:pt x="11844" y="2303"/>
                  </a:lnTo>
                  <a:lnTo>
                    <a:pt x="12178" y="2703"/>
                  </a:lnTo>
                  <a:lnTo>
                    <a:pt x="12478" y="3137"/>
                  </a:lnTo>
                  <a:lnTo>
                    <a:pt x="12712" y="3571"/>
                  </a:lnTo>
                  <a:lnTo>
                    <a:pt x="12712" y="3571"/>
                  </a:lnTo>
                  <a:lnTo>
                    <a:pt x="12945" y="4004"/>
                  </a:lnTo>
                  <a:lnTo>
                    <a:pt x="13179" y="4471"/>
                  </a:lnTo>
                  <a:lnTo>
                    <a:pt x="13345" y="4938"/>
                  </a:lnTo>
                  <a:lnTo>
                    <a:pt x="13512" y="5439"/>
                  </a:lnTo>
                  <a:lnTo>
                    <a:pt x="13646" y="5906"/>
                  </a:lnTo>
                  <a:lnTo>
                    <a:pt x="13746" y="6406"/>
                  </a:lnTo>
                  <a:lnTo>
                    <a:pt x="13846" y="6907"/>
                  </a:lnTo>
                  <a:lnTo>
                    <a:pt x="13913" y="7407"/>
                  </a:lnTo>
                  <a:lnTo>
                    <a:pt x="13979" y="8441"/>
                  </a:lnTo>
                  <a:lnTo>
                    <a:pt x="14013" y="9442"/>
                  </a:lnTo>
                  <a:lnTo>
                    <a:pt x="13979" y="10477"/>
                  </a:lnTo>
                  <a:lnTo>
                    <a:pt x="13913" y="11511"/>
                  </a:lnTo>
                  <a:lnTo>
                    <a:pt x="13913" y="11511"/>
                  </a:lnTo>
                  <a:lnTo>
                    <a:pt x="13812" y="12311"/>
                  </a:lnTo>
                  <a:lnTo>
                    <a:pt x="13712" y="13112"/>
                  </a:lnTo>
                  <a:lnTo>
                    <a:pt x="13579" y="13913"/>
                  </a:lnTo>
                  <a:lnTo>
                    <a:pt x="13445" y="14714"/>
                  </a:lnTo>
                  <a:lnTo>
                    <a:pt x="13279" y="15514"/>
                  </a:lnTo>
                  <a:lnTo>
                    <a:pt x="13079" y="16315"/>
                  </a:lnTo>
                  <a:lnTo>
                    <a:pt x="12878" y="17082"/>
                  </a:lnTo>
                  <a:lnTo>
                    <a:pt x="12611" y="17850"/>
                  </a:lnTo>
                  <a:lnTo>
                    <a:pt x="12345" y="18617"/>
                  </a:lnTo>
                  <a:lnTo>
                    <a:pt x="12044" y="19384"/>
                  </a:lnTo>
                  <a:lnTo>
                    <a:pt x="11744" y="20118"/>
                  </a:lnTo>
                  <a:lnTo>
                    <a:pt x="11377" y="20852"/>
                  </a:lnTo>
                  <a:lnTo>
                    <a:pt x="11010" y="21553"/>
                  </a:lnTo>
                  <a:lnTo>
                    <a:pt x="10610" y="22254"/>
                  </a:lnTo>
                  <a:lnTo>
                    <a:pt x="10176" y="22954"/>
                  </a:lnTo>
                  <a:lnTo>
                    <a:pt x="9709" y="23588"/>
                  </a:lnTo>
                  <a:lnTo>
                    <a:pt x="9709" y="23588"/>
                  </a:lnTo>
                  <a:lnTo>
                    <a:pt x="9042" y="24556"/>
                  </a:lnTo>
                  <a:lnTo>
                    <a:pt x="8708" y="25023"/>
                  </a:lnTo>
                  <a:lnTo>
                    <a:pt x="8441" y="25556"/>
                  </a:lnTo>
                  <a:lnTo>
                    <a:pt x="8441" y="25556"/>
                  </a:lnTo>
                  <a:lnTo>
                    <a:pt x="8308" y="25890"/>
                  </a:lnTo>
                  <a:lnTo>
                    <a:pt x="8174" y="26257"/>
                  </a:lnTo>
                  <a:lnTo>
                    <a:pt x="8107" y="26591"/>
                  </a:lnTo>
                  <a:lnTo>
                    <a:pt x="8041" y="26958"/>
                  </a:lnTo>
                  <a:lnTo>
                    <a:pt x="7941" y="27725"/>
                  </a:lnTo>
                  <a:lnTo>
                    <a:pt x="7874" y="28459"/>
                  </a:lnTo>
                  <a:lnTo>
                    <a:pt x="7874" y="28459"/>
                  </a:lnTo>
                  <a:lnTo>
                    <a:pt x="7707" y="30894"/>
                  </a:lnTo>
                  <a:lnTo>
                    <a:pt x="7574" y="33363"/>
                  </a:lnTo>
                  <a:lnTo>
                    <a:pt x="7474" y="35832"/>
                  </a:lnTo>
                  <a:lnTo>
                    <a:pt x="7407" y="3826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2"/>
            <p:cNvSpPr/>
            <p:nvPr/>
          </p:nvSpPr>
          <p:spPr>
            <a:xfrm>
              <a:off x="294000" y="2956300"/>
              <a:ext cx="485450" cy="1065125"/>
            </a:xfrm>
            <a:custGeom>
              <a:avLst/>
              <a:gdLst/>
              <a:ahLst/>
              <a:cxnLst/>
              <a:rect l="l" t="t" r="r" b="b"/>
              <a:pathLst>
                <a:path w="19418" h="42605" extrusionOk="0">
                  <a:moveTo>
                    <a:pt x="8708" y="1"/>
                  </a:moveTo>
                  <a:lnTo>
                    <a:pt x="8174" y="68"/>
                  </a:lnTo>
                  <a:lnTo>
                    <a:pt x="7674" y="168"/>
                  </a:lnTo>
                  <a:lnTo>
                    <a:pt x="7140" y="335"/>
                  </a:lnTo>
                  <a:lnTo>
                    <a:pt x="6639" y="501"/>
                  </a:lnTo>
                  <a:lnTo>
                    <a:pt x="6172" y="702"/>
                  </a:lnTo>
                  <a:lnTo>
                    <a:pt x="5705" y="935"/>
                  </a:lnTo>
                  <a:lnTo>
                    <a:pt x="5238" y="1235"/>
                  </a:lnTo>
                  <a:lnTo>
                    <a:pt x="4771" y="1536"/>
                  </a:lnTo>
                  <a:lnTo>
                    <a:pt x="4337" y="1903"/>
                  </a:lnTo>
                  <a:lnTo>
                    <a:pt x="3904" y="2270"/>
                  </a:lnTo>
                  <a:lnTo>
                    <a:pt x="3503" y="2670"/>
                  </a:lnTo>
                  <a:lnTo>
                    <a:pt x="3136" y="3104"/>
                  </a:lnTo>
                  <a:lnTo>
                    <a:pt x="2769" y="3537"/>
                  </a:lnTo>
                  <a:lnTo>
                    <a:pt x="2436" y="4004"/>
                  </a:lnTo>
                  <a:lnTo>
                    <a:pt x="2135" y="4472"/>
                  </a:lnTo>
                  <a:lnTo>
                    <a:pt x="1869" y="4972"/>
                  </a:lnTo>
                  <a:lnTo>
                    <a:pt x="1602" y="5472"/>
                  </a:lnTo>
                  <a:lnTo>
                    <a:pt x="1368" y="6006"/>
                  </a:lnTo>
                  <a:lnTo>
                    <a:pt x="1135" y="6507"/>
                  </a:lnTo>
                  <a:lnTo>
                    <a:pt x="934" y="7040"/>
                  </a:lnTo>
                  <a:lnTo>
                    <a:pt x="768" y="7574"/>
                  </a:lnTo>
                  <a:lnTo>
                    <a:pt x="601" y="8141"/>
                  </a:lnTo>
                  <a:lnTo>
                    <a:pt x="467" y="8675"/>
                  </a:lnTo>
                  <a:lnTo>
                    <a:pt x="334" y="9309"/>
                  </a:lnTo>
                  <a:lnTo>
                    <a:pt x="234" y="9943"/>
                  </a:lnTo>
                  <a:lnTo>
                    <a:pt x="134" y="10544"/>
                  </a:lnTo>
                  <a:lnTo>
                    <a:pt x="67" y="11177"/>
                  </a:lnTo>
                  <a:lnTo>
                    <a:pt x="34" y="11811"/>
                  </a:lnTo>
                  <a:lnTo>
                    <a:pt x="0" y="12445"/>
                  </a:lnTo>
                  <a:lnTo>
                    <a:pt x="34" y="13713"/>
                  </a:lnTo>
                  <a:lnTo>
                    <a:pt x="100" y="14981"/>
                  </a:lnTo>
                  <a:lnTo>
                    <a:pt x="267" y="16248"/>
                  </a:lnTo>
                  <a:lnTo>
                    <a:pt x="467" y="17483"/>
                  </a:lnTo>
                  <a:lnTo>
                    <a:pt x="734" y="18751"/>
                  </a:lnTo>
                  <a:lnTo>
                    <a:pt x="1035" y="20052"/>
                  </a:lnTo>
                  <a:lnTo>
                    <a:pt x="1402" y="21386"/>
                  </a:lnTo>
                  <a:lnTo>
                    <a:pt x="1769" y="22687"/>
                  </a:lnTo>
                  <a:lnTo>
                    <a:pt x="2169" y="23989"/>
                  </a:lnTo>
                  <a:lnTo>
                    <a:pt x="2536" y="25190"/>
                  </a:lnTo>
                  <a:lnTo>
                    <a:pt x="2970" y="26357"/>
                  </a:lnTo>
                  <a:lnTo>
                    <a:pt x="3203" y="26924"/>
                  </a:lnTo>
                  <a:lnTo>
                    <a:pt x="3470" y="27492"/>
                  </a:lnTo>
                  <a:lnTo>
                    <a:pt x="3770" y="28025"/>
                  </a:lnTo>
                  <a:lnTo>
                    <a:pt x="4071" y="28559"/>
                  </a:lnTo>
                  <a:lnTo>
                    <a:pt x="4804" y="29627"/>
                  </a:lnTo>
                  <a:lnTo>
                    <a:pt x="5105" y="30194"/>
                  </a:lnTo>
                  <a:lnTo>
                    <a:pt x="5238" y="30461"/>
                  </a:lnTo>
                  <a:lnTo>
                    <a:pt x="5338" y="30795"/>
                  </a:lnTo>
                  <a:lnTo>
                    <a:pt x="5405" y="31095"/>
                  </a:lnTo>
                  <a:lnTo>
                    <a:pt x="5472" y="31428"/>
                  </a:lnTo>
                  <a:lnTo>
                    <a:pt x="5505" y="32096"/>
                  </a:lnTo>
                  <a:lnTo>
                    <a:pt x="5505" y="32763"/>
                  </a:lnTo>
                  <a:lnTo>
                    <a:pt x="5472" y="33430"/>
                  </a:lnTo>
                  <a:lnTo>
                    <a:pt x="5438" y="39135"/>
                  </a:lnTo>
                  <a:lnTo>
                    <a:pt x="5405" y="41904"/>
                  </a:lnTo>
                  <a:lnTo>
                    <a:pt x="5405" y="42004"/>
                  </a:lnTo>
                  <a:lnTo>
                    <a:pt x="5472" y="42071"/>
                  </a:lnTo>
                  <a:lnTo>
                    <a:pt x="5538" y="42104"/>
                  </a:lnTo>
                  <a:lnTo>
                    <a:pt x="5639" y="42138"/>
                  </a:lnTo>
                  <a:lnTo>
                    <a:pt x="5705" y="42104"/>
                  </a:lnTo>
                  <a:lnTo>
                    <a:pt x="5772" y="42071"/>
                  </a:lnTo>
                  <a:lnTo>
                    <a:pt x="5839" y="42004"/>
                  </a:lnTo>
                  <a:lnTo>
                    <a:pt x="5872" y="41904"/>
                  </a:lnTo>
                  <a:lnTo>
                    <a:pt x="5905" y="36299"/>
                  </a:lnTo>
                  <a:lnTo>
                    <a:pt x="5939" y="33530"/>
                  </a:lnTo>
                  <a:lnTo>
                    <a:pt x="5939" y="32229"/>
                  </a:lnTo>
                  <a:lnTo>
                    <a:pt x="5939" y="31595"/>
                  </a:lnTo>
                  <a:lnTo>
                    <a:pt x="5839" y="30961"/>
                  </a:lnTo>
                  <a:lnTo>
                    <a:pt x="5772" y="30661"/>
                  </a:lnTo>
                  <a:lnTo>
                    <a:pt x="5672" y="30394"/>
                  </a:lnTo>
                  <a:lnTo>
                    <a:pt x="5572" y="30127"/>
                  </a:lnTo>
                  <a:lnTo>
                    <a:pt x="5438" y="29860"/>
                  </a:lnTo>
                  <a:lnTo>
                    <a:pt x="5138" y="29327"/>
                  </a:lnTo>
                  <a:lnTo>
                    <a:pt x="4804" y="28826"/>
                  </a:lnTo>
                  <a:lnTo>
                    <a:pt x="4471" y="28326"/>
                  </a:lnTo>
                  <a:lnTo>
                    <a:pt x="4171" y="27792"/>
                  </a:lnTo>
                  <a:lnTo>
                    <a:pt x="3904" y="27258"/>
                  </a:lnTo>
                  <a:lnTo>
                    <a:pt x="3637" y="26724"/>
                  </a:lnTo>
                  <a:lnTo>
                    <a:pt x="3370" y="26124"/>
                  </a:lnTo>
                  <a:lnTo>
                    <a:pt x="3170" y="25523"/>
                  </a:lnTo>
                  <a:lnTo>
                    <a:pt x="2736" y="24322"/>
                  </a:lnTo>
                  <a:lnTo>
                    <a:pt x="2369" y="23121"/>
                  </a:lnTo>
                  <a:lnTo>
                    <a:pt x="2002" y="21920"/>
                  </a:lnTo>
                  <a:lnTo>
                    <a:pt x="1668" y="20652"/>
                  </a:lnTo>
                  <a:lnTo>
                    <a:pt x="1335" y="19385"/>
                  </a:lnTo>
                  <a:lnTo>
                    <a:pt x="1068" y="18117"/>
                  </a:lnTo>
                  <a:lnTo>
                    <a:pt x="801" y="16816"/>
                  </a:lnTo>
                  <a:lnTo>
                    <a:pt x="634" y="15548"/>
                  </a:lnTo>
                  <a:lnTo>
                    <a:pt x="501" y="14247"/>
                  </a:lnTo>
                  <a:lnTo>
                    <a:pt x="467" y="12946"/>
                  </a:lnTo>
                  <a:lnTo>
                    <a:pt x="467" y="12278"/>
                  </a:lnTo>
                  <a:lnTo>
                    <a:pt x="501" y="11611"/>
                  </a:lnTo>
                  <a:lnTo>
                    <a:pt x="601" y="10477"/>
                  </a:lnTo>
                  <a:lnTo>
                    <a:pt x="701" y="9876"/>
                  </a:lnTo>
                  <a:lnTo>
                    <a:pt x="801" y="9309"/>
                  </a:lnTo>
                  <a:lnTo>
                    <a:pt x="934" y="8742"/>
                  </a:lnTo>
                  <a:lnTo>
                    <a:pt x="1068" y="8175"/>
                  </a:lnTo>
                  <a:lnTo>
                    <a:pt x="1235" y="7608"/>
                  </a:lnTo>
                  <a:lnTo>
                    <a:pt x="1435" y="7040"/>
                  </a:lnTo>
                  <a:lnTo>
                    <a:pt x="1635" y="6507"/>
                  </a:lnTo>
                  <a:lnTo>
                    <a:pt x="1869" y="5973"/>
                  </a:lnTo>
                  <a:lnTo>
                    <a:pt x="2135" y="5439"/>
                  </a:lnTo>
                  <a:lnTo>
                    <a:pt x="2402" y="4939"/>
                  </a:lnTo>
                  <a:lnTo>
                    <a:pt x="2703" y="4438"/>
                  </a:lnTo>
                  <a:lnTo>
                    <a:pt x="3036" y="3938"/>
                  </a:lnTo>
                  <a:lnTo>
                    <a:pt x="3403" y="3471"/>
                  </a:lnTo>
                  <a:lnTo>
                    <a:pt x="3804" y="3037"/>
                  </a:lnTo>
                  <a:lnTo>
                    <a:pt x="4171" y="2670"/>
                  </a:lnTo>
                  <a:lnTo>
                    <a:pt x="4571" y="2303"/>
                  </a:lnTo>
                  <a:lnTo>
                    <a:pt x="4971" y="1969"/>
                  </a:lnTo>
                  <a:lnTo>
                    <a:pt x="5405" y="1669"/>
                  </a:lnTo>
                  <a:lnTo>
                    <a:pt x="5839" y="1402"/>
                  </a:lnTo>
                  <a:lnTo>
                    <a:pt x="6306" y="1135"/>
                  </a:lnTo>
                  <a:lnTo>
                    <a:pt x="6773" y="935"/>
                  </a:lnTo>
                  <a:lnTo>
                    <a:pt x="7273" y="768"/>
                  </a:lnTo>
                  <a:lnTo>
                    <a:pt x="7807" y="601"/>
                  </a:lnTo>
                  <a:lnTo>
                    <a:pt x="8374" y="535"/>
                  </a:lnTo>
                  <a:lnTo>
                    <a:pt x="8908" y="468"/>
                  </a:lnTo>
                  <a:lnTo>
                    <a:pt x="9475" y="468"/>
                  </a:lnTo>
                  <a:lnTo>
                    <a:pt x="10009" y="501"/>
                  </a:lnTo>
                  <a:lnTo>
                    <a:pt x="10576" y="601"/>
                  </a:lnTo>
                  <a:lnTo>
                    <a:pt x="11110" y="735"/>
                  </a:lnTo>
                  <a:lnTo>
                    <a:pt x="11644" y="868"/>
                  </a:lnTo>
                  <a:lnTo>
                    <a:pt x="12211" y="1102"/>
                  </a:lnTo>
                  <a:lnTo>
                    <a:pt x="12711" y="1335"/>
                  </a:lnTo>
                  <a:lnTo>
                    <a:pt x="13212" y="1636"/>
                  </a:lnTo>
                  <a:lnTo>
                    <a:pt x="13712" y="1936"/>
                  </a:lnTo>
                  <a:lnTo>
                    <a:pt x="14179" y="2303"/>
                  </a:lnTo>
                  <a:lnTo>
                    <a:pt x="14613" y="2670"/>
                  </a:lnTo>
                  <a:lnTo>
                    <a:pt x="15013" y="3070"/>
                  </a:lnTo>
                  <a:lnTo>
                    <a:pt x="15414" y="3471"/>
                  </a:lnTo>
                  <a:lnTo>
                    <a:pt x="15781" y="3904"/>
                  </a:lnTo>
                  <a:lnTo>
                    <a:pt x="16114" y="4371"/>
                  </a:lnTo>
                  <a:lnTo>
                    <a:pt x="16448" y="4872"/>
                  </a:lnTo>
                  <a:lnTo>
                    <a:pt x="16748" y="5339"/>
                  </a:lnTo>
                  <a:lnTo>
                    <a:pt x="17049" y="5873"/>
                  </a:lnTo>
                  <a:lnTo>
                    <a:pt x="17282" y="6373"/>
                  </a:lnTo>
                  <a:lnTo>
                    <a:pt x="17549" y="6907"/>
                  </a:lnTo>
                  <a:lnTo>
                    <a:pt x="17749" y="7441"/>
                  </a:lnTo>
                  <a:lnTo>
                    <a:pt x="18083" y="8408"/>
                  </a:lnTo>
                  <a:lnTo>
                    <a:pt x="18383" y="9376"/>
                  </a:lnTo>
                  <a:lnTo>
                    <a:pt x="18617" y="10377"/>
                  </a:lnTo>
                  <a:lnTo>
                    <a:pt x="18783" y="11378"/>
                  </a:lnTo>
                  <a:lnTo>
                    <a:pt x="18883" y="12412"/>
                  </a:lnTo>
                  <a:lnTo>
                    <a:pt x="18950" y="13413"/>
                  </a:lnTo>
                  <a:lnTo>
                    <a:pt x="18950" y="14447"/>
                  </a:lnTo>
                  <a:lnTo>
                    <a:pt x="18917" y="15448"/>
                  </a:lnTo>
                  <a:lnTo>
                    <a:pt x="18817" y="16482"/>
                  </a:lnTo>
                  <a:lnTo>
                    <a:pt x="18650" y="17483"/>
                  </a:lnTo>
                  <a:lnTo>
                    <a:pt x="18450" y="18484"/>
                  </a:lnTo>
                  <a:lnTo>
                    <a:pt x="18183" y="19485"/>
                  </a:lnTo>
                  <a:lnTo>
                    <a:pt x="17883" y="20452"/>
                  </a:lnTo>
                  <a:lnTo>
                    <a:pt x="17549" y="21420"/>
                  </a:lnTo>
                  <a:lnTo>
                    <a:pt x="17149" y="22354"/>
                  </a:lnTo>
                  <a:lnTo>
                    <a:pt x="16682" y="23288"/>
                  </a:lnTo>
                  <a:lnTo>
                    <a:pt x="16214" y="24155"/>
                  </a:lnTo>
                  <a:lnTo>
                    <a:pt x="15681" y="25023"/>
                  </a:lnTo>
                  <a:lnTo>
                    <a:pt x="15114" y="25824"/>
                  </a:lnTo>
                  <a:lnTo>
                    <a:pt x="14480" y="26624"/>
                  </a:lnTo>
                  <a:lnTo>
                    <a:pt x="13846" y="27392"/>
                  </a:lnTo>
                  <a:lnTo>
                    <a:pt x="13145" y="28126"/>
                  </a:lnTo>
                  <a:lnTo>
                    <a:pt x="12411" y="28793"/>
                  </a:lnTo>
                  <a:lnTo>
                    <a:pt x="11644" y="29460"/>
                  </a:lnTo>
                  <a:lnTo>
                    <a:pt x="11410" y="29627"/>
                  </a:lnTo>
                  <a:lnTo>
                    <a:pt x="11210" y="29827"/>
                  </a:lnTo>
                  <a:lnTo>
                    <a:pt x="11043" y="30027"/>
                  </a:lnTo>
                  <a:lnTo>
                    <a:pt x="10910" y="30261"/>
                  </a:lnTo>
                  <a:lnTo>
                    <a:pt x="10843" y="30528"/>
                  </a:lnTo>
                  <a:lnTo>
                    <a:pt x="10810" y="30795"/>
                  </a:lnTo>
                  <a:lnTo>
                    <a:pt x="10776" y="31328"/>
                  </a:lnTo>
                  <a:lnTo>
                    <a:pt x="10676" y="34097"/>
                  </a:lnTo>
                  <a:lnTo>
                    <a:pt x="10509" y="39636"/>
                  </a:lnTo>
                  <a:lnTo>
                    <a:pt x="10443" y="42371"/>
                  </a:lnTo>
                  <a:lnTo>
                    <a:pt x="10443" y="42471"/>
                  </a:lnTo>
                  <a:lnTo>
                    <a:pt x="10509" y="42538"/>
                  </a:lnTo>
                  <a:lnTo>
                    <a:pt x="10576" y="42572"/>
                  </a:lnTo>
                  <a:lnTo>
                    <a:pt x="10643" y="42605"/>
                  </a:lnTo>
                  <a:lnTo>
                    <a:pt x="10743" y="42572"/>
                  </a:lnTo>
                  <a:lnTo>
                    <a:pt x="10810" y="42538"/>
                  </a:lnTo>
                  <a:lnTo>
                    <a:pt x="10876" y="42471"/>
                  </a:lnTo>
                  <a:lnTo>
                    <a:pt x="10876" y="42371"/>
                  </a:lnTo>
                  <a:lnTo>
                    <a:pt x="11043" y="36700"/>
                  </a:lnTo>
                  <a:lnTo>
                    <a:pt x="11143" y="33864"/>
                  </a:lnTo>
                  <a:lnTo>
                    <a:pt x="11243" y="31028"/>
                  </a:lnTo>
                  <a:lnTo>
                    <a:pt x="11277" y="30694"/>
                  </a:lnTo>
                  <a:lnTo>
                    <a:pt x="11377" y="30428"/>
                  </a:lnTo>
                  <a:lnTo>
                    <a:pt x="11510" y="30194"/>
                  </a:lnTo>
                  <a:lnTo>
                    <a:pt x="11744" y="29960"/>
                  </a:lnTo>
                  <a:lnTo>
                    <a:pt x="12611" y="29260"/>
                  </a:lnTo>
                  <a:lnTo>
                    <a:pt x="13379" y="28526"/>
                  </a:lnTo>
                  <a:lnTo>
                    <a:pt x="14113" y="27792"/>
                  </a:lnTo>
                  <a:lnTo>
                    <a:pt x="14780" y="27025"/>
                  </a:lnTo>
                  <a:lnTo>
                    <a:pt x="15414" y="26224"/>
                  </a:lnTo>
                  <a:lnTo>
                    <a:pt x="15981" y="25390"/>
                  </a:lnTo>
                  <a:lnTo>
                    <a:pt x="16515" y="24522"/>
                  </a:lnTo>
                  <a:lnTo>
                    <a:pt x="17015" y="23622"/>
                  </a:lnTo>
                  <a:lnTo>
                    <a:pt x="17482" y="22721"/>
                  </a:lnTo>
                  <a:lnTo>
                    <a:pt x="17883" y="21787"/>
                  </a:lnTo>
                  <a:lnTo>
                    <a:pt x="18250" y="20819"/>
                  </a:lnTo>
                  <a:lnTo>
                    <a:pt x="18583" y="19852"/>
                  </a:lnTo>
                  <a:lnTo>
                    <a:pt x="18850" y="18851"/>
                  </a:lnTo>
                  <a:lnTo>
                    <a:pt x="19050" y="17850"/>
                  </a:lnTo>
                  <a:lnTo>
                    <a:pt x="19217" y="16816"/>
                  </a:lnTo>
                  <a:lnTo>
                    <a:pt x="19351" y="15815"/>
                  </a:lnTo>
                  <a:lnTo>
                    <a:pt x="19417" y="14781"/>
                  </a:lnTo>
                  <a:lnTo>
                    <a:pt x="19417" y="13746"/>
                  </a:lnTo>
                  <a:lnTo>
                    <a:pt x="19384" y="12745"/>
                  </a:lnTo>
                  <a:lnTo>
                    <a:pt x="19284" y="11711"/>
                  </a:lnTo>
                  <a:lnTo>
                    <a:pt x="19117" y="10710"/>
                  </a:lnTo>
                  <a:lnTo>
                    <a:pt x="18917" y="9709"/>
                  </a:lnTo>
                  <a:lnTo>
                    <a:pt x="18650" y="8709"/>
                  </a:lnTo>
                  <a:lnTo>
                    <a:pt x="18316" y="7608"/>
                  </a:lnTo>
                  <a:lnTo>
                    <a:pt x="17883" y="6540"/>
                  </a:lnTo>
                  <a:lnTo>
                    <a:pt x="17649" y="6040"/>
                  </a:lnTo>
                  <a:lnTo>
                    <a:pt x="17382" y="5539"/>
                  </a:lnTo>
                  <a:lnTo>
                    <a:pt x="17115" y="5039"/>
                  </a:lnTo>
                  <a:lnTo>
                    <a:pt x="16782" y="4538"/>
                  </a:lnTo>
                  <a:lnTo>
                    <a:pt x="16481" y="4071"/>
                  </a:lnTo>
                  <a:lnTo>
                    <a:pt x="16148" y="3604"/>
                  </a:lnTo>
                  <a:lnTo>
                    <a:pt x="15781" y="3170"/>
                  </a:lnTo>
                  <a:lnTo>
                    <a:pt x="15380" y="2770"/>
                  </a:lnTo>
                  <a:lnTo>
                    <a:pt x="14980" y="2370"/>
                  </a:lnTo>
                  <a:lnTo>
                    <a:pt x="14546" y="2003"/>
                  </a:lnTo>
                  <a:lnTo>
                    <a:pt x="14079" y="1636"/>
                  </a:lnTo>
                  <a:lnTo>
                    <a:pt x="13612" y="1335"/>
                  </a:lnTo>
                  <a:lnTo>
                    <a:pt x="13112" y="1035"/>
                  </a:lnTo>
                  <a:lnTo>
                    <a:pt x="12578" y="768"/>
                  </a:lnTo>
                  <a:lnTo>
                    <a:pt x="12078" y="535"/>
                  </a:lnTo>
                  <a:lnTo>
                    <a:pt x="11510" y="368"/>
                  </a:lnTo>
                  <a:lnTo>
                    <a:pt x="10943" y="201"/>
                  </a:lnTo>
                  <a:lnTo>
                    <a:pt x="10376" y="101"/>
                  </a:lnTo>
                  <a:lnTo>
                    <a:pt x="9809" y="34"/>
                  </a:lnTo>
                  <a:lnTo>
                    <a:pt x="924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2"/>
            <p:cNvSpPr/>
            <p:nvPr/>
          </p:nvSpPr>
          <p:spPr>
            <a:xfrm>
              <a:off x="469150" y="3417550"/>
              <a:ext cx="34225" cy="600550"/>
            </a:xfrm>
            <a:custGeom>
              <a:avLst/>
              <a:gdLst/>
              <a:ahLst/>
              <a:cxnLst/>
              <a:rect l="l" t="t" r="r" b="b"/>
              <a:pathLst>
                <a:path w="1369" h="24022" extrusionOk="0">
                  <a:moveTo>
                    <a:pt x="134" y="0"/>
                  </a:moveTo>
                  <a:lnTo>
                    <a:pt x="67" y="34"/>
                  </a:lnTo>
                  <a:lnTo>
                    <a:pt x="0" y="101"/>
                  </a:lnTo>
                  <a:lnTo>
                    <a:pt x="0" y="201"/>
                  </a:lnTo>
                  <a:lnTo>
                    <a:pt x="234" y="2503"/>
                  </a:lnTo>
                  <a:lnTo>
                    <a:pt x="434" y="4771"/>
                  </a:lnTo>
                  <a:lnTo>
                    <a:pt x="601" y="7073"/>
                  </a:lnTo>
                  <a:lnTo>
                    <a:pt x="701" y="9375"/>
                  </a:lnTo>
                  <a:lnTo>
                    <a:pt x="801" y="11677"/>
                  </a:lnTo>
                  <a:lnTo>
                    <a:pt x="868" y="13979"/>
                  </a:lnTo>
                  <a:lnTo>
                    <a:pt x="901" y="16248"/>
                  </a:lnTo>
                  <a:lnTo>
                    <a:pt x="901" y="18550"/>
                  </a:lnTo>
                  <a:lnTo>
                    <a:pt x="868" y="21186"/>
                  </a:lnTo>
                  <a:lnTo>
                    <a:pt x="768" y="23821"/>
                  </a:lnTo>
                  <a:lnTo>
                    <a:pt x="801" y="23921"/>
                  </a:lnTo>
                  <a:lnTo>
                    <a:pt x="834" y="23988"/>
                  </a:lnTo>
                  <a:lnTo>
                    <a:pt x="901" y="24021"/>
                  </a:lnTo>
                  <a:lnTo>
                    <a:pt x="1101" y="24021"/>
                  </a:lnTo>
                  <a:lnTo>
                    <a:pt x="1168" y="23988"/>
                  </a:lnTo>
                  <a:lnTo>
                    <a:pt x="1201" y="23921"/>
                  </a:lnTo>
                  <a:lnTo>
                    <a:pt x="1235" y="23821"/>
                  </a:lnTo>
                  <a:lnTo>
                    <a:pt x="1302" y="21519"/>
                  </a:lnTo>
                  <a:lnTo>
                    <a:pt x="1368" y="19217"/>
                  </a:lnTo>
                  <a:lnTo>
                    <a:pt x="1368" y="16915"/>
                  </a:lnTo>
                  <a:lnTo>
                    <a:pt x="1335" y="14613"/>
                  </a:lnTo>
                  <a:lnTo>
                    <a:pt x="1302" y="12311"/>
                  </a:lnTo>
                  <a:lnTo>
                    <a:pt x="1201" y="10043"/>
                  </a:lnTo>
                  <a:lnTo>
                    <a:pt x="1101" y="7741"/>
                  </a:lnTo>
                  <a:lnTo>
                    <a:pt x="935" y="5439"/>
                  </a:lnTo>
                  <a:lnTo>
                    <a:pt x="734" y="2836"/>
                  </a:lnTo>
                  <a:lnTo>
                    <a:pt x="467" y="201"/>
                  </a:lnTo>
                  <a:lnTo>
                    <a:pt x="434" y="101"/>
                  </a:lnTo>
                  <a:lnTo>
                    <a:pt x="367" y="34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2"/>
            <p:cNvSpPr/>
            <p:nvPr/>
          </p:nvSpPr>
          <p:spPr>
            <a:xfrm>
              <a:off x="377400" y="3194025"/>
              <a:ext cx="308625" cy="833250"/>
            </a:xfrm>
            <a:custGeom>
              <a:avLst/>
              <a:gdLst/>
              <a:ahLst/>
              <a:cxnLst/>
              <a:rect l="l" t="t" r="r" b="b"/>
              <a:pathLst>
                <a:path w="12345" h="33330" extrusionOk="0">
                  <a:moveTo>
                    <a:pt x="5172" y="467"/>
                  </a:moveTo>
                  <a:lnTo>
                    <a:pt x="5472" y="534"/>
                  </a:lnTo>
                  <a:lnTo>
                    <a:pt x="5739" y="668"/>
                  </a:lnTo>
                  <a:lnTo>
                    <a:pt x="5972" y="834"/>
                  </a:lnTo>
                  <a:lnTo>
                    <a:pt x="6139" y="1035"/>
                  </a:lnTo>
                  <a:lnTo>
                    <a:pt x="6306" y="1301"/>
                  </a:lnTo>
                  <a:lnTo>
                    <a:pt x="6373" y="1568"/>
                  </a:lnTo>
                  <a:lnTo>
                    <a:pt x="6406" y="1668"/>
                  </a:lnTo>
                  <a:lnTo>
                    <a:pt x="6440" y="1702"/>
                  </a:lnTo>
                  <a:lnTo>
                    <a:pt x="6239" y="2102"/>
                  </a:lnTo>
                  <a:lnTo>
                    <a:pt x="6173" y="2302"/>
                  </a:lnTo>
                  <a:lnTo>
                    <a:pt x="6106" y="2536"/>
                  </a:lnTo>
                  <a:lnTo>
                    <a:pt x="6106" y="2636"/>
                  </a:lnTo>
                  <a:lnTo>
                    <a:pt x="6139" y="2703"/>
                  </a:lnTo>
                  <a:lnTo>
                    <a:pt x="6206" y="2769"/>
                  </a:lnTo>
                  <a:lnTo>
                    <a:pt x="6273" y="2803"/>
                  </a:lnTo>
                  <a:lnTo>
                    <a:pt x="6440" y="2803"/>
                  </a:lnTo>
                  <a:lnTo>
                    <a:pt x="6506" y="2736"/>
                  </a:lnTo>
                  <a:lnTo>
                    <a:pt x="6540" y="2636"/>
                  </a:lnTo>
                  <a:lnTo>
                    <a:pt x="6673" y="2302"/>
                  </a:lnTo>
                  <a:lnTo>
                    <a:pt x="6806" y="2002"/>
                  </a:lnTo>
                  <a:lnTo>
                    <a:pt x="7040" y="1702"/>
                  </a:lnTo>
                  <a:lnTo>
                    <a:pt x="7274" y="1435"/>
                  </a:lnTo>
                  <a:lnTo>
                    <a:pt x="7574" y="1235"/>
                  </a:lnTo>
                  <a:lnTo>
                    <a:pt x="7907" y="1068"/>
                  </a:lnTo>
                  <a:lnTo>
                    <a:pt x="8241" y="1001"/>
                  </a:lnTo>
                  <a:lnTo>
                    <a:pt x="8608" y="1001"/>
                  </a:lnTo>
                  <a:lnTo>
                    <a:pt x="8808" y="1035"/>
                  </a:lnTo>
                  <a:lnTo>
                    <a:pt x="9008" y="1135"/>
                  </a:lnTo>
                  <a:lnTo>
                    <a:pt x="9142" y="1268"/>
                  </a:lnTo>
                  <a:lnTo>
                    <a:pt x="9242" y="1435"/>
                  </a:lnTo>
                  <a:lnTo>
                    <a:pt x="9309" y="1602"/>
                  </a:lnTo>
                  <a:lnTo>
                    <a:pt x="9342" y="1802"/>
                  </a:lnTo>
                  <a:lnTo>
                    <a:pt x="9375" y="2202"/>
                  </a:lnTo>
                  <a:lnTo>
                    <a:pt x="9342" y="2636"/>
                  </a:lnTo>
                  <a:lnTo>
                    <a:pt x="9242" y="3036"/>
                  </a:lnTo>
                  <a:lnTo>
                    <a:pt x="9075" y="3403"/>
                  </a:lnTo>
                  <a:lnTo>
                    <a:pt x="8842" y="3737"/>
                  </a:lnTo>
                  <a:lnTo>
                    <a:pt x="8775" y="3837"/>
                  </a:lnTo>
                  <a:lnTo>
                    <a:pt x="8775" y="3904"/>
                  </a:lnTo>
                  <a:lnTo>
                    <a:pt x="8775" y="4004"/>
                  </a:lnTo>
                  <a:lnTo>
                    <a:pt x="8842" y="4070"/>
                  </a:lnTo>
                  <a:lnTo>
                    <a:pt x="8908" y="4104"/>
                  </a:lnTo>
                  <a:lnTo>
                    <a:pt x="8975" y="4137"/>
                  </a:lnTo>
                  <a:lnTo>
                    <a:pt x="9075" y="4104"/>
                  </a:lnTo>
                  <a:lnTo>
                    <a:pt x="9142" y="4070"/>
                  </a:lnTo>
                  <a:lnTo>
                    <a:pt x="9275" y="3970"/>
                  </a:lnTo>
                  <a:lnTo>
                    <a:pt x="9442" y="3870"/>
                  </a:lnTo>
                  <a:lnTo>
                    <a:pt x="9742" y="3770"/>
                  </a:lnTo>
                  <a:lnTo>
                    <a:pt x="10076" y="3737"/>
                  </a:lnTo>
                  <a:lnTo>
                    <a:pt x="10376" y="3770"/>
                  </a:lnTo>
                  <a:lnTo>
                    <a:pt x="10710" y="3870"/>
                  </a:lnTo>
                  <a:lnTo>
                    <a:pt x="11010" y="4004"/>
                  </a:lnTo>
                  <a:lnTo>
                    <a:pt x="11277" y="4204"/>
                  </a:lnTo>
                  <a:lnTo>
                    <a:pt x="11477" y="4471"/>
                  </a:lnTo>
                  <a:lnTo>
                    <a:pt x="11677" y="4771"/>
                  </a:lnTo>
                  <a:lnTo>
                    <a:pt x="11778" y="5071"/>
                  </a:lnTo>
                  <a:lnTo>
                    <a:pt x="11878" y="5405"/>
                  </a:lnTo>
                  <a:lnTo>
                    <a:pt x="11911" y="5772"/>
                  </a:lnTo>
                  <a:lnTo>
                    <a:pt x="11878" y="6106"/>
                  </a:lnTo>
                  <a:lnTo>
                    <a:pt x="11844" y="6473"/>
                  </a:lnTo>
                  <a:lnTo>
                    <a:pt x="11744" y="6773"/>
                  </a:lnTo>
                  <a:lnTo>
                    <a:pt x="11611" y="7106"/>
                  </a:lnTo>
                  <a:lnTo>
                    <a:pt x="11477" y="7307"/>
                  </a:lnTo>
                  <a:lnTo>
                    <a:pt x="11344" y="7507"/>
                  </a:lnTo>
                  <a:lnTo>
                    <a:pt x="11177" y="7674"/>
                  </a:lnTo>
                  <a:lnTo>
                    <a:pt x="10977" y="7807"/>
                  </a:lnTo>
                  <a:lnTo>
                    <a:pt x="10777" y="7941"/>
                  </a:lnTo>
                  <a:lnTo>
                    <a:pt x="10576" y="8007"/>
                  </a:lnTo>
                  <a:lnTo>
                    <a:pt x="10343" y="8074"/>
                  </a:lnTo>
                  <a:lnTo>
                    <a:pt x="10143" y="8074"/>
                  </a:lnTo>
                  <a:lnTo>
                    <a:pt x="9876" y="8007"/>
                  </a:lnTo>
                  <a:lnTo>
                    <a:pt x="9642" y="7907"/>
                  </a:lnTo>
                  <a:lnTo>
                    <a:pt x="9442" y="7774"/>
                  </a:lnTo>
                  <a:lnTo>
                    <a:pt x="9242" y="7607"/>
                  </a:lnTo>
                  <a:lnTo>
                    <a:pt x="9042" y="7440"/>
                  </a:lnTo>
                  <a:lnTo>
                    <a:pt x="8875" y="7240"/>
                  </a:lnTo>
                  <a:lnTo>
                    <a:pt x="8708" y="7040"/>
                  </a:lnTo>
                  <a:lnTo>
                    <a:pt x="8575" y="6806"/>
                  </a:lnTo>
                  <a:lnTo>
                    <a:pt x="8541" y="6739"/>
                  </a:lnTo>
                  <a:lnTo>
                    <a:pt x="8441" y="6706"/>
                  </a:lnTo>
                  <a:lnTo>
                    <a:pt x="8375" y="6673"/>
                  </a:lnTo>
                  <a:lnTo>
                    <a:pt x="8274" y="6706"/>
                  </a:lnTo>
                  <a:lnTo>
                    <a:pt x="8208" y="6773"/>
                  </a:lnTo>
                  <a:lnTo>
                    <a:pt x="8174" y="6873"/>
                  </a:lnTo>
                  <a:lnTo>
                    <a:pt x="8174" y="6940"/>
                  </a:lnTo>
                  <a:lnTo>
                    <a:pt x="8208" y="7040"/>
                  </a:lnTo>
                  <a:lnTo>
                    <a:pt x="8308" y="7240"/>
                  </a:lnTo>
                  <a:lnTo>
                    <a:pt x="8441" y="7440"/>
                  </a:lnTo>
                  <a:lnTo>
                    <a:pt x="8341" y="7507"/>
                  </a:lnTo>
                  <a:lnTo>
                    <a:pt x="8241" y="7607"/>
                  </a:lnTo>
                  <a:lnTo>
                    <a:pt x="8174" y="7740"/>
                  </a:lnTo>
                  <a:lnTo>
                    <a:pt x="8074" y="7974"/>
                  </a:lnTo>
                  <a:lnTo>
                    <a:pt x="7974" y="8107"/>
                  </a:lnTo>
                  <a:lnTo>
                    <a:pt x="7841" y="8241"/>
                  </a:lnTo>
                  <a:lnTo>
                    <a:pt x="7707" y="8341"/>
                  </a:lnTo>
                  <a:lnTo>
                    <a:pt x="7574" y="8408"/>
                  </a:lnTo>
                  <a:lnTo>
                    <a:pt x="7374" y="8474"/>
                  </a:lnTo>
                  <a:lnTo>
                    <a:pt x="7207" y="8541"/>
                  </a:lnTo>
                  <a:lnTo>
                    <a:pt x="6806" y="8541"/>
                  </a:lnTo>
                  <a:lnTo>
                    <a:pt x="6640" y="8508"/>
                  </a:lnTo>
                  <a:lnTo>
                    <a:pt x="6473" y="8474"/>
                  </a:lnTo>
                  <a:lnTo>
                    <a:pt x="6306" y="8408"/>
                  </a:lnTo>
                  <a:lnTo>
                    <a:pt x="6139" y="8308"/>
                  </a:lnTo>
                  <a:lnTo>
                    <a:pt x="5839" y="8074"/>
                  </a:lnTo>
                  <a:lnTo>
                    <a:pt x="5572" y="7774"/>
                  </a:lnTo>
                  <a:lnTo>
                    <a:pt x="5372" y="7440"/>
                  </a:lnTo>
                  <a:lnTo>
                    <a:pt x="5205" y="7106"/>
                  </a:lnTo>
                  <a:lnTo>
                    <a:pt x="5138" y="7006"/>
                  </a:lnTo>
                  <a:lnTo>
                    <a:pt x="5005" y="6940"/>
                  </a:lnTo>
                  <a:lnTo>
                    <a:pt x="4871" y="6973"/>
                  </a:lnTo>
                  <a:lnTo>
                    <a:pt x="4838" y="7006"/>
                  </a:lnTo>
                  <a:lnTo>
                    <a:pt x="4771" y="7040"/>
                  </a:lnTo>
                  <a:lnTo>
                    <a:pt x="4538" y="7440"/>
                  </a:lnTo>
                  <a:lnTo>
                    <a:pt x="4271" y="7774"/>
                  </a:lnTo>
                  <a:lnTo>
                    <a:pt x="3971" y="8107"/>
                  </a:lnTo>
                  <a:lnTo>
                    <a:pt x="3604" y="8341"/>
                  </a:lnTo>
                  <a:lnTo>
                    <a:pt x="3237" y="8541"/>
                  </a:lnTo>
                  <a:lnTo>
                    <a:pt x="3003" y="8641"/>
                  </a:lnTo>
                  <a:lnTo>
                    <a:pt x="2803" y="8675"/>
                  </a:lnTo>
                  <a:lnTo>
                    <a:pt x="2603" y="8708"/>
                  </a:lnTo>
                  <a:lnTo>
                    <a:pt x="2369" y="8708"/>
                  </a:lnTo>
                  <a:lnTo>
                    <a:pt x="2136" y="8675"/>
                  </a:lnTo>
                  <a:lnTo>
                    <a:pt x="1902" y="8608"/>
                  </a:lnTo>
                  <a:lnTo>
                    <a:pt x="1735" y="8541"/>
                  </a:lnTo>
                  <a:lnTo>
                    <a:pt x="1569" y="8441"/>
                  </a:lnTo>
                  <a:lnTo>
                    <a:pt x="1402" y="8341"/>
                  </a:lnTo>
                  <a:lnTo>
                    <a:pt x="1268" y="8207"/>
                  </a:lnTo>
                  <a:lnTo>
                    <a:pt x="1135" y="8074"/>
                  </a:lnTo>
                  <a:lnTo>
                    <a:pt x="1035" y="7907"/>
                  </a:lnTo>
                  <a:lnTo>
                    <a:pt x="968" y="7707"/>
                  </a:lnTo>
                  <a:lnTo>
                    <a:pt x="935" y="7507"/>
                  </a:lnTo>
                  <a:lnTo>
                    <a:pt x="935" y="7340"/>
                  </a:lnTo>
                  <a:lnTo>
                    <a:pt x="935" y="7140"/>
                  </a:lnTo>
                  <a:lnTo>
                    <a:pt x="1001" y="6973"/>
                  </a:lnTo>
                  <a:lnTo>
                    <a:pt x="1068" y="6806"/>
                  </a:lnTo>
                  <a:lnTo>
                    <a:pt x="1168" y="6639"/>
                  </a:lnTo>
                  <a:lnTo>
                    <a:pt x="1268" y="6506"/>
                  </a:lnTo>
                  <a:lnTo>
                    <a:pt x="1402" y="6373"/>
                  </a:lnTo>
                  <a:lnTo>
                    <a:pt x="1569" y="6306"/>
                  </a:lnTo>
                  <a:lnTo>
                    <a:pt x="1635" y="6272"/>
                  </a:lnTo>
                  <a:lnTo>
                    <a:pt x="1702" y="6206"/>
                  </a:lnTo>
                  <a:lnTo>
                    <a:pt x="1735" y="6139"/>
                  </a:lnTo>
                  <a:lnTo>
                    <a:pt x="1735" y="6072"/>
                  </a:lnTo>
                  <a:lnTo>
                    <a:pt x="1735" y="6006"/>
                  </a:lnTo>
                  <a:lnTo>
                    <a:pt x="1702" y="5939"/>
                  </a:lnTo>
                  <a:lnTo>
                    <a:pt x="1669" y="5905"/>
                  </a:lnTo>
                  <a:lnTo>
                    <a:pt x="1569" y="5872"/>
                  </a:lnTo>
                  <a:lnTo>
                    <a:pt x="1402" y="5772"/>
                  </a:lnTo>
                  <a:lnTo>
                    <a:pt x="1235" y="5672"/>
                  </a:lnTo>
                  <a:lnTo>
                    <a:pt x="1102" y="5572"/>
                  </a:lnTo>
                  <a:lnTo>
                    <a:pt x="968" y="5438"/>
                  </a:lnTo>
                  <a:lnTo>
                    <a:pt x="735" y="5138"/>
                  </a:lnTo>
                  <a:lnTo>
                    <a:pt x="568" y="4804"/>
                  </a:lnTo>
                  <a:lnTo>
                    <a:pt x="468" y="4437"/>
                  </a:lnTo>
                  <a:lnTo>
                    <a:pt x="434" y="4237"/>
                  </a:lnTo>
                  <a:lnTo>
                    <a:pt x="434" y="4037"/>
                  </a:lnTo>
                  <a:lnTo>
                    <a:pt x="468" y="3870"/>
                  </a:lnTo>
                  <a:lnTo>
                    <a:pt x="501" y="3670"/>
                  </a:lnTo>
                  <a:lnTo>
                    <a:pt x="568" y="3503"/>
                  </a:lnTo>
                  <a:lnTo>
                    <a:pt x="668" y="3337"/>
                  </a:lnTo>
                  <a:lnTo>
                    <a:pt x="768" y="3170"/>
                  </a:lnTo>
                  <a:lnTo>
                    <a:pt x="901" y="3036"/>
                  </a:lnTo>
                  <a:lnTo>
                    <a:pt x="1035" y="2903"/>
                  </a:lnTo>
                  <a:lnTo>
                    <a:pt x="1168" y="2803"/>
                  </a:lnTo>
                  <a:lnTo>
                    <a:pt x="1502" y="2636"/>
                  </a:lnTo>
                  <a:lnTo>
                    <a:pt x="1869" y="2569"/>
                  </a:lnTo>
                  <a:lnTo>
                    <a:pt x="2236" y="2536"/>
                  </a:lnTo>
                  <a:lnTo>
                    <a:pt x="2603" y="2569"/>
                  </a:lnTo>
                  <a:lnTo>
                    <a:pt x="2936" y="2703"/>
                  </a:lnTo>
                  <a:lnTo>
                    <a:pt x="3103" y="2769"/>
                  </a:lnTo>
                  <a:lnTo>
                    <a:pt x="3270" y="2869"/>
                  </a:lnTo>
                  <a:lnTo>
                    <a:pt x="3337" y="2903"/>
                  </a:lnTo>
                  <a:lnTo>
                    <a:pt x="3437" y="2903"/>
                  </a:lnTo>
                  <a:lnTo>
                    <a:pt x="3504" y="2869"/>
                  </a:lnTo>
                  <a:lnTo>
                    <a:pt x="3570" y="2736"/>
                  </a:lnTo>
                  <a:lnTo>
                    <a:pt x="3604" y="2669"/>
                  </a:lnTo>
                  <a:lnTo>
                    <a:pt x="3604" y="2603"/>
                  </a:lnTo>
                  <a:lnTo>
                    <a:pt x="3537" y="2302"/>
                  </a:lnTo>
                  <a:lnTo>
                    <a:pt x="3537" y="2002"/>
                  </a:lnTo>
                  <a:lnTo>
                    <a:pt x="3604" y="1668"/>
                  </a:lnTo>
                  <a:lnTo>
                    <a:pt x="3704" y="1368"/>
                  </a:lnTo>
                  <a:lnTo>
                    <a:pt x="3871" y="1101"/>
                  </a:lnTo>
                  <a:lnTo>
                    <a:pt x="4071" y="868"/>
                  </a:lnTo>
                  <a:lnTo>
                    <a:pt x="4304" y="668"/>
                  </a:lnTo>
                  <a:lnTo>
                    <a:pt x="4571" y="534"/>
                  </a:lnTo>
                  <a:lnTo>
                    <a:pt x="4871" y="467"/>
                  </a:lnTo>
                  <a:close/>
                  <a:moveTo>
                    <a:pt x="4805" y="0"/>
                  </a:moveTo>
                  <a:lnTo>
                    <a:pt x="4638" y="34"/>
                  </a:lnTo>
                  <a:lnTo>
                    <a:pt x="4471" y="67"/>
                  </a:lnTo>
                  <a:lnTo>
                    <a:pt x="4137" y="234"/>
                  </a:lnTo>
                  <a:lnTo>
                    <a:pt x="3871" y="401"/>
                  </a:lnTo>
                  <a:lnTo>
                    <a:pt x="3637" y="668"/>
                  </a:lnTo>
                  <a:lnTo>
                    <a:pt x="3437" y="934"/>
                  </a:lnTo>
                  <a:lnTo>
                    <a:pt x="3270" y="1235"/>
                  </a:lnTo>
                  <a:lnTo>
                    <a:pt x="3170" y="1568"/>
                  </a:lnTo>
                  <a:lnTo>
                    <a:pt x="3103" y="1902"/>
                  </a:lnTo>
                  <a:lnTo>
                    <a:pt x="3103" y="2236"/>
                  </a:lnTo>
                  <a:lnTo>
                    <a:pt x="2703" y="2102"/>
                  </a:lnTo>
                  <a:lnTo>
                    <a:pt x="2303" y="2069"/>
                  </a:lnTo>
                  <a:lnTo>
                    <a:pt x="1902" y="2102"/>
                  </a:lnTo>
                  <a:lnTo>
                    <a:pt x="1502" y="2169"/>
                  </a:lnTo>
                  <a:lnTo>
                    <a:pt x="1102" y="2336"/>
                  </a:lnTo>
                  <a:lnTo>
                    <a:pt x="768" y="2536"/>
                  </a:lnTo>
                  <a:lnTo>
                    <a:pt x="601" y="2669"/>
                  </a:lnTo>
                  <a:lnTo>
                    <a:pt x="468" y="2836"/>
                  </a:lnTo>
                  <a:lnTo>
                    <a:pt x="334" y="3003"/>
                  </a:lnTo>
                  <a:lnTo>
                    <a:pt x="234" y="3170"/>
                  </a:lnTo>
                  <a:lnTo>
                    <a:pt x="134" y="3370"/>
                  </a:lnTo>
                  <a:lnTo>
                    <a:pt x="67" y="3570"/>
                  </a:lnTo>
                  <a:lnTo>
                    <a:pt x="34" y="3770"/>
                  </a:lnTo>
                  <a:lnTo>
                    <a:pt x="1" y="3970"/>
                  </a:lnTo>
                  <a:lnTo>
                    <a:pt x="1" y="4371"/>
                  </a:lnTo>
                  <a:lnTo>
                    <a:pt x="67" y="4771"/>
                  </a:lnTo>
                  <a:lnTo>
                    <a:pt x="234" y="5171"/>
                  </a:lnTo>
                  <a:lnTo>
                    <a:pt x="434" y="5538"/>
                  </a:lnTo>
                  <a:lnTo>
                    <a:pt x="735" y="5839"/>
                  </a:lnTo>
                  <a:lnTo>
                    <a:pt x="1035" y="6106"/>
                  </a:lnTo>
                  <a:lnTo>
                    <a:pt x="801" y="6339"/>
                  </a:lnTo>
                  <a:lnTo>
                    <a:pt x="634" y="6639"/>
                  </a:lnTo>
                  <a:lnTo>
                    <a:pt x="534" y="6973"/>
                  </a:lnTo>
                  <a:lnTo>
                    <a:pt x="468" y="7307"/>
                  </a:lnTo>
                  <a:lnTo>
                    <a:pt x="468" y="7574"/>
                  </a:lnTo>
                  <a:lnTo>
                    <a:pt x="534" y="7807"/>
                  </a:lnTo>
                  <a:lnTo>
                    <a:pt x="601" y="8041"/>
                  </a:lnTo>
                  <a:lnTo>
                    <a:pt x="735" y="8274"/>
                  </a:lnTo>
                  <a:lnTo>
                    <a:pt x="868" y="8474"/>
                  </a:lnTo>
                  <a:lnTo>
                    <a:pt x="1035" y="8641"/>
                  </a:lnTo>
                  <a:lnTo>
                    <a:pt x="1235" y="8775"/>
                  </a:lnTo>
                  <a:lnTo>
                    <a:pt x="1468" y="8908"/>
                  </a:lnTo>
                  <a:lnTo>
                    <a:pt x="1702" y="9042"/>
                  </a:lnTo>
                  <a:lnTo>
                    <a:pt x="1969" y="9108"/>
                  </a:lnTo>
                  <a:lnTo>
                    <a:pt x="2202" y="9142"/>
                  </a:lnTo>
                  <a:lnTo>
                    <a:pt x="2469" y="9175"/>
                  </a:lnTo>
                  <a:lnTo>
                    <a:pt x="2703" y="9142"/>
                  </a:lnTo>
                  <a:lnTo>
                    <a:pt x="2936" y="9108"/>
                  </a:lnTo>
                  <a:lnTo>
                    <a:pt x="3203" y="9042"/>
                  </a:lnTo>
                  <a:lnTo>
                    <a:pt x="3437" y="8975"/>
                  </a:lnTo>
                  <a:lnTo>
                    <a:pt x="3637" y="8841"/>
                  </a:lnTo>
                  <a:lnTo>
                    <a:pt x="3871" y="8708"/>
                  </a:lnTo>
                  <a:lnTo>
                    <a:pt x="4271" y="8408"/>
                  </a:lnTo>
                  <a:lnTo>
                    <a:pt x="4638" y="8041"/>
                  </a:lnTo>
                  <a:lnTo>
                    <a:pt x="4938" y="7640"/>
                  </a:lnTo>
                  <a:lnTo>
                    <a:pt x="5105" y="7907"/>
                  </a:lnTo>
                  <a:lnTo>
                    <a:pt x="5305" y="8174"/>
                  </a:lnTo>
                  <a:lnTo>
                    <a:pt x="5505" y="8408"/>
                  </a:lnTo>
                  <a:lnTo>
                    <a:pt x="5739" y="8608"/>
                  </a:lnTo>
                  <a:lnTo>
                    <a:pt x="6006" y="8775"/>
                  </a:lnTo>
                  <a:lnTo>
                    <a:pt x="6273" y="8908"/>
                  </a:lnTo>
                  <a:lnTo>
                    <a:pt x="6573" y="8975"/>
                  </a:lnTo>
                  <a:lnTo>
                    <a:pt x="6873" y="9008"/>
                  </a:lnTo>
                  <a:lnTo>
                    <a:pt x="6573" y="13679"/>
                  </a:lnTo>
                  <a:lnTo>
                    <a:pt x="6273" y="18383"/>
                  </a:lnTo>
                  <a:lnTo>
                    <a:pt x="6006" y="23054"/>
                  </a:lnTo>
                  <a:lnTo>
                    <a:pt x="5806" y="27758"/>
                  </a:lnTo>
                  <a:lnTo>
                    <a:pt x="5605" y="33129"/>
                  </a:lnTo>
                  <a:lnTo>
                    <a:pt x="5605" y="33229"/>
                  </a:lnTo>
                  <a:lnTo>
                    <a:pt x="5672" y="33296"/>
                  </a:lnTo>
                  <a:lnTo>
                    <a:pt x="5739" y="33329"/>
                  </a:lnTo>
                  <a:lnTo>
                    <a:pt x="5906" y="33329"/>
                  </a:lnTo>
                  <a:lnTo>
                    <a:pt x="5972" y="33296"/>
                  </a:lnTo>
                  <a:lnTo>
                    <a:pt x="6039" y="33229"/>
                  </a:lnTo>
                  <a:lnTo>
                    <a:pt x="6073" y="33129"/>
                  </a:lnTo>
                  <a:lnTo>
                    <a:pt x="6239" y="28392"/>
                  </a:lnTo>
                  <a:lnTo>
                    <a:pt x="6440" y="23688"/>
                  </a:lnTo>
                  <a:lnTo>
                    <a:pt x="6706" y="18984"/>
                  </a:lnTo>
                  <a:lnTo>
                    <a:pt x="6973" y="14279"/>
                  </a:lnTo>
                  <a:lnTo>
                    <a:pt x="7340" y="8975"/>
                  </a:lnTo>
                  <a:lnTo>
                    <a:pt x="7641" y="8875"/>
                  </a:lnTo>
                  <a:lnTo>
                    <a:pt x="7907" y="8741"/>
                  </a:lnTo>
                  <a:lnTo>
                    <a:pt x="8141" y="8574"/>
                  </a:lnTo>
                  <a:lnTo>
                    <a:pt x="8341" y="8374"/>
                  </a:lnTo>
                  <a:lnTo>
                    <a:pt x="8441" y="8207"/>
                  </a:lnTo>
                  <a:lnTo>
                    <a:pt x="8541" y="8041"/>
                  </a:lnTo>
                  <a:lnTo>
                    <a:pt x="8608" y="7974"/>
                  </a:lnTo>
                  <a:lnTo>
                    <a:pt x="8641" y="7907"/>
                  </a:lnTo>
                  <a:lnTo>
                    <a:pt x="8742" y="7874"/>
                  </a:lnTo>
                  <a:lnTo>
                    <a:pt x="8808" y="7907"/>
                  </a:lnTo>
                  <a:lnTo>
                    <a:pt x="8975" y="8041"/>
                  </a:lnTo>
                  <a:lnTo>
                    <a:pt x="9142" y="8174"/>
                  </a:lnTo>
                  <a:lnTo>
                    <a:pt x="9309" y="8308"/>
                  </a:lnTo>
                  <a:lnTo>
                    <a:pt x="9509" y="8408"/>
                  </a:lnTo>
                  <a:lnTo>
                    <a:pt x="9809" y="8508"/>
                  </a:lnTo>
                  <a:lnTo>
                    <a:pt x="10109" y="8541"/>
                  </a:lnTo>
                  <a:lnTo>
                    <a:pt x="10476" y="8541"/>
                  </a:lnTo>
                  <a:lnTo>
                    <a:pt x="10777" y="8441"/>
                  </a:lnTo>
                  <a:lnTo>
                    <a:pt x="11044" y="8341"/>
                  </a:lnTo>
                  <a:lnTo>
                    <a:pt x="11277" y="8174"/>
                  </a:lnTo>
                  <a:lnTo>
                    <a:pt x="11511" y="7974"/>
                  </a:lnTo>
                  <a:lnTo>
                    <a:pt x="11744" y="7740"/>
                  </a:lnTo>
                  <a:lnTo>
                    <a:pt x="11911" y="7473"/>
                  </a:lnTo>
                  <a:lnTo>
                    <a:pt x="12044" y="7207"/>
                  </a:lnTo>
                  <a:lnTo>
                    <a:pt x="12211" y="6840"/>
                  </a:lnTo>
                  <a:lnTo>
                    <a:pt x="12311" y="6439"/>
                  </a:lnTo>
                  <a:lnTo>
                    <a:pt x="12345" y="6039"/>
                  </a:lnTo>
                  <a:lnTo>
                    <a:pt x="12345" y="5639"/>
                  </a:lnTo>
                  <a:lnTo>
                    <a:pt x="12311" y="5238"/>
                  </a:lnTo>
                  <a:lnTo>
                    <a:pt x="12178" y="4838"/>
                  </a:lnTo>
                  <a:lnTo>
                    <a:pt x="12044" y="4471"/>
                  </a:lnTo>
                  <a:lnTo>
                    <a:pt x="11811" y="4137"/>
                  </a:lnTo>
                  <a:lnTo>
                    <a:pt x="11611" y="3904"/>
                  </a:lnTo>
                  <a:lnTo>
                    <a:pt x="11344" y="3704"/>
                  </a:lnTo>
                  <a:lnTo>
                    <a:pt x="11077" y="3537"/>
                  </a:lnTo>
                  <a:lnTo>
                    <a:pt x="10810" y="3403"/>
                  </a:lnTo>
                  <a:lnTo>
                    <a:pt x="10510" y="3337"/>
                  </a:lnTo>
                  <a:lnTo>
                    <a:pt x="10209" y="3303"/>
                  </a:lnTo>
                  <a:lnTo>
                    <a:pt x="9909" y="3303"/>
                  </a:lnTo>
                  <a:lnTo>
                    <a:pt x="9576" y="3337"/>
                  </a:lnTo>
                  <a:lnTo>
                    <a:pt x="9709" y="3070"/>
                  </a:lnTo>
                  <a:lnTo>
                    <a:pt x="9776" y="2769"/>
                  </a:lnTo>
                  <a:lnTo>
                    <a:pt x="9842" y="2469"/>
                  </a:lnTo>
                  <a:lnTo>
                    <a:pt x="9842" y="2169"/>
                  </a:lnTo>
                  <a:lnTo>
                    <a:pt x="9842" y="1902"/>
                  </a:lnTo>
                  <a:lnTo>
                    <a:pt x="9809" y="1668"/>
                  </a:lnTo>
                  <a:lnTo>
                    <a:pt x="9742" y="1435"/>
                  </a:lnTo>
                  <a:lnTo>
                    <a:pt x="9642" y="1201"/>
                  </a:lnTo>
                  <a:lnTo>
                    <a:pt x="9509" y="1001"/>
                  </a:lnTo>
                  <a:lnTo>
                    <a:pt x="9342" y="834"/>
                  </a:lnTo>
                  <a:lnTo>
                    <a:pt x="9175" y="701"/>
                  </a:lnTo>
                  <a:lnTo>
                    <a:pt x="8908" y="601"/>
                  </a:lnTo>
                  <a:lnTo>
                    <a:pt x="8641" y="534"/>
                  </a:lnTo>
                  <a:lnTo>
                    <a:pt x="8341" y="534"/>
                  </a:lnTo>
                  <a:lnTo>
                    <a:pt x="8041" y="567"/>
                  </a:lnTo>
                  <a:lnTo>
                    <a:pt x="7774" y="634"/>
                  </a:lnTo>
                  <a:lnTo>
                    <a:pt x="7507" y="734"/>
                  </a:lnTo>
                  <a:lnTo>
                    <a:pt x="7240" y="901"/>
                  </a:lnTo>
                  <a:lnTo>
                    <a:pt x="7007" y="1068"/>
                  </a:lnTo>
                  <a:lnTo>
                    <a:pt x="6773" y="1301"/>
                  </a:lnTo>
                  <a:lnTo>
                    <a:pt x="6740" y="1101"/>
                  </a:lnTo>
                  <a:lnTo>
                    <a:pt x="6640" y="968"/>
                  </a:lnTo>
                  <a:lnTo>
                    <a:pt x="6440" y="668"/>
                  </a:lnTo>
                  <a:lnTo>
                    <a:pt x="6173" y="401"/>
                  </a:lnTo>
                  <a:lnTo>
                    <a:pt x="5872" y="200"/>
                  </a:lnTo>
                  <a:lnTo>
                    <a:pt x="5539" y="67"/>
                  </a:lnTo>
                  <a:lnTo>
                    <a:pt x="51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2"/>
            <p:cNvSpPr/>
            <p:nvPr/>
          </p:nvSpPr>
          <p:spPr>
            <a:xfrm>
              <a:off x="403250" y="3982200"/>
              <a:ext cx="187700" cy="138475"/>
            </a:xfrm>
            <a:custGeom>
              <a:avLst/>
              <a:gdLst/>
              <a:ahLst/>
              <a:cxnLst/>
              <a:rect l="l" t="t" r="r" b="b"/>
              <a:pathLst>
                <a:path w="7508" h="5539" extrusionOk="0">
                  <a:moveTo>
                    <a:pt x="6573" y="2069"/>
                  </a:moveTo>
                  <a:lnTo>
                    <a:pt x="6707" y="2236"/>
                  </a:lnTo>
                  <a:lnTo>
                    <a:pt x="6773" y="2436"/>
                  </a:lnTo>
                  <a:lnTo>
                    <a:pt x="6773" y="2636"/>
                  </a:lnTo>
                  <a:lnTo>
                    <a:pt x="6740" y="2803"/>
                  </a:lnTo>
                  <a:lnTo>
                    <a:pt x="6673" y="3003"/>
                  </a:lnTo>
                  <a:lnTo>
                    <a:pt x="6573" y="3170"/>
                  </a:lnTo>
                  <a:lnTo>
                    <a:pt x="6440" y="3304"/>
                  </a:lnTo>
                  <a:lnTo>
                    <a:pt x="6240" y="3437"/>
                  </a:lnTo>
                  <a:lnTo>
                    <a:pt x="5973" y="3504"/>
                  </a:lnTo>
                  <a:lnTo>
                    <a:pt x="5639" y="3571"/>
                  </a:lnTo>
                  <a:lnTo>
                    <a:pt x="5039" y="3604"/>
                  </a:lnTo>
                  <a:lnTo>
                    <a:pt x="3604" y="3737"/>
                  </a:lnTo>
                  <a:lnTo>
                    <a:pt x="2903" y="3804"/>
                  </a:lnTo>
                  <a:lnTo>
                    <a:pt x="2203" y="3838"/>
                  </a:lnTo>
                  <a:lnTo>
                    <a:pt x="1869" y="3838"/>
                  </a:lnTo>
                  <a:lnTo>
                    <a:pt x="1535" y="3804"/>
                  </a:lnTo>
                  <a:lnTo>
                    <a:pt x="1202" y="3771"/>
                  </a:lnTo>
                  <a:lnTo>
                    <a:pt x="902" y="3637"/>
                  </a:lnTo>
                  <a:lnTo>
                    <a:pt x="768" y="3571"/>
                  </a:lnTo>
                  <a:lnTo>
                    <a:pt x="635" y="3471"/>
                  </a:lnTo>
                  <a:lnTo>
                    <a:pt x="535" y="3337"/>
                  </a:lnTo>
                  <a:lnTo>
                    <a:pt x="501" y="3204"/>
                  </a:lnTo>
                  <a:lnTo>
                    <a:pt x="468" y="3070"/>
                  </a:lnTo>
                  <a:lnTo>
                    <a:pt x="501" y="2903"/>
                  </a:lnTo>
                  <a:lnTo>
                    <a:pt x="568" y="2770"/>
                  </a:lnTo>
                  <a:lnTo>
                    <a:pt x="668" y="2636"/>
                  </a:lnTo>
                  <a:lnTo>
                    <a:pt x="801" y="2536"/>
                  </a:lnTo>
                  <a:lnTo>
                    <a:pt x="968" y="2470"/>
                  </a:lnTo>
                  <a:lnTo>
                    <a:pt x="1102" y="2403"/>
                  </a:lnTo>
                  <a:lnTo>
                    <a:pt x="1269" y="2370"/>
                  </a:lnTo>
                  <a:lnTo>
                    <a:pt x="1936" y="2370"/>
                  </a:lnTo>
                  <a:lnTo>
                    <a:pt x="2036" y="2336"/>
                  </a:lnTo>
                  <a:lnTo>
                    <a:pt x="2103" y="2303"/>
                  </a:lnTo>
                  <a:lnTo>
                    <a:pt x="2837" y="2303"/>
                  </a:lnTo>
                  <a:lnTo>
                    <a:pt x="3537" y="2269"/>
                  </a:lnTo>
                  <a:lnTo>
                    <a:pt x="5039" y="2269"/>
                  </a:lnTo>
                  <a:lnTo>
                    <a:pt x="5439" y="2236"/>
                  </a:lnTo>
                  <a:lnTo>
                    <a:pt x="5839" y="2203"/>
                  </a:lnTo>
                  <a:lnTo>
                    <a:pt x="6240" y="2136"/>
                  </a:lnTo>
                  <a:lnTo>
                    <a:pt x="6573" y="2069"/>
                  </a:lnTo>
                  <a:close/>
                  <a:moveTo>
                    <a:pt x="2336" y="1"/>
                  </a:moveTo>
                  <a:lnTo>
                    <a:pt x="2003" y="34"/>
                  </a:lnTo>
                  <a:lnTo>
                    <a:pt x="1669" y="68"/>
                  </a:lnTo>
                  <a:lnTo>
                    <a:pt x="1369" y="168"/>
                  </a:lnTo>
                  <a:lnTo>
                    <a:pt x="1068" y="268"/>
                  </a:lnTo>
                  <a:lnTo>
                    <a:pt x="868" y="334"/>
                  </a:lnTo>
                  <a:lnTo>
                    <a:pt x="735" y="435"/>
                  </a:lnTo>
                  <a:lnTo>
                    <a:pt x="601" y="535"/>
                  </a:lnTo>
                  <a:lnTo>
                    <a:pt x="468" y="668"/>
                  </a:lnTo>
                  <a:lnTo>
                    <a:pt x="401" y="768"/>
                  </a:lnTo>
                  <a:lnTo>
                    <a:pt x="334" y="902"/>
                  </a:lnTo>
                  <a:lnTo>
                    <a:pt x="268" y="1035"/>
                  </a:lnTo>
                  <a:lnTo>
                    <a:pt x="268" y="1169"/>
                  </a:lnTo>
                  <a:lnTo>
                    <a:pt x="268" y="1269"/>
                  </a:lnTo>
                  <a:lnTo>
                    <a:pt x="268" y="1402"/>
                  </a:lnTo>
                  <a:lnTo>
                    <a:pt x="301" y="1536"/>
                  </a:lnTo>
                  <a:lnTo>
                    <a:pt x="368" y="1636"/>
                  </a:lnTo>
                  <a:lnTo>
                    <a:pt x="468" y="1769"/>
                  </a:lnTo>
                  <a:lnTo>
                    <a:pt x="568" y="1869"/>
                  </a:lnTo>
                  <a:lnTo>
                    <a:pt x="801" y="2036"/>
                  </a:lnTo>
                  <a:lnTo>
                    <a:pt x="535" y="2169"/>
                  </a:lnTo>
                  <a:lnTo>
                    <a:pt x="401" y="2269"/>
                  </a:lnTo>
                  <a:lnTo>
                    <a:pt x="268" y="2370"/>
                  </a:lnTo>
                  <a:lnTo>
                    <a:pt x="201" y="2470"/>
                  </a:lnTo>
                  <a:lnTo>
                    <a:pt x="101" y="2603"/>
                  </a:lnTo>
                  <a:lnTo>
                    <a:pt x="34" y="2770"/>
                  </a:lnTo>
                  <a:lnTo>
                    <a:pt x="1" y="2937"/>
                  </a:lnTo>
                  <a:lnTo>
                    <a:pt x="1" y="3104"/>
                  </a:lnTo>
                  <a:lnTo>
                    <a:pt x="1" y="3270"/>
                  </a:lnTo>
                  <a:lnTo>
                    <a:pt x="34" y="3404"/>
                  </a:lnTo>
                  <a:lnTo>
                    <a:pt x="101" y="3537"/>
                  </a:lnTo>
                  <a:lnTo>
                    <a:pt x="268" y="3737"/>
                  </a:lnTo>
                  <a:lnTo>
                    <a:pt x="501" y="3938"/>
                  </a:lnTo>
                  <a:lnTo>
                    <a:pt x="735" y="4071"/>
                  </a:lnTo>
                  <a:lnTo>
                    <a:pt x="1035" y="4171"/>
                  </a:lnTo>
                  <a:lnTo>
                    <a:pt x="1302" y="4238"/>
                  </a:lnTo>
                  <a:lnTo>
                    <a:pt x="1602" y="4271"/>
                  </a:lnTo>
                  <a:lnTo>
                    <a:pt x="1702" y="4271"/>
                  </a:lnTo>
                  <a:lnTo>
                    <a:pt x="1869" y="4571"/>
                  </a:lnTo>
                  <a:lnTo>
                    <a:pt x="2069" y="4838"/>
                  </a:lnTo>
                  <a:lnTo>
                    <a:pt x="2303" y="5039"/>
                  </a:lnTo>
                  <a:lnTo>
                    <a:pt x="2570" y="5239"/>
                  </a:lnTo>
                  <a:lnTo>
                    <a:pt x="2870" y="5372"/>
                  </a:lnTo>
                  <a:lnTo>
                    <a:pt x="3170" y="5472"/>
                  </a:lnTo>
                  <a:lnTo>
                    <a:pt x="3504" y="5539"/>
                  </a:lnTo>
                  <a:lnTo>
                    <a:pt x="4138" y="5539"/>
                  </a:lnTo>
                  <a:lnTo>
                    <a:pt x="4471" y="5439"/>
                  </a:lnTo>
                  <a:lnTo>
                    <a:pt x="4772" y="5305"/>
                  </a:lnTo>
                  <a:lnTo>
                    <a:pt x="5039" y="5139"/>
                  </a:lnTo>
                  <a:lnTo>
                    <a:pt x="5272" y="4905"/>
                  </a:lnTo>
                  <a:lnTo>
                    <a:pt x="5472" y="4672"/>
                  </a:lnTo>
                  <a:lnTo>
                    <a:pt x="5606" y="4371"/>
                  </a:lnTo>
                  <a:lnTo>
                    <a:pt x="5672" y="4038"/>
                  </a:lnTo>
                  <a:lnTo>
                    <a:pt x="6073" y="3971"/>
                  </a:lnTo>
                  <a:lnTo>
                    <a:pt x="6440" y="3838"/>
                  </a:lnTo>
                  <a:lnTo>
                    <a:pt x="6607" y="3771"/>
                  </a:lnTo>
                  <a:lnTo>
                    <a:pt x="6740" y="3671"/>
                  </a:lnTo>
                  <a:lnTo>
                    <a:pt x="6873" y="3537"/>
                  </a:lnTo>
                  <a:lnTo>
                    <a:pt x="7007" y="3404"/>
                  </a:lnTo>
                  <a:lnTo>
                    <a:pt x="7107" y="3237"/>
                  </a:lnTo>
                  <a:lnTo>
                    <a:pt x="7174" y="3037"/>
                  </a:lnTo>
                  <a:lnTo>
                    <a:pt x="7240" y="2837"/>
                  </a:lnTo>
                  <a:lnTo>
                    <a:pt x="7240" y="2636"/>
                  </a:lnTo>
                  <a:lnTo>
                    <a:pt x="7207" y="2436"/>
                  </a:lnTo>
                  <a:lnTo>
                    <a:pt x="7174" y="2236"/>
                  </a:lnTo>
                  <a:lnTo>
                    <a:pt x="7107" y="2069"/>
                  </a:lnTo>
                  <a:lnTo>
                    <a:pt x="7007" y="1869"/>
                  </a:lnTo>
                  <a:lnTo>
                    <a:pt x="7174" y="1769"/>
                  </a:lnTo>
                  <a:lnTo>
                    <a:pt x="7307" y="1636"/>
                  </a:lnTo>
                  <a:lnTo>
                    <a:pt x="7407" y="1536"/>
                  </a:lnTo>
                  <a:lnTo>
                    <a:pt x="7474" y="1402"/>
                  </a:lnTo>
                  <a:lnTo>
                    <a:pt x="7507" y="1269"/>
                  </a:lnTo>
                  <a:lnTo>
                    <a:pt x="7507" y="1135"/>
                  </a:lnTo>
                  <a:lnTo>
                    <a:pt x="7474" y="1002"/>
                  </a:lnTo>
                  <a:lnTo>
                    <a:pt x="7441" y="902"/>
                  </a:lnTo>
                  <a:lnTo>
                    <a:pt x="7341" y="735"/>
                  </a:lnTo>
                  <a:lnTo>
                    <a:pt x="7240" y="601"/>
                  </a:lnTo>
                  <a:lnTo>
                    <a:pt x="7107" y="468"/>
                  </a:lnTo>
                  <a:lnTo>
                    <a:pt x="6940" y="368"/>
                  </a:lnTo>
                  <a:lnTo>
                    <a:pt x="6773" y="268"/>
                  </a:lnTo>
                  <a:lnTo>
                    <a:pt x="6573" y="201"/>
                  </a:lnTo>
                  <a:lnTo>
                    <a:pt x="6373" y="134"/>
                  </a:lnTo>
                  <a:lnTo>
                    <a:pt x="6206" y="134"/>
                  </a:lnTo>
                  <a:lnTo>
                    <a:pt x="5239" y="68"/>
                  </a:lnTo>
                  <a:lnTo>
                    <a:pt x="42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2"/>
            <p:cNvSpPr/>
            <p:nvPr/>
          </p:nvSpPr>
          <p:spPr>
            <a:xfrm>
              <a:off x="377400" y="3164825"/>
              <a:ext cx="40050" cy="42575"/>
            </a:xfrm>
            <a:custGeom>
              <a:avLst/>
              <a:gdLst/>
              <a:ahLst/>
              <a:cxnLst/>
              <a:rect l="l" t="t" r="r" b="b"/>
              <a:pathLst>
                <a:path w="1602" h="1703" extrusionOk="0">
                  <a:moveTo>
                    <a:pt x="234" y="1"/>
                  </a:moveTo>
                  <a:lnTo>
                    <a:pt x="134" y="34"/>
                  </a:lnTo>
                  <a:lnTo>
                    <a:pt x="67" y="67"/>
                  </a:lnTo>
                  <a:lnTo>
                    <a:pt x="34" y="167"/>
                  </a:lnTo>
                  <a:lnTo>
                    <a:pt x="1" y="234"/>
                  </a:lnTo>
                  <a:lnTo>
                    <a:pt x="34" y="334"/>
                  </a:lnTo>
                  <a:lnTo>
                    <a:pt x="67" y="401"/>
                  </a:lnTo>
                  <a:lnTo>
                    <a:pt x="401" y="668"/>
                  </a:lnTo>
                  <a:lnTo>
                    <a:pt x="668" y="968"/>
                  </a:lnTo>
                  <a:lnTo>
                    <a:pt x="968" y="1302"/>
                  </a:lnTo>
                  <a:lnTo>
                    <a:pt x="1001" y="1368"/>
                  </a:lnTo>
                  <a:lnTo>
                    <a:pt x="1035" y="1368"/>
                  </a:lnTo>
                  <a:lnTo>
                    <a:pt x="1068" y="1435"/>
                  </a:lnTo>
                  <a:lnTo>
                    <a:pt x="1168" y="1602"/>
                  </a:lnTo>
                  <a:lnTo>
                    <a:pt x="1235" y="1669"/>
                  </a:lnTo>
                  <a:lnTo>
                    <a:pt x="1335" y="1702"/>
                  </a:lnTo>
                  <a:lnTo>
                    <a:pt x="1402" y="1702"/>
                  </a:lnTo>
                  <a:lnTo>
                    <a:pt x="1502" y="1669"/>
                  </a:lnTo>
                  <a:lnTo>
                    <a:pt x="1569" y="1602"/>
                  </a:lnTo>
                  <a:lnTo>
                    <a:pt x="1602" y="1535"/>
                  </a:lnTo>
                  <a:lnTo>
                    <a:pt x="1602" y="1435"/>
                  </a:lnTo>
                  <a:lnTo>
                    <a:pt x="1569" y="1368"/>
                  </a:lnTo>
                  <a:lnTo>
                    <a:pt x="1302" y="1001"/>
                  </a:lnTo>
                  <a:lnTo>
                    <a:pt x="1035" y="668"/>
                  </a:lnTo>
                  <a:lnTo>
                    <a:pt x="735" y="368"/>
                  </a:lnTo>
                  <a:lnTo>
                    <a:pt x="401" y="67"/>
                  </a:lnTo>
                  <a:lnTo>
                    <a:pt x="334" y="34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2"/>
            <p:cNvSpPr/>
            <p:nvPr/>
          </p:nvSpPr>
          <p:spPr>
            <a:xfrm>
              <a:off x="429950" y="3123125"/>
              <a:ext cx="35050" cy="44225"/>
            </a:xfrm>
            <a:custGeom>
              <a:avLst/>
              <a:gdLst/>
              <a:ahLst/>
              <a:cxnLst/>
              <a:rect l="l" t="t" r="r" b="b"/>
              <a:pathLst>
                <a:path w="1402" h="1769" extrusionOk="0">
                  <a:moveTo>
                    <a:pt x="234" y="0"/>
                  </a:moveTo>
                  <a:lnTo>
                    <a:pt x="134" y="34"/>
                  </a:lnTo>
                  <a:lnTo>
                    <a:pt x="67" y="67"/>
                  </a:lnTo>
                  <a:lnTo>
                    <a:pt x="0" y="134"/>
                  </a:lnTo>
                  <a:lnTo>
                    <a:pt x="0" y="234"/>
                  </a:lnTo>
                  <a:lnTo>
                    <a:pt x="0" y="301"/>
                  </a:lnTo>
                  <a:lnTo>
                    <a:pt x="67" y="401"/>
                  </a:lnTo>
                  <a:lnTo>
                    <a:pt x="534" y="1001"/>
                  </a:lnTo>
                  <a:lnTo>
                    <a:pt x="968" y="1669"/>
                  </a:lnTo>
                  <a:lnTo>
                    <a:pt x="1035" y="1735"/>
                  </a:lnTo>
                  <a:lnTo>
                    <a:pt x="1135" y="1769"/>
                  </a:lnTo>
                  <a:lnTo>
                    <a:pt x="1201" y="1769"/>
                  </a:lnTo>
                  <a:lnTo>
                    <a:pt x="1302" y="1735"/>
                  </a:lnTo>
                  <a:lnTo>
                    <a:pt x="1368" y="1669"/>
                  </a:lnTo>
                  <a:lnTo>
                    <a:pt x="1402" y="1602"/>
                  </a:lnTo>
                  <a:lnTo>
                    <a:pt x="1402" y="1502"/>
                  </a:lnTo>
                  <a:lnTo>
                    <a:pt x="1368" y="1435"/>
                  </a:lnTo>
                  <a:lnTo>
                    <a:pt x="901" y="734"/>
                  </a:lnTo>
                  <a:lnTo>
                    <a:pt x="401" y="67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2"/>
            <p:cNvSpPr/>
            <p:nvPr/>
          </p:nvSpPr>
          <p:spPr>
            <a:xfrm>
              <a:off x="528375" y="3099775"/>
              <a:ext cx="11700" cy="65900"/>
            </a:xfrm>
            <a:custGeom>
              <a:avLst/>
              <a:gdLst/>
              <a:ahLst/>
              <a:cxnLst/>
              <a:rect l="l" t="t" r="r" b="b"/>
              <a:pathLst>
                <a:path w="468" h="2636" extrusionOk="0">
                  <a:moveTo>
                    <a:pt x="134" y="0"/>
                  </a:moveTo>
                  <a:lnTo>
                    <a:pt x="67" y="34"/>
                  </a:lnTo>
                  <a:lnTo>
                    <a:pt x="0" y="100"/>
                  </a:lnTo>
                  <a:lnTo>
                    <a:pt x="0" y="200"/>
                  </a:lnTo>
                  <a:lnTo>
                    <a:pt x="0" y="2402"/>
                  </a:lnTo>
                  <a:lnTo>
                    <a:pt x="0" y="2502"/>
                  </a:lnTo>
                  <a:lnTo>
                    <a:pt x="67" y="2569"/>
                  </a:lnTo>
                  <a:lnTo>
                    <a:pt x="134" y="2636"/>
                  </a:lnTo>
                  <a:lnTo>
                    <a:pt x="300" y="2636"/>
                  </a:lnTo>
                  <a:lnTo>
                    <a:pt x="367" y="2569"/>
                  </a:lnTo>
                  <a:lnTo>
                    <a:pt x="434" y="2502"/>
                  </a:lnTo>
                  <a:lnTo>
                    <a:pt x="467" y="2402"/>
                  </a:lnTo>
                  <a:lnTo>
                    <a:pt x="467" y="200"/>
                  </a:lnTo>
                  <a:lnTo>
                    <a:pt x="434" y="100"/>
                  </a:lnTo>
                  <a:lnTo>
                    <a:pt x="367" y="34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2"/>
            <p:cNvSpPr/>
            <p:nvPr/>
          </p:nvSpPr>
          <p:spPr>
            <a:xfrm>
              <a:off x="581750" y="3134800"/>
              <a:ext cx="19200" cy="38400"/>
            </a:xfrm>
            <a:custGeom>
              <a:avLst/>
              <a:gdLst/>
              <a:ahLst/>
              <a:cxnLst/>
              <a:rect l="l" t="t" r="r" b="b"/>
              <a:pathLst>
                <a:path w="768" h="1536" extrusionOk="0">
                  <a:moveTo>
                    <a:pt x="501" y="1"/>
                  </a:moveTo>
                  <a:lnTo>
                    <a:pt x="401" y="34"/>
                  </a:lnTo>
                  <a:lnTo>
                    <a:pt x="334" y="101"/>
                  </a:lnTo>
                  <a:lnTo>
                    <a:pt x="301" y="167"/>
                  </a:lnTo>
                  <a:lnTo>
                    <a:pt x="0" y="1235"/>
                  </a:lnTo>
                  <a:lnTo>
                    <a:pt x="0" y="1335"/>
                  </a:lnTo>
                  <a:lnTo>
                    <a:pt x="34" y="1435"/>
                  </a:lnTo>
                  <a:lnTo>
                    <a:pt x="67" y="1502"/>
                  </a:lnTo>
                  <a:lnTo>
                    <a:pt x="167" y="1535"/>
                  </a:lnTo>
                  <a:lnTo>
                    <a:pt x="234" y="1535"/>
                  </a:lnTo>
                  <a:lnTo>
                    <a:pt x="334" y="1502"/>
                  </a:lnTo>
                  <a:lnTo>
                    <a:pt x="401" y="1468"/>
                  </a:lnTo>
                  <a:lnTo>
                    <a:pt x="434" y="1368"/>
                  </a:lnTo>
                  <a:lnTo>
                    <a:pt x="734" y="301"/>
                  </a:lnTo>
                  <a:lnTo>
                    <a:pt x="768" y="201"/>
                  </a:lnTo>
                  <a:lnTo>
                    <a:pt x="734" y="134"/>
                  </a:lnTo>
                  <a:lnTo>
                    <a:pt x="668" y="67"/>
                  </a:lnTo>
                  <a:lnTo>
                    <a:pt x="601" y="34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2"/>
            <p:cNvSpPr/>
            <p:nvPr/>
          </p:nvSpPr>
          <p:spPr>
            <a:xfrm>
              <a:off x="634300" y="3172325"/>
              <a:ext cx="33375" cy="42575"/>
            </a:xfrm>
            <a:custGeom>
              <a:avLst/>
              <a:gdLst/>
              <a:ahLst/>
              <a:cxnLst/>
              <a:rect l="l" t="t" r="r" b="b"/>
              <a:pathLst>
                <a:path w="1335" h="1703" extrusionOk="0">
                  <a:moveTo>
                    <a:pt x="1034" y="1"/>
                  </a:moveTo>
                  <a:lnTo>
                    <a:pt x="968" y="68"/>
                  </a:lnTo>
                  <a:lnTo>
                    <a:pt x="467" y="701"/>
                  </a:lnTo>
                  <a:lnTo>
                    <a:pt x="34" y="1369"/>
                  </a:lnTo>
                  <a:lnTo>
                    <a:pt x="0" y="1469"/>
                  </a:lnTo>
                  <a:lnTo>
                    <a:pt x="0" y="1536"/>
                  </a:lnTo>
                  <a:lnTo>
                    <a:pt x="34" y="1636"/>
                  </a:lnTo>
                  <a:lnTo>
                    <a:pt x="100" y="1669"/>
                  </a:lnTo>
                  <a:lnTo>
                    <a:pt x="200" y="1702"/>
                  </a:lnTo>
                  <a:lnTo>
                    <a:pt x="267" y="1702"/>
                  </a:lnTo>
                  <a:lnTo>
                    <a:pt x="367" y="1669"/>
                  </a:lnTo>
                  <a:lnTo>
                    <a:pt x="434" y="1602"/>
                  </a:lnTo>
                  <a:lnTo>
                    <a:pt x="834" y="968"/>
                  </a:lnTo>
                  <a:lnTo>
                    <a:pt x="934" y="802"/>
                  </a:lnTo>
                  <a:lnTo>
                    <a:pt x="1001" y="735"/>
                  </a:lnTo>
                  <a:lnTo>
                    <a:pt x="1001" y="701"/>
                  </a:lnTo>
                  <a:lnTo>
                    <a:pt x="1034" y="701"/>
                  </a:lnTo>
                  <a:lnTo>
                    <a:pt x="1268" y="401"/>
                  </a:lnTo>
                  <a:lnTo>
                    <a:pt x="1335" y="301"/>
                  </a:lnTo>
                  <a:lnTo>
                    <a:pt x="1335" y="234"/>
                  </a:lnTo>
                  <a:lnTo>
                    <a:pt x="1335" y="134"/>
                  </a:lnTo>
                  <a:lnTo>
                    <a:pt x="1268" y="68"/>
                  </a:lnTo>
                  <a:lnTo>
                    <a:pt x="1201" y="34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2"/>
            <p:cNvSpPr/>
            <p:nvPr/>
          </p:nvSpPr>
          <p:spPr>
            <a:xfrm>
              <a:off x="674325" y="3236550"/>
              <a:ext cx="26725" cy="21725"/>
            </a:xfrm>
            <a:custGeom>
              <a:avLst/>
              <a:gdLst/>
              <a:ahLst/>
              <a:cxnLst/>
              <a:rect l="l" t="t" r="r" b="b"/>
              <a:pathLst>
                <a:path w="1069" h="869" extrusionOk="0">
                  <a:moveTo>
                    <a:pt x="801" y="1"/>
                  </a:moveTo>
                  <a:lnTo>
                    <a:pt x="701" y="34"/>
                  </a:lnTo>
                  <a:lnTo>
                    <a:pt x="101" y="434"/>
                  </a:lnTo>
                  <a:lnTo>
                    <a:pt x="34" y="501"/>
                  </a:lnTo>
                  <a:lnTo>
                    <a:pt x="1" y="568"/>
                  </a:lnTo>
                  <a:lnTo>
                    <a:pt x="1" y="668"/>
                  </a:lnTo>
                  <a:lnTo>
                    <a:pt x="34" y="768"/>
                  </a:lnTo>
                  <a:lnTo>
                    <a:pt x="101" y="835"/>
                  </a:lnTo>
                  <a:lnTo>
                    <a:pt x="167" y="868"/>
                  </a:lnTo>
                  <a:lnTo>
                    <a:pt x="268" y="868"/>
                  </a:lnTo>
                  <a:lnTo>
                    <a:pt x="334" y="835"/>
                  </a:lnTo>
                  <a:lnTo>
                    <a:pt x="935" y="434"/>
                  </a:lnTo>
                  <a:lnTo>
                    <a:pt x="1001" y="368"/>
                  </a:lnTo>
                  <a:lnTo>
                    <a:pt x="1035" y="301"/>
                  </a:lnTo>
                  <a:lnTo>
                    <a:pt x="1068" y="201"/>
                  </a:lnTo>
                  <a:lnTo>
                    <a:pt x="1035" y="101"/>
                  </a:lnTo>
                  <a:lnTo>
                    <a:pt x="968" y="34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2"/>
            <p:cNvSpPr/>
            <p:nvPr/>
          </p:nvSpPr>
          <p:spPr>
            <a:xfrm>
              <a:off x="640125" y="3318300"/>
              <a:ext cx="20875" cy="51725"/>
            </a:xfrm>
            <a:custGeom>
              <a:avLst/>
              <a:gdLst/>
              <a:ahLst/>
              <a:cxnLst/>
              <a:rect l="l" t="t" r="r" b="b"/>
              <a:pathLst>
                <a:path w="835" h="2069" extrusionOk="0">
                  <a:moveTo>
                    <a:pt x="468" y="0"/>
                  </a:moveTo>
                  <a:lnTo>
                    <a:pt x="401" y="67"/>
                  </a:lnTo>
                  <a:lnTo>
                    <a:pt x="334" y="134"/>
                  </a:lnTo>
                  <a:lnTo>
                    <a:pt x="301" y="200"/>
                  </a:lnTo>
                  <a:lnTo>
                    <a:pt x="301" y="301"/>
                  </a:lnTo>
                  <a:lnTo>
                    <a:pt x="368" y="467"/>
                  </a:lnTo>
                  <a:lnTo>
                    <a:pt x="368" y="668"/>
                  </a:lnTo>
                  <a:lnTo>
                    <a:pt x="368" y="868"/>
                  </a:lnTo>
                  <a:lnTo>
                    <a:pt x="368" y="968"/>
                  </a:lnTo>
                  <a:lnTo>
                    <a:pt x="368" y="1001"/>
                  </a:lnTo>
                  <a:lnTo>
                    <a:pt x="301" y="1201"/>
                  </a:lnTo>
                  <a:lnTo>
                    <a:pt x="234" y="1368"/>
                  </a:lnTo>
                  <a:lnTo>
                    <a:pt x="168" y="1535"/>
                  </a:lnTo>
                  <a:lnTo>
                    <a:pt x="67" y="1668"/>
                  </a:lnTo>
                  <a:lnTo>
                    <a:pt x="1" y="1768"/>
                  </a:lnTo>
                  <a:lnTo>
                    <a:pt x="1" y="1835"/>
                  </a:lnTo>
                  <a:lnTo>
                    <a:pt x="1" y="1935"/>
                  </a:lnTo>
                  <a:lnTo>
                    <a:pt x="67" y="2002"/>
                  </a:lnTo>
                  <a:lnTo>
                    <a:pt x="134" y="2035"/>
                  </a:lnTo>
                  <a:lnTo>
                    <a:pt x="234" y="2069"/>
                  </a:lnTo>
                  <a:lnTo>
                    <a:pt x="301" y="2069"/>
                  </a:lnTo>
                  <a:lnTo>
                    <a:pt x="368" y="2002"/>
                  </a:lnTo>
                  <a:lnTo>
                    <a:pt x="535" y="1802"/>
                  </a:lnTo>
                  <a:lnTo>
                    <a:pt x="635" y="1602"/>
                  </a:lnTo>
                  <a:lnTo>
                    <a:pt x="735" y="1368"/>
                  </a:lnTo>
                  <a:lnTo>
                    <a:pt x="801" y="1135"/>
                  </a:lnTo>
                  <a:lnTo>
                    <a:pt x="835" y="901"/>
                  </a:lnTo>
                  <a:lnTo>
                    <a:pt x="835" y="668"/>
                  </a:lnTo>
                  <a:lnTo>
                    <a:pt x="801" y="401"/>
                  </a:lnTo>
                  <a:lnTo>
                    <a:pt x="768" y="167"/>
                  </a:lnTo>
                  <a:lnTo>
                    <a:pt x="701" y="100"/>
                  </a:lnTo>
                  <a:lnTo>
                    <a:pt x="635" y="34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2"/>
            <p:cNvSpPr/>
            <p:nvPr/>
          </p:nvSpPr>
          <p:spPr>
            <a:xfrm>
              <a:off x="409100" y="3271575"/>
              <a:ext cx="26700" cy="51750"/>
            </a:xfrm>
            <a:custGeom>
              <a:avLst/>
              <a:gdLst/>
              <a:ahLst/>
              <a:cxnLst/>
              <a:rect l="l" t="t" r="r" b="b"/>
              <a:pathLst>
                <a:path w="1068" h="2070" extrusionOk="0">
                  <a:moveTo>
                    <a:pt x="267" y="1"/>
                  </a:moveTo>
                  <a:lnTo>
                    <a:pt x="200" y="34"/>
                  </a:lnTo>
                  <a:lnTo>
                    <a:pt x="134" y="101"/>
                  </a:lnTo>
                  <a:lnTo>
                    <a:pt x="100" y="168"/>
                  </a:lnTo>
                  <a:lnTo>
                    <a:pt x="34" y="435"/>
                  </a:lnTo>
                  <a:lnTo>
                    <a:pt x="0" y="702"/>
                  </a:lnTo>
                  <a:lnTo>
                    <a:pt x="34" y="968"/>
                  </a:lnTo>
                  <a:lnTo>
                    <a:pt x="100" y="1235"/>
                  </a:lnTo>
                  <a:lnTo>
                    <a:pt x="200" y="1469"/>
                  </a:lnTo>
                  <a:lnTo>
                    <a:pt x="334" y="1669"/>
                  </a:lnTo>
                  <a:lnTo>
                    <a:pt x="501" y="1869"/>
                  </a:lnTo>
                  <a:lnTo>
                    <a:pt x="734" y="2036"/>
                  </a:lnTo>
                  <a:lnTo>
                    <a:pt x="801" y="2069"/>
                  </a:lnTo>
                  <a:lnTo>
                    <a:pt x="901" y="2069"/>
                  </a:lnTo>
                  <a:lnTo>
                    <a:pt x="968" y="2036"/>
                  </a:lnTo>
                  <a:lnTo>
                    <a:pt x="1035" y="1969"/>
                  </a:lnTo>
                  <a:lnTo>
                    <a:pt x="1068" y="1869"/>
                  </a:lnTo>
                  <a:lnTo>
                    <a:pt x="1068" y="1769"/>
                  </a:lnTo>
                  <a:lnTo>
                    <a:pt x="1035" y="1702"/>
                  </a:lnTo>
                  <a:lnTo>
                    <a:pt x="968" y="1636"/>
                  </a:lnTo>
                  <a:lnTo>
                    <a:pt x="901" y="1602"/>
                  </a:lnTo>
                  <a:lnTo>
                    <a:pt x="801" y="1536"/>
                  </a:lnTo>
                  <a:lnTo>
                    <a:pt x="734" y="1469"/>
                  </a:lnTo>
                  <a:lnTo>
                    <a:pt x="701" y="1436"/>
                  </a:lnTo>
                  <a:lnTo>
                    <a:pt x="701" y="1402"/>
                  </a:lnTo>
                  <a:lnTo>
                    <a:pt x="601" y="1235"/>
                  </a:lnTo>
                  <a:lnTo>
                    <a:pt x="567" y="1169"/>
                  </a:lnTo>
                  <a:lnTo>
                    <a:pt x="534" y="1169"/>
                  </a:lnTo>
                  <a:lnTo>
                    <a:pt x="501" y="1069"/>
                  </a:lnTo>
                  <a:lnTo>
                    <a:pt x="467" y="868"/>
                  </a:lnTo>
                  <a:lnTo>
                    <a:pt x="467" y="835"/>
                  </a:lnTo>
                  <a:lnTo>
                    <a:pt x="467" y="802"/>
                  </a:lnTo>
                  <a:lnTo>
                    <a:pt x="467" y="702"/>
                  </a:lnTo>
                  <a:lnTo>
                    <a:pt x="467" y="568"/>
                  </a:lnTo>
                  <a:lnTo>
                    <a:pt x="467" y="501"/>
                  </a:lnTo>
                  <a:lnTo>
                    <a:pt x="534" y="301"/>
                  </a:lnTo>
                  <a:lnTo>
                    <a:pt x="534" y="201"/>
                  </a:lnTo>
                  <a:lnTo>
                    <a:pt x="501" y="134"/>
                  </a:lnTo>
                  <a:lnTo>
                    <a:pt x="467" y="68"/>
                  </a:lnTo>
                  <a:lnTo>
                    <a:pt x="367" y="3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2"/>
            <p:cNvSpPr/>
            <p:nvPr/>
          </p:nvSpPr>
          <p:spPr>
            <a:xfrm>
              <a:off x="445800" y="3382525"/>
              <a:ext cx="25" cy="850"/>
            </a:xfrm>
            <a:custGeom>
              <a:avLst/>
              <a:gdLst/>
              <a:ahLst/>
              <a:cxnLst/>
              <a:rect l="l" t="t" r="r" b="b"/>
              <a:pathLst>
                <a:path w="1" h="34" extrusionOk="0">
                  <a:moveTo>
                    <a:pt x="0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2"/>
            <p:cNvSpPr/>
            <p:nvPr/>
          </p:nvSpPr>
          <p:spPr>
            <a:xfrm>
              <a:off x="416600" y="3373350"/>
              <a:ext cx="42575" cy="21700"/>
            </a:xfrm>
            <a:custGeom>
              <a:avLst/>
              <a:gdLst/>
              <a:ahLst/>
              <a:cxnLst/>
              <a:rect l="l" t="t" r="r" b="b"/>
              <a:pathLst>
                <a:path w="1703" h="868" extrusionOk="0">
                  <a:moveTo>
                    <a:pt x="201" y="0"/>
                  </a:moveTo>
                  <a:lnTo>
                    <a:pt x="101" y="34"/>
                  </a:lnTo>
                  <a:lnTo>
                    <a:pt x="34" y="100"/>
                  </a:lnTo>
                  <a:lnTo>
                    <a:pt x="1" y="200"/>
                  </a:lnTo>
                  <a:lnTo>
                    <a:pt x="1" y="267"/>
                  </a:lnTo>
                  <a:lnTo>
                    <a:pt x="34" y="367"/>
                  </a:lnTo>
                  <a:lnTo>
                    <a:pt x="167" y="567"/>
                  </a:lnTo>
                  <a:lnTo>
                    <a:pt x="334" y="701"/>
                  </a:lnTo>
                  <a:lnTo>
                    <a:pt x="534" y="801"/>
                  </a:lnTo>
                  <a:lnTo>
                    <a:pt x="768" y="868"/>
                  </a:lnTo>
                  <a:lnTo>
                    <a:pt x="1001" y="868"/>
                  </a:lnTo>
                  <a:lnTo>
                    <a:pt x="1202" y="834"/>
                  </a:lnTo>
                  <a:lnTo>
                    <a:pt x="1435" y="768"/>
                  </a:lnTo>
                  <a:lnTo>
                    <a:pt x="1635" y="634"/>
                  </a:lnTo>
                  <a:lnTo>
                    <a:pt x="1669" y="567"/>
                  </a:lnTo>
                  <a:lnTo>
                    <a:pt x="1702" y="467"/>
                  </a:lnTo>
                  <a:lnTo>
                    <a:pt x="1669" y="367"/>
                  </a:lnTo>
                  <a:lnTo>
                    <a:pt x="1635" y="300"/>
                  </a:lnTo>
                  <a:lnTo>
                    <a:pt x="1535" y="267"/>
                  </a:lnTo>
                  <a:lnTo>
                    <a:pt x="1469" y="234"/>
                  </a:lnTo>
                  <a:lnTo>
                    <a:pt x="1368" y="267"/>
                  </a:lnTo>
                  <a:lnTo>
                    <a:pt x="1302" y="300"/>
                  </a:lnTo>
                  <a:lnTo>
                    <a:pt x="1268" y="334"/>
                  </a:lnTo>
                  <a:lnTo>
                    <a:pt x="1202" y="367"/>
                  </a:lnTo>
                  <a:lnTo>
                    <a:pt x="1168" y="367"/>
                  </a:lnTo>
                  <a:lnTo>
                    <a:pt x="1168" y="401"/>
                  </a:lnTo>
                  <a:lnTo>
                    <a:pt x="1068" y="401"/>
                  </a:lnTo>
                  <a:lnTo>
                    <a:pt x="1035" y="434"/>
                  </a:lnTo>
                  <a:lnTo>
                    <a:pt x="835" y="434"/>
                  </a:lnTo>
                  <a:lnTo>
                    <a:pt x="668" y="367"/>
                  </a:lnTo>
                  <a:lnTo>
                    <a:pt x="634" y="367"/>
                  </a:lnTo>
                  <a:lnTo>
                    <a:pt x="568" y="300"/>
                  </a:lnTo>
                  <a:lnTo>
                    <a:pt x="534" y="300"/>
                  </a:lnTo>
                  <a:lnTo>
                    <a:pt x="501" y="234"/>
                  </a:lnTo>
                  <a:lnTo>
                    <a:pt x="468" y="200"/>
                  </a:lnTo>
                  <a:lnTo>
                    <a:pt x="401" y="134"/>
                  </a:lnTo>
                  <a:lnTo>
                    <a:pt x="368" y="67"/>
                  </a:lnTo>
                  <a:lnTo>
                    <a:pt x="267" y="3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2"/>
            <p:cNvSpPr/>
            <p:nvPr/>
          </p:nvSpPr>
          <p:spPr>
            <a:xfrm>
              <a:off x="442450" y="3384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42"/>
          <p:cNvGrpSpPr/>
          <p:nvPr/>
        </p:nvGrpSpPr>
        <p:grpSpPr>
          <a:xfrm rot="2024120">
            <a:off x="7317279" y="2591751"/>
            <a:ext cx="427328" cy="850868"/>
            <a:chOff x="881175" y="1854525"/>
            <a:chExt cx="491300" cy="884125"/>
          </a:xfrm>
        </p:grpSpPr>
        <p:sp>
          <p:nvSpPr>
            <p:cNvPr id="637" name="Google Shape;637;p42"/>
            <p:cNvSpPr/>
            <p:nvPr/>
          </p:nvSpPr>
          <p:spPr>
            <a:xfrm>
              <a:off x="931225" y="1935425"/>
              <a:ext cx="383700" cy="655600"/>
            </a:xfrm>
            <a:custGeom>
              <a:avLst/>
              <a:gdLst/>
              <a:ahLst/>
              <a:cxnLst/>
              <a:rect l="l" t="t" r="r" b="b"/>
              <a:pathLst>
                <a:path w="15348" h="26224" extrusionOk="0">
                  <a:moveTo>
                    <a:pt x="7974" y="0"/>
                  </a:moveTo>
                  <a:lnTo>
                    <a:pt x="7607" y="34"/>
                  </a:lnTo>
                  <a:lnTo>
                    <a:pt x="7273" y="67"/>
                  </a:lnTo>
                  <a:lnTo>
                    <a:pt x="6539" y="200"/>
                  </a:lnTo>
                  <a:lnTo>
                    <a:pt x="5839" y="401"/>
                  </a:lnTo>
                  <a:lnTo>
                    <a:pt x="5305" y="634"/>
                  </a:lnTo>
                  <a:lnTo>
                    <a:pt x="4771" y="868"/>
                  </a:lnTo>
                  <a:lnTo>
                    <a:pt x="4271" y="1168"/>
                  </a:lnTo>
                  <a:lnTo>
                    <a:pt x="3804" y="1468"/>
                  </a:lnTo>
                  <a:lnTo>
                    <a:pt x="3337" y="1835"/>
                  </a:lnTo>
                  <a:lnTo>
                    <a:pt x="2903" y="2202"/>
                  </a:lnTo>
                  <a:lnTo>
                    <a:pt x="2502" y="2603"/>
                  </a:lnTo>
                  <a:lnTo>
                    <a:pt x="2135" y="3036"/>
                  </a:lnTo>
                  <a:lnTo>
                    <a:pt x="1768" y="3503"/>
                  </a:lnTo>
                  <a:lnTo>
                    <a:pt x="1435" y="3970"/>
                  </a:lnTo>
                  <a:lnTo>
                    <a:pt x="1135" y="4471"/>
                  </a:lnTo>
                  <a:lnTo>
                    <a:pt x="868" y="5005"/>
                  </a:lnTo>
                  <a:lnTo>
                    <a:pt x="634" y="5538"/>
                  </a:lnTo>
                  <a:lnTo>
                    <a:pt x="434" y="6072"/>
                  </a:lnTo>
                  <a:lnTo>
                    <a:pt x="267" y="6639"/>
                  </a:lnTo>
                  <a:lnTo>
                    <a:pt x="134" y="7207"/>
                  </a:lnTo>
                  <a:lnTo>
                    <a:pt x="34" y="7840"/>
                  </a:lnTo>
                  <a:lnTo>
                    <a:pt x="0" y="8474"/>
                  </a:lnTo>
                  <a:lnTo>
                    <a:pt x="0" y="9108"/>
                  </a:lnTo>
                  <a:lnTo>
                    <a:pt x="34" y="9709"/>
                  </a:lnTo>
                  <a:lnTo>
                    <a:pt x="100" y="10276"/>
                  </a:lnTo>
                  <a:lnTo>
                    <a:pt x="200" y="10843"/>
                  </a:lnTo>
                  <a:lnTo>
                    <a:pt x="367" y="11410"/>
                  </a:lnTo>
                  <a:lnTo>
                    <a:pt x="534" y="11944"/>
                  </a:lnTo>
                  <a:lnTo>
                    <a:pt x="734" y="12511"/>
                  </a:lnTo>
                  <a:lnTo>
                    <a:pt x="934" y="13045"/>
                  </a:lnTo>
                  <a:lnTo>
                    <a:pt x="1401" y="14113"/>
                  </a:lnTo>
                  <a:lnTo>
                    <a:pt x="1902" y="15214"/>
                  </a:lnTo>
                  <a:lnTo>
                    <a:pt x="2369" y="16348"/>
                  </a:lnTo>
                  <a:lnTo>
                    <a:pt x="2936" y="17582"/>
                  </a:lnTo>
                  <a:lnTo>
                    <a:pt x="3503" y="18783"/>
                  </a:lnTo>
                  <a:lnTo>
                    <a:pt x="4070" y="19984"/>
                  </a:lnTo>
                  <a:lnTo>
                    <a:pt x="4337" y="20585"/>
                  </a:lnTo>
                  <a:lnTo>
                    <a:pt x="4571" y="21185"/>
                  </a:lnTo>
                  <a:lnTo>
                    <a:pt x="4838" y="22153"/>
                  </a:lnTo>
                  <a:lnTo>
                    <a:pt x="5272" y="23854"/>
                  </a:lnTo>
                  <a:lnTo>
                    <a:pt x="5472" y="24722"/>
                  </a:lnTo>
                  <a:lnTo>
                    <a:pt x="5605" y="25456"/>
                  </a:lnTo>
                  <a:lnTo>
                    <a:pt x="5672" y="25990"/>
                  </a:lnTo>
                  <a:lnTo>
                    <a:pt x="5672" y="26123"/>
                  </a:lnTo>
                  <a:lnTo>
                    <a:pt x="5639" y="26190"/>
                  </a:lnTo>
                  <a:lnTo>
                    <a:pt x="5605" y="26190"/>
                  </a:lnTo>
                  <a:lnTo>
                    <a:pt x="6372" y="26223"/>
                  </a:lnTo>
                  <a:lnTo>
                    <a:pt x="7106" y="26223"/>
                  </a:lnTo>
                  <a:lnTo>
                    <a:pt x="8608" y="26190"/>
                  </a:lnTo>
                  <a:lnTo>
                    <a:pt x="10076" y="26123"/>
                  </a:lnTo>
                  <a:lnTo>
                    <a:pt x="11577" y="26056"/>
                  </a:lnTo>
                  <a:lnTo>
                    <a:pt x="11477" y="25156"/>
                  </a:lnTo>
                  <a:lnTo>
                    <a:pt x="11377" y="24288"/>
                  </a:lnTo>
                  <a:lnTo>
                    <a:pt x="11310" y="23421"/>
                  </a:lnTo>
                  <a:lnTo>
                    <a:pt x="11310" y="22587"/>
                  </a:lnTo>
                  <a:lnTo>
                    <a:pt x="11344" y="21719"/>
                  </a:lnTo>
                  <a:lnTo>
                    <a:pt x="11444" y="20885"/>
                  </a:lnTo>
                  <a:lnTo>
                    <a:pt x="11577" y="20018"/>
                  </a:lnTo>
                  <a:lnTo>
                    <a:pt x="11777" y="19150"/>
                  </a:lnTo>
                  <a:lnTo>
                    <a:pt x="12077" y="18183"/>
                  </a:lnTo>
                  <a:lnTo>
                    <a:pt x="12444" y="17215"/>
                  </a:lnTo>
                  <a:lnTo>
                    <a:pt x="12811" y="16281"/>
                  </a:lnTo>
                  <a:lnTo>
                    <a:pt x="13245" y="15314"/>
                  </a:lnTo>
                  <a:lnTo>
                    <a:pt x="13712" y="14246"/>
                  </a:lnTo>
                  <a:lnTo>
                    <a:pt x="14179" y="13145"/>
                  </a:lnTo>
                  <a:lnTo>
                    <a:pt x="14613" y="12044"/>
                  </a:lnTo>
                  <a:lnTo>
                    <a:pt x="14813" y="11510"/>
                  </a:lnTo>
                  <a:lnTo>
                    <a:pt x="14980" y="10943"/>
                  </a:lnTo>
                  <a:lnTo>
                    <a:pt x="15113" y="10376"/>
                  </a:lnTo>
                  <a:lnTo>
                    <a:pt x="15214" y="9809"/>
                  </a:lnTo>
                  <a:lnTo>
                    <a:pt x="15314" y="9242"/>
                  </a:lnTo>
                  <a:lnTo>
                    <a:pt x="15347" y="8641"/>
                  </a:lnTo>
                  <a:lnTo>
                    <a:pt x="15347" y="8074"/>
                  </a:lnTo>
                  <a:lnTo>
                    <a:pt x="15314" y="7473"/>
                  </a:lnTo>
                  <a:lnTo>
                    <a:pt x="15247" y="6873"/>
                  </a:lnTo>
                  <a:lnTo>
                    <a:pt x="15113" y="6272"/>
                  </a:lnTo>
                  <a:lnTo>
                    <a:pt x="14913" y="5538"/>
                  </a:lnTo>
                  <a:lnTo>
                    <a:pt x="14613" y="4838"/>
                  </a:lnTo>
                  <a:lnTo>
                    <a:pt x="14279" y="4137"/>
                  </a:lnTo>
                  <a:lnTo>
                    <a:pt x="13879" y="3503"/>
                  </a:lnTo>
                  <a:lnTo>
                    <a:pt x="13412" y="2869"/>
                  </a:lnTo>
                  <a:lnTo>
                    <a:pt x="12912" y="2302"/>
                  </a:lnTo>
                  <a:lnTo>
                    <a:pt x="12378" y="1768"/>
                  </a:lnTo>
                  <a:lnTo>
                    <a:pt x="11777" y="1301"/>
                  </a:lnTo>
                  <a:lnTo>
                    <a:pt x="11410" y="1068"/>
                  </a:lnTo>
                  <a:lnTo>
                    <a:pt x="11077" y="868"/>
                  </a:lnTo>
                  <a:lnTo>
                    <a:pt x="10710" y="668"/>
                  </a:lnTo>
                  <a:lnTo>
                    <a:pt x="10309" y="501"/>
                  </a:lnTo>
                  <a:lnTo>
                    <a:pt x="9909" y="334"/>
                  </a:lnTo>
                  <a:lnTo>
                    <a:pt x="9542" y="200"/>
                  </a:lnTo>
                  <a:lnTo>
                    <a:pt x="9108" y="100"/>
                  </a:lnTo>
                  <a:lnTo>
                    <a:pt x="8708" y="67"/>
                  </a:lnTo>
                  <a:lnTo>
                    <a:pt x="8341" y="34"/>
                  </a:lnTo>
                  <a:lnTo>
                    <a:pt x="79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2"/>
            <p:cNvSpPr/>
            <p:nvPr/>
          </p:nvSpPr>
          <p:spPr>
            <a:xfrm>
              <a:off x="881175" y="1854525"/>
              <a:ext cx="491300" cy="732325"/>
            </a:xfrm>
            <a:custGeom>
              <a:avLst/>
              <a:gdLst/>
              <a:ahLst/>
              <a:cxnLst/>
              <a:rect l="l" t="t" r="r" b="b"/>
              <a:pathLst>
                <a:path w="19652" h="29293" extrusionOk="0">
                  <a:moveTo>
                    <a:pt x="9509" y="0"/>
                  </a:moveTo>
                  <a:lnTo>
                    <a:pt x="8675" y="33"/>
                  </a:lnTo>
                  <a:lnTo>
                    <a:pt x="8274" y="67"/>
                  </a:lnTo>
                  <a:lnTo>
                    <a:pt x="7874" y="134"/>
                  </a:lnTo>
                  <a:lnTo>
                    <a:pt x="7474" y="200"/>
                  </a:lnTo>
                  <a:lnTo>
                    <a:pt x="7073" y="300"/>
                  </a:lnTo>
                  <a:lnTo>
                    <a:pt x="6673" y="434"/>
                  </a:lnTo>
                  <a:lnTo>
                    <a:pt x="6306" y="567"/>
                  </a:lnTo>
                  <a:lnTo>
                    <a:pt x="5906" y="734"/>
                  </a:lnTo>
                  <a:lnTo>
                    <a:pt x="5539" y="901"/>
                  </a:lnTo>
                  <a:lnTo>
                    <a:pt x="5172" y="1101"/>
                  </a:lnTo>
                  <a:lnTo>
                    <a:pt x="4838" y="1335"/>
                  </a:lnTo>
                  <a:lnTo>
                    <a:pt x="4504" y="1568"/>
                  </a:lnTo>
                  <a:lnTo>
                    <a:pt x="4171" y="1835"/>
                  </a:lnTo>
                  <a:lnTo>
                    <a:pt x="3570" y="2369"/>
                  </a:lnTo>
                  <a:lnTo>
                    <a:pt x="3036" y="2969"/>
                  </a:lnTo>
                  <a:lnTo>
                    <a:pt x="2536" y="3603"/>
                  </a:lnTo>
                  <a:lnTo>
                    <a:pt x="2069" y="4304"/>
                  </a:lnTo>
                  <a:lnTo>
                    <a:pt x="1669" y="5004"/>
                  </a:lnTo>
                  <a:lnTo>
                    <a:pt x="1302" y="5738"/>
                  </a:lnTo>
                  <a:lnTo>
                    <a:pt x="968" y="6506"/>
                  </a:lnTo>
                  <a:lnTo>
                    <a:pt x="701" y="7273"/>
                  </a:lnTo>
                  <a:lnTo>
                    <a:pt x="468" y="8040"/>
                  </a:lnTo>
                  <a:lnTo>
                    <a:pt x="267" y="8875"/>
                  </a:lnTo>
                  <a:lnTo>
                    <a:pt x="134" y="9675"/>
                  </a:lnTo>
                  <a:lnTo>
                    <a:pt x="34" y="10509"/>
                  </a:lnTo>
                  <a:lnTo>
                    <a:pt x="1" y="11343"/>
                  </a:lnTo>
                  <a:lnTo>
                    <a:pt x="1" y="12177"/>
                  </a:lnTo>
                  <a:lnTo>
                    <a:pt x="34" y="12978"/>
                  </a:lnTo>
                  <a:lnTo>
                    <a:pt x="134" y="13812"/>
                  </a:lnTo>
                  <a:lnTo>
                    <a:pt x="267" y="14680"/>
                  </a:lnTo>
                  <a:lnTo>
                    <a:pt x="501" y="15547"/>
                  </a:lnTo>
                  <a:lnTo>
                    <a:pt x="768" y="16348"/>
                  </a:lnTo>
                  <a:lnTo>
                    <a:pt x="1068" y="17182"/>
                  </a:lnTo>
                  <a:lnTo>
                    <a:pt x="1402" y="17982"/>
                  </a:lnTo>
                  <a:lnTo>
                    <a:pt x="1769" y="18783"/>
                  </a:lnTo>
                  <a:lnTo>
                    <a:pt x="2569" y="20351"/>
                  </a:lnTo>
                  <a:lnTo>
                    <a:pt x="3437" y="21986"/>
                  </a:lnTo>
                  <a:lnTo>
                    <a:pt x="3837" y="22820"/>
                  </a:lnTo>
                  <a:lnTo>
                    <a:pt x="4204" y="23687"/>
                  </a:lnTo>
                  <a:lnTo>
                    <a:pt x="4538" y="24555"/>
                  </a:lnTo>
                  <a:lnTo>
                    <a:pt x="4838" y="25456"/>
                  </a:lnTo>
                  <a:lnTo>
                    <a:pt x="5038" y="26356"/>
                  </a:lnTo>
                  <a:lnTo>
                    <a:pt x="5138" y="26824"/>
                  </a:lnTo>
                  <a:lnTo>
                    <a:pt x="5172" y="27257"/>
                  </a:lnTo>
                  <a:lnTo>
                    <a:pt x="5205" y="27724"/>
                  </a:lnTo>
                  <a:lnTo>
                    <a:pt x="5238" y="28158"/>
                  </a:lnTo>
                  <a:lnTo>
                    <a:pt x="5205" y="28625"/>
                  </a:lnTo>
                  <a:lnTo>
                    <a:pt x="5172" y="29059"/>
                  </a:lnTo>
                  <a:lnTo>
                    <a:pt x="5172" y="29159"/>
                  </a:lnTo>
                  <a:lnTo>
                    <a:pt x="5238" y="29226"/>
                  </a:lnTo>
                  <a:lnTo>
                    <a:pt x="5305" y="29259"/>
                  </a:lnTo>
                  <a:lnTo>
                    <a:pt x="5372" y="29292"/>
                  </a:lnTo>
                  <a:lnTo>
                    <a:pt x="5472" y="29259"/>
                  </a:lnTo>
                  <a:lnTo>
                    <a:pt x="5539" y="29226"/>
                  </a:lnTo>
                  <a:lnTo>
                    <a:pt x="5605" y="29159"/>
                  </a:lnTo>
                  <a:lnTo>
                    <a:pt x="5639" y="29059"/>
                  </a:lnTo>
                  <a:lnTo>
                    <a:pt x="5672" y="28625"/>
                  </a:lnTo>
                  <a:lnTo>
                    <a:pt x="5672" y="28158"/>
                  </a:lnTo>
                  <a:lnTo>
                    <a:pt x="5672" y="27724"/>
                  </a:lnTo>
                  <a:lnTo>
                    <a:pt x="5639" y="27291"/>
                  </a:lnTo>
                  <a:lnTo>
                    <a:pt x="5539" y="26423"/>
                  </a:lnTo>
                  <a:lnTo>
                    <a:pt x="5339" y="25556"/>
                  </a:lnTo>
                  <a:lnTo>
                    <a:pt x="5072" y="24722"/>
                  </a:lnTo>
                  <a:lnTo>
                    <a:pt x="4771" y="23921"/>
                  </a:lnTo>
                  <a:lnTo>
                    <a:pt x="4438" y="23087"/>
                  </a:lnTo>
                  <a:lnTo>
                    <a:pt x="4071" y="22286"/>
                  </a:lnTo>
                  <a:lnTo>
                    <a:pt x="3270" y="20718"/>
                  </a:lnTo>
                  <a:lnTo>
                    <a:pt x="2436" y="19117"/>
                  </a:lnTo>
                  <a:lnTo>
                    <a:pt x="2036" y="18349"/>
                  </a:lnTo>
                  <a:lnTo>
                    <a:pt x="1669" y="17549"/>
                  </a:lnTo>
                  <a:lnTo>
                    <a:pt x="1335" y="16715"/>
                  </a:lnTo>
                  <a:lnTo>
                    <a:pt x="1068" y="15914"/>
                  </a:lnTo>
                  <a:lnTo>
                    <a:pt x="835" y="15113"/>
                  </a:lnTo>
                  <a:lnTo>
                    <a:pt x="668" y="14313"/>
                  </a:lnTo>
                  <a:lnTo>
                    <a:pt x="534" y="13512"/>
                  </a:lnTo>
                  <a:lnTo>
                    <a:pt x="468" y="12678"/>
                  </a:lnTo>
                  <a:lnTo>
                    <a:pt x="434" y="11877"/>
                  </a:lnTo>
                  <a:lnTo>
                    <a:pt x="434" y="11043"/>
                  </a:lnTo>
                  <a:lnTo>
                    <a:pt x="501" y="10209"/>
                  </a:lnTo>
                  <a:lnTo>
                    <a:pt x="634" y="9408"/>
                  </a:lnTo>
                  <a:lnTo>
                    <a:pt x="768" y="8574"/>
                  </a:lnTo>
                  <a:lnTo>
                    <a:pt x="1001" y="7807"/>
                  </a:lnTo>
                  <a:lnTo>
                    <a:pt x="1235" y="7006"/>
                  </a:lnTo>
                  <a:lnTo>
                    <a:pt x="1535" y="6239"/>
                  </a:lnTo>
                  <a:lnTo>
                    <a:pt x="1902" y="5505"/>
                  </a:lnTo>
                  <a:lnTo>
                    <a:pt x="2303" y="4771"/>
                  </a:lnTo>
                  <a:lnTo>
                    <a:pt x="2736" y="4104"/>
                  </a:lnTo>
                  <a:lnTo>
                    <a:pt x="3237" y="3436"/>
                  </a:lnTo>
                  <a:lnTo>
                    <a:pt x="3770" y="2836"/>
                  </a:lnTo>
                  <a:lnTo>
                    <a:pt x="4371" y="2269"/>
                  </a:lnTo>
                  <a:lnTo>
                    <a:pt x="4671" y="2002"/>
                  </a:lnTo>
                  <a:lnTo>
                    <a:pt x="5005" y="1768"/>
                  </a:lnTo>
                  <a:lnTo>
                    <a:pt x="5339" y="1568"/>
                  </a:lnTo>
                  <a:lnTo>
                    <a:pt x="5672" y="1368"/>
                  </a:lnTo>
                  <a:lnTo>
                    <a:pt x="6039" y="1168"/>
                  </a:lnTo>
                  <a:lnTo>
                    <a:pt x="6406" y="1001"/>
                  </a:lnTo>
                  <a:lnTo>
                    <a:pt x="6773" y="868"/>
                  </a:lnTo>
                  <a:lnTo>
                    <a:pt x="7173" y="767"/>
                  </a:lnTo>
                  <a:lnTo>
                    <a:pt x="7540" y="634"/>
                  </a:lnTo>
                  <a:lnTo>
                    <a:pt x="7941" y="567"/>
                  </a:lnTo>
                  <a:lnTo>
                    <a:pt x="8341" y="501"/>
                  </a:lnTo>
                  <a:lnTo>
                    <a:pt x="8775" y="467"/>
                  </a:lnTo>
                  <a:lnTo>
                    <a:pt x="9576" y="467"/>
                  </a:lnTo>
                  <a:lnTo>
                    <a:pt x="10376" y="534"/>
                  </a:lnTo>
                  <a:lnTo>
                    <a:pt x="11177" y="667"/>
                  </a:lnTo>
                  <a:lnTo>
                    <a:pt x="11944" y="901"/>
                  </a:lnTo>
                  <a:lnTo>
                    <a:pt x="12712" y="1168"/>
                  </a:lnTo>
                  <a:lnTo>
                    <a:pt x="13446" y="1501"/>
                  </a:lnTo>
                  <a:lnTo>
                    <a:pt x="14146" y="1902"/>
                  </a:lnTo>
                  <a:lnTo>
                    <a:pt x="14813" y="2369"/>
                  </a:lnTo>
                  <a:lnTo>
                    <a:pt x="15481" y="2869"/>
                  </a:lnTo>
                  <a:lnTo>
                    <a:pt x="16081" y="3436"/>
                  </a:lnTo>
                  <a:lnTo>
                    <a:pt x="16648" y="4004"/>
                  </a:lnTo>
                  <a:lnTo>
                    <a:pt x="17182" y="4671"/>
                  </a:lnTo>
                  <a:lnTo>
                    <a:pt x="17683" y="5338"/>
                  </a:lnTo>
                  <a:lnTo>
                    <a:pt x="18116" y="6039"/>
                  </a:lnTo>
                  <a:lnTo>
                    <a:pt x="18483" y="6773"/>
                  </a:lnTo>
                  <a:lnTo>
                    <a:pt x="18784" y="7540"/>
                  </a:lnTo>
                  <a:lnTo>
                    <a:pt x="18917" y="7974"/>
                  </a:lnTo>
                  <a:lnTo>
                    <a:pt x="19017" y="8407"/>
                  </a:lnTo>
                  <a:lnTo>
                    <a:pt x="19117" y="8808"/>
                  </a:lnTo>
                  <a:lnTo>
                    <a:pt x="19151" y="9242"/>
                  </a:lnTo>
                  <a:lnTo>
                    <a:pt x="19184" y="9675"/>
                  </a:lnTo>
                  <a:lnTo>
                    <a:pt x="19217" y="10109"/>
                  </a:lnTo>
                  <a:lnTo>
                    <a:pt x="19184" y="10976"/>
                  </a:lnTo>
                  <a:lnTo>
                    <a:pt x="19051" y="11844"/>
                  </a:lnTo>
                  <a:lnTo>
                    <a:pt x="18884" y="12678"/>
                  </a:lnTo>
                  <a:lnTo>
                    <a:pt x="18684" y="13545"/>
                  </a:lnTo>
                  <a:lnTo>
                    <a:pt x="18383" y="14379"/>
                  </a:lnTo>
                  <a:lnTo>
                    <a:pt x="18083" y="15213"/>
                  </a:lnTo>
                  <a:lnTo>
                    <a:pt x="17716" y="16014"/>
                  </a:lnTo>
                  <a:lnTo>
                    <a:pt x="16982" y="17616"/>
                  </a:lnTo>
                  <a:lnTo>
                    <a:pt x="16215" y="19217"/>
                  </a:lnTo>
                  <a:lnTo>
                    <a:pt x="15814" y="20051"/>
                  </a:lnTo>
                  <a:lnTo>
                    <a:pt x="15481" y="20852"/>
                  </a:lnTo>
                  <a:lnTo>
                    <a:pt x="15147" y="21652"/>
                  </a:lnTo>
                  <a:lnTo>
                    <a:pt x="14847" y="22453"/>
                  </a:lnTo>
                  <a:lnTo>
                    <a:pt x="14580" y="23287"/>
                  </a:lnTo>
                  <a:lnTo>
                    <a:pt x="14380" y="24121"/>
                  </a:lnTo>
                  <a:lnTo>
                    <a:pt x="14213" y="24955"/>
                  </a:lnTo>
                  <a:lnTo>
                    <a:pt x="14113" y="25823"/>
                  </a:lnTo>
                  <a:lnTo>
                    <a:pt x="14113" y="26657"/>
                  </a:lnTo>
                  <a:lnTo>
                    <a:pt x="14113" y="27090"/>
                  </a:lnTo>
                  <a:lnTo>
                    <a:pt x="14146" y="27524"/>
                  </a:lnTo>
                  <a:lnTo>
                    <a:pt x="14213" y="27925"/>
                  </a:lnTo>
                  <a:lnTo>
                    <a:pt x="14280" y="28325"/>
                  </a:lnTo>
                  <a:lnTo>
                    <a:pt x="14380" y="28725"/>
                  </a:lnTo>
                  <a:lnTo>
                    <a:pt x="14513" y="29126"/>
                  </a:lnTo>
                  <a:lnTo>
                    <a:pt x="14547" y="29192"/>
                  </a:lnTo>
                  <a:lnTo>
                    <a:pt x="14613" y="29259"/>
                  </a:lnTo>
                  <a:lnTo>
                    <a:pt x="14713" y="29292"/>
                  </a:lnTo>
                  <a:lnTo>
                    <a:pt x="14780" y="29259"/>
                  </a:lnTo>
                  <a:lnTo>
                    <a:pt x="14880" y="29226"/>
                  </a:lnTo>
                  <a:lnTo>
                    <a:pt x="14914" y="29159"/>
                  </a:lnTo>
                  <a:lnTo>
                    <a:pt x="14947" y="29092"/>
                  </a:lnTo>
                  <a:lnTo>
                    <a:pt x="14947" y="28992"/>
                  </a:lnTo>
                  <a:lnTo>
                    <a:pt x="14813" y="28558"/>
                  </a:lnTo>
                  <a:lnTo>
                    <a:pt x="14713" y="28125"/>
                  </a:lnTo>
                  <a:lnTo>
                    <a:pt x="14647" y="27691"/>
                  </a:lnTo>
                  <a:lnTo>
                    <a:pt x="14580" y="27224"/>
                  </a:lnTo>
                  <a:lnTo>
                    <a:pt x="14547" y="26790"/>
                  </a:lnTo>
                  <a:lnTo>
                    <a:pt x="14547" y="26356"/>
                  </a:lnTo>
                  <a:lnTo>
                    <a:pt x="14580" y="25889"/>
                  </a:lnTo>
                  <a:lnTo>
                    <a:pt x="14613" y="25456"/>
                  </a:lnTo>
                  <a:lnTo>
                    <a:pt x="14747" y="24555"/>
                  </a:lnTo>
                  <a:lnTo>
                    <a:pt x="14947" y="23687"/>
                  </a:lnTo>
                  <a:lnTo>
                    <a:pt x="15214" y="22820"/>
                  </a:lnTo>
                  <a:lnTo>
                    <a:pt x="15514" y="21986"/>
                  </a:lnTo>
                  <a:lnTo>
                    <a:pt x="15848" y="21119"/>
                  </a:lnTo>
                  <a:lnTo>
                    <a:pt x="16215" y="20285"/>
                  </a:lnTo>
                  <a:lnTo>
                    <a:pt x="16982" y="18616"/>
                  </a:lnTo>
                  <a:lnTo>
                    <a:pt x="17783" y="16948"/>
                  </a:lnTo>
                  <a:lnTo>
                    <a:pt x="18183" y="16114"/>
                  </a:lnTo>
                  <a:lnTo>
                    <a:pt x="18517" y="15247"/>
                  </a:lnTo>
                  <a:lnTo>
                    <a:pt x="18850" y="14446"/>
                  </a:lnTo>
                  <a:lnTo>
                    <a:pt x="19117" y="13579"/>
                  </a:lnTo>
                  <a:lnTo>
                    <a:pt x="19351" y="12711"/>
                  </a:lnTo>
                  <a:lnTo>
                    <a:pt x="19518" y="11844"/>
                  </a:lnTo>
                  <a:lnTo>
                    <a:pt x="19618" y="10976"/>
                  </a:lnTo>
                  <a:lnTo>
                    <a:pt x="19651" y="10543"/>
                  </a:lnTo>
                  <a:lnTo>
                    <a:pt x="19651" y="10109"/>
                  </a:lnTo>
                  <a:lnTo>
                    <a:pt x="19651" y="9642"/>
                  </a:lnTo>
                  <a:lnTo>
                    <a:pt x="19618" y="9208"/>
                  </a:lnTo>
                  <a:lnTo>
                    <a:pt x="19551" y="8774"/>
                  </a:lnTo>
                  <a:lnTo>
                    <a:pt x="19484" y="8341"/>
                  </a:lnTo>
                  <a:lnTo>
                    <a:pt x="19384" y="7940"/>
                  </a:lnTo>
                  <a:lnTo>
                    <a:pt x="19251" y="7540"/>
                  </a:lnTo>
                  <a:lnTo>
                    <a:pt x="18984" y="6773"/>
                  </a:lnTo>
                  <a:lnTo>
                    <a:pt x="18617" y="6005"/>
                  </a:lnTo>
                  <a:lnTo>
                    <a:pt x="18183" y="5305"/>
                  </a:lnTo>
                  <a:lnTo>
                    <a:pt x="17716" y="4604"/>
                  </a:lnTo>
                  <a:lnTo>
                    <a:pt x="17216" y="3970"/>
                  </a:lnTo>
                  <a:lnTo>
                    <a:pt x="16648" y="3370"/>
                  </a:lnTo>
                  <a:lnTo>
                    <a:pt x="16048" y="2803"/>
                  </a:lnTo>
                  <a:lnTo>
                    <a:pt x="15447" y="2269"/>
                  </a:lnTo>
                  <a:lnTo>
                    <a:pt x="14780" y="1802"/>
                  </a:lnTo>
                  <a:lnTo>
                    <a:pt x="14113" y="1368"/>
                  </a:lnTo>
                  <a:lnTo>
                    <a:pt x="13412" y="968"/>
                  </a:lnTo>
                  <a:lnTo>
                    <a:pt x="12678" y="667"/>
                  </a:lnTo>
                  <a:lnTo>
                    <a:pt x="11911" y="400"/>
                  </a:lnTo>
                  <a:lnTo>
                    <a:pt x="11110" y="200"/>
                  </a:lnTo>
                  <a:lnTo>
                    <a:pt x="10343" y="67"/>
                  </a:lnTo>
                  <a:lnTo>
                    <a:pt x="95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2"/>
            <p:cNvSpPr/>
            <p:nvPr/>
          </p:nvSpPr>
          <p:spPr>
            <a:xfrm>
              <a:off x="1146400" y="2298225"/>
              <a:ext cx="97625" cy="284450"/>
            </a:xfrm>
            <a:custGeom>
              <a:avLst/>
              <a:gdLst/>
              <a:ahLst/>
              <a:cxnLst/>
              <a:rect l="l" t="t" r="r" b="b"/>
              <a:pathLst>
                <a:path w="3905" h="11378" extrusionOk="0">
                  <a:moveTo>
                    <a:pt x="3637" y="1"/>
                  </a:moveTo>
                  <a:lnTo>
                    <a:pt x="3537" y="34"/>
                  </a:lnTo>
                  <a:lnTo>
                    <a:pt x="3470" y="101"/>
                  </a:lnTo>
                  <a:lnTo>
                    <a:pt x="3037" y="702"/>
                  </a:lnTo>
                  <a:lnTo>
                    <a:pt x="2603" y="1302"/>
                  </a:lnTo>
                  <a:lnTo>
                    <a:pt x="2236" y="1936"/>
                  </a:lnTo>
                  <a:lnTo>
                    <a:pt x="1869" y="2603"/>
                  </a:lnTo>
                  <a:lnTo>
                    <a:pt x="1569" y="3270"/>
                  </a:lnTo>
                  <a:lnTo>
                    <a:pt x="1269" y="3938"/>
                  </a:lnTo>
                  <a:lnTo>
                    <a:pt x="1002" y="4638"/>
                  </a:lnTo>
                  <a:lnTo>
                    <a:pt x="768" y="5339"/>
                  </a:lnTo>
                  <a:lnTo>
                    <a:pt x="568" y="6040"/>
                  </a:lnTo>
                  <a:lnTo>
                    <a:pt x="401" y="6774"/>
                  </a:lnTo>
                  <a:lnTo>
                    <a:pt x="268" y="7474"/>
                  </a:lnTo>
                  <a:lnTo>
                    <a:pt x="134" y="8208"/>
                  </a:lnTo>
                  <a:lnTo>
                    <a:pt x="68" y="8942"/>
                  </a:lnTo>
                  <a:lnTo>
                    <a:pt x="34" y="9676"/>
                  </a:lnTo>
                  <a:lnTo>
                    <a:pt x="1" y="10443"/>
                  </a:lnTo>
                  <a:lnTo>
                    <a:pt x="34" y="11177"/>
                  </a:lnTo>
                  <a:lnTo>
                    <a:pt x="68" y="11277"/>
                  </a:lnTo>
                  <a:lnTo>
                    <a:pt x="101" y="11344"/>
                  </a:lnTo>
                  <a:lnTo>
                    <a:pt x="201" y="11378"/>
                  </a:lnTo>
                  <a:lnTo>
                    <a:pt x="334" y="11378"/>
                  </a:lnTo>
                  <a:lnTo>
                    <a:pt x="435" y="11344"/>
                  </a:lnTo>
                  <a:lnTo>
                    <a:pt x="468" y="11277"/>
                  </a:lnTo>
                  <a:lnTo>
                    <a:pt x="468" y="11177"/>
                  </a:lnTo>
                  <a:lnTo>
                    <a:pt x="468" y="10443"/>
                  </a:lnTo>
                  <a:lnTo>
                    <a:pt x="468" y="9709"/>
                  </a:lnTo>
                  <a:lnTo>
                    <a:pt x="501" y="9009"/>
                  </a:lnTo>
                  <a:lnTo>
                    <a:pt x="601" y="8275"/>
                  </a:lnTo>
                  <a:lnTo>
                    <a:pt x="701" y="7541"/>
                  </a:lnTo>
                  <a:lnTo>
                    <a:pt x="835" y="6840"/>
                  </a:lnTo>
                  <a:lnTo>
                    <a:pt x="1002" y="6140"/>
                  </a:lnTo>
                  <a:lnTo>
                    <a:pt x="1202" y="5439"/>
                  </a:lnTo>
                  <a:lnTo>
                    <a:pt x="1435" y="4772"/>
                  </a:lnTo>
                  <a:lnTo>
                    <a:pt x="1702" y="4105"/>
                  </a:lnTo>
                  <a:lnTo>
                    <a:pt x="1969" y="3437"/>
                  </a:lnTo>
                  <a:lnTo>
                    <a:pt x="2303" y="2770"/>
                  </a:lnTo>
                  <a:lnTo>
                    <a:pt x="2636" y="2136"/>
                  </a:lnTo>
                  <a:lnTo>
                    <a:pt x="3037" y="1502"/>
                  </a:lnTo>
                  <a:lnTo>
                    <a:pt x="3437" y="902"/>
                  </a:lnTo>
                  <a:lnTo>
                    <a:pt x="3837" y="335"/>
                  </a:lnTo>
                  <a:lnTo>
                    <a:pt x="3904" y="234"/>
                  </a:lnTo>
                  <a:lnTo>
                    <a:pt x="3904" y="168"/>
                  </a:lnTo>
                  <a:lnTo>
                    <a:pt x="3837" y="101"/>
                  </a:lnTo>
                  <a:lnTo>
                    <a:pt x="3804" y="34"/>
                  </a:lnTo>
                  <a:lnTo>
                    <a:pt x="37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2"/>
            <p:cNvSpPr/>
            <p:nvPr/>
          </p:nvSpPr>
          <p:spPr>
            <a:xfrm>
              <a:off x="958750" y="2125575"/>
              <a:ext cx="316950" cy="468775"/>
            </a:xfrm>
            <a:custGeom>
              <a:avLst/>
              <a:gdLst/>
              <a:ahLst/>
              <a:cxnLst/>
              <a:rect l="l" t="t" r="r" b="b"/>
              <a:pathLst>
                <a:path w="12678" h="18751" extrusionOk="0">
                  <a:moveTo>
                    <a:pt x="9509" y="2103"/>
                  </a:moveTo>
                  <a:lnTo>
                    <a:pt x="9609" y="2470"/>
                  </a:lnTo>
                  <a:lnTo>
                    <a:pt x="9642" y="2870"/>
                  </a:lnTo>
                  <a:lnTo>
                    <a:pt x="9675" y="3270"/>
                  </a:lnTo>
                  <a:lnTo>
                    <a:pt x="9675" y="3637"/>
                  </a:lnTo>
                  <a:lnTo>
                    <a:pt x="9675" y="4071"/>
                  </a:lnTo>
                  <a:lnTo>
                    <a:pt x="9609" y="4471"/>
                  </a:lnTo>
                  <a:lnTo>
                    <a:pt x="9575" y="4905"/>
                  </a:lnTo>
                  <a:lnTo>
                    <a:pt x="9475" y="5306"/>
                  </a:lnTo>
                  <a:lnTo>
                    <a:pt x="9275" y="6106"/>
                  </a:lnTo>
                  <a:lnTo>
                    <a:pt x="9142" y="6540"/>
                  </a:lnTo>
                  <a:lnTo>
                    <a:pt x="9041" y="6740"/>
                  </a:lnTo>
                  <a:lnTo>
                    <a:pt x="8975" y="6807"/>
                  </a:lnTo>
                  <a:lnTo>
                    <a:pt x="8875" y="6840"/>
                  </a:lnTo>
                  <a:lnTo>
                    <a:pt x="8841" y="6840"/>
                  </a:lnTo>
                  <a:lnTo>
                    <a:pt x="8808" y="6807"/>
                  </a:lnTo>
                  <a:lnTo>
                    <a:pt x="8741" y="6640"/>
                  </a:lnTo>
                  <a:lnTo>
                    <a:pt x="8674" y="6440"/>
                  </a:lnTo>
                  <a:lnTo>
                    <a:pt x="8608" y="6206"/>
                  </a:lnTo>
                  <a:lnTo>
                    <a:pt x="8541" y="5706"/>
                  </a:lnTo>
                  <a:lnTo>
                    <a:pt x="8541" y="5406"/>
                  </a:lnTo>
                  <a:lnTo>
                    <a:pt x="8508" y="5005"/>
                  </a:lnTo>
                  <a:lnTo>
                    <a:pt x="8541" y="4638"/>
                  </a:lnTo>
                  <a:lnTo>
                    <a:pt x="8608" y="4271"/>
                  </a:lnTo>
                  <a:lnTo>
                    <a:pt x="8674" y="3904"/>
                  </a:lnTo>
                  <a:lnTo>
                    <a:pt x="8775" y="3537"/>
                  </a:lnTo>
                  <a:lnTo>
                    <a:pt x="8908" y="3204"/>
                  </a:lnTo>
                  <a:lnTo>
                    <a:pt x="9041" y="2870"/>
                  </a:lnTo>
                  <a:lnTo>
                    <a:pt x="9208" y="2536"/>
                  </a:lnTo>
                  <a:lnTo>
                    <a:pt x="9509" y="2103"/>
                  </a:lnTo>
                  <a:close/>
                  <a:moveTo>
                    <a:pt x="6773" y="1836"/>
                  </a:moveTo>
                  <a:lnTo>
                    <a:pt x="6973" y="2336"/>
                  </a:lnTo>
                  <a:lnTo>
                    <a:pt x="7106" y="2837"/>
                  </a:lnTo>
                  <a:lnTo>
                    <a:pt x="7207" y="3337"/>
                  </a:lnTo>
                  <a:lnTo>
                    <a:pt x="7273" y="3838"/>
                  </a:lnTo>
                  <a:lnTo>
                    <a:pt x="7273" y="4238"/>
                  </a:lnTo>
                  <a:lnTo>
                    <a:pt x="7273" y="4605"/>
                  </a:lnTo>
                  <a:lnTo>
                    <a:pt x="7240" y="5005"/>
                  </a:lnTo>
                  <a:lnTo>
                    <a:pt x="7173" y="5372"/>
                  </a:lnTo>
                  <a:lnTo>
                    <a:pt x="7106" y="5739"/>
                  </a:lnTo>
                  <a:lnTo>
                    <a:pt x="7006" y="6140"/>
                  </a:lnTo>
                  <a:lnTo>
                    <a:pt x="6873" y="6507"/>
                  </a:lnTo>
                  <a:lnTo>
                    <a:pt x="6739" y="6840"/>
                  </a:lnTo>
                  <a:lnTo>
                    <a:pt x="6639" y="7007"/>
                  </a:lnTo>
                  <a:lnTo>
                    <a:pt x="6539" y="7174"/>
                  </a:lnTo>
                  <a:lnTo>
                    <a:pt x="6473" y="7207"/>
                  </a:lnTo>
                  <a:lnTo>
                    <a:pt x="6406" y="7241"/>
                  </a:lnTo>
                  <a:lnTo>
                    <a:pt x="6306" y="7207"/>
                  </a:lnTo>
                  <a:lnTo>
                    <a:pt x="6206" y="7174"/>
                  </a:lnTo>
                  <a:lnTo>
                    <a:pt x="6072" y="7007"/>
                  </a:lnTo>
                  <a:lnTo>
                    <a:pt x="5972" y="6840"/>
                  </a:lnTo>
                  <a:lnTo>
                    <a:pt x="5839" y="6440"/>
                  </a:lnTo>
                  <a:lnTo>
                    <a:pt x="5739" y="6073"/>
                  </a:lnTo>
                  <a:lnTo>
                    <a:pt x="5672" y="5673"/>
                  </a:lnTo>
                  <a:lnTo>
                    <a:pt x="5672" y="5272"/>
                  </a:lnTo>
                  <a:lnTo>
                    <a:pt x="5672" y="4872"/>
                  </a:lnTo>
                  <a:lnTo>
                    <a:pt x="5739" y="4471"/>
                  </a:lnTo>
                  <a:lnTo>
                    <a:pt x="5805" y="4105"/>
                  </a:lnTo>
                  <a:lnTo>
                    <a:pt x="5905" y="3704"/>
                  </a:lnTo>
                  <a:lnTo>
                    <a:pt x="6039" y="3304"/>
                  </a:lnTo>
                  <a:lnTo>
                    <a:pt x="6172" y="2937"/>
                  </a:lnTo>
                  <a:lnTo>
                    <a:pt x="6339" y="2570"/>
                  </a:lnTo>
                  <a:lnTo>
                    <a:pt x="6539" y="2236"/>
                  </a:lnTo>
                  <a:lnTo>
                    <a:pt x="6739" y="1903"/>
                  </a:lnTo>
                  <a:lnTo>
                    <a:pt x="6773" y="1836"/>
                  </a:lnTo>
                  <a:close/>
                  <a:moveTo>
                    <a:pt x="3670" y="1802"/>
                  </a:moveTo>
                  <a:lnTo>
                    <a:pt x="3904" y="2370"/>
                  </a:lnTo>
                  <a:lnTo>
                    <a:pt x="4037" y="2903"/>
                  </a:lnTo>
                  <a:lnTo>
                    <a:pt x="4137" y="3604"/>
                  </a:lnTo>
                  <a:lnTo>
                    <a:pt x="4204" y="4305"/>
                  </a:lnTo>
                  <a:lnTo>
                    <a:pt x="4204" y="5005"/>
                  </a:lnTo>
                  <a:lnTo>
                    <a:pt x="4171" y="5706"/>
                  </a:lnTo>
                  <a:lnTo>
                    <a:pt x="4104" y="6006"/>
                  </a:lnTo>
                  <a:lnTo>
                    <a:pt x="4037" y="6340"/>
                  </a:lnTo>
                  <a:lnTo>
                    <a:pt x="3937" y="6640"/>
                  </a:lnTo>
                  <a:lnTo>
                    <a:pt x="3770" y="6907"/>
                  </a:lnTo>
                  <a:lnTo>
                    <a:pt x="3570" y="7174"/>
                  </a:lnTo>
                  <a:lnTo>
                    <a:pt x="3403" y="7307"/>
                  </a:lnTo>
                  <a:lnTo>
                    <a:pt x="3270" y="7407"/>
                  </a:lnTo>
                  <a:lnTo>
                    <a:pt x="3103" y="7474"/>
                  </a:lnTo>
                  <a:lnTo>
                    <a:pt x="2936" y="7474"/>
                  </a:lnTo>
                  <a:lnTo>
                    <a:pt x="2803" y="7441"/>
                  </a:lnTo>
                  <a:lnTo>
                    <a:pt x="2669" y="7274"/>
                  </a:lnTo>
                  <a:lnTo>
                    <a:pt x="2569" y="7140"/>
                  </a:lnTo>
                  <a:lnTo>
                    <a:pt x="2536" y="6940"/>
                  </a:lnTo>
                  <a:lnTo>
                    <a:pt x="2469" y="6573"/>
                  </a:lnTo>
                  <a:lnTo>
                    <a:pt x="2436" y="6206"/>
                  </a:lnTo>
                  <a:lnTo>
                    <a:pt x="2402" y="5873"/>
                  </a:lnTo>
                  <a:lnTo>
                    <a:pt x="2436" y="5472"/>
                  </a:lnTo>
                  <a:lnTo>
                    <a:pt x="2436" y="5105"/>
                  </a:lnTo>
                  <a:lnTo>
                    <a:pt x="2502" y="4738"/>
                  </a:lnTo>
                  <a:lnTo>
                    <a:pt x="2569" y="4371"/>
                  </a:lnTo>
                  <a:lnTo>
                    <a:pt x="2736" y="3704"/>
                  </a:lnTo>
                  <a:lnTo>
                    <a:pt x="3003" y="3037"/>
                  </a:lnTo>
                  <a:lnTo>
                    <a:pt x="3303" y="2403"/>
                  </a:lnTo>
                  <a:lnTo>
                    <a:pt x="3670" y="1802"/>
                  </a:lnTo>
                  <a:close/>
                  <a:moveTo>
                    <a:pt x="2302" y="468"/>
                  </a:moveTo>
                  <a:lnTo>
                    <a:pt x="2502" y="535"/>
                  </a:lnTo>
                  <a:lnTo>
                    <a:pt x="2803" y="668"/>
                  </a:lnTo>
                  <a:lnTo>
                    <a:pt x="3036" y="868"/>
                  </a:lnTo>
                  <a:lnTo>
                    <a:pt x="3270" y="1102"/>
                  </a:lnTo>
                  <a:lnTo>
                    <a:pt x="3470" y="1369"/>
                  </a:lnTo>
                  <a:lnTo>
                    <a:pt x="3136" y="1802"/>
                  </a:lnTo>
                  <a:lnTo>
                    <a:pt x="2869" y="2270"/>
                  </a:lnTo>
                  <a:lnTo>
                    <a:pt x="2669" y="2670"/>
                  </a:lnTo>
                  <a:lnTo>
                    <a:pt x="2469" y="3104"/>
                  </a:lnTo>
                  <a:lnTo>
                    <a:pt x="2336" y="3537"/>
                  </a:lnTo>
                  <a:lnTo>
                    <a:pt x="2202" y="3971"/>
                  </a:lnTo>
                  <a:lnTo>
                    <a:pt x="2102" y="4405"/>
                  </a:lnTo>
                  <a:lnTo>
                    <a:pt x="2035" y="4872"/>
                  </a:lnTo>
                  <a:lnTo>
                    <a:pt x="1969" y="5306"/>
                  </a:lnTo>
                  <a:lnTo>
                    <a:pt x="1969" y="5773"/>
                  </a:lnTo>
                  <a:lnTo>
                    <a:pt x="1969" y="6206"/>
                  </a:lnTo>
                  <a:lnTo>
                    <a:pt x="2002" y="6640"/>
                  </a:lnTo>
                  <a:lnTo>
                    <a:pt x="2102" y="7040"/>
                  </a:lnTo>
                  <a:lnTo>
                    <a:pt x="2169" y="7241"/>
                  </a:lnTo>
                  <a:lnTo>
                    <a:pt x="2236" y="7441"/>
                  </a:lnTo>
                  <a:lnTo>
                    <a:pt x="2302" y="7541"/>
                  </a:lnTo>
                  <a:lnTo>
                    <a:pt x="2302" y="7541"/>
                  </a:lnTo>
                  <a:lnTo>
                    <a:pt x="2035" y="7341"/>
                  </a:lnTo>
                  <a:lnTo>
                    <a:pt x="1768" y="7140"/>
                  </a:lnTo>
                  <a:lnTo>
                    <a:pt x="1502" y="6874"/>
                  </a:lnTo>
                  <a:lnTo>
                    <a:pt x="1301" y="6607"/>
                  </a:lnTo>
                  <a:lnTo>
                    <a:pt x="1101" y="6340"/>
                  </a:lnTo>
                  <a:lnTo>
                    <a:pt x="934" y="6040"/>
                  </a:lnTo>
                  <a:lnTo>
                    <a:pt x="801" y="5739"/>
                  </a:lnTo>
                  <a:lnTo>
                    <a:pt x="667" y="5406"/>
                  </a:lnTo>
                  <a:lnTo>
                    <a:pt x="567" y="5105"/>
                  </a:lnTo>
                  <a:lnTo>
                    <a:pt x="501" y="4772"/>
                  </a:lnTo>
                  <a:lnTo>
                    <a:pt x="467" y="4405"/>
                  </a:lnTo>
                  <a:lnTo>
                    <a:pt x="434" y="4071"/>
                  </a:lnTo>
                  <a:lnTo>
                    <a:pt x="467" y="3738"/>
                  </a:lnTo>
                  <a:lnTo>
                    <a:pt x="501" y="3371"/>
                  </a:lnTo>
                  <a:lnTo>
                    <a:pt x="534" y="3037"/>
                  </a:lnTo>
                  <a:lnTo>
                    <a:pt x="634" y="2703"/>
                  </a:lnTo>
                  <a:lnTo>
                    <a:pt x="768" y="2336"/>
                  </a:lnTo>
                  <a:lnTo>
                    <a:pt x="901" y="1969"/>
                  </a:lnTo>
                  <a:lnTo>
                    <a:pt x="1101" y="1602"/>
                  </a:lnTo>
                  <a:lnTo>
                    <a:pt x="1301" y="1269"/>
                  </a:lnTo>
                  <a:lnTo>
                    <a:pt x="1535" y="935"/>
                  </a:lnTo>
                  <a:lnTo>
                    <a:pt x="1635" y="802"/>
                  </a:lnTo>
                  <a:lnTo>
                    <a:pt x="1802" y="668"/>
                  </a:lnTo>
                  <a:lnTo>
                    <a:pt x="1935" y="568"/>
                  </a:lnTo>
                  <a:lnTo>
                    <a:pt x="2102" y="501"/>
                  </a:lnTo>
                  <a:lnTo>
                    <a:pt x="2302" y="468"/>
                  </a:lnTo>
                  <a:close/>
                  <a:moveTo>
                    <a:pt x="2202" y="1"/>
                  </a:moveTo>
                  <a:lnTo>
                    <a:pt x="2069" y="34"/>
                  </a:lnTo>
                  <a:lnTo>
                    <a:pt x="1902" y="68"/>
                  </a:lnTo>
                  <a:lnTo>
                    <a:pt x="1735" y="134"/>
                  </a:lnTo>
                  <a:lnTo>
                    <a:pt x="1602" y="234"/>
                  </a:lnTo>
                  <a:lnTo>
                    <a:pt x="1435" y="368"/>
                  </a:lnTo>
                  <a:lnTo>
                    <a:pt x="1135" y="702"/>
                  </a:lnTo>
                  <a:lnTo>
                    <a:pt x="868" y="1102"/>
                  </a:lnTo>
                  <a:lnTo>
                    <a:pt x="601" y="1502"/>
                  </a:lnTo>
                  <a:lnTo>
                    <a:pt x="401" y="1936"/>
                  </a:lnTo>
                  <a:lnTo>
                    <a:pt x="234" y="2403"/>
                  </a:lnTo>
                  <a:lnTo>
                    <a:pt x="134" y="2870"/>
                  </a:lnTo>
                  <a:lnTo>
                    <a:pt x="34" y="3304"/>
                  </a:lnTo>
                  <a:lnTo>
                    <a:pt x="0" y="3771"/>
                  </a:lnTo>
                  <a:lnTo>
                    <a:pt x="0" y="4205"/>
                  </a:lnTo>
                  <a:lnTo>
                    <a:pt x="34" y="4672"/>
                  </a:lnTo>
                  <a:lnTo>
                    <a:pt x="100" y="5072"/>
                  </a:lnTo>
                  <a:lnTo>
                    <a:pt x="200" y="5506"/>
                  </a:lnTo>
                  <a:lnTo>
                    <a:pt x="367" y="5906"/>
                  </a:lnTo>
                  <a:lnTo>
                    <a:pt x="567" y="6306"/>
                  </a:lnTo>
                  <a:lnTo>
                    <a:pt x="801" y="6707"/>
                  </a:lnTo>
                  <a:lnTo>
                    <a:pt x="1068" y="7040"/>
                  </a:lnTo>
                  <a:lnTo>
                    <a:pt x="1301" y="7307"/>
                  </a:lnTo>
                  <a:lnTo>
                    <a:pt x="1568" y="7541"/>
                  </a:lnTo>
                  <a:lnTo>
                    <a:pt x="1835" y="7774"/>
                  </a:lnTo>
                  <a:lnTo>
                    <a:pt x="2135" y="7975"/>
                  </a:lnTo>
                  <a:lnTo>
                    <a:pt x="2135" y="8041"/>
                  </a:lnTo>
                  <a:lnTo>
                    <a:pt x="2169" y="8141"/>
                  </a:lnTo>
                  <a:lnTo>
                    <a:pt x="2936" y="9309"/>
                  </a:lnTo>
                  <a:lnTo>
                    <a:pt x="3637" y="10510"/>
                  </a:lnTo>
                  <a:lnTo>
                    <a:pt x="4237" y="11778"/>
                  </a:lnTo>
                  <a:lnTo>
                    <a:pt x="4804" y="13046"/>
                  </a:lnTo>
                  <a:lnTo>
                    <a:pt x="5305" y="14313"/>
                  </a:lnTo>
                  <a:lnTo>
                    <a:pt x="5505" y="14981"/>
                  </a:lnTo>
                  <a:lnTo>
                    <a:pt x="5705" y="15615"/>
                  </a:lnTo>
                  <a:lnTo>
                    <a:pt x="5839" y="16349"/>
                  </a:lnTo>
                  <a:lnTo>
                    <a:pt x="5905" y="16682"/>
                  </a:lnTo>
                  <a:lnTo>
                    <a:pt x="5905" y="17049"/>
                  </a:lnTo>
                  <a:lnTo>
                    <a:pt x="5905" y="17416"/>
                  </a:lnTo>
                  <a:lnTo>
                    <a:pt x="5872" y="17783"/>
                  </a:lnTo>
                  <a:lnTo>
                    <a:pt x="5805" y="18117"/>
                  </a:lnTo>
                  <a:lnTo>
                    <a:pt x="5705" y="18484"/>
                  </a:lnTo>
                  <a:lnTo>
                    <a:pt x="5705" y="18584"/>
                  </a:lnTo>
                  <a:lnTo>
                    <a:pt x="5705" y="18651"/>
                  </a:lnTo>
                  <a:lnTo>
                    <a:pt x="5772" y="18717"/>
                  </a:lnTo>
                  <a:lnTo>
                    <a:pt x="5839" y="18751"/>
                  </a:lnTo>
                  <a:lnTo>
                    <a:pt x="6005" y="18751"/>
                  </a:lnTo>
                  <a:lnTo>
                    <a:pt x="6106" y="18684"/>
                  </a:lnTo>
                  <a:lnTo>
                    <a:pt x="6139" y="18584"/>
                  </a:lnTo>
                  <a:lnTo>
                    <a:pt x="6239" y="18250"/>
                  </a:lnTo>
                  <a:lnTo>
                    <a:pt x="6306" y="17917"/>
                  </a:lnTo>
                  <a:lnTo>
                    <a:pt x="6372" y="17550"/>
                  </a:lnTo>
                  <a:lnTo>
                    <a:pt x="6372" y="17183"/>
                  </a:lnTo>
                  <a:lnTo>
                    <a:pt x="6372" y="16849"/>
                  </a:lnTo>
                  <a:lnTo>
                    <a:pt x="6339" y="16482"/>
                  </a:lnTo>
                  <a:lnTo>
                    <a:pt x="6206" y="15748"/>
                  </a:lnTo>
                  <a:lnTo>
                    <a:pt x="6039" y="15047"/>
                  </a:lnTo>
                  <a:lnTo>
                    <a:pt x="5805" y="14347"/>
                  </a:lnTo>
                  <a:lnTo>
                    <a:pt x="5538" y="13680"/>
                  </a:lnTo>
                  <a:lnTo>
                    <a:pt x="5271" y="13012"/>
                  </a:lnTo>
                  <a:lnTo>
                    <a:pt x="4738" y="11745"/>
                  </a:lnTo>
                  <a:lnTo>
                    <a:pt x="4104" y="10477"/>
                  </a:lnTo>
                  <a:lnTo>
                    <a:pt x="3403" y="9242"/>
                  </a:lnTo>
                  <a:lnTo>
                    <a:pt x="2669" y="8075"/>
                  </a:lnTo>
                  <a:lnTo>
                    <a:pt x="2703" y="7975"/>
                  </a:lnTo>
                  <a:lnTo>
                    <a:pt x="2736" y="7874"/>
                  </a:lnTo>
                  <a:lnTo>
                    <a:pt x="2936" y="7941"/>
                  </a:lnTo>
                  <a:lnTo>
                    <a:pt x="3136" y="7908"/>
                  </a:lnTo>
                  <a:lnTo>
                    <a:pt x="3336" y="7874"/>
                  </a:lnTo>
                  <a:lnTo>
                    <a:pt x="3570" y="7774"/>
                  </a:lnTo>
                  <a:lnTo>
                    <a:pt x="3737" y="7641"/>
                  </a:lnTo>
                  <a:lnTo>
                    <a:pt x="3870" y="7507"/>
                  </a:lnTo>
                  <a:lnTo>
                    <a:pt x="4104" y="7241"/>
                  </a:lnTo>
                  <a:lnTo>
                    <a:pt x="4304" y="6907"/>
                  </a:lnTo>
                  <a:lnTo>
                    <a:pt x="4437" y="6540"/>
                  </a:lnTo>
                  <a:lnTo>
                    <a:pt x="4538" y="6173"/>
                  </a:lnTo>
                  <a:lnTo>
                    <a:pt x="4604" y="5773"/>
                  </a:lnTo>
                  <a:lnTo>
                    <a:pt x="4638" y="5372"/>
                  </a:lnTo>
                  <a:lnTo>
                    <a:pt x="4671" y="5005"/>
                  </a:lnTo>
                  <a:lnTo>
                    <a:pt x="4638" y="4105"/>
                  </a:lnTo>
                  <a:lnTo>
                    <a:pt x="4604" y="3671"/>
                  </a:lnTo>
                  <a:lnTo>
                    <a:pt x="4538" y="3204"/>
                  </a:lnTo>
                  <a:lnTo>
                    <a:pt x="4471" y="2770"/>
                  </a:lnTo>
                  <a:lnTo>
                    <a:pt x="4371" y="2336"/>
                  </a:lnTo>
                  <a:lnTo>
                    <a:pt x="4204" y="1936"/>
                  </a:lnTo>
                  <a:lnTo>
                    <a:pt x="4037" y="1502"/>
                  </a:lnTo>
                  <a:lnTo>
                    <a:pt x="3970" y="1436"/>
                  </a:lnTo>
                  <a:lnTo>
                    <a:pt x="4171" y="1202"/>
                  </a:lnTo>
                  <a:lnTo>
                    <a:pt x="4404" y="1002"/>
                  </a:lnTo>
                  <a:lnTo>
                    <a:pt x="4638" y="802"/>
                  </a:lnTo>
                  <a:lnTo>
                    <a:pt x="4871" y="635"/>
                  </a:lnTo>
                  <a:lnTo>
                    <a:pt x="5071" y="535"/>
                  </a:lnTo>
                  <a:lnTo>
                    <a:pt x="5271" y="501"/>
                  </a:lnTo>
                  <a:lnTo>
                    <a:pt x="5472" y="468"/>
                  </a:lnTo>
                  <a:lnTo>
                    <a:pt x="5672" y="501"/>
                  </a:lnTo>
                  <a:lnTo>
                    <a:pt x="5839" y="568"/>
                  </a:lnTo>
                  <a:lnTo>
                    <a:pt x="6005" y="668"/>
                  </a:lnTo>
                  <a:lnTo>
                    <a:pt x="6172" y="802"/>
                  </a:lnTo>
                  <a:lnTo>
                    <a:pt x="6306" y="968"/>
                  </a:lnTo>
                  <a:lnTo>
                    <a:pt x="6573" y="1402"/>
                  </a:lnTo>
                  <a:lnTo>
                    <a:pt x="6339" y="1702"/>
                  </a:lnTo>
                  <a:lnTo>
                    <a:pt x="6106" y="2069"/>
                  </a:lnTo>
                  <a:lnTo>
                    <a:pt x="5939" y="2403"/>
                  </a:lnTo>
                  <a:lnTo>
                    <a:pt x="5772" y="2737"/>
                  </a:lnTo>
                  <a:lnTo>
                    <a:pt x="5605" y="3204"/>
                  </a:lnTo>
                  <a:lnTo>
                    <a:pt x="5472" y="3671"/>
                  </a:lnTo>
                  <a:lnTo>
                    <a:pt x="5338" y="4171"/>
                  </a:lnTo>
                  <a:lnTo>
                    <a:pt x="5271" y="4638"/>
                  </a:lnTo>
                  <a:lnTo>
                    <a:pt x="5205" y="5139"/>
                  </a:lnTo>
                  <a:lnTo>
                    <a:pt x="5238" y="5639"/>
                  </a:lnTo>
                  <a:lnTo>
                    <a:pt x="5271" y="6140"/>
                  </a:lnTo>
                  <a:lnTo>
                    <a:pt x="5405" y="6607"/>
                  </a:lnTo>
                  <a:lnTo>
                    <a:pt x="5538" y="6974"/>
                  </a:lnTo>
                  <a:lnTo>
                    <a:pt x="5638" y="7174"/>
                  </a:lnTo>
                  <a:lnTo>
                    <a:pt x="5772" y="7341"/>
                  </a:lnTo>
                  <a:lnTo>
                    <a:pt x="5905" y="7507"/>
                  </a:lnTo>
                  <a:lnTo>
                    <a:pt x="6072" y="7608"/>
                  </a:lnTo>
                  <a:lnTo>
                    <a:pt x="6239" y="7674"/>
                  </a:lnTo>
                  <a:lnTo>
                    <a:pt x="6473" y="7708"/>
                  </a:lnTo>
                  <a:lnTo>
                    <a:pt x="6673" y="7641"/>
                  </a:lnTo>
                  <a:lnTo>
                    <a:pt x="6806" y="7541"/>
                  </a:lnTo>
                  <a:lnTo>
                    <a:pt x="6973" y="7374"/>
                  </a:lnTo>
                  <a:lnTo>
                    <a:pt x="7073" y="7207"/>
                  </a:lnTo>
                  <a:lnTo>
                    <a:pt x="7240" y="6807"/>
                  </a:lnTo>
                  <a:lnTo>
                    <a:pt x="7373" y="6440"/>
                  </a:lnTo>
                  <a:lnTo>
                    <a:pt x="7507" y="5973"/>
                  </a:lnTo>
                  <a:lnTo>
                    <a:pt x="7607" y="5506"/>
                  </a:lnTo>
                  <a:lnTo>
                    <a:pt x="7674" y="5039"/>
                  </a:lnTo>
                  <a:lnTo>
                    <a:pt x="7707" y="4572"/>
                  </a:lnTo>
                  <a:lnTo>
                    <a:pt x="7707" y="4105"/>
                  </a:lnTo>
                  <a:lnTo>
                    <a:pt x="7707" y="3637"/>
                  </a:lnTo>
                  <a:lnTo>
                    <a:pt x="7640" y="3170"/>
                  </a:lnTo>
                  <a:lnTo>
                    <a:pt x="7540" y="2703"/>
                  </a:lnTo>
                  <a:lnTo>
                    <a:pt x="7340" y="2069"/>
                  </a:lnTo>
                  <a:lnTo>
                    <a:pt x="7106" y="1469"/>
                  </a:lnTo>
                  <a:lnTo>
                    <a:pt x="7307" y="1302"/>
                  </a:lnTo>
                  <a:lnTo>
                    <a:pt x="7507" y="1169"/>
                  </a:lnTo>
                  <a:lnTo>
                    <a:pt x="7740" y="1035"/>
                  </a:lnTo>
                  <a:lnTo>
                    <a:pt x="7974" y="968"/>
                  </a:lnTo>
                  <a:lnTo>
                    <a:pt x="8241" y="935"/>
                  </a:lnTo>
                  <a:lnTo>
                    <a:pt x="8474" y="968"/>
                  </a:lnTo>
                  <a:lnTo>
                    <a:pt x="8708" y="1069"/>
                  </a:lnTo>
                  <a:lnTo>
                    <a:pt x="8941" y="1235"/>
                  </a:lnTo>
                  <a:lnTo>
                    <a:pt x="9142" y="1436"/>
                  </a:lnTo>
                  <a:lnTo>
                    <a:pt x="9308" y="1636"/>
                  </a:lnTo>
                  <a:lnTo>
                    <a:pt x="9008" y="2003"/>
                  </a:lnTo>
                  <a:lnTo>
                    <a:pt x="8775" y="2370"/>
                  </a:lnTo>
                  <a:lnTo>
                    <a:pt x="8574" y="2770"/>
                  </a:lnTo>
                  <a:lnTo>
                    <a:pt x="8408" y="3204"/>
                  </a:lnTo>
                  <a:lnTo>
                    <a:pt x="8274" y="3637"/>
                  </a:lnTo>
                  <a:lnTo>
                    <a:pt x="8174" y="4105"/>
                  </a:lnTo>
                  <a:lnTo>
                    <a:pt x="8107" y="4538"/>
                  </a:lnTo>
                  <a:lnTo>
                    <a:pt x="8074" y="5005"/>
                  </a:lnTo>
                  <a:lnTo>
                    <a:pt x="8074" y="5472"/>
                  </a:lnTo>
                  <a:lnTo>
                    <a:pt x="8107" y="5906"/>
                  </a:lnTo>
                  <a:lnTo>
                    <a:pt x="8174" y="6306"/>
                  </a:lnTo>
                  <a:lnTo>
                    <a:pt x="8207" y="6507"/>
                  </a:lnTo>
                  <a:lnTo>
                    <a:pt x="8274" y="6740"/>
                  </a:lnTo>
                  <a:lnTo>
                    <a:pt x="8374" y="6940"/>
                  </a:lnTo>
                  <a:lnTo>
                    <a:pt x="8474" y="7107"/>
                  </a:lnTo>
                  <a:lnTo>
                    <a:pt x="8608" y="7241"/>
                  </a:lnTo>
                  <a:lnTo>
                    <a:pt x="8708" y="7274"/>
                  </a:lnTo>
                  <a:lnTo>
                    <a:pt x="8808" y="7307"/>
                  </a:lnTo>
                  <a:lnTo>
                    <a:pt x="9008" y="7274"/>
                  </a:lnTo>
                  <a:lnTo>
                    <a:pt x="9175" y="7207"/>
                  </a:lnTo>
                  <a:lnTo>
                    <a:pt x="9308" y="7074"/>
                  </a:lnTo>
                  <a:lnTo>
                    <a:pt x="9442" y="6907"/>
                  </a:lnTo>
                  <a:lnTo>
                    <a:pt x="9542" y="6707"/>
                  </a:lnTo>
                  <a:lnTo>
                    <a:pt x="9609" y="6507"/>
                  </a:lnTo>
                  <a:lnTo>
                    <a:pt x="9742" y="6140"/>
                  </a:lnTo>
                  <a:lnTo>
                    <a:pt x="9876" y="5673"/>
                  </a:lnTo>
                  <a:lnTo>
                    <a:pt x="9976" y="5205"/>
                  </a:lnTo>
                  <a:lnTo>
                    <a:pt x="10076" y="4705"/>
                  </a:lnTo>
                  <a:lnTo>
                    <a:pt x="10109" y="4238"/>
                  </a:lnTo>
                  <a:lnTo>
                    <a:pt x="10142" y="3738"/>
                  </a:lnTo>
                  <a:lnTo>
                    <a:pt x="10142" y="3237"/>
                  </a:lnTo>
                  <a:lnTo>
                    <a:pt x="10109" y="2737"/>
                  </a:lnTo>
                  <a:lnTo>
                    <a:pt x="10009" y="2270"/>
                  </a:lnTo>
                  <a:lnTo>
                    <a:pt x="9942" y="2003"/>
                  </a:lnTo>
                  <a:lnTo>
                    <a:pt x="9809" y="1702"/>
                  </a:lnTo>
                  <a:lnTo>
                    <a:pt x="10009" y="1536"/>
                  </a:lnTo>
                  <a:lnTo>
                    <a:pt x="10243" y="1402"/>
                  </a:lnTo>
                  <a:lnTo>
                    <a:pt x="10409" y="1335"/>
                  </a:lnTo>
                  <a:lnTo>
                    <a:pt x="10610" y="1302"/>
                  </a:lnTo>
                  <a:lnTo>
                    <a:pt x="10776" y="1302"/>
                  </a:lnTo>
                  <a:lnTo>
                    <a:pt x="10943" y="1369"/>
                  </a:lnTo>
                  <a:lnTo>
                    <a:pt x="11110" y="1436"/>
                  </a:lnTo>
                  <a:lnTo>
                    <a:pt x="11243" y="1569"/>
                  </a:lnTo>
                  <a:lnTo>
                    <a:pt x="11410" y="1669"/>
                  </a:lnTo>
                  <a:lnTo>
                    <a:pt x="11510" y="1836"/>
                  </a:lnTo>
                  <a:lnTo>
                    <a:pt x="11744" y="2169"/>
                  </a:lnTo>
                  <a:lnTo>
                    <a:pt x="11944" y="2536"/>
                  </a:lnTo>
                  <a:lnTo>
                    <a:pt x="12077" y="2903"/>
                  </a:lnTo>
                  <a:lnTo>
                    <a:pt x="12178" y="3237"/>
                  </a:lnTo>
                  <a:lnTo>
                    <a:pt x="12211" y="3604"/>
                  </a:lnTo>
                  <a:lnTo>
                    <a:pt x="12244" y="4004"/>
                  </a:lnTo>
                  <a:lnTo>
                    <a:pt x="12211" y="4371"/>
                  </a:lnTo>
                  <a:lnTo>
                    <a:pt x="12178" y="4738"/>
                  </a:lnTo>
                  <a:lnTo>
                    <a:pt x="12077" y="5105"/>
                  </a:lnTo>
                  <a:lnTo>
                    <a:pt x="11944" y="5439"/>
                  </a:lnTo>
                  <a:lnTo>
                    <a:pt x="11811" y="5806"/>
                  </a:lnTo>
                  <a:lnTo>
                    <a:pt x="11644" y="6140"/>
                  </a:lnTo>
                  <a:lnTo>
                    <a:pt x="11444" y="6473"/>
                  </a:lnTo>
                  <a:lnTo>
                    <a:pt x="11210" y="6774"/>
                  </a:lnTo>
                  <a:lnTo>
                    <a:pt x="10976" y="7074"/>
                  </a:lnTo>
                  <a:lnTo>
                    <a:pt x="10710" y="7341"/>
                  </a:lnTo>
                  <a:lnTo>
                    <a:pt x="10643" y="7441"/>
                  </a:lnTo>
                  <a:lnTo>
                    <a:pt x="10643" y="7541"/>
                  </a:lnTo>
                  <a:lnTo>
                    <a:pt x="10676" y="7608"/>
                  </a:lnTo>
                  <a:lnTo>
                    <a:pt x="10710" y="7674"/>
                  </a:lnTo>
                  <a:lnTo>
                    <a:pt x="10776" y="7708"/>
                  </a:lnTo>
                  <a:lnTo>
                    <a:pt x="10876" y="7741"/>
                  </a:lnTo>
                  <a:lnTo>
                    <a:pt x="10943" y="7741"/>
                  </a:lnTo>
                  <a:lnTo>
                    <a:pt x="11010" y="7674"/>
                  </a:lnTo>
                  <a:lnTo>
                    <a:pt x="11343" y="7341"/>
                  </a:lnTo>
                  <a:lnTo>
                    <a:pt x="11610" y="6974"/>
                  </a:lnTo>
                  <a:lnTo>
                    <a:pt x="11877" y="6573"/>
                  </a:lnTo>
                  <a:lnTo>
                    <a:pt x="12111" y="6173"/>
                  </a:lnTo>
                  <a:lnTo>
                    <a:pt x="12311" y="5773"/>
                  </a:lnTo>
                  <a:lnTo>
                    <a:pt x="12478" y="5339"/>
                  </a:lnTo>
                  <a:lnTo>
                    <a:pt x="12611" y="4872"/>
                  </a:lnTo>
                  <a:lnTo>
                    <a:pt x="12678" y="4438"/>
                  </a:lnTo>
                  <a:lnTo>
                    <a:pt x="12678" y="3971"/>
                  </a:lnTo>
                  <a:lnTo>
                    <a:pt x="12678" y="3537"/>
                  </a:lnTo>
                  <a:lnTo>
                    <a:pt x="12611" y="3104"/>
                  </a:lnTo>
                  <a:lnTo>
                    <a:pt x="12478" y="2670"/>
                  </a:lnTo>
                  <a:lnTo>
                    <a:pt x="12311" y="2236"/>
                  </a:lnTo>
                  <a:lnTo>
                    <a:pt x="12077" y="1869"/>
                  </a:lnTo>
                  <a:lnTo>
                    <a:pt x="11811" y="1502"/>
                  </a:lnTo>
                  <a:lnTo>
                    <a:pt x="11510" y="1202"/>
                  </a:lnTo>
                  <a:lnTo>
                    <a:pt x="11243" y="1035"/>
                  </a:lnTo>
                  <a:lnTo>
                    <a:pt x="10976" y="902"/>
                  </a:lnTo>
                  <a:lnTo>
                    <a:pt x="10743" y="868"/>
                  </a:lnTo>
                  <a:lnTo>
                    <a:pt x="10509" y="868"/>
                  </a:lnTo>
                  <a:lnTo>
                    <a:pt x="10276" y="935"/>
                  </a:lnTo>
                  <a:lnTo>
                    <a:pt x="10042" y="1035"/>
                  </a:lnTo>
                  <a:lnTo>
                    <a:pt x="9809" y="1169"/>
                  </a:lnTo>
                  <a:lnTo>
                    <a:pt x="9609" y="1335"/>
                  </a:lnTo>
                  <a:lnTo>
                    <a:pt x="9475" y="1135"/>
                  </a:lnTo>
                  <a:lnTo>
                    <a:pt x="9308" y="968"/>
                  </a:lnTo>
                  <a:lnTo>
                    <a:pt x="9142" y="802"/>
                  </a:lnTo>
                  <a:lnTo>
                    <a:pt x="8941" y="668"/>
                  </a:lnTo>
                  <a:lnTo>
                    <a:pt x="8741" y="601"/>
                  </a:lnTo>
                  <a:lnTo>
                    <a:pt x="8508" y="535"/>
                  </a:lnTo>
                  <a:lnTo>
                    <a:pt x="8274" y="501"/>
                  </a:lnTo>
                  <a:lnTo>
                    <a:pt x="8007" y="501"/>
                  </a:lnTo>
                  <a:lnTo>
                    <a:pt x="7707" y="568"/>
                  </a:lnTo>
                  <a:lnTo>
                    <a:pt x="7407" y="668"/>
                  </a:lnTo>
                  <a:lnTo>
                    <a:pt x="7140" y="835"/>
                  </a:lnTo>
                  <a:lnTo>
                    <a:pt x="6873" y="1035"/>
                  </a:lnTo>
                  <a:lnTo>
                    <a:pt x="6840" y="968"/>
                  </a:lnTo>
                  <a:lnTo>
                    <a:pt x="6606" y="601"/>
                  </a:lnTo>
                  <a:lnTo>
                    <a:pt x="6439" y="468"/>
                  </a:lnTo>
                  <a:lnTo>
                    <a:pt x="6306" y="301"/>
                  </a:lnTo>
                  <a:lnTo>
                    <a:pt x="6139" y="201"/>
                  </a:lnTo>
                  <a:lnTo>
                    <a:pt x="5939" y="101"/>
                  </a:lnTo>
                  <a:lnTo>
                    <a:pt x="5739" y="34"/>
                  </a:lnTo>
                  <a:lnTo>
                    <a:pt x="5538" y="1"/>
                  </a:lnTo>
                  <a:lnTo>
                    <a:pt x="5305" y="34"/>
                  </a:lnTo>
                  <a:lnTo>
                    <a:pt x="5071" y="68"/>
                  </a:lnTo>
                  <a:lnTo>
                    <a:pt x="4871" y="134"/>
                  </a:lnTo>
                  <a:lnTo>
                    <a:pt x="4671" y="234"/>
                  </a:lnTo>
                  <a:lnTo>
                    <a:pt x="4471" y="368"/>
                  </a:lnTo>
                  <a:lnTo>
                    <a:pt x="4271" y="501"/>
                  </a:lnTo>
                  <a:lnTo>
                    <a:pt x="3937" y="802"/>
                  </a:lnTo>
                  <a:lnTo>
                    <a:pt x="3737" y="1035"/>
                  </a:lnTo>
                  <a:lnTo>
                    <a:pt x="3503" y="768"/>
                  </a:lnTo>
                  <a:lnTo>
                    <a:pt x="3270" y="501"/>
                  </a:lnTo>
                  <a:lnTo>
                    <a:pt x="2969" y="268"/>
                  </a:lnTo>
                  <a:lnTo>
                    <a:pt x="2669" y="101"/>
                  </a:lnTo>
                  <a:lnTo>
                    <a:pt x="2536" y="68"/>
                  </a:lnTo>
                  <a:lnTo>
                    <a:pt x="2369" y="34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2"/>
            <p:cNvSpPr/>
            <p:nvPr/>
          </p:nvSpPr>
          <p:spPr>
            <a:xfrm>
              <a:off x="1007125" y="2567650"/>
              <a:ext cx="261075" cy="44225"/>
            </a:xfrm>
            <a:custGeom>
              <a:avLst/>
              <a:gdLst/>
              <a:ahLst/>
              <a:cxnLst/>
              <a:rect l="l" t="t" r="r" b="b"/>
              <a:pathLst>
                <a:path w="10443" h="1769" extrusionOk="0">
                  <a:moveTo>
                    <a:pt x="5805" y="0"/>
                  </a:moveTo>
                  <a:lnTo>
                    <a:pt x="3070" y="67"/>
                  </a:lnTo>
                  <a:lnTo>
                    <a:pt x="301" y="234"/>
                  </a:lnTo>
                  <a:lnTo>
                    <a:pt x="200" y="267"/>
                  </a:lnTo>
                  <a:lnTo>
                    <a:pt x="134" y="334"/>
                  </a:lnTo>
                  <a:lnTo>
                    <a:pt x="100" y="400"/>
                  </a:lnTo>
                  <a:lnTo>
                    <a:pt x="67" y="500"/>
                  </a:lnTo>
                  <a:lnTo>
                    <a:pt x="67" y="534"/>
                  </a:lnTo>
                  <a:lnTo>
                    <a:pt x="0" y="701"/>
                  </a:lnTo>
                  <a:lnTo>
                    <a:pt x="0" y="867"/>
                  </a:lnTo>
                  <a:lnTo>
                    <a:pt x="34" y="1034"/>
                  </a:lnTo>
                  <a:lnTo>
                    <a:pt x="134" y="1201"/>
                  </a:lnTo>
                  <a:lnTo>
                    <a:pt x="200" y="1301"/>
                  </a:lnTo>
                  <a:lnTo>
                    <a:pt x="301" y="1368"/>
                  </a:lnTo>
                  <a:lnTo>
                    <a:pt x="501" y="1468"/>
                  </a:lnTo>
                  <a:lnTo>
                    <a:pt x="701" y="1501"/>
                  </a:lnTo>
                  <a:lnTo>
                    <a:pt x="934" y="1535"/>
                  </a:lnTo>
                  <a:lnTo>
                    <a:pt x="2102" y="1635"/>
                  </a:lnTo>
                  <a:lnTo>
                    <a:pt x="3303" y="1702"/>
                  </a:lnTo>
                  <a:lnTo>
                    <a:pt x="4504" y="1735"/>
                  </a:lnTo>
                  <a:lnTo>
                    <a:pt x="5705" y="1768"/>
                  </a:lnTo>
                  <a:lnTo>
                    <a:pt x="6906" y="1768"/>
                  </a:lnTo>
                  <a:lnTo>
                    <a:pt x="8107" y="1735"/>
                  </a:lnTo>
                  <a:lnTo>
                    <a:pt x="9175" y="1702"/>
                  </a:lnTo>
                  <a:lnTo>
                    <a:pt x="9442" y="1702"/>
                  </a:lnTo>
                  <a:lnTo>
                    <a:pt x="9675" y="1635"/>
                  </a:lnTo>
                  <a:lnTo>
                    <a:pt x="9909" y="1568"/>
                  </a:lnTo>
                  <a:lnTo>
                    <a:pt x="10142" y="1435"/>
                  </a:lnTo>
                  <a:lnTo>
                    <a:pt x="10276" y="1301"/>
                  </a:lnTo>
                  <a:lnTo>
                    <a:pt x="10376" y="1168"/>
                  </a:lnTo>
                  <a:lnTo>
                    <a:pt x="10443" y="1001"/>
                  </a:lnTo>
                  <a:lnTo>
                    <a:pt x="10443" y="834"/>
                  </a:lnTo>
                  <a:lnTo>
                    <a:pt x="10443" y="634"/>
                  </a:lnTo>
                  <a:lnTo>
                    <a:pt x="10376" y="500"/>
                  </a:lnTo>
                  <a:lnTo>
                    <a:pt x="10276" y="334"/>
                  </a:lnTo>
                  <a:lnTo>
                    <a:pt x="10109" y="200"/>
                  </a:lnTo>
                  <a:lnTo>
                    <a:pt x="9909" y="100"/>
                  </a:lnTo>
                  <a:lnTo>
                    <a:pt x="9675" y="33"/>
                  </a:lnTo>
                  <a:lnTo>
                    <a:pt x="94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2"/>
            <p:cNvSpPr/>
            <p:nvPr/>
          </p:nvSpPr>
          <p:spPr>
            <a:xfrm>
              <a:off x="1003775" y="2591825"/>
              <a:ext cx="262750" cy="102625"/>
            </a:xfrm>
            <a:custGeom>
              <a:avLst/>
              <a:gdLst/>
              <a:ahLst/>
              <a:cxnLst/>
              <a:rect l="l" t="t" r="r" b="b"/>
              <a:pathLst>
                <a:path w="10510" h="4105" extrusionOk="0">
                  <a:moveTo>
                    <a:pt x="768" y="1"/>
                  </a:moveTo>
                  <a:lnTo>
                    <a:pt x="635" y="67"/>
                  </a:lnTo>
                  <a:lnTo>
                    <a:pt x="501" y="134"/>
                  </a:lnTo>
                  <a:lnTo>
                    <a:pt x="368" y="234"/>
                  </a:lnTo>
                  <a:lnTo>
                    <a:pt x="268" y="334"/>
                  </a:lnTo>
                  <a:lnTo>
                    <a:pt x="134" y="601"/>
                  </a:lnTo>
                  <a:lnTo>
                    <a:pt x="34" y="868"/>
                  </a:lnTo>
                  <a:lnTo>
                    <a:pt x="1" y="1135"/>
                  </a:lnTo>
                  <a:lnTo>
                    <a:pt x="34" y="1435"/>
                  </a:lnTo>
                  <a:lnTo>
                    <a:pt x="134" y="1735"/>
                  </a:lnTo>
                  <a:lnTo>
                    <a:pt x="301" y="1969"/>
                  </a:lnTo>
                  <a:lnTo>
                    <a:pt x="535" y="2236"/>
                  </a:lnTo>
                  <a:lnTo>
                    <a:pt x="801" y="2403"/>
                  </a:lnTo>
                  <a:lnTo>
                    <a:pt x="768" y="2469"/>
                  </a:lnTo>
                  <a:lnTo>
                    <a:pt x="701" y="2603"/>
                  </a:lnTo>
                  <a:lnTo>
                    <a:pt x="635" y="2703"/>
                  </a:lnTo>
                  <a:lnTo>
                    <a:pt x="635" y="2836"/>
                  </a:lnTo>
                  <a:lnTo>
                    <a:pt x="635" y="2936"/>
                  </a:lnTo>
                  <a:lnTo>
                    <a:pt x="668" y="3203"/>
                  </a:lnTo>
                  <a:lnTo>
                    <a:pt x="801" y="3404"/>
                  </a:lnTo>
                  <a:lnTo>
                    <a:pt x="902" y="3537"/>
                  </a:lnTo>
                  <a:lnTo>
                    <a:pt x="1035" y="3637"/>
                  </a:lnTo>
                  <a:lnTo>
                    <a:pt x="1302" y="3804"/>
                  </a:lnTo>
                  <a:lnTo>
                    <a:pt x="1602" y="3904"/>
                  </a:lnTo>
                  <a:lnTo>
                    <a:pt x="1902" y="3937"/>
                  </a:lnTo>
                  <a:lnTo>
                    <a:pt x="2703" y="4037"/>
                  </a:lnTo>
                  <a:lnTo>
                    <a:pt x="3470" y="4104"/>
                  </a:lnTo>
                  <a:lnTo>
                    <a:pt x="5072" y="4104"/>
                  </a:lnTo>
                  <a:lnTo>
                    <a:pt x="6707" y="4037"/>
                  </a:lnTo>
                  <a:lnTo>
                    <a:pt x="8341" y="3937"/>
                  </a:lnTo>
                  <a:lnTo>
                    <a:pt x="8975" y="3871"/>
                  </a:lnTo>
                  <a:lnTo>
                    <a:pt x="9276" y="3837"/>
                  </a:lnTo>
                  <a:lnTo>
                    <a:pt x="9609" y="3737"/>
                  </a:lnTo>
                  <a:lnTo>
                    <a:pt x="9843" y="3637"/>
                  </a:lnTo>
                  <a:lnTo>
                    <a:pt x="10043" y="3437"/>
                  </a:lnTo>
                  <a:lnTo>
                    <a:pt x="10110" y="3337"/>
                  </a:lnTo>
                  <a:lnTo>
                    <a:pt x="10143" y="3237"/>
                  </a:lnTo>
                  <a:lnTo>
                    <a:pt x="10176" y="3103"/>
                  </a:lnTo>
                  <a:lnTo>
                    <a:pt x="10176" y="2936"/>
                  </a:lnTo>
                  <a:lnTo>
                    <a:pt x="10176" y="2803"/>
                  </a:lnTo>
                  <a:lnTo>
                    <a:pt x="10143" y="2703"/>
                  </a:lnTo>
                  <a:lnTo>
                    <a:pt x="10076" y="2569"/>
                  </a:lnTo>
                  <a:lnTo>
                    <a:pt x="10010" y="2469"/>
                  </a:lnTo>
                  <a:lnTo>
                    <a:pt x="10076" y="2436"/>
                  </a:lnTo>
                  <a:lnTo>
                    <a:pt x="10210" y="2303"/>
                  </a:lnTo>
                  <a:lnTo>
                    <a:pt x="10343" y="2136"/>
                  </a:lnTo>
                  <a:lnTo>
                    <a:pt x="10410" y="1969"/>
                  </a:lnTo>
                  <a:lnTo>
                    <a:pt x="10477" y="1802"/>
                  </a:lnTo>
                  <a:lnTo>
                    <a:pt x="10510" y="1635"/>
                  </a:lnTo>
                  <a:lnTo>
                    <a:pt x="10510" y="1468"/>
                  </a:lnTo>
                  <a:lnTo>
                    <a:pt x="10510" y="1302"/>
                  </a:lnTo>
                  <a:lnTo>
                    <a:pt x="10477" y="1135"/>
                  </a:lnTo>
                  <a:lnTo>
                    <a:pt x="10343" y="801"/>
                  </a:lnTo>
                  <a:lnTo>
                    <a:pt x="10143" y="501"/>
                  </a:lnTo>
                  <a:lnTo>
                    <a:pt x="9876" y="234"/>
                  </a:lnTo>
                  <a:lnTo>
                    <a:pt x="9709" y="134"/>
                  </a:lnTo>
                  <a:lnTo>
                    <a:pt x="9542" y="34"/>
                  </a:lnTo>
                  <a:lnTo>
                    <a:pt x="9442" y="1"/>
                  </a:lnTo>
                  <a:lnTo>
                    <a:pt x="9376" y="34"/>
                  </a:lnTo>
                  <a:lnTo>
                    <a:pt x="9276" y="67"/>
                  </a:lnTo>
                  <a:lnTo>
                    <a:pt x="9242" y="134"/>
                  </a:lnTo>
                  <a:lnTo>
                    <a:pt x="9209" y="234"/>
                  </a:lnTo>
                  <a:lnTo>
                    <a:pt x="9209" y="301"/>
                  </a:lnTo>
                  <a:lnTo>
                    <a:pt x="9242" y="401"/>
                  </a:lnTo>
                  <a:lnTo>
                    <a:pt x="9309" y="434"/>
                  </a:lnTo>
                  <a:lnTo>
                    <a:pt x="9476" y="534"/>
                  </a:lnTo>
                  <a:lnTo>
                    <a:pt x="9609" y="634"/>
                  </a:lnTo>
                  <a:lnTo>
                    <a:pt x="9743" y="768"/>
                  </a:lnTo>
                  <a:lnTo>
                    <a:pt x="9876" y="901"/>
                  </a:lnTo>
                  <a:lnTo>
                    <a:pt x="9943" y="1035"/>
                  </a:lnTo>
                  <a:lnTo>
                    <a:pt x="10010" y="1202"/>
                  </a:lnTo>
                  <a:lnTo>
                    <a:pt x="10043" y="1368"/>
                  </a:lnTo>
                  <a:lnTo>
                    <a:pt x="10043" y="1569"/>
                  </a:lnTo>
                  <a:lnTo>
                    <a:pt x="9976" y="1769"/>
                  </a:lnTo>
                  <a:lnTo>
                    <a:pt x="9876" y="1936"/>
                  </a:lnTo>
                  <a:lnTo>
                    <a:pt x="9776" y="2036"/>
                  </a:lnTo>
                  <a:lnTo>
                    <a:pt x="9609" y="2136"/>
                  </a:lnTo>
                  <a:lnTo>
                    <a:pt x="9442" y="2202"/>
                  </a:lnTo>
                  <a:lnTo>
                    <a:pt x="9276" y="2236"/>
                  </a:lnTo>
                  <a:lnTo>
                    <a:pt x="8909" y="2269"/>
                  </a:lnTo>
                  <a:lnTo>
                    <a:pt x="7107" y="2303"/>
                  </a:lnTo>
                  <a:lnTo>
                    <a:pt x="2303" y="2303"/>
                  </a:lnTo>
                  <a:lnTo>
                    <a:pt x="1869" y="2269"/>
                  </a:lnTo>
                  <a:lnTo>
                    <a:pt x="1502" y="2202"/>
                  </a:lnTo>
                  <a:lnTo>
                    <a:pt x="1168" y="2069"/>
                  </a:lnTo>
                  <a:lnTo>
                    <a:pt x="1002" y="1969"/>
                  </a:lnTo>
                  <a:lnTo>
                    <a:pt x="868" y="1869"/>
                  </a:lnTo>
                  <a:lnTo>
                    <a:pt x="735" y="1735"/>
                  </a:lnTo>
                  <a:lnTo>
                    <a:pt x="601" y="1569"/>
                  </a:lnTo>
                  <a:lnTo>
                    <a:pt x="535" y="1435"/>
                  </a:lnTo>
                  <a:lnTo>
                    <a:pt x="501" y="1268"/>
                  </a:lnTo>
                  <a:lnTo>
                    <a:pt x="501" y="1102"/>
                  </a:lnTo>
                  <a:lnTo>
                    <a:pt x="501" y="935"/>
                  </a:lnTo>
                  <a:lnTo>
                    <a:pt x="568" y="801"/>
                  </a:lnTo>
                  <a:lnTo>
                    <a:pt x="635" y="668"/>
                  </a:lnTo>
                  <a:lnTo>
                    <a:pt x="735" y="534"/>
                  </a:lnTo>
                  <a:lnTo>
                    <a:pt x="902" y="468"/>
                  </a:lnTo>
                  <a:lnTo>
                    <a:pt x="1002" y="401"/>
                  </a:lnTo>
                  <a:lnTo>
                    <a:pt x="1035" y="334"/>
                  </a:lnTo>
                  <a:lnTo>
                    <a:pt x="1068" y="234"/>
                  </a:lnTo>
                  <a:lnTo>
                    <a:pt x="1068" y="167"/>
                  </a:lnTo>
                  <a:lnTo>
                    <a:pt x="1035" y="67"/>
                  </a:lnTo>
                  <a:lnTo>
                    <a:pt x="968" y="34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2"/>
            <p:cNvSpPr/>
            <p:nvPr/>
          </p:nvSpPr>
          <p:spPr>
            <a:xfrm>
              <a:off x="1071350" y="2667725"/>
              <a:ext cx="141800" cy="70925"/>
            </a:xfrm>
            <a:custGeom>
              <a:avLst/>
              <a:gdLst/>
              <a:ahLst/>
              <a:cxnLst/>
              <a:rect l="l" t="t" r="r" b="b"/>
              <a:pathLst>
                <a:path w="5672" h="2837" extrusionOk="0">
                  <a:moveTo>
                    <a:pt x="5372" y="1"/>
                  </a:moveTo>
                  <a:lnTo>
                    <a:pt x="5305" y="34"/>
                  </a:lnTo>
                  <a:lnTo>
                    <a:pt x="5238" y="67"/>
                  </a:lnTo>
                  <a:lnTo>
                    <a:pt x="5171" y="134"/>
                  </a:lnTo>
                  <a:lnTo>
                    <a:pt x="5171" y="234"/>
                  </a:lnTo>
                  <a:lnTo>
                    <a:pt x="5171" y="468"/>
                  </a:lnTo>
                  <a:lnTo>
                    <a:pt x="5138" y="668"/>
                  </a:lnTo>
                  <a:lnTo>
                    <a:pt x="5105" y="868"/>
                  </a:lnTo>
                  <a:lnTo>
                    <a:pt x="5038" y="1068"/>
                  </a:lnTo>
                  <a:lnTo>
                    <a:pt x="4904" y="1235"/>
                  </a:lnTo>
                  <a:lnTo>
                    <a:pt x="4804" y="1402"/>
                  </a:lnTo>
                  <a:lnTo>
                    <a:pt x="4638" y="1569"/>
                  </a:lnTo>
                  <a:lnTo>
                    <a:pt x="4471" y="1735"/>
                  </a:lnTo>
                  <a:lnTo>
                    <a:pt x="4137" y="1969"/>
                  </a:lnTo>
                  <a:lnTo>
                    <a:pt x="3737" y="2169"/>
                  </a:lnTo>
                  <a:lnTo>
                    <a:pt x="3336" y="2303"/>
                  </a:lnTo>
                  <a:lnTo>
                    <a:pt x="2936" y="2369"/>
                  </a:lnTo>
                  <a:lnTo>
                    <a:pt x="2502" y="2336"/>
                  </a:lnTo>
                  <a:lnTo>
                    <a:pt x="2135" y="2269"/>
                  </a:lnTo>
                  <a:lnTo>
                    <a:pt x="1768" y="2102"/>
                  </a:lnTo>
                  <a:lnTo>
                    <a:pt x="1401" y="1902"/>
                  </a:lnTo>
                  <a:lnTo>
                    <a:pt x="1101" y="1635"/>
                  </a:lnTo>
                  <a:lnTo>
                    <a:pt x="834" y="1335"/>
                  </a:lnTo>
                  <a:lnTo>
                    <a:pt x="634" y="1001"/>
                  </a:lnTo>
                  <a:lnTo>
                    <a:pt x="467" y="601"/>
                  </a:lnTo>
                  <a:lnTo>
                    <a:pt x="434" y="534"/>
                  </a:lnTo>
                  <a:lnTo>
                    <a:pt x="334" y="468"/>
                  </a:lnTo>
                  <a:lnTo>
                    <a:pt x="267" y="434"/>
                  </a:lnTo>
                  <a:lnTo>
                    <a:pt x="167" y="468"/>
                  </a:lnTo>
                  <a:lnTo>
                    <a:pt x="100" y="501"/>
                  </a:lnTo>
                  <a:lnTo>
                    <a:pt x="34" y="568"/>
                  </a:lnTo>
                  <a:lnTo>
                    <a:pt x="0" y="634"/>
                  </a:lnTo>
                  <a:lnTo>
                    <a:pt x="0" y="735"/>
                  </a:lnTo>
                  <a:lnTo>
                    <a:pt x="100" y="968"/>
                  </a:lnTo>
                  <a:lnTo>
                    <a:pt x="200" y="1202"/>
                  </a:lnTo>
                  <a:lnTo>
                    <a:pt x="467" y="1602"/>
                  </a:lnTo>
                  <a:lnTo>
                    <a:pt x="767" y="1969"/>
                  </a:lnTo>
                  <a:lnTo>
                    <a:pt x="1168" y="2303"/>
                  </a:lnTo>
                  <a:lnTo>
                    <a:pt x="1568" y="2536"/>
                  </a:lnTo>
                  <a:lnTo>
                    <a:pt x="1802" y="2636"/>
                  </a:lnTo>
                  <a:lnTo>
                    <a:pt x="2035" y="2736"/>
                  </a:lnTo>
                  <a:lnTo>
                    <a:pt x="2269" y="2770"/>
                  </a:lnTo>
                  <a:lnTo>
                    <a:pt x="2502" y="2836"/>
                  </a:lnTo>
                  <a:lnTo>
                    <a:pt x="3003" y="2836"/>
                  </a:lnTo>
                  <a:lnTo>
                    <a:pt x="3236" y="2803"/>
                  </a:lnTo>
                  <a:lnTo>
                    <a:pt x="3470" y="2770"/>
                  </a:lnTo>
                  <a:lnTo>
                    <a:pt x="3970" y="2603"/>
                  </a:lnTo>
                  <a:lnTo>
                    <a:pt x="4204" y="2469"/>
                  </a:lnTo>
                  <a:lnTo>
                    <a:pt x="4437" y="2336"/>
                  </a:lnTo>
                  <a:lnTo>
                    <a:pt x="4638" y="2202"/>
                  </a:lnTo>
                  <a:lnTo>
                    <a:pt x="4871" y="2036"/>
                  </a:lnTo>
                  <a:lnTo>
                    <a:pt x="5038" y="1869"/>
                  </a:lnTo>
                  <a:lnTo>
                    <a:pt x="5205" y="1669"/>
                  </a:lnTo>
                  <a:lnTo>
                    <a:pt x="5372" y="1468"/>
                  </a:lnTo>
                  <a:lnTo>
                    <a:pt x="5472" y="1235"/>
                  </a:lnTo>
                  <a:lnTo>
                    <a:pt x="5572" y="1001"/>
                  </a:lnTo>
                  <a:lnTo>
                    <a:pt x="5638" y="768"/>
                  </a:lnTo>
                  <a:lnTo>
                    <a:pt x="5672" y="501"/>
                  </a:lnTo>
                  <a:lnTo>
                    <a:pt x="5638" y="234"/>
                  </a:lnTo>
                  <a:lnTo>
                    <a:pt x="5605" y="134"/>
                  </a:lnTo>
                  <a:lnTo>
                    <a:pt x="5572" y="67"/>
                  </a:lnTo>
                  <a:lnTo>
                    <a:pt x="5472" y="34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2"/>
            <p:cNvSpPr/>
            <p:nvPr/>
          </p:nvSpPr>
          <p:spPr>
            <a:xfrm>
              <a:off x="914550" y="2108900"/>
              <a:ext cx="56725" cy="25050"/>
            </a:xfrm>
            <a:custGeom>
              <a:avLst/>
              <a:gdLst/>
              <a:ahLst/>
              <a:cxnLst/>
              <a:rect l="l" t="t" r="r" b="b"/>
              <a:pathLst>
                <a:path w="2269" h="1002" extrusionOk="0">
                  <a:moveTo>
                    <a:pt x="200" y="1"/>
                  </a:moveTo>
                  <a:lnTo>
                    <a:pt x="100" y="34"/>
                  </a:lnTo>
                  <a:lnTo>
                    <a:pt x="33" y="67"/>
                  </a:lnTo>
                  <a:lnTo>
                    <a:pt x="0" y="167"/>
                  </a:lnTo>
                  <a:lnTo>
                    <a:pt x="0" y="268"/>
                  </a:lnTo>
                  <a:lnTo>
                    <a:pt x="0" y="334"/>
                  </a:lnTo>
                  <a:lnTo>
                    <a:pt x="67" y="434"/>
                  </a:lnTo>
                  <a:lnTo>
                    <a:pt x="167" y="468"/>
                  </a:lnTo>
                  <a:lnTo>
                    <a:pt x="601" y="534"/>
                  </a:lnTo>
                  <a:lnTo>
                    <a:pt x="1034" y="668"/>
                  </a:lnTo>
                  <a:lnTo>
                    <a:pt x="1468" y="801"/>
                  </a:lnTo>
                  <a:lnTo>
                    <a:pt x="1902" y="968"/>
                  </a:lnTo>
                  <a:lnTo>
                    <a:pt x="2002" y="1002"/>
                  </a:lnTo>
                  <a:lnTo>
                    <a:pt x="2068" y="1002"/>
                  </a:lnTo>
                  <a:lnTo>
                    <a:pt x="2169" y="968"/>
                  </a:lnTo>
                  <a:lnTo>
                    <a:pt x="2235" y="901"/>
                  </a:lnTo>
                  <a:lnTo>
                    <a:pt x="2269" y="801"/>
                  </a:lnTo>
                  <a:lnTo>
                    <a:pt x="2235" y="701"/>
                  </a:lnTo>
                  <a:lnTo>
                    <a:pt x="2202" y="635"/>
                  </a:lnTo>
                  <a:lnTo>
                    <a:pt x="2135" y="568"/>
                  </a:lnTo>
                  <a:lnTo>
                    <a:pt x="1701" y="368"/>
                  </a:lnTo>
                  <a:lnTo>
                    <a:pt x="1234" y="201"/>
                  </a:lnTo>
                  <a:lnTo>
                    <a:pt x="767" y="101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2"/>
            <p:cNvSpPr/>
            <p:nvPr/>
          </p:nvSpPr>
          <p:spPr>
            <a:xfrm>
              <a:off x="985425" y="2043850"/>
              <a:ext cx="32550" cy="41725"/>
            </a:xfrm>
            <a:custGeom>
              <a:avLst/>
              <a:gdLst/>
              <a:ahLst/>
              <a:cxnLst/>
              <a:rect l="l" t="t" r="r" b="b"/>
              <a:pathLst>
                <a:path w="1302" h="1669" extrusionOk="0">
                  <a:moveTo>
                    <a:pt x="201" y="0"/>
                  </a:moveTo>
                  <a:lnTo>
                    <a:pt x="134" y="34"/>
                  </a:lnTo>
                  <a:lnTo>
                    <a:pt x="68" y="100"/>
                  </a:lnTo>
                  <a:lnTo>
                    <a:pt x="1" y="167"/>
                  </a:lnTo>
                  <a:lnTo>
                    <a:pt x="1" y="267"/>
                  </a:lnTo>
                  <a:lnTo>
                    <a:pt x="34" y="367"/>
                  </a:lnTo>
                  <a:lnTo>
                    <a:pt x="835" y="1535"/>
                  </a:lnTo>
                  <a:lnTo>
                    <a:pt x="902" y="1602"/>
                  </a:lnTo>
                  <a:lnTo>
                    <a:pt x="1002" y="1669"/>
                  </a:lnTo>
                  <a:lnTo>
                    <a:pt x="1102" y="1669"/>
                  </a:lnTo>
                  <a:lnTo>
                    <a:pt x="1169" y="1635"/>
                  </a:lnTo>
                  <a:lnTo>
                    <a:pt x="1235" y="1568"/>
                  </a:lnTo>
                  <a:lnTo>
                    <a:pt x="1302" y="1468"/>
                  </a:lnTo>
                  <a:lnTo>
                    <a:pt x="1302" y="1402"/>
                  </a:lnTo>
                  <a:lnTo>
                    <a:pt x="1269" y="1302"/>
                  </a:lnTo>
                  <a:lnTo>
                    <a:pt x="468" y="134"/>
                  </a:lnTo>
                  <a:lnTo>
                    <a:pt x="401" y="67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2"/>
            <p:cNvSpPr/>
            <p:nvPr/>
          </p:nvSpPr>
          <p:spPr>
            <a:xfrm>
              <a:off x="1074675" y="2018825"/>
              <a:ext cx="16700" cy="50900"/>
            </a:xfrm>
            <a:custGeom>
              <a:avLst/>
              <a:gdLst/>
              <a:ahLst/>
              <a:cxnLst/>
              <a:rect l="l" t="t" r="r" b="b"/>
              <a:pathLst>
                <a:path w="668" h="2036" extrusionOk="0">
                  <a:moveTo>
                    <a:pt x="167" y="1"/>
                  </a:moveTo>
                  <a:lnTo>
                    <a:pt x="67" y="67"/>
                  </a:lnTo>
                  <a:lnTo>
                    <a:pt x="34" y="134"/>
                  </a:lnTo>
                  <a:lnTo>
                    <a:pt x="1" y="201"/>
                  </a:lnTo>
                  <a:lnTo>
                    <a:pt x="1" y="301"/>
                  </a:lnTo>
                  <a:lnTo>
                    <a:pt x="67" y="668"/>
                  </a:lnTo>
                  <a:lnTo>
                    <a:pt x="134" y="1035"/>
                  </a:lnTo>
                  <a:lnTo>
                    <a:pt x="167" y="1435"/>
                  </a:lnTo>
                  <a:lnTo>
                    <a:pt x="167" y="1802"/>
                  </a:lnTo>
                  <a:lnTo>
                    <a:pt x="201" y="1902"/>
                  </a:lnTo>
                  <a:lnTo>
                    <a:pt x="234" y="1969"/>
                  </a:lnTo>
                  <a:lnTo>
                    <a:pt x="334" y="2036"/>
                  </a:lnTo>
                  <a:lnTo>
                    <a:pt x="501" y="2036"/>
                  </a:lnTo>
                  <a:lnTo>
                    <a:pt x="568" y="1969"/>
                  </a:lnTo>
                  <a:lnTo>
                    <a:pt x="634" y="1902"/>
                  </a:lnTo>
                  <a:lnTo>
                    <a:pt x="668" y="1802"/>
                  </a:lnTo>
                  <a:lnTo>
                    <a:pt x="634" y="1402"/>
                  </a:lnTo>
                  <a:lnTo>
                    <a:pt x="601" y="1001"/>
                  </a:lnTo>
                  <a:lnTo>
                    <a:pt x="568" y="568"/>
                  </a:lnTo>
                  <a:lnTo>
                    <a:pt x="468" y="167"/>
                  </a:lnTo>
                  <a:lnTo>
                    <a:pt x="401" y="101"/>
                  </a:lnTo>
                  <a:lnTo>
                    <a:pt x="334" y="3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2"/>
            <p:cNvSpPr/>
            <p:nvPr/>
          </p:nvSpPr>
          <p:spPr>
            <a:xfrm>
              <a:off x="1162250" y="2020500"/>
              <a:ext cx="22550" cy="61750"/>
            </a:xfrm>
            <a:custGeom>
              <a:avLst/>
              <a:gdLst/>
              <a:ahLst/>
              <a:cxnLst/>
              <a:rect l="l" t="t" r="r" b="b"/>
              <a:pathLst>
                <a:path w="902" h="2470" extrusionOk="0">
                  <a:moveTo>
                    <a:pt x="668" y="0"/>
                  </a:moveTo>
                  <a:lnTo>
                    <a:pt x="568" y="34"/>
                  </a:lnTo>
                  <a:lnTo>
                    <a:pt x="501" y="67"/>
                  </a:lnTo>
                  <a:lnTo>
                    <a:pt x="434" y="134"/>
                  </a:lnTo>
                  <a:lnTo>
                    <a:pt x="434" y="234"/>
                  </a:lnTo>
                  <a:lnTo>
                    <a:pt x="368" y="734"/>
                  </a:lnTo>
                  <a:lnTo>
                    <a:pt x="301" y="1235"/>
                  </a:lnTo>
                  <a:lnTo>
                    <a:pt x="167" y="1702"/>
                  </a:lnTo>
                  <a:lnTo>
                    <a:pt x="34" y="2169"/>
                  </a:lnTo>
                  <a:lnTo>
                    <a:pt x="1" y="2269"/>
                  </a:lnTo>
                  <a:lnTo>
                    <a:pt x="34" y="2336"/>
                  </a:lnTo>
                  <a:lnTo>
                    <a:pt x="101" y="2402"/>
                  </a:lnTo>
                  <a:lnTo>
                    <a:pt x="201" y="2469"/>
                  </a:lnTo>
                  <a:lnTo>
                    <a:pt x="301" y="2469"/>
                  </a:lnTo>
                  <a:lnTo>
                    <a:pt x="368" y="2436"/>
                  </a:lnTo>
                  <a:lnTo>
                    <a:pt x="434" y="2369"/>
                  </a:lnTo>
                  <a:lnTo>
                    <a:pt x="501" y="2302"/>
                  </a:lnTo>
                  <a:lnTo>
                    <a:pt x="635" y="1802"/>
                  </a:lnTo>
                  <a:lnTo>
                    <a:pt x="768" y="1268"/>
                  </a:lnTo>
                  <a:lnTo>
                    <a:pt x="868" y="768"/>
                  </a:lnTo>
                  <a:lnTo>
                    <a:pt x="901" y="234"/>
                  </a:lnTo>
                  <a:lnTo>
                    <a:pt x="868" y="134"/>
                  </a:lnTo>
                  <a:lnTo>
                    <a:pt x="835" y="67"/>
                  </a:lnTo>
                  <a:lnTo>
                    <a:pt x="735" y="34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2"/>
            <p:cNvSpPr/>
            <p:nvPr/>
          </p:nvSpPr>
          <p:spPr>
            <a:xfrm>
              <a:off x="1226475" y="2045525"/>
              <a:ext cx="35900" cy="49225"/>
            </a:xfrm>
            <a:custGeom>
              <a:avLst/>
              <a:gdLst/>
              <a:ahLst/>
              <a:cxnLst/>
              <a:rect l="l" t="t" r="r" b="b"/>
              <a:pathLst>
                <a:path w="1436" h="1969" extrusionOk="0">
                  <a:moveTo>
                    <a:pt x="1135" y="0"/>
                  </a:moveTo>
                  <a:lnTo>
                    <a:pt x="1035" y="33"/>
                  </a:lnTo>
                  <a:lnTo>
                    <a:pt x="968" y="100"/>
                  </a:lnTo>
                  <a:lnTo>
                    <a:pt x="34" y="1602"/>
                  </a:lnTo>
                  <a:lnTo>
                    <a:pt x="1" y="1702"/>
                  </a:lnTo>
                  <a:lnTo>
                    <a:pt x="34" y="1802"/>
                  </a:lnTo>
                  <a:lnTo>
                    <a:pt x="67" y="1868"/>
                  </a:lnTo>
                  <a:lnTo>
                    <a:pt x="134" y="1935"/>
                  </a:lnTo>
                  <a:lnTo>
                    <a:pt x="234" y="1969"/>
                  </a:lnTo>
                  <a:lnTo>
                    <a:pt x="301" y="1969"/>
                  </a:lnTo>
                  <a:lnTo>
                    <a:pt x="401" y="1935"/>
                  </a:lnTo>
                  <a:lnTo>
                    <a:pt x="468" y="1835"/>
                  </a:lnTo>
                  <a:lnTo>
                    <a:pt x="1402" y="367"/>
                  </a:lnTo>
                  <a:lnTo>
                    <a:pt x="1435" y="267"/>
                  </a:lnTo>
                  <a:lnTo>
                    <a:pt x="1402" y="167"/>
                  </a:lnTo>
                  <a:lnTo>
                    <a:pt x="1368" y="100"/>
                  </a:lnTo>
                  <a:lnTo>
                    <a:pt x="1302" y="33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2"/>
            <p:cNvSpPr/>
            <p:nvPr/>
          </p:nvSpPr>
          <p:spPr>
            <a:xfrm>
              <a:off x="1270675" y="2095550"/>
              <a:ext cx="40075" cy="35075"/>
            </a:xfrm>
            <a:custGeom>
              <a:avLst/>
              <a:gdLst/>
              <a:ahLst/>
              <a:cxnLst/>
              <a:rect l="l" t="t" r="r" b="b"/>
              <a:pathLst>
                <a:path w="1603" h="1403" extrusionOk="0">
                  <a:moveTo>
                    <a:pt x="1269" y="1"/>
                  </a:moveTo>
                  <a:lnTo>
                    <a:pt x="1168" y="68"/>
                  </a:lnTo>
                  <a:lnTo>
                    <a:pt x="68" y="1002"/>
                  </a:lnTo>
                  <a:lnTo>
                    <a:pt x="1" y="1068"/>
                  </a:lnTo>
                  <a:lnTo>
                    <a:pt x="1" y="1169"/>
                  </a:lnTo>
                  <a:lnTo>
                    <a:pt x="1" y="1269"/>
                  </a:lnTo>
                  <a:lnTo>
                    <a:pt x="68" y="1335"/>
                  </a:lnTo>
                  <a:lnTo>
                    <a:pt x="134" y="1369"/>
                  </a:lnTo>
                  <a:lnTo>
                    <a:pt x="234" y="1402"/>
                  </a:lnTo>
                  <a:lnTo>
                    <a:pt x="301" y="1369"/>
                  </a:lnTo>
                  <a:lnTo>
                    <a:pt x="401" y="1335"/>
                  </a:lnTo>
                  <a:lnTo>
                    <a:pt x="1502" y="401"/>
                  </a:lnTo>
                  <a:lnTo>
                    <a:pt x="1569" y="334"/>
                  </a:lnTo>
                  <a:lnTo>
                    <a:pt x="1602" y="234"/>
                  </a:lnTo>
                  <a:lnTo>
                    <a:pt x="1569" y="134"/>
                  </a:lnTo>
                  <a:lnTo>
                    <a:pt x="1502" y="68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2"/>
            <p:cNvSpPr/>
            <p:nvPr/>
          </p:nvSpPr>
          <p:spPr>
            <a:xfrm>
              <a:off x="1299875" y="2126425"/>
              <a:ext cx="21700" cy="18375"/>
            </a:xfrm>
            <a:custGeom>
              <a:avLst/>
              <a:gdLst/>
              <a:ahLst/>
              <a:cxnLst/>
              <a:rect l="l" t="t" r="r" b="b"/>
              <a:pathLst>
                <a:path w="868" h="735" extrusionOk="0">
                  <a:moveTo>
                    <a:pt x="601" y="0"/>
                  </a:moveTo>
                  <a:lnTo>
                    <a:pt x="501" y="34"/>
                  </a:lnTo>
                  <a:lnTo>
                    <a:pt x="134" y="267"/>
                  </a:lnTo>
                  <a:lnTo>
                    <a:pt x="67" y="334"/>
                  </a:lnTo>
                  <a:lnTo>
                    <a:pt x="0" y="434"/>
                  </a:lnTo>
                  <a:lnTo>
                    <a:pt x="0" y="501"/>
                  </a:lnTo>
                  <a:lnTo>
                    <a:pt x="34" y="601"/>
                  </a:lnTo>
                  <a:lnTo>
                    <a:pt x="101" y="668"/>
                  </a:lnTo>
                  <a:lnTo>
                    <a:pt x="167" y="734"/>
                  </a:lnTo>
                  <a:lnTo>
                    <a:pt x="267" y="734"/>
                  </a:lnTo>
                  <a:lnTo>
                    <a:pt x="367" y="701"/>
                  </a:lnTo>
                  <a:lnTo>
                    <a:pt x="734" y="434"/>
                  </a:lnTo>
                  <a:lnTo>
                    <a:pt x="801" y="367"/>
                  </a:lnTo>
                  <a:lnTo>
                    <a:pt x="835" y="301"/>
                  </a:lnTo>
                  <a:lnTo>
                    <a:pt x="868" y="200"/>
                  </a:lnTo>
                  <a:lnTo>
                    <a:pt x="835" y="100"/>
                  </a:lnTo>
                  <a:lnTo>
                    <a:pt x="768" y="34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2"/>
            <p:cNvSpPr/>
            <p:nvPr/>
          </p:nvSpPr>
          <p:spPr>
            <a:xfrm>
              <a:off x="1295700" y="2199825"/>
              <a:ext cx="22550" cy="13350"/>
            </a:xfrm>
            <a:custGeom>
              <a:avLst/>
              <a:gdLst/>
              <a:ahLst/>
              <a:cxnLst/>
              <a:rect l="l" t="t" r="r" b="b"/>
              <a:pathLst>
                <a:path w="902" h="534" extrusionOk="0">
                  <a:moveTo>
                    <a:pt x="201" y="0"/>
                  </a:moveTo>
                  <a:lnTo>
                    <a:pt x="101" y="34"/>
                  </a:lnTo>
                  <a:lnTo>
                    <a:pt x="34" y="67"/>
                  </a:lnTo>
                  <a:lnTo>
                    <a:pt x="1" y="167"/>
                  </a:lnTo>
                  <a:lnTo>
                    <a:pt x="1" y="267"/>
                  </a:lnTo>
                  <a:lnTo>
                    <a:pt x="1" y="334"/>
                  </a:lnTo>
                  <a:lnTo>
                    <a:pt x="67" y="434"/>
                  </a:lnTo>
                  <a:lnTo>
                    <a:pt x="167" y="467"/>
                  </a:lnTo>
                  <a:lnTo>
                    <a:pt x="601" y="534"/>
                  </a:lnTo>
                  <a:lnTo>
                    <a:pt x="701" y="534"/>
                  </a:lnTo>
                  <a:lnTo>
                    <a:pt x="768" y="501"/>
                  </a:lnTo>
                  <a:lnTo>
                    <a:pt x="835" y="434"/>
                  </a:lnTo>
                  <a:lnTo>
                    <a:pt x="901" y="367"/>
                  </a:lnTo>
                  <a:lnTo>
                    <a:pt x="901" y="267"/>
                  </a:lnTo>
                  <a:lnTo>
                    <a:pt x="868" y="167"/>
                  </a:lnTo>
                  <a:lnTo>
                    <a:pt x="801" y="100"/>
                  </a:lnTo>
                  <a:lnTo>
                    <a:pt x="735" y="67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" name="Google Shape;662;p43">
            <a:extLst>
              <a:ext uri="{FF2B5EF4-FFF2-40B4-BE49-F238E27FC236}">
                <a16:creationId xmlns:a16="http://schemas.microsoft.com/office/drawing/2014/main" id="{2E8B5C78-9F1B-D6EF-A350-70D97F8C31E5}"/>
              </a:ext>
            </a:extLst>
          </p:cNvPr>
          <p:cNvCxnSpPr>
            <a:cxnSpLocks/>
          </p:cNvCxnSpPr>
          <p:nvPr/>
        </p:nvCxnSpPr>
        <p:spPr>
          <a:xfrm flipH="1" flipV="1">
            <a:off x="1951630" y="2954989"/>
            <a:ext cx="5322627" cy="309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2"/>
          <p:cNvSpPr txBox="1">
            <a:spLocks noGrp="1"/>
          </p:cNvSpPr>
          <p:nvPr>
            <p:ph type="title" idx="2"/>
          </p:nvPr>
        </p:nvSpPr>
        <p:spPr>
          <a:xfrm>
            <a:off x="337223" y="156528"/>
            <a:ext cx="266315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/>
              <a:t>Latar Belakang</a:t>
            </a:r>
            <a:endParaRPr sz="2700" dirty="0"/>
          </a:p>
        </p:txBody>
      </p:sp>
      <p:sp>
        <p:nvSpPr>
          <p:cNvPr id="310" name="Google Shape;310;p32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Google Shape;1454;p61">
            <a:extLst>
              <a:ext uri="{FF2B5EF4-FFF2-40B4-BE49-F238E27FC236}">
                <a16:creationId xmlns:a16="http://schemas.microsoft.com/office/drawing/2014/main" id="{2B8AA039-0231-83CC-B478-D652DEBD48BE}"/>
              </a:ext>
            </a:extLst>
          </p:cNvPr>
          <p:cNvSpPr txBox="1"/>
          <p:nvPr/>
        </p:nvSpPr>
        <p:spPr>
          <a:xfrm>
            <a:off x="472751" y="950117"/>
            <a:ext cx="6971037" cy="333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100"/>
              </a:spcAft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Perkembangan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riset</a:t>
            </a:r>
            <a:r>
              <a:rPr lang="en-US" dirty="0">
                <a:solidFill>
                  <a:srgbClr val="0F0F0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di </a:t>
            </a:r>
            <a:r>
              <a:rPr lang="en-US" b="1" dirty="0" err="1">
                <a:solidFill>
                  <a:srgbClr val="0F0F0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bidang</a:t>
            </a:r>
            <a:r>
              <a:rPr lang="en-US" b="1" dirty="0">
                <a:solidFill>
                  <a:srgbClr val="0F0F0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</a:t>
            </a:r>
            <a:r>
              <a:rPr lang="en-US" b="1" dirty="0" err="1">
                <a:solidFill>
                  <a:srgbClr val="0F0F0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spasial</a:t>
            </a:r>
            <a:r>
              <a:rPr lang="en-US" b="1" dirty="0">
                <a:solidFill>
                  <a:srgbClr val="0F0F0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menandakan</a:t>
            </a:r>
            <a:r>
              <a:rPr lang="en-US" dirty="0">
                <a:solidFill>
                  <a:srgbClr val="0F0F0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banyak</a:t>
            </a:r>
            <a:r>
              <a:rPr lang="en-US" dirty="0">
                <a:solidFill>
                  <a:srgbClr val="0F0F0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ditemukannya</a:t>
            </a:r>
            <a:r>
              <a:rPr lang="en-US" dirty="0">
                <a:solidFill>
                  <a:srgbClr val="0F0F0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</a:t>
            </a:r>
            <a:r>
              <a:rPr lang="fi-FI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peran lokasi </a:t>
            </a:r>
            <a:r>
              <a:rPr lang="fi-FI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dalam permasalahan yang diteliti.</a:t>
            </a:r>
          </a:p>
          <a:p>
            <a:pPr lvl="0" algn="just" rtl="0">
              <a:spcBef>
                <a:spcPts val="0"/>
              </a:spcBef>
              <a:spcAft>
                <a:spcPts val="100"/>
              </a:spcAft>
            </a:pPr>
            <a:endParaRPr lang="en-US" dirty="0">
              <a:solidFill>
                <a:srgbClr val="0F0F0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1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Pembangunan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dalam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lingkup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spasial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yang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tidak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merata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masih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menjadi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masalah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yang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sering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terjadi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lvl="0" algn="just" rtl="0">
              <a:spcBef>
                <a:spcPts val="0"/>
              </a:spcBef>
              <a:spcAft>
                <a:spcPts val="100"/>
              </a:spcAft>
            </a:pPr>
            <a:endParaRPr lang="en-US" dirty="0">
              <a:solidFill>
                <a:srgbClr val="0F0F0F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1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Nilai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indeks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pembangunan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desa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Kabupaten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Brebes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masih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rendah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lvl="0" algn="just" rtl="0">
              <a:spcBef>
                <a:spcPts val="0"/>
              </a:spcBef>
              <a:spcAft>
                <a:spcPts val="100"/>
              </a:spcAft>
            </a:pPr>
            <a:endParaRPr lang="en-US" dirty="0">
              <a:solidFill>
                <a:srgbClr val="0F0F0F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1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Dari lima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dimensi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dimensi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pelayanan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dasar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merupakan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salah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satu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dimensi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yang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memiliki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nilai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rendah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dirty="0">
              <a:solidFill>
                <a:srgbClr val="0F0F0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1115;p52">
            <a:extLst>
              <a:ext uri="{FF2B5EF4-FFF2-40B4-BE49-F238E27FC236}">
                <a16:creationId xmlns:a16="http://schemas.microsoft.com/office/drawing/2014/main" id="{2CA28B1D-8B02-F880-042D-5A4A0D196CFE}"/>
              </a:ext>
            </a:extLst>
          </p:cNvPr>
          <p:cNvCxnSpPr>
            <a:cxnSpLocks/>
            <a:stCxn id="25" idx="3"/>
            <a:endCxn id="13" idx="1"/>
          </p:cNvCxnSpPr>
          <p:nvPr/>
        </p:nvCxnSpPr>
        <p:spPr>
          <a:xfrm flipV="1">
            <a:off x="2754735" y="1756403"/>
            <a:ext cx="3090425" cy="917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1" name="Google Shape;1451;p61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Google Shape;308;p32">
            <a:extLst>
              <a:ext uri="{FF2B5EF4-FFF2-40B4-BE49-F238E27FC236}">
                <a16:creationId xmlns:a16="http://schemas.microsoft.com/office/drawing/2014/main" id="{CF705F43-4AB8-33F7-4D21-0AFCDBB75E5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37223" y="156528"/>
            <a:ext cx="334180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/>
              <a:t>Rumusan Masalah</a:t>
            </a:r>
            <a:endParaRPr sz="2700" dirty="0"/>
          </a:p>
        </p:txBody>
      </p:sp>
      <p:sp>
        <p:nvSpPr>
          <p:cNvPr id="23" name="Google Shape;1454;p61">
            <a:extLst>
              <a:ext uri="{FF2B5EF4-FFF2-40B4-BE49-F238E27FC236}">
                <a16:creationId xmlns:a16="http://schemas.microsoft.com/office/drawing/2014/main" id="{24AFF174-1B49-30CF-1B8B-F8FC9056752E}"/>
              </a:ext>
            </a:extLst>
          </p:cNvPr>
          <p:cNvSpPr txBox="1"/>
          <p:nvPr/>
        </p:nvSpPr>
        <p:spPr>
          <a:xfrm>
            <a:off x="1171205" y="2285494"/>
            <a:ext cx="2651226" cy="115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Apakah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terdapat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efek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spasial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pada data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pelayanan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pendidikan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dan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pelayanan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kesehatan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di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Kabupaten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Brebes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dirty="0">
              <a:solidFill>
                <a:srgbClr val="0F0F0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" name="Google Shape;1464;p61">
            <a:extLst>
              <a:ext uri="{FF2B5EF4-FFF2-40B4-BE49-F238E27FC236}">
                <a16:creationId xmlns:a16="http://schemas.microsoft.com/office/drawing/2014/main" id="{B9AB2EDC-BECC-C337-069C-987738518020}"/>
              </a:ext>
            </a:extLst>
          </p:cNvPr>
          <p:cNvSpPr txBox="1"/>
          <p:nvPr/>
        </p:nvSpPr>
        <p:spPr>
          <a:xfrm>
            <a:off x="4935808" y="2285494"/>
            <a:ext cx="2555970" cy="1214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Bagaimana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implementasi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metode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SKATER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untuk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analisis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i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cluster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spasial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pada data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pelayanan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pendidikan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dan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pelayanan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kesehatan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di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Kabupaten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Brebes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dirty="0">
              <a:solidFill>
                <a:srgbClr val="0F0F0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9835EC-32F0-2564-6B0A-47E0A996B8DE}"/>
              </a:ext>
            </a:extLst>
          </p:cNvPr>
          <p:cNvGrpSpPr/>
          <p:nvPr/>
        </p:nvGrpSpPr>
        <p:grpSpPr>
          <a:xfrm>
            <a:off x="2089014" y="1376594"/>
            <a:ext cx="737267" cy="749126"/>
            <a:chOff x="2245590" y="1448061"/>
            <a:chExt cx="737267" cy="749126"/>
          </a:xfrm>
        </p:grpSpPr>
        <p:sp>
          <p:nvSpPr>
            <p:cNvPr id="2" name="Google Shape;602;p41">
              <a:extLst>
                <a:ext uri="{FF2B5EF4-FFF2-40B4-BE49-F238E27FC236}">
                  <a16:creationId xmlns:a16="http://schemas.microsoft.com/office/drawing/2014/main" id="{15CA79B0-F792-0CAF-522A-82504D090EC2}"/>
                </a:ext>
              </a:extLst>
            </p:cNvPr>
            <p:cNvSpPr/>
            <p:nvPr/>
          </p:nvSpPr>
          <p:spPr>
            <a:xfrm>
              <a:off x="2245590" y="1448061"/>
              <a:ext cx="737267" cy="749126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" name="Google Shape;603;p41">
              <a:extLst>
                <a:ext uri="{FF2B5EF4-FFF2-40B4-BE49-F238E27FC236}">
                  <a16:creationId xmlns:a16="http://schemas.microsoft.com/office/drawing/2014/main" id="{4A84A3B2-0BBC-A8D0-21E9-9090F7A97164}"/>
                </a:ext>
              </a:extLst>
            </p:cNvPr>
            <p:cNvSpPr/>
            <p:nvPr/>
          </p:nvSpPr>
          <p:spPr>
            <a:xfrm>
              <a:off x="2416730" y="1631699"/>
              <a:ext cx="410700" cy="41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8;p37">
              <a:extLst>
                <a:ext uri="{FF2B5EF4-FFF2-40B4-BE49-F238E27FC236}">
                  <a16:creationId xmlns:a16="http://schemas.microsoft.com/office/drawing/2014/main" id="{3C81DB35-23CD-B4FD-31A0-B31752A8D34A}"/>
                </a:ext>
              </a:extLst>
            </p:cNvPr>
            <p:cNvSpPr txBox="1">
              <a:spLocks/>
            </p:cNvSpPr>
            <p:nvPr/>
          </p:nvSpPr>
          <p:spPr>
            <a:xfrm>
              <a:off x="2395478" y="1668096"/>
              <a:ext cx="515833" cy="3379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Hammersmith One"/>
                <a:buNone/>
                <a:defRPr sz="3200" b="1" i="0" u="none" strike="noStrike" cap="none">
                  <a:solidFill>
                    <a:schemeClr val="dk1"/>
                  </a:solidFill>
                  <a:latin typeface="Hammersmith One"/>
                  <a:ea typeface="Hammersmith One"/>
                  <a:cs typeface="Hammersmith One"/>
                  <a:sym typeface="Hammersmith One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Hammersmith One"/>
                <a:buNone/>
                <a:defRPr sz="3200" b="1" i="0" u="none" strike="noStrike" cap="none">
                  <a:solidFill>
                    <a:schemeClr val="dk1"/>
                  </a:solidFill>
                  <a:latin typeface="Hammersmith One"/>
                  <a:ea typeface="Hammersmith One"/>
                  <a:cs typeface="Hammersmith One"/>
                  <a:sym typeface="Hammersmith One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Hammersmith One"/>
                <a:buNone/>
                <a:defRPr sz="3200" b="1" i="0" u="none" strike="noStrike" cap="none">
                  <a:solidFill>
                    <a:schemeClr val="dk1"/>
                  </a:solidFill>
                  <a:latin typeface="Hammersmith One"/>
                  <a:ea typeface="Hammersmith One"/>
                  <a:cs typeface="Hammersmith One"/>
                  <a:sym typeface="Hammersmith One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Hammersmith One"/>
                <a:buNone/>
                <a:defRPr sz="3200" b="1" i="0" u="none" strike="noStrike" cap="none">
                  <a:solidFill>
                    <a:schemeClr val="dk1"/>
                  </a:solidFill>
                  <a:latin typeface="Hammersmith One"/>
                  <a:ea typeface="Hammersmith One"/>
                  <a:cs typeface="Hammersmith One"/>
                  <a:sym typeface="Hammersmith One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Hammersmith One"/>
                <a:buNone/>
                <a:defRPr sz="3200" b="1" i="0" u="none" strike="noStrike" cap="none">
                  <a:solidFill>
                    <a:schemeClr val="dk1"/>
                  </a:solidFill>
                  <a:latin typeface="Hammersmith One"/>
                  <a:ea typeface="Hammersmith One"/>
                  <a:cs typeface="Hammersmith One"/>
                  <a:sym typeface="Hammersmith One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Hammersmith One"/>
                <a:buNone/>
                <a:defRPr sz="3200" b="1" i="0" u="none" strike="noStrike" cap="none">
                  <a:solidFill>
                    <a:schemeClr val="dk1"/>
                  </a:solidFill>
                  <a:latin typeface="Hammersmith One"/>
                  <a:ea typeface="Hammersmith One"/>
                  <a:cs typeface="Hammersmith One"/>
                  <a:sym typeface="Hammersmith One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Hammersmith One"/>
                <a:buNone/>
                <a:defRPr sz="3200" b="1" i="0" u="none" strike="noStrike" cap="none">
                  <a:solidFill>
                    <a:schemeClr val="dk1"/>
                  </a:solidFill>
                  <a:latin typeface="Hammersmith One"/>
                  <a:ea typeface="Hammersmith One"/>
                  <a:cs typeface="Hammersmith One"/>
                  <a:sym typeface="Hammersmith One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Hammersmith One"/>
                <a:buNone/>
                <a:defRPr sz="3200" b="1" i="0" u="none" strike="noStrike" cap="none">
                  <a:solidFill>
                    <a:schemeClr val="dk1"/>
                  </a:solidFill>
                  <a:latin typeface="Hammersmith One"/>
                  <a:ea typeface="Hammersmith One"/>
                  <a:cs typeface="Hammersmith One"/>
                  <a:sym typeface="Hammersmith One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Hammersmith One"/>
                <a:buNone/>
                <a:defRPr sz="3200" b="1" i="0" u="none" strike="noStrike" cap="none">
                  <a:solidFill>
                    <a:schemeClr val="dk1"/>
                  </a:solidFill>
                  <a:latin typeface="Hammersmith One"/>
                  <a:ea typeface="Hammersmith One"/>
                  <a:cs typeface="Hammersmith One"/>
                  <a:sym typeface="Hammersmith One"/>
                </a:defRPr>
              </a:lvl9pPr>
            </a:lstStyle>
            <a:p>
              <a:pPr algn="l">
                <a:spcAft>
                  <a:spcPts val="100"/>
                </a:spcAft>
              </a:pPr>
              <a:r>
                <a:rPr lang="en" sz="2000" dirty="0">
                  <a:solidFill>
                    <a:srgbClr val="000000"/>
                  </a:solidFill>
                  <a:latin typeface="Humnst777 BlkCn BT" panose="020B0803030504020204" pitchFamily="34" charset="0"/>
                </a:rPr>
                <a:t>01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B16CC88-763D-173E-AF29-32828EDD9F3C}"/>
              </a:ext>
            </a:extLst>
          </p:cNvPr>
          <p:cNvGrpSpPr/>
          <p:nvPr/>
        </p:nvGrpSpPr>
        <p:grpSpPr>
          <a:xfrm>
            <a:off x="5845160" y="1381840"/>
            <a:ext cx="737267" cy="749126"/>
            <a:chOff x="6001735" y="1375577"/>
            <a:chExt cx="737267" cy="74912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11A4B6B-F8E5-C389-6A0D-DB10BD0C754B}"/>
                </a:ext>
              </a:extLst>
            </p:cNvPr>
            <p:cNvGrpSpPr/>
            <p:nvPr/>
          </p:nvGrpSpPr>
          <p:grpSpPr>
            <a:xfrm>
              <a:off x="6001735" y="1375577"/>
              <a:ext cx="737267" cy="749126"/>
              <a:chOff x="3834733" y="1822624"/>
              <a:chExt cx="737267" cy="749126"/>
            </a:xfrm>
          </p:grpSpPr>
          <p:sp>
            <p:nvSpPr>
              <p:cNvPr id="13" name="Google Shape;602;p41">
                <a:extLst>
                  <a:ext uri="{FF2B5EF4-FFF2-40B4-BE49-F238E27FC236}">
                    <a16:creationId xmlns:a16="http://schemas.microsoft.com/office/drawing/2014/main" id="{68C13E21-4CC6-8055-D1E8-EBE7E9EB5EED}"/>
                  </a:ext>
                </a:extLst>
              </p:cNvPr>
              <p:cNvSpPr/>
              <p:nvPr/>
            </p:nvSpPr>
            <p:spPr>
              <a:xfrm>
                <a:off x="3834733" y="1822624"/>
                <a:ext cx="737267" cy="749126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601;p41">
                <a:extLst>
                  <a:ext uri="{FF2B5EF4-FFF2-40B4-BE49-F238E27FC236}">
                    <a16:creationId xmlns:a16="http://schemas.microsoft.com/office/drawing/2014/main" id="{D94571A3-8025-AE1C-312F-37A8DDE35241}"/>
                  </a:ext>
                </a:extLst>
              </p:cNvPr>
              <p:cNvSpPr/>
              <p:nvPr/>
            </p:nvSpPr>
            <p:spPr>
              <a:xfrm>
                <a:off x="3998016" y="1986592"/>
                <a:ext cx="410700" cy="410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458;p37">
              <a:extLst>
                <a:ext uri="{FF2B5EF4-FFF2-40B4-BE49-F238E27FC236}">
                  <a16:creationId xmlns:a16="http://schemas.microsoft.com/office/drawing/2014/main" id="{E408340B-F469-2763-17C1-4B576CD125CA}"/>
                </a:ext>
              </a:extLst>
            </p:cNvPr>
            <p:cNvSpPr txBox="1">
              <a:spLocks/>
            </p:cNvSpPr>
            <p:nvPr/>
          </p:nvSpPr>
          <p:spPr>
            <a:xfrm>
              <a:off x="6137502" y="1575942"/>
              <a:ext cx="515833" cy="3379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Hammersmith One"/>
                <a:buNone/>
                <a:defRPr sz="3200" b="1" i="0" u="none" strike="noStrike" cap="none">
                  <a:solidFill>
                    <a:schemeClr val="dk1"/>
                  </a:solidFill>
                  <a:latin typeface="Hammersmith One"/>
                  <a:ea typeface="Hammersmith One"/>
                  <a:cs typeface="Hammersmith One"/>
                  <a:sym typeface="Hammersmith One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Hammersmith One"/>
                <a:buNone/>
                <a:defRPr sz="3200" b="1" i="0" u="none" strike="noStrike" cap="none">
                  <a:solidFill>
                    <a:schemeClr val="dk1"/>
                  </a:solidFill>
                  <a:latin typeface="Hammersmith One"/>
                  <a:ea typeface="Hammersmith One"/>
                  <a:cs typeface="Hammersmith One"/>
                  <a:sym typeface="Hammersmith One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Hammersmith One"/>
                <a:buNone/>
                <a:defRPr sz="3200" b="1" i="0" u="none" strike="noStrike" cap="none">
                  <a:solidFill>
                    <a:schemeClr val="dk1"/>
                  </a:solidFill>
                  <a:latin typeface="Hammersmith One"/>
                  <a:ea typeface="Hammersmith One"/>
                  <a:cs typeface="Hammersmith One"/>
                  <a:sym typeface="Hammersmith One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Hammersmith One"/>
                <a:buNone/>
                <a:defRPr sz="3200" b="1" i="0" u="none" strike="noStrike" cap="none">
                  <a:solidFill>
                    <a:schemeClr val="dk1"/>
                  </a:solidFill>
                  <a:latin typeface="Hammersmith One"/>
                  <a:ea typeface="Hammersmith One"/>
                  <a:cs typeface="Hammersmith One"/>
                  <a:sym typeface="Hammersmith One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Hammersmith One"/>
                <a:buNone/>
                <a:defRPr sz="3200" b="1" i="0" u="none" strike="noStrike" cap="none">
                  <a:solidFill>
                    <a:schemeClr val="dk1"/>
                  </a:solidFill>
                  <a:latin typeface="Hammersmith One"/>
                  <a:ea typeface="Hammersmith One"/>
                  <a:cs typeface="Hammersmith One"/>
                  <a:sym typeface="Hammersmith One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Hammersmith One"/>
                <a:buNone/>
                <a:defRPr sz="3200" b="1" i="0" u="none" strike="noStrike" cap="none">
                  <a:solidFill>
                    <a:schemeClr val="dk1"/>
                  </a:solidFill>
                  <a:latin typeface="Hammersmith One"/>
                  <a:ea typeface="Hammersmith One"/>
                  <a:cs typeface="Hammersmith One"/>
                  <a:sym typeface="Hammersmith One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Hammersmith One"/>
                <a:buNone/>
                <a:defRPr sz="3200" b="1" i="0" u="none" strike="noStrike" cap="none">
                  <a:solidFill>
                    <a:schemeClr val="dk1"/>
                  </a:solidFill>
                  <a:latin typeface="Hammersmith One"/>
                  <a:ea typeface="Hammersmith One"/>
                  <a:cs typeface="Hammersmith One"/>
                  <a:sym typeface="Hammersmith One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Hammersmith One"/>
                <a:buNone/>
                <a:defRPr sz="3200" b="1" i="0" u="none" strike="noStrike" cap="none">
                  <a:solidFill>
                    <a:schemeClr val="dk1"/>
                  </a:solidFill>
                  <a:latin typeface="Hammersmith One"/>
                  <a:ea typeface="Hammersmith One"/>
                  <a:cs typeface="Hammersmith One"/>
                  <a:sym typeface="Hammersmith One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Hammersmith One"/>
                <a:buNone/>
                <a:defRPr sz="3200" b="1" i="0" u="none" strike="noStrike" cap="none">
                  <a:solidFill>
                    <a:schemeClr val="dk1"/>
                  </a:solidFill>
                  <a:latin typeface="Hammersmith One"/>
                  <a:ea typeface="Hammersmith One"/>
                  <a:cs typeface="Hammersmith One"/>
                  <a:sym typeface="Hammersmith One"/>
                </a:defRPr>
              </a:lvl9pPr>
            </a:lstStyle>
            <a:p>
              <a:pPr algn="l">
                <a:spcAft>
                  <a:spcPts val="100"/>
                </a:spcAft>
              </a:pPr>
              <a:r>
                <a:rPr lang="en" sz="2000" dirty="0">
                  <a:solidFill>
                    <a:srgbClr val="000000"/>
                  </a:solidFill>
                  <a:latin typeface="Humnst777 BlkCn BT" panose="020B0803030504020204" pitchFamily="34" charset="0"/>
                </a:rPr>
                <a:t>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409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88;p34">
            <a:extLst>
              <a:ext uri="{FF2B5EF4-FFF2-40B4-BE49-F238E27FC236}">
                <a16:creationId xmlns:a16="http://schemas.microsoft.com/office/drawing/2014/main" id="{09EBB7D5-19D4-10B2-1EAF-069381F5A845}"/>
              </a:ext>
            </a:extLst>
          </p:cNvPr>
          <p:cNvSpPr/>
          <p:nvPr/>
        </p:nvSpPr>
        <p:spPr>
          <a:xfrm>
            <a:off x="4058199" y="1452019"/>
            <a:ext cx="1004100" cy="1004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7"/>
          <p:cNvSpPr txBox="1">
            <a:spLocks noGrp="1"/>
          </p:cNvSpPr>
          <p:nvPr>
            <p:ph type="title" idx="2"/>
          </p:nvPr>
        </p:nvSpPr>
        <p:spPr>
          <a:xfrm>
            <a:off x="4134748" y="1333456"/>
            <a:ext cx="905594" cy="12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5000" dirty="0">
                <a:solidFill>
                  <a:srgbClr val="000000"/>
                </a:solidFill>
                <a:latin typeface="Humnst777 BlkCn BT" panose="020B0803030504020204" pitchFamily="34" charset="0"/>
              </a:rPr>
              <a:t>02</a:t>
            </a:r>
            <a:endParaRPr sz="5000" dirty="0">
              <a:solidFill>
                <a:srgbClr val="000000"/>
              </a:solidFill>
              <a:latin typeface="Humnst777 BlkCn BT" panose="020B0803030504020204" pitchFamily="34" charset="0"/>
            </a:endParaRPr>
          </a:p>
        </p:txBody>
      </p:sp>
      <p:sp>
        <p:nvSpPr>
          <p:cNvPr id="460" name="Google Shape;460;p37"/>
          <p:cNvSpPr txBox="1">
            <a:spLocks noGrp="1"/>
          </p:cNvSpPr>
          <p:nvPr>
            <p:ph type="title"/>
          </p:nvPr>
        </p:nvSpPr>
        <p:spPr>
          <a:xfrm>
            <a:off x="3019992" y="2176608"/>
            <a:ext cx="3094162" cy="11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3000" dirty="0"/>
              <a:t>KAJIAN PUSTAKA</a:t>
            </a:r>
            <a:endParaRPr sz="3000" dirty="0"/>
          </a:p>
        </p:txBody>
      </p:sp>
      <p:sp>
        <p:nvSpPr>
          <p:cNvPr id="461" name="Google Shape;461;p37"/>
          <p:cNvSpPr txBox="1">
            <a:spLocks noGrp="1"/>
          </p:cNvSpPr>
          <p:nvPr>
            <p:ph type="subTitle" idx="1"/>
          </p:nvPr>
        </p:nvSpPr>
        <p:spPr>
          <a:xfrm>
            <a:off x="3088586" y="3075226"/>
            <a:ext cx="2956975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dirty="0"/>
              <a:t>Tinjauan Pustaka, Landasan Teori</a:t>
            </a:r>
            <a:endParaRPr dirty="0"/>
          </a:p>
        </p:txBody>
      </p:sp>
      <p:sp>
        <p:nvSpPr>
          <p:cNvPr id="510" name="Google Shape;510;p37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cxnSp>
        <p:nvCxnSpPr>
          <p:cNvPr id="7" name="Google Shape;662;p43">
            <a:extLst>
              <a:ext uri="{FF2B5EF4-FFF2-40B4-BE49-F238E27FC236}">
                <a16:creationId xmlns:a16="http://schemas.microsoft.com/office/drawing/2014/main" id="{1F47E249-805F-886E-19DD-3C8F62809F87}"/>
              </a:ext>
            </a:extLst>
          </p:cNvPr>
          <p:cNvCxnSpPr>
            <a:cxnSpLocks/>
          </p:cNvCxnSpPr>
          <p:nvPr/>
        </p:nvCxnSpPr>
        <p:spPr>
          <a:xfrm flipH="1">
            <a:off x="3026816" y="2954989"/>
            <a:ext cx="309416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236;p75">
            <a:extLst>
              <a:ext uri="{FF2B5EF4-FFF2-40B4-BE49-F238E27FC236}">
                <a16:creationId xmlns:a16="http://schemas.microsoft.com/office/drawing/2014/main" id="{35150B15-D89A-219E-E1D3-136526D0B8C5}"/>
              </a:ext>
            </a:extLst>
          </p:cNvPr>
          <p:cNvSpPr/>
          <p:nvPr/>
        </p:nvSpPr>
        <p:spPr>
          <a:xfrm>
            <a:off x="3656338" y="1841570"/>
            <a:ext cx="218229" cy="224995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237;p75">
            <a:extLst>
              <a:ext uri="{FF2B5EF4-FFF2-40B4-BE49-F238E27FC236}">
                <a16:creationId xmlns:a16="http://schemas.microsoft.com/office/drawing/2014/main" id="{1AC3B320-773A-53DF-BE5B-54C53B15CD97}"/>
              </a:ext>
            </a:extLst>
          </p:cNvPr>
          <p:cNvSpPr/>
          <p:nvPr/>
        </p:nvSpPr>
        <p:spPr>
          <a:xfrm flipH="1">
            <a:off x="5211334" y="1841571"/>
            <a:ext cx="202927" cy="224995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5616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0"/>
          <p:cNvSpPr txBox="1">
            <a:spLocks noGrp="1"/>
          </p:cNvSpPr>
          <p:nvPr>
            <p:ph type="title" idx="7"/>
          </p:nvPr>
        </p:nvSpPr>
        <p:spPr>
          <a:xfrm>
            <a:off x="350039" y="187769"/>
            <a:ext cx="307239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2700" dirty="0"/>
              <a:t>Tinjauan Pustaka</a:t>
            </a:r>
            <a:endParaRPr sz="2700" dirty="0"/>
          </a:p>
        </p:txBody>
      </p:sp>
      <p:sp>
        <p:nvSpPr>
          <p:cNvPr id="571" name="Google Shape;571;p40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40E8CDD1-EA6E-4B6E-4216-21B9E1B9B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281001"/>
              </p:ext>
            </p:extLst>
          </p:nvPr>
        </p:nvGraphicFramePr>
        <p:xfrm>
          <a:off x="350039" y="1148597"/>
          <a:ext cx="7850986" cy="2926080"/>
        </p:xfrm>
        <a:graphic>
          <a:graphicData uri="http://schemas.openxmlformats.org/drawingml/2006/table">
            <a:tbl>
              <a:tblPr firstRow="1" bandRow="1">
                <a:tableStyleId>{A191B7C5-85E6-4D0D-8F8E-FCB3281AEB71}</a:tableStyleId>
              </a:tblPr>
              <a:tblGrid>
                <a:gridCol w="2102021">
                  <a:extLst>
                    <a:ext uri="{9D8B030D-6E8A-4147-A177-3AD203B41FA5}">
                      <a16:colId xmlns:a16="http://schemas.microsoft.com/office/drawing/2014/main" val="3424714228"/>
                    </a:ext>
                  </a:extLst>
                </a:gridCol>
                <a:gridCol w="5748965">
                  <a:extLst>
                    <a:ext uri="{9D8B030D-6E8A-4147-A177-3AD203B41FA5}">
                      <a16:colId xmlns:a16="http://schemas.microsoft.com/office/drawing/2014/main" val="150656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Prasetyo</a:t>
                      </a:r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et al. (2016)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sv-SE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Pengelompokkan Kabupaten/Kota di Jawa Tengah Berdasarkan Variabel Indikator Kesehatan Menggunakan Analisis </a:t>
                      </a:r>
                      <a:r>
                        <a:rPr lang="sv-SE" i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Cluster</a:t>
                      </a:r>
                      <a:endParaRPr lang="en-US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438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Rinaldi (2017)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i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Application of Modified Spatial </a:t>
                      </a:r>
                      <a:r>
                        <a:rPr lang="en-US" i="1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K’luster</a:t>
                      </a:r>
                      <a:r>
                        <a:rPr lang="en-US" i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Analysis By Tree Edge Removal Method (SKATER) on the Level of Crime Data in Way Kanan District, Lampung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9237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Setyawan</a:t>
                      </a:r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et al. (2020)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i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Application of SKATER and Ward’s Methods in Grouping Indonesian Provinces Based on Monthly Expenditure Per Capita of Food Commodity Groups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2196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Khoirunnisa</a:t>
                      </a:r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et al. (2023)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Perbandingan</a:t>
                      </a:r>
                      <a:r>
                        <a:rPr lang="en-US" sz="14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400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Analisis</a:t>
                      </a:r>
                      <a:r>
                        <a:rPr lang="en-US" sz="14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400" i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Agglomerative Hierarchical Clustering </a:t>
                      </a:r>
                      <a:r>
                        <a:rPr lang="en-US" sz="1400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Berdasarkan</a:t>
                      </a:r>
                      <a:r>
                        <a:rPr lang="en-US" sz="14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400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Indikator</a:t>
                      </a:r>
                      <a:r>
                        <a:rPr lang="en-US" sz="14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Pendidikan di </a:t>
                      </a:r>
                      <a:r>
                        <a:rPr lang="en-US" sz="1400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Provinsi</a:t>
                      </a:r>
                      <a:r>
                        <a:rPr lang="en-US" sz="14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400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Jawa</a:t>
                      </a:r>
                      <a:r>
                        <a:rPr lang="en-US" sz="14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Barat (</a:t>
                      </a:r>
                      <a:r>
                        <a:rPr lang="en-US" sz="1400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studi</a:t>
                      </a:r>
                      <a:r>
                        <a:rPr lang="en-US" sz="14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400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komparatif</a:t>
                      </a:r>
                      <a:r>
                        <a:rPr lang="en-US" sz="14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400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penentuan</a:t>
                      </a:r>
                      <a:r>
                        <a:rPr lang="en-US" sz="14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400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kelompok</a:t>
                      </a:r>
                      <a:r>
                        <a:rPr lang="en-US" sz="14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400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kabupaten</a:t>
                      </a:r>
                      <a:r>
                        <a:rPr lang="en-US" sz="14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/</a:t>
                      </a:r>
                      <a:r>
                        <a:rPr lang="en-US" sz="1400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kota</a:t>
                      </a:r>
                      <a:r>
                        <a:rPr lang="en-US" sz="14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400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menggunakan</a:t>
                      </a:r>
                      <a:r>
                        <a:rPr lang="en-US" sz="14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400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metode</a:t>
                      </a:r>
                      <a:r>
                        <a:rPr lang="en-US" sz="14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400" i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single linkage, complete linkage, average linkage</a:t>
                      </a:r>
                      <a:r>
                        <a:rPr lang="en-US" sz="14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, dan </a:t>
                      </a:r>
                      <a:r>
                        <a:rPr lang="en-US" sz="1400" i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ward</a:t>
                      </a:r>
                      <a:r>
                        <a:rPr lang="en-US" sz="14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)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930068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0"/>
          <p:cNvSpPr txBox="1">
            <a:spLocks noGrp="1"/>
          </p:cNvSpPr>
          <p:nvPr>
            <p:ph type="title" idx="7"/>
          </p:nvPr>
        </p:nvSpPr>
        <p:spPr>
          <a:xfrm>
            <a:off x="350039" y="187769"/>
            <a:ext cx="307239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2700" dirty="0"/>
              <a:t>Landasan Teori</a:t>
            </a:r>
            <a:endParaRPr sz="2700" dirty="0"/>
          </a:p>
        </p:txBody>
      </p:sp>
      <p:sp>
        <p:nvSpPr>
          <p:cNvPr id="571" name="Google Shape;571;p40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Google Shape;806;p46">
            <a:extLst>
              <a:ext uri="{FF2B5EF4-FFF2-40B4-BE49-F238E27FC236}">
                <a16:creationId xmlns:a16="http://schemas.microsoft.com/office/drawing/2014/main" id="{29A1CD8D-EEF3-32BB-CE80-891BDE2B25CD}"/>
              </a:ext>
            </a:extLst>
          </p:cNvPr>
          <p:cNvSpPr/>
          <p:nvPr/>
        </p:nvSpPr>
        <p:spPr>
          <a:xfrm>
            <a:off x="449861" y="870636"/>
            <a:ext cx="2304557" cy="30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823;p46">
            <a:extLst>
              <a:ext uri="{FF2B5EF4-FFF2-40B4-BE49-F238E27FC236}">
                <a16:creationId xmlns:a16="http://schemas.microsoft.com/office/drawing/2014/main" id="{DBF71C3A-CB60-5A8F-AC1F-DCFFE5AD4883}"/>
              </a:ext>
            </a:extLst>
          </p:cNvPr>
          <p:cNvSpPr txBox="1"/>
          <p:nvPr/>
        </p:nvSpPr>
        <p:spPr>
          <a:xfrm>
            <a:off x="616587" y="836508"/>
            <a:ext cx="2194851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2000" b="1" dirty="0">
                <a:latin typeface="Hammersmith One"/>
                <a:ea typeface="Hammersmith One"/>
                <a:cs typeface="Hammersmith One"/>
                <a:sym typeface="Hammersmith One"/>
              </a:rPr>
              <a:t>Pelayanan Dasar</a:t>
            </a:r>
            <a:endParaRPr sz="2000" b="1" dirty="0"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F24239-EF3F-8525-0D7F-19FED203F737}"/>
              </a:ext>
            </a:extLst>
          </p:cNvPr>
          <p:cNvSpPr txBox="1"/>
          <p:nvPr/>
        </p:nvSpPr>
        <p:spPr>
          <a:xfrm>
            <a:off x="842659" y="1281336"/>
            <a:ext cx="685467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100"/>
              </a:spcAft>
            </a:pP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Menurut 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Badan Pusat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Statistik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pelayanan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dasar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didefinisikan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sebagai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aspek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yang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mewakili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pelayanan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dasar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untuk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memenuhi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memenuhi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kebutuhan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yang paling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mendasar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. </a:t>
            </a:r>
          </a:p>
        </p:txBody>
      </p:sp>
      <p:sp>
        <p:nvSpPr>
          <p:cNvPr id="7" name="Google Shape;806;p46">
            <a:extLst>
              <a:ext uri="{FF2B5EF4-FFF2-40B4-BE49-F238E27FC236}">
                <a16:creationId xmlns:a16="http://schemas.microsoft.com/office/drawing/2014/main" id="{A4D18744-1C41-1FC9-1B6F-A5B3B82871E6}"/>
              </a:ext>
            </a:extLst>
          </p:cNvPr>
          <p:cNvSpPr/>
          <p:nvPr/>
        </p:nvSpPr>
        <p:spPr>
          <a:xfrm>
            <a:off x="449860" y="2450967"/>
            <a:ext cx="2866543" cy="3015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23;p46">
            <a:extLst>
              <a:ext uri="{FF2B5EF4-FFF2-40B4-BE49-F238E27FC236}">
                <a16:creationId xmlns:a16="http://schemas.microsoft.com/office/drawing/2014/main" id="{FFE5AB1E-4FD2-4A97-DC83-9BE0843BD7DA}"/>
              </a:ext>
            </a:extLst>
          </p:cNvPr>
          <p:cNvSpPr txBox="1"/>
          <p:nvPr/>
        </p:nvSpPr>
        <p:spPr>
          <a:xfrm>
            <a:off x="577179" y="2416839"/>
            <a:ext cx="2913493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2000" b="1" dirty="0">
                <a:latin typeface="Hammersmith One"/>
                <a:ea typeface="Hammersmith One"/>
                <a:cs typeface="Hammersmith One"/>
                <a:sym typeface="Hammersmith One"/>
              </a:rPr>
              <a:t>Pelayanan Pendidikan</a:t>
            </a:r>
            <a:endParaRPr sz="2000" b="1" dirty="0"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04210A-19E5-43C5-355D-33DACBBC0E1C}"/>
              </a:ext>
            </a:extLst>
          </p:cNvPr>
          <p:cNvSpPr txBox="1"/>
          <p:nvPr/>
        </p:nvSpPr>
        <p:spPr>
          <a:xfrm>
            <a:off x="842659" y="2861667"/>
            <a:ext cx="685467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100"/>
              </a:spcAft>
            </a:pP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Pendidikan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berperan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penting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dalam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menentukan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kualitas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sumber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daya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manusia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karena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pendidikan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merupakan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salah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satu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faktor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yang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dapat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meningkatkan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kecerdasan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dan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kemampuan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individu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Undang-Undang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Dasar 1945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menegaskan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bahwa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setiap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warga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negara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memiliki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hak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atas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pendidikan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, dan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tujuan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pendidikan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adalah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untuk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meningkatkan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kecerdasan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dan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kualitas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kehidupan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bangsa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37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0"/>
          <p:cNvSpPr txBox="1">
            <a:spLocks noGrp="1"/>
          </p:cNvSpPr>
          <p:nvPr>
            <p:ph type="title" idx="7"/>
          </p:nvPr>
        </p:nvSpPr>
        <p:spPr>
          <a:xfrm>
            <a:off x="350039" y="187769"/>
            <a:ext cx="307239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2700" dirty="0"/>
              <a:t>Landasan Teori</a:t>
            </a:r>
            <a:endParaRPr sz="2700" dirty="0"/>
          </a:p>
        </p:txBody>
      </p:sp>
      <p:sp>
        <p:nvSpPr>
          <p:cNvPr id="571" name="Google Shape;571;p40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Google Shape;806;p46">
            <a:extLst>
              <a:ext uri="{FF2B5EF4-FFF2-40B4-BE49-F238E27FC236}">
                <a16:creationId xmlns:a16="http://schemas.microsoft.com/office/drawing/2014/main" id="{FDA9493C-12CE-7505-C693-442DD3475ECD}"/>
              </a:ext>
            </a:extLst>
          </p:cNvPr>
          <p:cNvSpPr/>
          <p:nvPr/>
        </p:nvSpPr>
        <p:spPr>
          <a:xfrm>
            <a:off x="463508" y="943731"/>
            <a:ext cx="2866543" cy="30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823;p46">
            <a:extLst>
              <a:ext uri="{FF2B5EF4-FFF2-40B4-BE49-F238E27FC236}">
                <a16:creationId xmlns:a16="http://schemas.microsoft.com/office/drawing/2014/main" id="{CA47C41B-81A0-849C-4EA7-E2AA7A8EC337}"/>
              </a:ext>
            </a:extLst>
          </p:cNvPr>
          <p:cNvSpPr txBox="1"/>
          <p:nvPr/>
        </p:nvSpPr>
        <p:spPr>
          <a:xfrm>
            <a:off x="590827" y="909603"/>
            <a:ext cx="2913493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2000" b="1" dirty="0">
                <a:latin typeface="Hammersmith One"/>
                <a:ea typeface="Hammersmith One"/>
                <a:cs typeface="Hammersmith One"/>
                <a:sym typeface="Hammersmith One"/>
              </a:rPr>
              <a:t>Pelayanan Kesehatan</a:t>
            </a:r>
            <a:endParaRPr sz="2000" b="1" dirty="0"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E55E9D-C074-D150-3D6E-12967C1A42B8}"/>
              </a:ext>
            </a:extLst>
          </p:cNvPr>
          <p:cNvSpPr txBox="1"/>
          <p:nvPr/>
        </p:nvSpPr>
        <p:spPr>
          <a:xfrm>
            <a:off x="856306" y="1354431"/>
            <a:ext cx="716857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100"/>
              </a:spcAft>
            </a:pP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Kesehatan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memiliki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peran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yang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penting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dalam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meningkatkan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kualitas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sumber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daya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manusia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Sumber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daya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manusia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harus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dalam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keadaan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sehat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jasmani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dan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rohani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agar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dapat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bekerja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berkreasi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, dan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melakukan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kegiatan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produktif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sehingga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dapat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berkontribusi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dalam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proses dan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dinamika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pembangunan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ekonomi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di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suatu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wilayah.</a:t>
            </a:r>
          </a:p>
        </p:txBody>
      </p:sp>
      <p:sp>
        <p:nvSpPr>
          <p:cNvPr id="9" name="Google Shape;806;p46">
            <a:extLst>
              <a:ext uri="{FF2B5EF4-FFF2-40B4-BE49-F238E27FC236}">
                <a16:creationId xmlns:a16="http://schemas.microsoft.com/office/drawing/2014/main" id="{ED21559F-0B52-F5BF-E771-D37B8AB3AEBE}"/>
              </a:ext>
            </a:extLst>
          </p:cNvPr>
          <p:cNvSpPr/>
          <p:nvPr/>
        </p:nvSpPr>
        <p:spPr>
          <a:xfrm>
            <a:off x="463508" y="2617547"/>
            <a:ext cx="2034029" cy="3015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823;p46">
            <a:extLst>
              <a:ext uri="{FF2B5EF4-FFF2-40B4-BE49-F238E27FC236}">
                <a16:creationId xmlns:a16="http://schemas.microsoft.com/office/drawing/2014/main" id="{832B1FA7-0445-D5F6-4C5E-F6076484B6E2}"/>
              </a:ext>
            </a:extLst>
          </p:cNvPr>
          <p:cNvSpPr txBox="1"/>
          <p:nvPr/>
        </p:nvSpPr>
        <p:spPr>
          <a:xfrm>
            <a:off x="675867" y="2583419"/>
            <a:ext cx="182167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2000" b="1" dirty="0">
                <a:latin typeface="Hammersmith One"/>
                <a:ea typeface="Hammersmith One"/>
                <a:cs typeface="Hammersmith One"/>
                <a:sym typeface="Hammersmith One"/>
              </a:rPr>
              <a:t>Indeks Moran</a:t>
            </a:r>
            <a:endParaRPr sz="2000" b="1" dirty="0"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4BB6BD-2FCE-3D05-1152-16A2E95BAF17}"/>
              </a:ext>
            </a:extLst>
          </p:cNvPr>
          <p:cNvSpPr txBox="1"/>
          <p:nvPr/>
        </p:nvSpPr>
        <p:spPr>
          <a:xfrm>
            <a:off x="856305" y="3028247"/>
            <a:ext cx="7168577" cy="1626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100"/>
              </a:spcAft>
            </a:pP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Autokorelasi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spasial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merupakan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tingkat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ketergantungan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spasial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atau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korelasi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antara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nilai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pengamatan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suatu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entitas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spasial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dengan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nilai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pengamatan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di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sekitarnya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untuk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variabel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yang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sama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Wuryandari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et al., 2014).</a:t>
            </a:r>
          </a:p>
          <a:p>
            <a:pPr lvl="0" algn="just" rtl="0">
              <a:spcBef>
                <a:spcPts val="0"/>
              </a:spcBef>
              <a:spcAft>
                <a:spcPts val="100"/>
              </a:spcAft>
            </a:pPr>
            <a:endParaRPr lang="en-US" dirty="0">
              <a:solidFill>
                <a:srgbClr val="0F0F0F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just" rtl="0">
              <a:spcBef>
                <a:spcPts val="0"/>
              </a:spcBef>
              <a:spcAft>
                <a:spcPts val="100"/>
              </a:spcAft>
            </a:pP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Moran’s I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adalah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metode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yang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digunakan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untuk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mengukur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tingkat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autokorelasi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spasial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dengan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memperhitungkan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lokasi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fitur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dan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nilai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variabel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secara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bersamaan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/>
              <a:t>(Fischer dan Wang, 2011)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4291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0"/>
          <p:cNvSpPr txBox="1">
            <a:spLocks noGrp="1"/>
          </p:cNvSpPr>
          <p:nvPr>
            <p:ph type="title" idx="7"/>
          </p:nvPr>
        </p:nvSpPr>
        <p:spPr>
          <a:xfrm>
            <a:off x="350039" y="187769"/>
            <a:ext cx="307239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2700" dirty="0"/>
              <a:t>Landasan Teori</a:t>
            </a:r>
            <a:endParaRPr sz="2700" dirty="0"/>
          </a:p>
        </p:txBody>
      </p:sp>
      <p:sp>
        <p:nvSpPr>
          <p:cNvPr id="571" name="Google Shape;571;p40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Google Shape;806;p46">
            <a:extLst>
              <a:ext uri="{FF2B5EF4-FFF2-40B4-BE49-F238E27FC236}">
                <a16:creationId xmlns:a16="http://schemas.microsoft.com/office/drawing/2014/main" id="{954CBD0D-DD3A-59F8-1940-134CE621B8D5}"/>
              </a:ext>
            </a:extLst>
          </p:cNvPr>
          <p:cNvSpPr/>
          <p:nvPr/>
        </p:nvSpPr>
        <p:spPr>
          <a:xfrm>
            <a:off x="449861" y="952524"/>
            <a:ext cx="2337206" cy="30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823;p46">
            <a:extLst>
              <a:ext uri="{FF2B5EF4-FFF2-40B4-BE49-F238E27FC236}">
                <a16:creationId xmlns:a16="http://schemas.microsoft.com/office/drawing/2014/main" id="{E2A485BE-9C0F-3219-1DA6-D180AFB2FDD3}"/>
              </a:ext>
            </a:extLst>
          </p:cNvPr>
          <p:cNvSpPr txBox="1"/>
          <p:nvPr/>
        </p:nvSpPr>
        <p:spPr>
          <a:xfrm>
            <a:off x="682692" y="918396"/>
            <a:ext cx="1934213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2000" b="1" i="1" dirty="0">
                <a:latin typeface="Hammersmith One"/>
                <a:ea typeface="Hammersmith One"/>
                <a:cs typeface="Hammersmith One"/>
                <a:sym typeface="Hammersmith One"/>
              </a:rPr>
              <a:t>Cluster</a:t>
            </a:r>
            <a:r>
              <a:rPr lang="en" sz="2000" b="1" dirty="0">
                <a:latin typeface="Hammersmith One"/>
                <a:ea typeface="Hammersmith One"/>
                <a:cs typeface="Hammersmith One"/>
                <a:sym typeface="Hammersmith One"/>
              </a:rPr>
              <a:t> Spasial</a:t>
            </a:r>
            <a:endParaRPr sz="2000" b="1" dirty="0"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8B656D-C604-8CE6-E9B5-89BDDD2D4B92}"/>
              </a:ext>
            </a:extLst>
          </p:cNvPr>
          <p:cNvSpPr txBox="1"/>
          <p:nvPr/>
        </p:nvSpPr>
        <p:spPr>
          <a:xfrm>
            <a:off x="842659" y="1363224"/>
            <a:ext cx="68887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100"/>
              </a:spcAft>
            </a:pP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Menurut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Assunção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et al. (2006)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i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cluster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spasial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atau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regionalisasi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merupakan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metode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i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clustering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yang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mendefinisikan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i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cluster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yang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berdekatan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secara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spasial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dan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homogen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</p:txBody>
      </p:sp>
      <p:sp>
        <p:nvSpPr>
          <p:cNvPr id="6" name="Google Shape;806;p46">
            <a:extLst>
              <a:ext uri="{FF2B5EF4-FFF2-40B4-BE49-F238E27FC236}">
                <a16:creationId xmlns:a16="http://schemas.microsoft.com/office/drawing/2014/main" id="{812F5EC0-EFE6-6CCC-D9D2-9B98C7B7E3AB}"/>
              </a:ext>
            </a:extLst>
          </p:cNvPr>
          <p:cNvSpPr/>
          <p:nvPr/>
        </p:nvSpPr>
        <p:spPr>
          <a:xfrm>
            <a:off x="463509" y="2337763"/>
            <a:ext cx="1372116" cy="3015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823;p46">
            <a:extLst>
              <a:ext uri="{FF2B5EF4-FFF2-40B4-BE49-F238E27FC236}">
                <a16:creationId xmlns:a16="http://schemas.microsoft.com/office/drawing/2014/main" id="{61138421-CE0F-F094-CBCF-808B5ED3DD8E}"/>
              </a:ext>
            </a:extLst>
          </p:cNvPr>
          <p:cNvSpPr txBox="1"/>
          <p:nvPr/>
        </p:nvSpPr>
        <p:spPr>
          <a:xfrm>
            <a:off x="696336" y="2310459"/>
            <a:ext cx="1077867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2000" b="1" dirty="0">
                <a:latin typeface="Hammersmith One"/>
                <a:ea typeface="Hammersmith One"/>
                <a:cs typeface="Hammersmith One"/>
                <a:sym typeface="Hammersmith One"/>
              </a:rPr>
              <a:t>SKATER</a:t>
            </a:r>
            <a:endParaRPr sz="2000" b="1" dirty="0"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D842F5-87BC-3AA4-5729-B4A786808FA9}"/>
              </a:ext>
            </a:extLst>
          </p:cNvPr>
          <p:cNvSpPr txBox="1"/>
          <p:nvPr/>
        </p:nvSpPr>
        <p:spPr>
          <a:xfrm>
            <a:off x="856305" y="2748463"/>
            <a:ext cx="69433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100"/>
              </a:spcAft>
            </a:pPr>
            <a:r>
              <a:rPr lang="en-US" b="1" i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Spatial ‘</a:t>
            </a:r>
            <a:r>
              <a:rPr lang="en-US" b="1" i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K’luster</a:t>
            </a:r>
            <a:r>
              <a:rPr lang="en-US" b="1" i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Analysis by Tree Edge Removal 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(SKATER)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adalah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algoritma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yang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digunakan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untuk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membentuk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i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cluster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yang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dibatasi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secara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spasial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dengan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menggunakan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grafik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konektivitas</a:t>
            </a:r>
            <a:r>
              <a:rPr lang="en-US" b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yang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dibangun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dari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i="1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Minimum Spanning Tree 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(MST) (</a:t>
            </a:r>
            <a:r>
              <a:rPr lang="en-US" dirty="0" err="1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Assunção</a:t>
            </a:r>
            <a:r>
              <a:rPr lang="en-US" dirty="0">
                <a:solidFill>
                  <a:srgbClr val="0F0F0F"/>
                </a:solidFill>
                <a:latin typeface="Lato"/>
                <a:ea typeface="Lato"/>
                <a:cs typeface="Lato"/>
                <a:sym typeface="Lato"/>
              </a:rPr>
              <a:t> et al., 2006).</a:t>
            </a:r>
          </a:p>
        </p:txBody>
      </p:sp>
    </p:spTree>
    <p:extLst>
      <p:ext uri="{BB962C8B-B14F-4D97-AF65-F5344CB8AC3E}">
        <p14:creationId xmlns:p14="http://schemas.microsoft.com/office/powerpoint/2010/main" val="807246538"/>
      </p:ext>
    </p:extLst>
  </p:cSld>
  <p:clrMapOvr>
    <a:masterClrMapping/>
  </p:clrMapOvr>
</p:sld>
</file>

<file path=ppt/theme/theme1.xml><?xml version="1.0" encoding="utf-8"?>
<a:theme xmlns:a="http://schemas.openxmlformats.org/drawingml/2006/main" name="Electricity Supplier Business Plan by Slidesgo">
  <a:themeElements>
    <a:clrScheme name="Simple Light">
      <a:dk1>
        <a:srgbClr val="000000"/>
      </a:dk1>
      <a:lt1>
        <a:srgbClr val="FFECD6"/>
      </a:lt1>
      <a:dk2>
        <a:srgbClr val="FFFFFF"/>
      </a:dk2>
      <a:lt2>
        <a:srgbClr val="E5744C"/>
      </a:lt2>
      <a:accent1>
        <a:srgbClr val="98E5CB"/>
      </a:accent1>
      <a:accent2>
        <a:srgbClr val="F4DF4A"/>
      </a:accent2>
      <a:accent3>
        <a:srgbClr val="B1DEFD"/>
      </a:accent3>
      <a:accent4>
        <a:srgbClr val="FFFFFF"/>
      </a:accent4>
      <a:accent5>
        <a:srgbClr val="FFFFFF"/>
      </a:accent5>
      <a:accent6>
        <a:srgbClr val="000000"/>
      </a:accent6>
      <a:hlink>
        <a:srgbClr val="1B1A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1083</Words>
  <Application>Microsoft Office PowerPoint</Application>
  <PresentationFormat>On-screen Show (16:9)</PresentationFormat>
  <Paragraphs>263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Humnst777 BlkCn BT</vt:lpstr>
      <vt:lpstr>Roboto Condensed Light</vt:lpstr>
      <vt:lpstr>Josefin Sans</vt:lpstr>
      <vt:lpstr>Montserrat Black</vt:lpstr>
      <vt:lpstr>Lato</vt:lpstr>
      <vt:lpstr>Wingdings</vt:lpstr>
      <vt:lpstr>Arial</vt:lpstr>
      <vt:lpstr>Cambria Math</vt:lpstr>
      <vt:lpstr>Hammersmith One</vt:lpstr>
      <vt:lpstr>Electricity Supplier Business Plan by Slidesgo</vt:lpstr>
      <vt:lpstr>ANALISIS CLUSTER SPASIAL MENGGUNAKAN METODE SKATER PADA DATA POTENSI DESA BERDASARKAN PELAYANAN DASAR DI KABUPATEN BREBES</vt:lpstr>
      <vt:lpstr>01</vt:lpstr>
      <vt:lpstr>Latar Belakang</vt:lpstr>
      <vt:lpstr>Rumusan Masalah</vt:lpstr>
      <vt:lpstr>02</vt:lpstr>
      <vt:lpstr>Tinjauan Pustaka</vt:lpstr>
      <vt:lpstr>Landasan Teori</vt:lpstr>
      <vt:lpstr>Landasan Teori</vt:lpstr>
      <vt:lpstr>Landasan Teori</vt:lpstr>
      <vt:lpstr>Landasan Teori</vt:lpstr>
      <vt:lpstr>03</vt:lpstr>
      <vt:lpstr>Desain Penelitian</vt:lpstr>
      <vt:lpstr>04</vt:lpstr>
      <vt:lpstr>Uji Efek Spasial Pelayanan Pendidikan</vt:lpstr>
      <vt:lpstr>Uji Efek Spasial Pelayanan Kesehatan</vt:lpstr>
      <vt:lpstr>Analisis MANOVA</vt:lpstr>
      <vt:lpstr>SKATER Pelayanan Pendidikan</vt:lpstr>
      <vt:lpstr>SKATER Pelayanan Kesehatan</vt:lpstr>
      <vt:lpstr>Pelayanan Pendidikan</vt:lpstr>
      <vt:lpstr>Pelayanan Kesehatan</vt:lpstr>
      <vt:lpstr>05</vt:lpstr>
      <vt:lpstr>Kesimpulan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CLUSTER SPASIAL MENGGUNAKAN METODE SKATER PADA DATA POTENSI DESA BERDASARKAN PELAYANAN DASAR DI KABUPATEN BREBES</dc:title>
  <cp:lastModifiedBy>SALMA FIRDAUSI SETIAWAN</cp:lastModifiedBy>
  <cp:revision>88</cp:revision>
  <dcterms:modified xsi:type="dcterms:W3CDTF">2024-03-19T01:21:51Z</dcterms:modified>
</cp:coreProperties>
</file>