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922"/>
    <a:srgbClr val="004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p:scale>
          <a:sx n="82" d="100"/>
          <a:sy n="82" d="100"/>
        </p:scale>
        <p:origin x="25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0474" y="1122363"/>
            <a:ext cx="7385538" cy="2387600"/>
          </a:xfrm>
        </p:spPr>
        <p:txBody>
          <a:bodyPr anchor="b">
            <a:normAutofit/>
          </a:bodyPr>
          <a:lstStyle>
            <a:lvl1pPr algn="ctr">
              <a:defRPr sz="6000">
                <a:solidFill>
                  <a:srgbClr val="F15922"/>
                </a:solidFill>
              </a:defRPr>
            </a:lvl1pPr>
          </a:lstStyle>
          <a:p>
            <a:r>
              <a:rPr lang="fr-FR" smtClean="0"/>
              <a:t>Modifiez le style du titre</a:t>
            </a:r>
            <a:endParaRPr lang="en-US"/>
          </a:p>
        </p:txBody>
      </p:sp>
      <p:sp>
        <p:nvSpPr>
          <p:cNvPr id="3" name="Subtitle 2"/>
          <p:cNvSpPr>
            <a:spLocks noGrp="1"/>
          </p:cNvSpPr>
          <p:nvPr>
            <p:ph type="subTitle" idx="1"/>
          </p:nvPr>
        </p:nvSpPr>
        <p:spPr>
          <a:xfrm>
            <a:off x="4670474" y="3602038"/>
            <a:ext cx="7385538"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276D79ED-3FA7-4EF8-964B-EB8BCFAB02F8}" type="datetimeFigureOut">
              <a:rPr lang="en-US" smtClean="0"/>
              <a:pPr/>
              <a:t>6/1/2021</a:t>
            </a:fld>
            <a:endParaRPr lang="en-US"/>
          </a:p>
        </p:txBody>
      </p:sp>
      <p:sp>
        <p:nvSpPr>
          <p:cNvPr id="5" name="Footer Placeholder 4"/>
          <p:cNvSpPr>
            <a:spLocks noGrp="1"/>
          </p:cNvSpPr>
          <p:nvPr>
            <p:ph type="ftr" sz="quarter" idx="11"/>
          </p:nvPr>
        </p:nvSpPr>
        <p:spPr>
          <a:xfrm>
            <a:off x="4389706" y="6356348"/>
            <a:ext cx="4114800"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9312812" y="6356349"/>
            <a:ext cx="2743200" cy="365125"/>
          </a:xfrm>
        </p:spPr>
        <p:txBody>
          <a:bodyPr/>
          <a:lstStyle>
            <a:lvl1pPr>
              <a:defRPr>
                <a:solidFill>
                  <a:schemeClr val="tx1"/>
                </a:solidFill>
              </a:defRPr>
            </a:lvl1pPr>
          </a:lstStyle>
          <a:p>
            <a:fld id="{C6F12CB2-7F2C-47B9-AE70-22A94B49F233}" type="slidenum">
              <a:rPr lang="en-US" smtClean="0"/>
              <a:pPr/>
              <a:t>‹N°›</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fr-FR" smtClean="0"/>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76D79ED-3FA7-4EF8-964B-EB8BCFAB02F8}"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76D79ED-3FA7-4EF8-964B-EB8BCFAB02F8}"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fr-FR" smtClean="0"/>
              <a:t>Modifiez le style du titre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76D79ED-3FA7-4EF8-964B-EB8BCFAB02F8}"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76D79ED-3FA7-4EF8-964B-EB8BCFAB02F8}" type="datetimeFigureOut">
              <a:rPr lang="en-US" smtClean="0"/>
              <a:pPr/>
              <a:t>6/1/2021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C6F12CB2-7F2C-47B9-AE70-22A94B49F233}" type="slidenum">
              <a:rPr lang="en-US" smtClean="0"/>
              <a:pPr/>
              <a:t>‹N°›</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F1592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6302" y="1562201"/>
            <a:ext cx="7385538" cy="2387600"/>
          </a:xfrm>
        </p:spPr>
        <p:txBody>
          <a:bodyPr/>
          <a:lstStyle/>
          <a:p>
            <a:r>
              <a:rPr lang="en-US" dirty="0" smtClean="0"/>
              <a:t>RDBMS</a:t>
            </a:r>
            <a:endParaRPr lang="en-US" dirty="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257" y="1018571"/>
            <a:ext cx="11303643" cy="5301205"/>
          </a:xfrm>
        </p:spPr>
        <p:txBody>
          <a:bodyPr>
            <a:normAutofit/>
          </a:bodyPr>
          <a:lstStyle/>
          <a:p>
            <a:pPr marL="0" indent="0">
              <a:buNone/>
            </a:pPr>
            <a:r>
              <a:rPr lang="en-US" sz="3200" b="1" dirty="0" smtClean="0">
                <a:solidFill>
                  <a:srgbClr val="F15922"/>
                </a:solidFill>
                <a:latin typeface="Arabic Typesetting" panose="03020402040406030203" pitchFamily="66" charset="-78"/>
                <a:cs typeface="Arabic Typesetting" panose="03020402040406030203" pitchFamily="66" charset="-78"/>
              </a:rPr>
              <a:t>MySQL </a:t>
            </a:r>
            <a:r>
              <a:rPr lang="en-US" sz="3200" b="1" dirty="0" err="1" smtClean="0">
                <a:solidFill>
                  <a:srgbClr val="F15922"/>
                </a:solidFill>
                <a:latin typeface="Arabic Typesetting" panose="03020402040406030203" pitchFamily="66" charset="-78"/>
                <a:cs typeface="Arabic Typesetting" panose="03020402040406030203" pitchFamily="66" charset="-78"/>
              </a:rPr>
              <a:t>vs</a:t>
            </a:r>
            <a:r>
              <a:rPr lang="en-US" sz="3200" b="1" dirty="0" smtClean="0">
                <a:solidFill>
                  <a:srgbClr val="F15922"/>
                </a:solidFill>
                <a:latin typeface="Arabic Typesetting" panose="03020402040406030203" pitchFamily="66" charset="-78"/>
                <a:cs typeface="Arabic Typesetting" panose="03020402040406030203" pitchFamily="66" charset="-78"/>
              </a:rPr>
              <a:t> </a:t>
            </a:r>
            <a:r>
              <a:rPr lang="en-US" sz="3200" b="1" dirty="0" err="1" smtClean="0">
                <a:solidFill>
                  <a:srgbClr val="F15922"/>
                </a:solidFill>
                <a:latin typeface="Arabic Typesetting" panose="03020402040406030203" pitchFamily="66" charset="-78"/>
                <a:cs typeface="Arabic Typesetting" panose="03020402040406030203" pitchFamily="66" charset="-78"/>
              </a:rPr>
              <a:t>PostgreSQL</a:t>
            </a:r>
            <a:r>
              <a:rPr lang="en-US" sz="3200" b="1" dirty="0" smtClean="0">
                <a:solidFill>
                  <a:srgbClr val="F15922"/>
                </a:solidFill>
                <a:latin typeface="Arabic Typesetting" panose="03020402040406030203" pitchFamily="66" charset="-78"/>
                <a:cs typeface="Arabic Typesetting" panose="03020402040406030203" pitchFamily="66" charset="-78"/>
              </a:rPr>
              <a:t> </a:t>
            </a:r>
            <a:r>
              <a:rPr lang="en-US" sz="3200" b="1" dirty="0" err="1" smtClean="0">
                <a:solidFill>
                  <a:srgbClr val="F15922"/>
                </a:solidFill>
                <a:latin typeface="Arabic Typesetting" panose="03020402040406030203" pitchFamily="66" charset="-78"/>
                <a:cs typeface="Arabic Typesetting" panose="03020402040406030203" pitchFamily="66" charset="-78"/>
              </a:rPr>
              <a:t>vs</a:t>
            </a:r>
            <a:r>
              <a:rPr lang="en-US" sz="3200" b="1" dirty="0" smtClean="0">
                <a:solidFill>
                  <a:srgbClr val="F15922"/>
                </a:solidFill>
                <a:latin typeface="Arabic Typesetting" panose="03020402040406030203" pitchFamily="66" charset="-78"/>
                <a:cs typeface="Arabic Typesetting" panose="03020402040406030203" pitchFamily="66" charset="-78"/>
              </a:rPr>
              <a:t> SQL Server</a:t>
            </a:r>
          </a:p>
          <a:p>
            <a:pPr marL="0" indent="0">
              <a:buNone/>
            </a:pPr>
            <a:r>
              <a:rPr lang="en-US" sz="3200" b="1" dirty="0" smtClean="0">
                <a:latin typeface="Arabic Typesetting" panose="03020402040406030203" pitchFamily="66" charset="-78"/>
                <a:cs typeface="Arabic Typesetting" panose="03020402040406030203" pitchFamily="66" charset="-78"/>
              </a:rPr>
              <a:t>MySQL</a:t>
            </a:r>
            <a:r>
              <a:rPr lang="en-US" sz="3200" dirty="0">
                <a:latin typeface="Arabic Typesetting" panose="03020402040406030203" pitchFamily="66" charset="-78"/>
                <a:cs typeface="Arabic Typesetting" panose="03020402040406030203" pitchFamily="66" charset="-78"/>
              </a:rPr>
              <a:t> is the most popular amongst the relational databases and is a widely used one too. Offers a fully-managed database service for Google Cloud platform and is a scalable database with high availability and security at no extra cost. </a:t>
            </a:r>
            <a:r>
              <a:rPr lang="en-US" sz="3200" b="1" dirty="0" err="1">
                <a:latin typeface="Arabic Typesetting" panose="03020402040406030203" pitchFamily="66" charset="-78"/>
                <a:cs typeface="Arabic Typesetting" panose="03020402040406030203" pitchFamily="66" charset="-78"/>
              </a:rPr>
              <a:t>PostgreSQL</a:t>
            </a:r>
            <a:r>
              <a:rPr lang="en-US" sz="3200" dirty="0">
                <a:latin typeface="Arabic Typesetting" panose="03020402040406030203" pitchFamily="66" charset="-78"/>
                <a:cs typeface="Arabic Typesetting" panose="03020402040406030203" pitchFamily="66" charset="-78"/>
              </a:rPr>
              <a:t> is a fully managed and scalable relational database with high availability and security built in at no additional charge. It is a fully managed database service for the Google Cloud Platform. Is better in query optimization and query execution as compared to MySQL. </a:t>
            </a:r>
            <a:r>
              <a:rPr lang="en-US" sz="3200" dirty="0" err="1">
                <a:latin typeface="Arabic Typesetting" panose="03020402040406030203" pitchFamily="66" charset="-78"/>
                <a:cs typeface="Arabic Typesetting" panose="03020402040406030203" pitchFamily="66" charset="-78"/>
              </a:rPr>
              <a:t>Postgres</a:t>
            </a:r>
            <a:r>
              <a:rPr lang="en-US" sz="3200" dirty="0">
                <a:latin typeface="Arabic Typesetting" panose="03020402040406030203" pitchFamily="66" charset="-78"/>
                <a:cs typeface="Arabic Typesetting" panose="03020402040406030203" pitchFamily="66" charset="-78"/>
              </a:rPr>
              <a:t> has a storage engine which is suitable for </a:t>
            </a:r>
            <a:r>
              <a:rPr lang="en-US" sz="3200" dirty="0" smtClean="0">
                <a:latin typeface="Arabic Typesetting" panose="03020402040406030203" pitchFamily="66" charset="-78"/>
                <a:cs typeface="Arabic Typesetting" panose="03020402040406030203" pitchFamily="66" charset="-78"/>
              </a:rPr>
              <a:t>INSERT and </a:t>
            </a:r>
            <a:r>
              <a:rPr lang="en-US" sz="3200" dirty="0">
                <a:latin typeface="Arabic Typesetting" panose="03020402040406030203" pitchFamily="66" charset="-78"/>
                <a:cs typeface="Arabic Typesetting" panose="03020402040406030203" pitchFamily="66" charset="-78"/>
              </a:rPr>
              <a:t>complex search applications such as data mining. </a:t>
            </a:r>
            <a:r>
              <a:rPr lang="en-US" sz="3200" b="1" dirty="0">
                <a:latin typeface="Arabic Typesetting" panose="03020402040406030203" pitchFamily="66" charset="-78"/>
                <a:cs typeface="Arabic Typesetting" panose="03020402040406030203" pitchFamily="66" charset="-78"/>
              </a:rPr>
              <a:t>Microsoft SQL Server</a:t>
            </a:r>
            <a:r>
              <a:rPr lang="en-US" sz="3200" dirty="0">
                <a:latin typeface="Arabic Typesetting" panose="03020402040406030203" pitchFamily="66" charset="-78"/>
                <a:cs typeface="Arabic Typesetting" panose="03020402040406030203" pitchFamily="66" charset="-78"/>
              </a:rPr>
              <a:t> developed by Microsoft has multiple editions with different feature sets and user profiles. It has some fantastic features like SQL server on Linux, </a:t>
            </a:r>
            <a:r>
              <a:rPr lang="en-US" sz="3200" dirty="0" err="1">
                <a:latin typeface="Arabic Typesetting" panose="03020402040406030203" pitchFamily="66" charset="-78"/>
                <a:cs typeface="Arabic Typesetting" panose="03020402040406030203" pitchFamily="66" charset="-78"/>
              </a:rPr>
              <a:t>resumable</a:t>
            </a:r>
            <a:r>
              <a:rPr lang="en-US" sz="3200" dirty="0">
                <a:latin typeface="Arabic Typesetting" panose="03020402040406030203" pitchFamily="66" charset="-78"/>
                <a:cs typeface="Arabic Typesetting" panose="03020402040406030203" pitchFamily="66" charset="-78"/>
              </a:rPr>
              <a:t> online index build, machine learning services, query processing improvements, and much more.</a:t>
            </a:r>
            <a:endParaRPr lang="en-US" sz="3200" dirty="0">
              <a:solidFill>
                <a:schemeClr val="tx1">
                  <a:lumMod val="85000"/>
                  <a:lumOff val="15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54496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6302" y="1562201"/>
            <a:ext cx="7385538" cy="2387600"/>
          </a:xfrm>
        </p:spPr>
        <p:txBody>
          <a:bodyPr/>
          <a:lstStyle/>
          <a:p>
            <a:r>
              <a:rPr lang="en-US" dirty="0" smtClean="0"/>
              <a:t>MySQL</a:t>
            </a:r>
            <a:endParaRPr lang="en-US" dirty="0"/>
          </a:p>
        </p:txBody>
      </p:sp>
    </p:spTree>
    <p:extLst>
      <p:ext uri="{BB962C8B-B14F-4D97-AF65-F5344CB8AC3E}">
        <p14:creationId xmlns:p14="http://schemas.microsoft.com/office/powerpoint/2010/main" val="4029704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245" y="1477094"/>
            <a:ext cx="10515600" cy="4387352"/>
          </a:xfrm>
        </p:spPr>
        <p:txBody>
          <a:bodyPr>
            <a:normAutofit/>
          </a:bodyPr>
          <a:lstStyle/>
          <a:p>
            <a:r>
              <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rPr>
              <a:t>MySQL is a relational database management system based on </a:t>
            </a:r>
            <a:r>
              <a:rPr lang="en-US" sz="3600" b="1" dirty="0">
                <a:solidFill>
                  <a:schemeClr val="tx1">
                    <a:lumMod val="85000"/>
                    <a:lumOff val="15000"/>
                  </a:schemeClr>
                </a:solidFill>
                <a:latin typeface="Arabic Typesetting" panose="03020402040406030203" pitchFamily="66" charset="-78"/>
                <a:cs typeface="Arabic Typesetting" panose="03020402040406030203" pitchFamily="66" charset="-78"/>
              </a:rPr>
              <a:t>SQL</a:t>
            </a:r>
            <a:r>
              <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rPr>
              <a:t> – </a:t>
            </a:r>
            <a:r>
              <a:rPr lang="en-US" sz="3600" b="1" dirty="0">
                <a:solidFill>
                  <a:schemeClr val="tx1">
                    <a:lumMod val="85000"/>
                    <a:lumOff val="15000"/>
                  </a:schemeClr>
                </a:solidFill>
                <a:latin typeface="Arabic Typesetting" panose="03020402040406030203" pitchFamily="66" charset="-78"/>
                <a:cs typeface="Arabic Typesetting" panose="03020402040406030203" pitchFamily="66" charset="-78"/>
              </a:rPr>
              <a:t>S</a:t>
            </a:r>
            <a:r>
              <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rPr>
              <a:t>tructured </a:t>
            </a:r>
            <a:r>
              <a:rPr lang="en-US" sz="3600" b="1" dirty="0">
                <a:solidFill>
                  <a:schemeClr val="tx1">
                    <a:lumMod val="85000"/>
                    <a:lumOff val="15000"/>
                  </a:schemeClr>
                </a:solidFill>
                <a:latin typeface="Arabic Typesetting" panose="03020402040406030203" pitchFamily="66" charset="-78"/>
                <a:cs typeface="Arabic Typesetting" panose="03020402040406030203" pitchFamily="66" charset="-78"/>
              </a:rPr>
              <a:t>Q</a:t>
            </a:r>
            <a:r>
              <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rPr>
              <a:t>uery </a:t>
            </a:r>
            <a:r>
              <a:rPr lang="en-US" sz="3600" b="1" dirty="0">
                <a:solidFill>
                  <a:schemeClr val="tx1">
                    <a:lumMod val="85000"/>
                    <a:lumOff val="15000"/>
                  </a:schemeClr>
                </a:solidFill>
                <a:latin typeface="Arabic Typesetting" panose="03020402040406030203" pitchFamily="66" charset="-78"/>
                <a:cs typeface="Arabic Typesetting" panose="03020402040406030203" pitchFamily="66" charset="-78"/>
              </a:rPr>
              <a:t>L</a:t>
            </a:r>
            <a:r>
              <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rPr>
              <a:t>anguage. The application is used for a wide range of purposes, including data warehousing, e-commerce, and logging applications.</a:t>
            </a:r>
          </a:p>
          <a:p>
            <a:r>
              <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rPr>
              <a:t>The most common use for </a:t>
            </a:r>
            <a:r>
              <a:rPr lang="en-US" sz="3600" dirty="0" err="1">
                <a:solidFill>
                  <a:schemeClr val="tx1">
                    <a:lumMod val="85000"/>
                    <a:lumOff val="15000"/>
                  </a:schemeClr>
                </a:solidFill>
                <a:latin typeface="Arabic Typesetting" panose="03020402040406030203" pitchFamily="66" charset="-78"/>
                <a:cs typeface="Arabic Typesetting" panose="03020402040406030203" pitchFamily="66" charset="-78"/>
              </a:rPr>
              <a:t>mySQL</a:t>
            </a:r>
            <a:r>
              <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rPr>
              <a:t> however, is for the purpose of a web database. It can be used to store anything from a single record of information to an entire inventory of available products for an online store.</a:t>
            </a:r>
          </a:p>
          <a:p>
            <a:endPar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257" y="1018571"/>
            <a:ext cx="11303643" cy="5301205"/>
          </a:xfrm>
        </p:spPr>
        <p:txBody>
          <a:bodyPr>
            <a:normAutofit fontScale="47500" lnSpcReduction="20000"/>
          </a:bodyPr>
          <a:lstStyle/>
          <a:p>
            <a:pPr marL="0" indent="0">
              <a:buNone/>
            </a:pPr>
            <a:endParaRPr lang="fr-FR" sz="5900" b="1" dirty="0" smtClean="0">
              <a:solidFill>
                <a:srgbClr val="F15922"/>
              </a:solidFill>
              <a:latin typeface="+mj-lt"/>
              <a:ea typeface="+mj-ea"/>
              <a:cs typeface="+mj-cs"/>
            </a:endParaRPr>
          </a:p>
          <a:p>
            <a:pPr marL="0" indent="0">
              <a:buNone/>
            </a:pPr>
            <a:r>
              <a:rPr lang="fr-FR" sz="5900" b="1" dirty="0" smtClean="0">
                <a:solidFill>
                  <a:srgbClr val="F15922"/>
                </a:solidFill>
                <a:latin typeface="+mj-lt"/>
                <a:ea typeface="+mj-ea"/>
                <a:cs typeface="+mj-cs"/>
              </a:rPr>
              <a:t>key </a:t>
            </a:r>
            <a:r>
              <a:rPr lang="fr-FR" sz="5900" b="1" dirty="0" err="1">
                <a:solidFill>
                  <a:srgbClr val="F15922"/>
                </a:solidFill>
                <a:latin typeface="+mj-lt"/>
                <a:ea typeface="+mj-ea"/>
                <a:cs typeface="+mj-cs"/>
              </a:rPr>
              <a:t>Features</a:t>
            </a:r>
            <a:r>
              <a:rPr lang="fr-FR" sz="5900" b="1" dirty="0">
                <a:solidFill>
                  <a:srgbClr val="F15922"/>
                </a:solidFill>
                <a:latin typeface="+mj-lt"/>
                <a:ea typeface="+mj-ea"/>
                <a:cs typeface="+mj-cs"/>
              </a:rPr>
              <a:t> of </a:t>
            </a:r>
            <a:r>
              <a:rPr lang="fr-FR" sz="5900" b="1" dirty="0" smtClean="0">
                <a:solidFill>
                  <a:srgbClr val="F15922"/>
                </a:solidFill>
                <a:latin typeface="+mj-lt"/>
                <a:ea typeface="+mj-ea"/>
                <a:cs typeface="+mj-cs"/>
              </a:rPr>
              <a:t>MySQL</a:t>
            </a:r>
          </a:p>
          <a:p>
            <a:pPr marL="0" indent="0">
              <a:buNone/>
            </a:pPr>
            <a:endParaRPr lang="fr-FR" sz="3200" b="1" dirty="0" smtClean="0">
              <a:solidFill>
                <a:srgbClr val="F15922"/>
              </a:solidFill>
              <a:latin typeface="+mj-lt"/>
              <a:ea typeface="+mj-ea"/>
              <a:cs typeface="+mj-cs"/>
            </a:endParaRPr>
          </a:p>
          <a:p>
            <a:r>
              <a:rPr lang="en-US" sz="5800" dirty="0">
                <a:solidFill>
                  <a:schemeClr val="tx1">
                    <a:lumMod val="85000"/>
                    <a:lumOff val="15000"/>
                  </a:schemeClr>
                </a:solidFill>
                <a:latin typeface="Arabic Typesetting" panose="03020402040406030203" pitchFamily="66" charset="-78"/>
                <a:cs typeface="Arabic Typesetting" panose="03020402040406030203" pitchFamily="66" charset="-78"/>
              </a:rPr>
              <a:t>Ease of Management – It is pretty easy to download and use the software.</a:t>
            </a:r>
          </a:p>
          <a:p>
            <a:r>
              <a:rPr lang="en-US" sz="5800" dirty="0">
                <a:solidFill>
                  <a:schemeClr val="tx1">
                    <a:lumMod val="85000"/>
                    <a:lumOff val="15000"/>
                  </a:schemeClr>
                </a:solidFill>
                <a:latin typeface="Arabic Typesetting" panose="03020402040406030203" pitchFamily="66" charset="-78"/>
                <a:cs typeface="Arabic Typesetting" panose="03020402040406030203" pitchFamily="66" charset="-78"/>
              </a:rPr>
              <a:t>High performance – It provides you fast loading utilities with different memory cache.</a:t>
            </a:r>
          </a:p>
          <a:p>
            <a:r>
              <a:rPr lang="en-US" sz="5800" dirty="0">
                <a:solidFill>
                  <a:schemeClr val="tx1">
                    <a:lumMod val="85000"/>
                    <a:lumOff val="15000"/>
                  </a:schemeClr>
                </a:solidFill>
                <a:latin typeface="Arabic Typesetting" panose="03020402040406030203" pitchFamily="66" charset="-78"/>
                <a:cs typeface="Arabic Typesetting" panose="03020402040406030203" pitchFamily="66" charset="-78"/>
              </a:rPr>
              <a:t>Scalable – With MySQL, you can scale anytime you like. It is really easy to create data warehouses including an enormous amount of data.</a:t>
            </a:r>
          </a:p>
          <a:p>
            <a:r>
              <a:rPr lang="en-US" sz="5800" dirty="0">
                <a:solidFill>
                  <a:schemeClr val="tx1">
                    <a:lumMod val="85000"/>
                    <a:lumOff val="15000"/>
                  </a:schemeClr>
                </a:solidFill>
                <a:latin typeface="Arabic Typesetting" panose="03020402040406030203" pitchFamily="66" charset="-78"/>
                <a:cs typeface="Arabic Typesetting" panose="03020402040406030203" pitchFamily="66" charset="-78"/>
              </a:rPr>
              <a:t>Compatibility – MySQL is compatible with all modern platforms like Windows, Linux, Unix.</a:t>
            </a:r>
          </a:p>
          <a:p>
            <a:r>
              <a:rPr lang="en-US" sz="5800" dirty="0">
                <a:solidFill>
                  <a:schemeClr val="tx1">
                    <a:lumMod val="85000"/>
                    <a:lumOff val="15000"/>
                  </a:schemeClr>
                </a:solidFill>
                <a:latin typeface="Arabic Typesetting" panose="03020402040406030203" pitchFamily="66" charset="-78"/>
                <a:cs typeface="Arabic Typesetting" panose="03020402040406030203" pitchFamily="66" charset="-78"/>
              </a:rPr>
              <a:t>Performance – MySQL gives you high-performance results without losing essential functionality.</a:t>
            </a:r>
          </a:p>
          <a:p>
            <a:r>
              <a:rPr lang="en-US" sz="5800" dirty="0">
                <a:solidFill>
                  <a:schemeClr val="tx1">
                    <a:lumMod val="85000"/>
                    <a:lumOff val="15000"/>
                  </a:schemeClr>
                </a:solidFill>
                <a:latin typeface="Arabic Typesetting" panose="03020402040406030203" pitchFamily="66" charset="-78"/>
                <a:cs typeface="Arabic Typesetting" panose="03020402040406030203" pitchFamily="66" charset="-78"/>
              </a:rPr>
              <a:t>Complete Data Security – Only the authorized users can access the database. Complete security for the data.</a:t>
            </a:r>
          </a:p>
          <a:p>
            <a:r>
              <a:rPr lang="en-US" sz="5800" dirty="0">
                <a:solidFill>
                  <a:schemeClr val="tx1">
                    <a:lumMod val="85000"/>
                    <a:lumOff val="15000"/>
                  </a:schemeClr>
                </a:solidFill>
                <a:latin typeface="Arabic Typesetting" panose="03020402040406030203" pitchFamily="66" charset="-78"/>
                <a:cs typeface="Arabic Typesetting" panose="03020402040406030203" pitchFamily="66" charset="-78"/>
              </a:rPr>
              <a:t>Low Cost – It is free to use.</a:t>
            </a:r>
          </a:p>
          <a:p>
            <a:r>
              <a:rPr lang="en-US" sz="5800" dirty="0">
                <a:solidFill>
                  <a:schemeClr val="tx1">
                    <a:lumMod val="85000"/>
                    <a:lumOff val="15000"/>
                  </a:schemeClr>
                </a:solidFill>
                <a:latin typeface="Arabic Typesetting" panose="03020402040406030203" pitchFamily="66" charset="-78"/>
                <a:cs typeface="Arabic Typesetting" panose="03020402040406030203" pitchFamily="66" charset="-78"/>
              </a:rPr>
              <a:t>Memory Efficiency – MySQL has low memory leakage.</a:t>
            </a:r>
          </a:p>
          <a:p>
            <a:pPr marL="0" indent="0">
              <a:buNone/>
            </a:pPr>
            <a:endParaRPr lang="fr-FR" sz="5800" dirty="0">
              <a:solidFill>
                <a:schemeClr val="tx1">
                  <a:lumMod val="85000"/>
                  <a:lumOff val="15000"/>
                </a:schemeClr>
              </a:solidFill>
              <a:latin typeface="Arabic Typesetting" panose="03020402040406030203" pitchFamily="66" charset="-78"/>
              <a:cs typeface="Arabic Typesetting" panose="03020402040406030203" pitchFamily="66" charset="-78"/>
            </a:endParaRPr>
          </a:p>
          <a:p>
            <a:pPr marL="0" indent="0">
              <a:buNone/>
            </a:pPr>
            <a:endParaRPr lang="fr-FR" sz="3200" b="1" dirty="0">
              <a:solidFill>
                <a:srgbClr val="F15922"/>
              </a:solidFill>
              <a:latin typeface="+mj-lt"/>
              <a:ea typeface="+mj-ea"/>
              <a:cs typeface="+mj-cs"/>
            </a:endParaRPr>
          </a:p>
          <a:p>
            <a:pPr marL="0" indent="0">
              <a:buNone/>
            </a:pPr>
            <a:endPar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137047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6302" y="1562201"/>
            <a:ext cx="7385538" cy="2387600"/>
          </a:xfrm>
        </p:spPr>
        <p:txBody>
          <a:bodyPr/>
          <a:lstStyle/>
          <a:p>
            <a:r>
              <a:rPr lang="en-US" dirty="0" err="1" smtClean="0"/>
              <a:t>PostgreSQL</a:t>
            </a:r>
            <a:endParaRPr lang="en-US" dirty="0"/>
          </a:p>
        </p:txBody>
      </p:sp>
    </p:spTree>
    <p:extLst>
      <p:ext uri="{BB962C8B-B14F-4D97-AF65-F5344CB8AC3E}">
        <p14:creationId xmlns:p14="http://schemas.microsoft.com/office/powerpoint/2010/main" val="3084318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245" y="1477094"/>
            <a:ext cx="10515600" cy="4387352"/>
          </a:xfrm>
        </p:spPr>
        <p:txBody>
          <a:bodyPr>
            <a:normAutofit/>
          </a:bodyPr>
          <a:lstStyle/>
          <a:p>
            <a:r>
              <a:rPr lang="en-US" sz="3600" dirty="0" err="1">
                <a:latin typeface="Arabic Typesetting" panose="03020402040406030203" pitchFamily="66" charset="-78"/>
                <a:cs typeface="Arabic Typesetting" panose="03020402040406030203" pitchFamily="66" charset="-78"/>
              </a:rPr>
              <a:t>PostgreSQL</a:t>
            </a:r>
            <a:r>
              <a:rPr lang="en-US" sz="3600" dirty="0">
                <a:latin typeface="Arabic Typesetting" panose="03020402040406030203" pitchFamily="66" charset="-78"/>
                <a:cs typeface="Arabic Typesetting" panose="03020402040406030203" pitchFamily="66" charset="-78"/>
              </a:rPr>
              <a:t> is a powerful, open source object-relational database system that uses and extends the SQL language combined with many features that safely store and scale the most complicated data workloads.</a:t>
            </a:r>
            <a:r>
              <a:rPr lang="en-US" sz="3600" dirty="0" smtClean="0">
                <a:solidFill>
                  <a:schemeClr val="tx1">
                    <a:lumMod val="85000"/>
                    <a:lumOff val="15000"/>
                  </a:schemeClr>
                </a:solidFill>
                <a:latin typeface="Arabic Typesetting" panose="03020402040406030203" pitchFamily="66" charset="-78"/>
                <a:cs typeface="Arabic Typesetting" panose="03020402040406030203" pitchFamily="66" charset="-78"/>
              </a:rPr>
              <a:t>.</a:t>
            </a:r>
            <a:endPar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endParaRPr>
          </a:p>
          <a:p>
            <a:r>
              <a:rPr lang="en-US" sz="3600" dirty="0" err="1">
                <a:latin typeface="Arabic Typesetting" panose="03020402040406030203" pitchFamily="66" charset="-78"/>
                <a:cs typeface="Arabic Typesetting" panose="03020402040406030203" pitchFamily="66" charset="-78"/>
              </a:rPr>
              <a:t>PostgreSQL</a:t>
            </a:r>
            <a:r>
              <a:rPr lang="en-US" sz="3600" dirty="0">
                <a:latin typeface="Arabic Typesetting" panose="03020402040406030203" pitchFamily="66" charset="-78"/>
                <a:cs typeface="Arabic Typesetting" panose="03020402040406030203" pitchFamily="66" charset="-78"/>
              </a:rPr>
              <a:t> has earned a strong reputation for its proven architecture, reliability, data integrity, robust feature set, extensibility, and the dedication of the open source community behind the software to consistently deliver </a:t>
            </a:r>
            <a:r>
              <a:rPr lang="en-US" sz="3600" dirty="0" err="1">
                <a:latin typeface="Arabic Typesetting" panose="03020402040406030203" pitchFamily="66" charset="-78"/>
                <a:cs typeface="Arabic Typesetting" panose="03020402040406030203" pitchFamily="66" charset="-78"/>
              </a:rPr>
              <a:t>performant</a:t>
            </a:r>
            <a:r>
              <a:rPr lang="en-US" sz="3600" dirty="0">
                <a:latin typeface="Arabic Typesetting" panose="03020402040406030203" pitchFamily="66" charset="-78"/>
                <a:cs typeface="Arabic Typesetting" panose="03020402040406030203" pitchFamily="66" charset="-78"/>
              </a:rPr>
              <a:t> and innovative solutions</a:t>
            </a:r>
            <a:endPar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076397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257" y="1018571"/>
            <a:ext cx="11303643" cy="5301205"/>
          </a:xfrm>
        </p:spPr>
        <p:txBody>
          <a:bodyPr>
            <a:normAutofit fontScale="92500" lnSpcReduction="10000"/>
          </a:bodyPr>
          <a:lstStyle/>
          <a:p>
            <a:pPr marL="0" indent="0">
              <a:buNone/>
            </a:pPr>
            <a:r>
              <a:rPr lang="en-US" sz="3600" dirty="0">
                <a:latin typeface="Arabic Typesetting" panose="03020402040406030203" pitchFamily="66" charset="-78"/>
                <a:cs typeface="Arabic Typesetting" panose="03020402040406030203" pitchFamily="66" charset="-78"/>
              </a:rPr>
              <a:t>The following are the common use cases of </a:t>
            </a:r>
            <a:r>
              <a:rPr lang="en-US" sz="3600" dirty="0" err="1">
                <a:latin typeface="Arabic Typesetting" panose="03020402040406030203" pitchFamily="66" charset="-78"/>
                <a:cs typeface="Arabic Typesetting" panose="03020402040406030203" pitchFamily="66" charset="-78"/>
              </a:rPr>
              <a:t>PostgreSQL</a:t>
            </a:r>
            <a:r>
              <a:rPr lang="en-US" sz="3600" dirty="0">
                <a:latin typeface="Arabic Typesetting" panose="03020402040406030203" pitchFamily="66" charset="-78"/>
                <a:cs typeface="Arabic Typesetting" panose="03020402040406030203" pitchFamily="66" charset="-78"/>
              </a:rPr>
              <a:t>.</a:t>
            </a:r>
          </a:p>
          <a:p>
            <a:r>
              <a:rPr lang="en-US" sz="3600" dirty="0" smtClean="0">
                <a:solidFill>
                  <a:srgbClr val="F15922"/>
                </a:solidFill>
                <a:latin typeface="Arabic Typesetting" panose="03020402040406030203" pitchFamily="66" charset="-78"/>
                <a:cs typeface="Arabic Typesetting" panose="03020402040406030203" pitchFamily="66" charset="-78"/>
              </a:rPr>
              <a:t> </a:t>
            </a:r>
            <a:r>
              <a:rPr lang="en-US" sz="3600" dirty="0">
                <a:solidFill>
                  <a:srgbClr val="F15922"/>
                </a:solidFill>
                <a:latin typeface="Arabic Typesetting" panose="03020402040406030203" pitchFamily="66" charset="-78"/>
                <a:cs typeface="Arabic Typesetting" panose="03020402040406030203" pitchFamily="66" charset="-78"/>
              </a:rPr>
              <a:t>A robust database in the LAPP stack</a:t>
            </a:r>
          </a:p>
          <a:p>
            <a:pPr marL="0" indent="0">
              <a:buNone/>
            </a:pPr>
            <a:r>
              <a:rPr lang="en-US" sz="3600" dirty="0">
                <a:latin typeface="Arabic Typesetting" panose="03020402040406030203" pitchFamily="66" charset="-78"/>
                <a:cs typeface="Arabic Typesetting" panose="03020402040406030203" pitchFamily="66" charset="-78"/>
              </a:rPr>
              <a:t>LAPP stands for </a:t>
            </a:r>
            <a:r>
              <a:rPr lang="en-US" sz="3600" b="1" dirty="0">
                <a:latin typeface="Arabic Typesetting" panose="03020402040406030203" pitchFamily="66" charset="-78"/>
                <a:cs typeface="Arabic Typesetting" panose="03020402040406030203" pitchFamily="66" charset="-78"/>
              </a:rPr>
              <a:t>L</a:t>
            </a:r>
            <a:r>
              <a:rPr lang="en-US" sz="3600" dirty="0">
                <a:latin typeface="Arabic Typesetting" panose="03020402040406030203" pitchFamily="66" charset="-78"/>
                <a:cs typeface="Arabic Typesetting" panose="03020402040406030203" pitchFamily="66" charset="-78"/>
              </a:rPr>
              <a:t>inux, </a:t>
            </a:r>
            <a:r>
              <a:rPr lang="en-US" sz="3600" b="1" dirty="0">
                <a:latin typeface="Arabic Typesetting" panose="03020402040406030203" pitchFamily="66" charset="-78"/>
                <a:cs typeface="Arabic Typesetting" panose="03020402040406030203" pitchFamily="66" charset="-78"/>
              </a:rPr>
              <a:t>A</a:t>
            </a:r>
            <a:r>
              <a:rPr lang="en-US" sz="3600" dirty="0">
                <a:latin typeface="Arabic Typesetting" panose="03020402040406030203" pitchFamily="66" charset="-78"/>
                <a:cs typeface="Arabic Typesetting" panose="03020402040406030203" pitchFamily="66" charset="-78"/>
              </a:rPr>
              <a:t>pache, </a:t>
            </a:r>
            <a:r>
              <a:rPr lang="en-US" sz="3600" b="1" dirty="0" err="1">
                <a:latin typeface="Arabic Typesetting" panose="03020402040406030203" pitchFamily="66" charset="-78"/>
                <a:cs typeface="Arabic Typesetting" panose="03020402040406030203" pitchFamily="66" charset="-78"/>
              </a:rPr>
              <a:t>P</a:t>
            </a:r>
            <a:r>
              <a:rPr lang="en-US" sz="3600" dirty="0" err="1">
                <a:latin typeface="Arabic Typesetting" panose="03020402040406030203" pitchFamily="66" charset="-78"/>
                <a:cs typeface="Arabic Typesetting" panose="03020402040406030203" pitchFamily="66" charset="-78"/>
              </a:rPr>
              <a:t>ostgreSQL</a:t>
            </a:r>
            <a:r>
              <a:rPr lang="en-US" sz="3600" dirty="0">
                <a:latin typeface="Arabic Typesetting" panose="03020402040406030203" pitchFamily="66" charset="-78"/>
                <a:cs typeface="Arabic Typesetting" panose="03020402040406030203" pitchFamily="66" charset="-78"/>
              </a:rPr>
              <a:t>, and </a:t>
            </a:r>
            <a:r>
              <a:rPr lang="en-US" sz="3600" b="1" dirty="0">
                <a:latin typeface="Arabic Typesetting" panose="03020402040406030203" pitchFamily="66" charset="-78"/>
                <a:cs typeface="Arabic Typesetting" panose="03020402040406030203" pitchFamily="66" charset="-78"/>
              </a:rPr>
              <a:t>P</a:t>
            </a:r>
            <a:r>
              <a:rPr lang="en-US" sz="3600" dirty="0">
                <a:latin typeface="Arabic Typesetting" panose="03020402040406030203" pitchFamily="66" charset="-78"/>
                <a:cs typeface="Arabic Typesetting" panose="03020402040406030203" pitchFamily="66" charset="-78"/>
              </a:rPr>
              <a:t>HP (or Python and Perl). </a:t>
            </a:r>
            <a:r>
              <a:rPr lang="en-US" sz="3600" dirty="0" err="1">
                <a:latin typeface="Arabic Typesetting" panose="03020402040406030203" pitchFamily="66" charset="-78"/>
                <a:cs typeface="Arabic Typesetting" panose="03020402040406030203" pitchFamily="66" charset="-78"/>
              </a:rPr>
              <a:t>PostgreSQL</a:t>
            </a:r>
            <a:r>
              <a:rPr lang="en-US" sz="3600" dirty="0">
                <a:latin typeface="Arabic Typesetting" panose="03020402040406030203" pitchFamily="66" charset="-78"/>
                <a:cs typeface="Arabic Typesetting" panose="03020402040406030203" pitchFamily="66" charset="-78"/>
              </a:rPr>
              <a:t> is primarily used as a robust back-end database that powers many dynamic websites and web applications.</a:t>
            </a:r>
          </a:p>
          <a:p>
            <a:r>
              <a:rPr lang="en-US" sz="3600" dirty="0" smtClean="0">
                <a:solidFill>
                  <a:srgbClr val="F15922"/>
                </a:solidFill>
                <a:latin typeface="Arabic Typesetting" panose="03020402040406030203" pitchFamily="66" charset="-78"/>
                <a:cs typeface="Arabic Typesetting" panose="03020402040406030203" pitchFamily="66" charset="-78"/>
              </a:rPr>
              <a:t> </a:t>
            </a:r>
            <a:r>
              <a:rPr lang="en-US" sz="3600" dirty="0">
                <a:solidFill>
                  <a:srgbClr val="F15922"/>
                </a:solidFill>
                <a:latin typeface="Arabic Typesetting" panose="03020402040406030203" pitchFamily="66" charset="-78"/>
                <a:cs typeface="Arabic Typesetting" panose="03020402040406030203" pitchFamily="66" charset="-78"/>
              </a:rPr>
              <a:t>General purpose transaction database</a:t>
            </a:r>
          </a:p>
          <a:p>
            <a:pPr marL="0" indent="0">
              <a:buNone/>
            </a:pPr>
            <a:r>
              <a:rPr lang="en-US" sz="3600" dirty="0">
                <a:latin typeface="Arabic Typesetting" panose="03020402040406030203" pitchFamily="66" charset="-78"/>
                <a:cs typeface="Arabic Typesetting" panose="03020402040406030203" pitchFamily="66" charset="-78"/>
              </a:rPr>
              <a:t>Large corporations and startups alike use </a:t>
            </a:r>
            <a:r>
              <a:rPr lang="en-US" sz="3600" dirty="0" err="1">
                <a:latin typeface="Arabic Typesetting" panose="03020402040406030203" pitchFamily="66" charset="-78"/>
                <a:cs typeface="Arabic Typesetting" panose="03020402040406030203" pitchFamily="66" charset="-78"/>
              </a:rPr>
              <a:t>PostgreSQL</a:t>
            </a:r>
            <a:r>
              <a:rPr lang="en-US" sz="3600" dirty="0">
                <a:latin typeface="Arabic Typesetting" panose="03020402040406030203" pitchFamily="66" charset="-78"/>
                <a:cs typeface="Arabic Typesetting" panose="03020402040406030203" pitchFamily="66" charset="-78"/>
              </a:rPr>
              <a:t> as primary databases to support their applications and products.</a:t>
            </a:r>
          </a:p>
          <a:p>
            <a:r>
              <a:rPr lang="en-US" sz="3600" dirty="0" smtClean="0">
                <a:solidFill>
                  <a:srgbClr val="F15922"/>
                </a:solidFill>
                <a:latin typeface="Arabic Typesetting" panose="03020402040406030203" pitchFamily="66" charset="-78"/>
                <a:cs typeface="Arabic Typesetting" panose="03020402040406030203" pitchFamily="66" charset="-78"/>
              </a:rPr>
              <a:t> </a:t>
            </a:r>
            <a:r>
              <a:rPr lang="en-US" sz="3600" dirty="0">
                <a:solidFill>
                  <a:srgbClr val="F15922"/>
                </a:solidFill>
                <a:latin typeface="Arabic Typesetting" panose="03020402040406030203" pitchFamily="66" charset="-78"/>
                <a:cs typeface="Arabic Typesetting" panose="03020402040406030203" pitchFamily="66" charset="-78"/>
              </a:rPr>
              <a:t>Geospatial database</a:t>
            </a:r>
          </a:p>
          <a:p>
            <a:pPr marL="0" indent="0">
              <a:buNone/>
            </a:pPr>
            <a:r>
              <a:rPr lang="en-US" sz="3600" dirty="0" err="1">
                <a:latin typeface="Arabic Typesetting" panose="03020402040406030203" pitchFamily="66" charset="-78"/>
                <a:cs typeface="Arabic Typesetting" panose="03020402040406030203" pitchFamily="66" charset="-78"/>
              </a:rPr>
              <a:t>PostgreSQL</a:t>
            </a:r>
            <a:r>
              <a:rPr lang="en-US" sz="3600" dirty="0">
                <a:latin typeface="Arabic Typesetting" panose="03020402040406030203" pitchFamily="66" charset="-78"/>
                <a:cs typeface="Arabic Typesetting" panose="03020402040406030203" pitchFamily="66" charset="-78"/>
              </a:rPr>
              <a:t> with the </a:t>
            </a:r>
            <a:r>
              <a:rPr lang="en-US" sz="3600" dirty="0" err="1" smtClean="0">
                <a:latin typeface="Arabic Typesetting" panose="03020402040406030203" pitchFamily="66" charset="-78"/>
                <a:cs typeface="Arabic Typesetting" panose="03020402040406030203" pitchFamily="66" charset="-78"/>
              </a:rPr>
              <a:t>PostGis</a:t>
            </a:r>
            <a:r>
              <a:rPr lang="en-US" sz="3600" dirty="0" smtClean="0">
                <a:latin typeface="Arabic Typesetting" panose="03020402040406030203" pitchFamily="66" charset="-78"/>
                <a:cs typeface="Arabic Typesetting" panose="03020402040406030203" pitchFamily="66" charset="-78"/>
              </a:rPr>
              <a:t> extension</a:t>
            </a:r>
            <a:r>
              <a:rPr lang="en-US" sz="3600" dirty="0">
                <a:latin typeface="Arabic Typesetting" panose="03020402040406030203" pitchFamily="66" charset="-78"/>
                <a:cs typeface="Arabic Typesetting" panose="03020402040406030203" pitchFamily="66" charset="-78"/>
              </a:rPr>
              <a:t> supports geospatial databases for geographic information systems (GIS).</a:t>
            </a:r>
          </a:p>
          <a:p>
            <a:pPr marL="0" indent="0">
              <a:buNone/>
            </a:pPr>
            <a:endParaRPr lang="en-US" sz="3600" dirty="0">
              <a:solidFill>
                <a:schemeClr val="tx1">
                  <a:lumMod val="85000"/>
                  <a:lumOff val="15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38867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6302" y="1562201"/>
            <a:ext cx="7385538" cy="2387600"/>
          </a:xfrm>
        </p:spPr>
        <p:txBody>
          <a:bodyPr/>
          <a:lstStyle/>
          <a:p>
            <a:r>
              <a:rPr lang="en-US" dirty="0" smtClean="0"/>
              <a:t>SQL Server</a:t>
            </a:r>
            <a:endParaRPr lang="en-US" dirty="0"/>
          </a:p>
        </p:txBody>
      </p:sp>
    </p:spTree>
    <p:extLst>
      <p:ext uri="{BB962C8B-B14F-4D97-AF65-F5344CB8AC3E}">
        <p14:creationId xmlns:p14="http://schemas.microsoft.com/office/powerpoint/2010/main" val="4057634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245" y="1477094"/>
            <a:ext cx="10515600" cy="4387352"/>
          </a:xfrm>
        </p:spPr>
        <p:txBody>
          <a:bodyPr>
            <a:normAutofit fontScale="92500" lnSpcReduction="10000"/>
          </a:bodyPr>
          <a:lstStyle/>
          <a:p>
            <a:r>
              <a:rPr lang="en-US" sz="3600" dirty="0">
                <a:latin typeface="Arabic Typesetting" panose="03020402040406030203" pitchFamily="66" charset="-78"/>
                <a:cs typeface="Arabic Typesetting" panose="03020402040406030203" pitchFamily="66" charset="-78"/>
              </a:rPr>
              <a:t>SQL Server is a relational database management system, or RDBMS, developed and marketed by Microsoft.</a:t>
            </a:r>
          </a:p>
          <a:p>
            <a:r>
              <a:rPr lang="en-US" sz="3600" dirty="0">
                <a:latin typeface="Arabic Typesetting" panose="03020402040406030203" pitchFamily="66" charset="-78"/>
                <a:cs typeface="Arabic Typesetting" panose="03020402040406030203" pitchFamily="66" charset="-78"/>
              </a:rP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r>
              <a:rPr lang="en-US" sz="3600" dirty="0">
                <a:latin typeface="Arabic Typesetting" panose="03020402040406030203" pitchFamily="66" charset="-78"/>
                <a:cs typeface="Arabic Typesetting" panose="03020402040406030203" pitchFamily="66" charset="-78"/>
              </a:rPr>
              <a:t>SQL Server works exclusively on Windows environment for more than 20 years. In 2016, Microsoft made it available on Linux. SQL Server 2017 became generally available in October 2016 that ran on both Windows and Linux.</a:t>
            </a:r>
          </a:p>
        </p:txBody>
      </p:sp>
    </p:spTree>
    <p:extLst>
      <p:ext uri="{BB962C8B-B14F-4D97-AF65-F5344CB8AC3E}">
        <p14:creationId xmlns:p14="http://schemas.microsoft.com/office/powerpoint/2010/main" val="260272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4DAACCB-BA11-44A6-9C9B-CE79C391980F}" vid="{19E1171A-2D23-4786-A0DA-36C1A002E6D3}"/>
    </a:ext>
  </a:extLst>
</a:theme>
</file>

<file path=docProps/app.xml><?xml version="1.0" encoding="utf-8"?>
<Properties xmlns="http://schemas.openxmlformats.org/officeDocument/2006/extended-properties" xmlns:vt="http://schemas.openxmlformats.org/officeDocument/2006/docPropsVTypes">
  <Template>Big-Data-PowerPoint-Template</Template>
  <TotalTime>96</TotalTime>
  <Words>347</Words>
  <Application>Microsoft Office PowerPoint</Application>
  <PresentationFormat>Grand écran</PresentationFormat>
  <Paragraphs>32</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Arabic Typesetting</vt:lpstr>
      <vt:lpstr>Arial</vt:lpstr>
      <vt:lpstr>Trebuchet MS</vt:lpstr>
      <vt:lpstr>Thème Office</vt:lpstr>
      <vt:lpstr>RDBMS</vt:lpstr>
      <vt:lpstr>MySQL</vt:lpstr>
      <vt:lpstr>Présentation PowerPoint</vt:lpstr>
      <vt:lpstr>Présentation PowerPoint</vt:lpstr>
      <vt:lpstr>PostgreSQL</vt:lpstr>
      <vt:lpstr>Présentation PowerPoint</vt:lpstr>
      <vt:lpstr>Présentation PowerPoint</vt:lpstr>
      <vt:lpstr>SQL Server</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glaiedsalma@gmail.com</dc:creator>
  <cp:lastModifiedBy>glaiedsalma@gmail.com</cp:lastModifiedBy>
  <cp:revision>5</cp:revision>
  <dcterms:created xsi:type="dcterms:W3CDTF">2021-06-01T07:16:50Z</dcterms:created>
  <dcterms:modified xsi:type="dcterms:W3CDTF">2021-06-01T08:53:29Z</dcterms:modified>
</cp:coreProperties>
</file>